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25" r:id="rId4"/>
    <p:sldMasterId id="2147483848" r:id="rId5"/>
    <p:sldMasterId id="2147483867" r:id="rId6"/>
    <p:sldMasterId id="2147483874" r:id="rId7"/>
  </p:sldMasterIdLst>
  <p:notesMasterIdLst>
    <p:notesMasterId r:id="rId74"/>
  </p:notesMasterIdLst>
  <p:handoutMasterIdLst>
    <p:handoutMasterId r:id="rId75"/>
  </p:handoutMasterIdLst>
  <p:sldIdLst>
    <p:sldId id="2167" r:id="rId8"/>
    <p:sldId id="2169" r:id="rId9"/>
    <p:sldId id="768" r:id="rId10"/>
    <p:sldId id="766" r:id="rId11"/>
    <p:sldId id="2170" r:id="rId12"/>
    <p:sldId id="2171" r:id="rId13"/>
    <p:sldId id="769" r:id="rId14"/>
    <p:sldId id="258" r:id="rId15"/>
    <p:sldId id="259" r:id="rId16"/>
    <p:sldId id="260" r:id="rId17"/>
    <p:sldId id="357" r:id="rId18"/>
    <p:sldId id="358" r:id="rId19"/>
    <p:sldId id="359" r:id="rId20"/>
    <p:sldId id="360" r:id="rId21"/>
    <p:sldId id="361" r:id="rId22"/>
    <p:sldId id="362" r:id="rId23"/>
    <p:sldId id="363" r:id="rId24"/>
    <p:sldId id="364" r:id="rId25"/>
    <p:sldId id="382" r:id="rId26"/>
    <p:sldId id="366" r:id="rId27"/>
    <p:sldId id="367" r:id="rId28"/>
    <p:sldId id="368" r:id="rId29"/>
    <p:sldId id="369" r:id="rId30"/>
    <p:sldId id="370" r:id="rId31"/>
    <p:sldId id="371" r:id="rId32"/>
    <p:sldId id="372" r:id="rId33"/>
    <p:sldId id="373" r:id="rId34"/>
    <p:sldId id="383" r:id="rId35"/>
    <p:sldId id="375" r:id="rId36"/>
    <p:sldId id="376" r:id="rId37"/>
    <p:sldId id="377" r:id="rId38"/>
    <p:sldId id="378" r:id="rId39"/>
    <p:sldId id="379" r:id="rId40"/>
    <p:sldId id="380" r:id="rId41"/>
    <p:sldId id="381" r:id="rId42"/>
    <p:sldId id="384" r:id="rId43"/>
    <p:sldId id="274" r:id="rId44"/>
    <p:sldId id="275" r:id="rId45"/>
    <p:sldId id="276" r:id="rId46"/>
    <p:sldId id="277" r:id="rId47"/>
    <p:sldId id="278" r:id="rId48"/>
    <p:sldId id="279" r:id="rId49"/>
    <p:sldId id="280" r:id="rId50"/>
    <p:sldId id="281" r:id="rId51"/>
    <p:sldId id="347" r:id="rId52"/>
    <p:sldId id="282" r:id="rId53"/>
    <p:sldId id="283" r:id="rId54"/>
    <p:sldId id="284" r:id="rId55"/>
    <p:sldId id="285" r:id="rId56"/>
    <p:sldId id="286" r:id="rId57"/>
    <p:sldId id="287" r:id="rId58"/>
    <p:sldId id="288" r:id="rId59"/>
    <p:sldId id="353" r:id="rId60"/>
    <p:sldId id="290" r:id="rId61"/>
    <p:sldId id="291" r:id="rId62"/>
    <p:sldId id="292" r:id="rId63"/>
    <p:sldId id="293" r:id="rId64"/>
    <p:sldId id="385" r:id="rId65"/>
    <p:sldId id="392" r:id="rId66"/>
    <p:sldId id="394" r:id="rId67"/>
    <p:sldId id="395" r:id="rId68"/>
    <p:sldId id="396" r:id="rId69"/>
    <p:sldId id="2172" r:id="rId70"/>
    <p:sldId id="397" r:id="rId71"/>
    <p:sldId id="331" r:id="rId72"/>
    <p:sldId id="2168" r:id="rId73"/>
  </p:sldIdLst>
  <p:sldSz cx="12192000" cy="6858000"/>
  <p:notesSz cx="6797675" cy="9926638"/>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gzhilin" initials="s" lastIdx="4" clrIdx="0">
    <p:extLst>
      <p:ext uri="{19B8F6BF-5375-455C-9EA6-DF929625EA0E}">
        <p15:presenceInfo xmlns:p15="http://schemas.microsoft.com/office/powerpoint/2012/main" userId="S-1-5-21-147214757-305610072-1517763936-652185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EBEBEB"/>
    <a:srgbClr val="151515"/>
    <a:srgbClr val="C7000B"/>
    <a:srgbClr val="575756"/>
    <a:srgbClr val="FFFFFF"/>
    <a:srgbClr val="DD4654"/>
    <a:srgbClr val="F3D2D5"/>
    <a:srgbClr val="E6A8AD"/>
    <a:srgbClr val="E57B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0" autoAdjust="0"/>
    <p:restoredTop sz="71945" autoAdjust="0"/>
  </p:normalViewPr>
  <p:slideViewPr>
    <p:cSldViewPr snapToGrid="0" snapToObjects="1">
      <p:cViewPr varScale="1">
        <p:scale>
          <a:sx n="74" d="100"/>
          <a:sy n="74" d="100"/>
        </p:scale>
        <p:origin x="114"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1" d="100"/>
          <a:sy n="61" d="100"/>
        </p:scale>
        <p:origin x="3139" y="48"/>
      </p:cViewPr>
      <p:guideLst>
        <p:guide orient="horz"/>
        <p:guide pos="2141"/>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2E6E11-9454-43DF-BDB6-39A084EFA021}" type="doc">
      <dgm:prSet loTypeId="urn:microsoft.com/office/officeart/2005/8/layout/pyramid1" loCatId="pyramid" qsTypeId="urn:microsoft.com/office/officeart/2005/8/quickstyle/3d1" qsCatId="3D" csTypeId="urn:microsoft.com/office/officeart/2005/8/colors/colorful2" csCatId="colorful" phldr="1"/>
      <dgm:spPr/>
    </dgm:pt>
    <dgm:pt modelId="{DE8E1CF1-8B61-42D7-A721-4E4C9405A09C}">
      <dgm:prSet phldrT="[文本]" custT="1"/>
      <dgm:spPr/>
      <dgm:t>
        <a:bodyPr/>
        <a:lstStyle/>
        <a:p>
          <a:r>
            <a:rPr lang="en-US" altLang="zh-CN" sz="2400" dirty="0">
              <a:latin typeface="Huawei Sans" panose="020C0503030203020204" pitchFamily="34" charset="0"/>
              <a:ea typeface="方正兰亭黑简体" panose="02000000000000000000" pitchFamily="2" charset="-122"/>
              <a:sym typeface="Huawei Sans" panose="020C0503030203020204" pitchFamily="34" charset="0"/>
            </a:rPr>
            <a:t>SaaS</a:t>
          </a:r>
          <a:endParaRPr lang="zh-CN" altLang="en-US" sz="2400" dirty="0">
            <a:latin typeface="Huawei Sans" panose="020C0503030203020204" pitchFamily="34" charset="0"/>
            <a:ea typeface="方正兰亭黑简体" panose="02000000000000000000" pitchFamily="2" charset="-122"/>
            <a:sym typeface="Huawei Sans" panose="020C0503030203020204" pitchFamily="34" charset="0"/>
          </a:endParaRPr>
        </a:p>
      </dgm:t>
    </dgm:pt>
    <dgm:pt modelId="{434C8DD5-D92B-48DE-85FE-41D1419B74E4}" type="parTrans" cxnId="{1DD2DC88-A1D1-4535-85B5-54C78FFE3A73}">
      <dgm:prSet/>
      <dgm:spPr/>
      <dgm:t>
        <a:bodyPr/>
        <a:lstStyle/>
        <a:p>
          <a:endParaRPr lang="zh-CN" altLang="en-US" sz="900"/>
        </a:p>
      </dgm:t>
    </dgm:pt>
    <dgm:pt modelId="{04D0A6C7-4602-48BC-AF94-5AD100310745}" type="sibTrans" cxnId="{1DD2DC88-A1D1-4535-85B5-54C78FFE3A73}">
      <dgm:prSet/>
      <dgm:spPr/>
      <dgm:t>
        <a:bodyPr/>
        <a:lstStyle/>
        <a:p>
          <a:endParaRPr lang="zh-CN" altLang="en-US" sz="900"/>
        </a:p>
      </dgm:t>
    </dgm:pt>
    <dgm:pt modelId="{7400130B-9D0F-4589-B297-374044457AD2}">
      <dgm:prSet phldrT="[文本]" custT="1"/>
      <dgm:spPr/>
      <dgm:t>
        <a:bodyPr/>
        <a:lstStyle/>
        <a:p>
          <a:r>
            <a:rPr lang="en-US" altLang="zh-CN" sz="2400" dirty="0" err="1">
              <a:latin typeface="Huawei Sans" panose="020C0503030203020204" pitchFamily="34" charset="0"/>
              <a:ea typeface="方正兰亭黑简体" panose="02000000000000000000" pitchFamily="2" charset="-122"/>
              <a:sym typeface="Huawei Sans" panose="020C0503030203020204" pitchFamily="34" charset="0"/>
            </a:rPr>
            <a:t>PaaS</a:t>
          </a:r>
          <a:endParaRPr lang="zh-CN" altLang="en-US" sz="2400" dirty="0">
            <a:latin typeface="Huawei Sans" panose="020C0503030203020204" pitchFamily="34" charset="0"/>
            <a:ea typeface="方正兰亭黑简体" panose="02000000000000000000" pitchFamily="2" charset="-122"/>
            <a:sym typeface="Huawei Sans" panose="020C0503030203020204" pitchFamily="34" charset="0"/>
          </a:endParaRPr>
        </a:p>
      </dgm:t>
    </dgm:pt>
    <dgm:pt modelId="{57AADF0A-FD6E-4D60-86D2-1E15D68DE465}" type="parTrans" cxnId="{4064C0C7-49BB-4FF0-A186-76FF3952DCDF}">
      <dgm:prSet/>
      <dgm:spPr/>
      <dgm:t>
        <a:bodyPr/>
        <a:lstStyle/>
        <a:p>
          <a:endParaRPr lang="zh-CN" altLang="en-US" sz="900"/>
        </a:p>
      </dgm:t>
    </dgm:pt>
    <dgm:pt modelId="{3182D8FC-0146-4811-9ED7-60EBF854572B}" type="sibTrans" cxnId="{4064C0C7-49BB-4FF0-A186-76FF3952DCDF}">
      <dgm:prSet/>
      <dgm:spPr/>
      <dgm:t>
        <a:bodyPr/>
        <a:lstStyle/>
        <a:p>
          <a:endParaRPr lang="zh-CN" altLang="en-US" sz="900"/>
        </a:p>
      </dgm:t>
    </dgm:pt>
    <dgm:pt modelId="{BAC3E431-6E9C-4D31-B48E-4141B107958A}">
      <dgm:prSet phldrT="[文本]" custT="1"/>
      <dgm:spPr/>
      <dgm:t>
        <a:bodyPr/>
        <a:lstStyle/>
        <a:p>
          <a:r>
            <a:rPr lang="en-US" altLang="zh-CN" sz="2400" dirty="0">
              <a:latin typeface="Huawei Sans" panose="020C0503030203020204" pitchFamily="34" charset="0"/>
              <a:ea typeface="方正兰亭黑简体" panose="02000000000000000000" pitchFamily="2" charset="-122"/>
              <a:sym typeface="Huawei Sans" panose="020C0503030203020204" pitchFamily="34" charset="0"/>
            </a:rPr>
            <a:t>IaaS</a:t>
          </a:r>
          <a:endParaRPr lang="zh-CN" altLang="en-US" sz="2400" dirty="0">
            <a:latin typeface="Huawei Sans" panose="020C0503030203020204" pitchFamily="34" charset="0"/>
            <a:ea typeface="方正兰亭黑简体" panose="02000000000000000000" pitchFamily="2" charset="-122"/>
            <a:sym typeface="Huawei Sans" panose="020C0503030203020204" pitchFamily="34" charset="0"/>
          </a:endParaRPr>
        </a:p>
      </dgm:t>
    </dgm:pt>
    <dgm:pt modelId="{3301EE07-82FC-4C5C-8E2E-7005899C8CEA}" type="parTrans" cxnId="{594AD404-B0C0-464F-B6F1-77307F380958}">
      <dgm:prSet/>
      <dgm:spPr/>
      <dgm:t>
        <a:bodyPr/>
        <a:lstStyle/>
        <a:p>
          <a:endParaRPr lang="zh-CN" altLang="en-US" sz="900"/>
        </a:p>
      </dgm:t>
    </dgm:pt>
    <dgm:pt modelId="{CE147969-4F1B-4816-9DA7-381CD20F1703}" type="sibTrans" cxnId="{594AD404-B0C0-464F-B6F1-77307F380958}">
      <dgm:prSet/>
      <dgm:spPr/>
      <dgm:t>
        <a:bodyPr/>
        <a:lstStyle/>
        <a:p>
          <a:endParaRPr lang="zh-CN" altLang="en-US" sz="900"/>
        </a:p>
      </dgm:t>
    </dgm:pt>
    <dgm:pt modelId="{A09544EB-17E5-4C06-ADBB-8D222D869E56}" type="pres">
      <dgm:prSet presAssocID="{7E2E6E11-9454-43DF-BDB6-39A084EFA021}" presName="Name0" presStyleCnt="0">
        <dgm:presLayoutVars>
          <dgm:dir/>
          <dgm:animLvl val="lvl"/>
          <dgm:resizeHandles val="exact"/>
        </dgm:presLayoutVars>
      </dgm:prSet>
      <dgm:spPr/>
    </dgm:pt>
    <dgm:pt modelId="{4CC24081-4AC3-4662-8AD2-83489E89BF49}" type="pres">
      <dgm:prSet presAssocID="{DE8E1CF1-8B61-42D7-A721-4E4C9405A09C}" presName="Name8" presStyleCnt="0"/>
      <dgm:spPr/>
    </dgm:pt>
    <dgm:pt modelId="{3772FBB0-3C4F-4714-AB4A-ACFFC9444313}" type="pres">
      <dgm:prSet presAssocID="{DE8E1CF1-8B61-42D7-A721-4E4C9405A09C}" presName="level" presStyleLbl="node1" presStyleIdx="0" presStyleCnt="3">
        <dgm:presLayoutVars>
          <dgm:chMax val="1"/>
          <dgm:bulletEnabled val="1"/>
        </dgm:presLayoutVars>
      </dgm:prSet>
      <dgm:spPr/>
    </dgm:pt>
    <dgm:pt modelId="{026A15F2-6835-4B7F-A956-224A26AA7FD2}" type="pres">
      <dgm:prSet presAssocID="{DE8E1CF1-8B61-42D7-A721-4E4C9405A09C}" presName="levelTx" presStyleLbl="revTx" presStyleIdx="0" presStyleCnt="0">
        <dgm:presLayoutVars>
          <dgm:chMax val="1"/>
          <dgm:bulletEnabled val="1"/>
        </dgm:presLayoutVars>
      </dgm:prSet>
      <dgm:spPr/>
    </dgm:pt>
    <dgm:pt modelId="{ADA6DFDC-D815-4C9C-B3A7-60019066FF1D}" type="pres">
      <dgm:prSet presAssocID="{7400130B-9D0F-4589-B297-374044457AD2}" presName="Name8" presStyleCnt="0"/>
      <dgm:spPr/>
    </dgm:pt>
    <dgm:pt modelId="{1C3450DF-7D39-4FA6-B7B8-EC166CC8CC60}" type="pres">
      <dgm:prSet presAssocID="{7400130B-9D0F-4589-B297-374044457AD2}" presName="level" presStyleLbl="node1" presStyleIdx="1" presStyleCnt="3">
        <dgm:presLayoutVars>
          <dgm:chMax val="1"/>
          <dgm:bulletEnabled val="1"/>
        </dgm:presLayoutVars>
      </dgm:prSet>
      <dgm:spPr/>
    </dgm:pt>
    <dgm:pt modelId="{28C8593D-B075-4170-A5DC-EE027B213AF3}" type="pres">
      <dgm:prSet presAssocID="{7400130B-9D0F-4589-B297-374044457AD2}" presName="levelTx" presStyleLbl="revTx" presStyleIdx="0" presStyleCnt="0">
        <dgm:presLayoutVars>
          <dgm:chMax val="1"/>
          <dgm:bulletEnabled val="1"/>
        </dgm:presLayoutVars>
      </dgm:prSet>
      <dgm:spPr/>
    </dgm:pt>
    <dgm:pt modelId="{99CFABED-F3A3-4004-B61F-0770CCC97CAF}" type="pres">
      <dgm:prSet presAssocID="{BAC3E431-6E9C-4D31-B48E-4141B107958A}" presName="Name8" presStyleCnt="0"/>
      <dgm:spPr/>
    </dgm:pt>
    <dgm:pt modelId="{F347B1AE-AF49-4D51-B6E9-902B5A7A5DA4}" type="pres">
      <dgm:prSet presAssocID="{BAC3E431-6E9C-4D31-B48E-4141B107958A}" presName="level" presStyleLbl="node1" presStyleIdx="2" presStyleCnt="3">
        <dgm:presLayoutVars>
          <dgm:chMax val="1"/>
          <dgm:bulletEnabled val="1"/>
        </dgm:presLayoutVars>
      </dgm:prSet>
      <dgm:spPr/>
    </dgm:pt>
    <dgm:pt modelId="{DD1E2F16-4A26-466C-B500-55CA1206F1EE}" type="pres">
      <dgm:prSet presAssocID="{BAC3E431-6E9C-4D31-B48E-4141B107958A}" presName="levelTx" presStyleLbl="revTx" presStyleIdx="0" presStyleCnt="0">
        <dgm:presLayoutVars>
          <dgm:chMax val="1"/>
          <dgm:bulletEnabled val="1"/>
        </dgm:presLayoutVars>
      </dgm:prSet>
      <dgm:spPr/>
    </dgm:pt>
  </dgm:ptLst>
  <dgm:cxnLst>
    <dgm:cxn modelId="{1D26EC03-DD74-4428-93C6-1404DA98845B}" type="presOf" srcId="{7400130B-9D0F-4589-B297-374044457AD2}" destId="{28C8593D-B075-4170-A5DC-EE027B213AF3}" srcOrd="1" destOrd="0" presId="urn:microsoft.com/office/officeart/2005/8/layout/pyramid1"/>
    <dgm:cxn modelId="{594AD404-B0C0-464F-B6F1-77307F380958}" srcId="{7E2E6E11-9454-43DF-BDB6-39A084EFA021}" destId="{BAC3E431-6E9C-4D31-B48E-4141B107958A}" srcOrd="2" destOrd="0" parTransId="{3301EE07-82FC-4C5C-8E2E-7005899C8CEA}" sibTransId="{CE147969-4F1B-4816-9DA7-381CD20F1703}"/>
    <dgm:cxn modelId="{25B74C39-55F0-41B4-9D5C-7FF8C818077E}" type="presOf" srcId="{BAC3E431-6E9C-4D31-B48E-4141B107958A}" destId="{F347B1AE-AF49-4D51-B6E9-902B5A7A5DA4}" srcOrd="0" destOrd="0" presId="urn:microsoft.com/office/officeart/2005/8/layout/pyramid1"/>
    <dgm:cxn modelId="{A48EDA39-D471-4FFD-BDF5-BBA81AA5BB55}" type="presOf" srcId="{7E2E6E11-9454-43DF-BDB6-39A084EFA021}" destId="{A09544EB-17E5-4C06-ADBB-8D222D869E56}" srcOrd="0" destOrd="0" presId="urn:microsoft.com/office/officeart/2005/8/layout/pyramid1"/>
    <dgm:cxn modelId="{420D5B3B-B939-457E-AE3C-0D6F0504BDFD}" type="presOf" srcId="{7400130B-9D0F-4589-B297-374044457AD2}" destId="{1C3450DF-7D39-4FA6-B7B8-EC166CC8CC60}" srcOrd="0" destOrd="0" presId="urn:microsoft.com/office/officeart/2005/8/layout/pyramid1"/>
    <dgm:cxn modelId="{85494181-9308-4A3D-9DEC-CC8668EC9072}" type="presOf" srcId="{DE8E1CF1-8B61-42D7-A721-4E4C9405A09C}" destId="{026A15F2-6835-4B7F-A956-224A26AA7FD2}" srcOrd="1" destOrd="0" presId="urn:microsoft.com/office/officeart/2005/8/layout/pyramid1"/>
    <dgm:cxn modelId="{1DD2DC88-A1D1-4535-85B5-54C78FFE3A73}" srcId="{7E2E6E11-9454-43DF-BDB6-39A084EFA021}" destId="{DE8E1CF1-8B61-42D7-A721-4E4C9405A09C}" srcOrd="0" destOrd="0" parTransId="{434C8DD5-D92B-48DE-85FE-41D1419B74E4}" sibTransId="{04D0A6C7-4602-48BC-AF94-5AD100310745}"/>
    <dgm:cxn modelId="{B560D58C-7775-4A26-BC81-9D051FCE386D}" type="presOf" srcId="{BAC3E431-6E9C-4D31-B48E-4141B107958A}" destId="{DD1E2F16-4A26-466C-B500-55CA1206F1EE}" srcOrd="1" destOrd="0" presId="urn:microsoft.com/office/officeart/2005/8/layout/pyramid1"/>
    <dgm:cxn modelId="{D92199C6-C597-4859-84A6-E018459E79D0}" type="presOf" srcId="{DE8E1CF1-8B61-42D7-A721-4E4C9405A09C}" destId="{3772FBB0-3C4F-4714-AB4A-ACFFC9444313}" srcOrd="0" destOrd="0" presId="urn:microsoft.com/office/officeart/2005/8/layout/pyramid1"/>
    <dgm:cxn modelId="{4064C0C7-49BB-4FF0-A186-76FF3952DCDF}" srcId="{7E2E6E11-9454-43DF-BDB6-39A084EFA021}" destId="{7400130B-9D0F-4589-B297-374044457AD2}" srcOrd="1" destOrd="0" parTransId="{57AADF0A-FD6E-4D60-86D2-1E15D68DE465}" sibTransId="{3182D8FC-0146-4811-9ED7-60EBF854572B}"/>
    <dgm:cxn modelId="{307E8C44-DE4A-4407-B02C-34CD1503AFC4}" type="presParOf" srcId="{A09544EB-17E5-4C06-ADBB-8D222D869E56}" destId="{4CC24081-4AC3-4662-8AD2-83489E89BF49}" srcOrd="0" destOrd="0" presId="urn:microsoft.com/office/officeart/2005/8/layout/pyramid1"/>
    <dgm:cxn modelId="{89ED9236-DF7C-4A29-A670-5ADF46265BC8}" type="presParOf" srcId="{4CC24081-4AC3-4662-8AD2-83489E89BF49}" destId="{3772FBB0-3C4F-4714-AB4A-ACFFC9444313}" srcOrd="0" destOrd="0" presId="urn:microsoft.com/office/officeart/2005/8/layout/pyramid1"/>
    <dgm:cxn modelId="{618B87D4-9106-4687-A211-B4DDF6A06187}" type="presParOf" srcId="{4CC24081-4AC3-4662-8AD2-83489E89BF49}" destId="{026A15F2-6835-4B7F-A956-224A26AA7FD2}" srcOrd="1" destOrd="0" presId="urn:microsoft.com/office/officeart/2005/8/layout/pyramid1"/>
    <dgm:cxn modelId="{349A3705-BF91-42B4-AB75-0F5E75A3ED6C}" type="presParOf" srcId="{A09544EB-17E5-4C06-ADBB-8D222D869E56}" destId="{ADA6DFDC-D815-4C9C-B3A7-60019066FF1D}" srcOrd="1" destOrd="0" presId="urn:microsoft.com/office/officeart/2005/8/layout/pyramid1"/>
    <dgm:cxn modelId="{9BB6241E-42B6-40B6-8425-ED0CDD08BB17}" type="presParOf" srcId="{ADA6DFDC-D815-4C9C-B3A7-60019066FF1D}" destId="{1C3450DF-7D39-4FA6-B7B8-EC166CC8CC60}" srcOrd="0" destOrd="0" presId="urn:microsoft.com/office/officeart/2005/8/layout/pyramid1"/>
    <dgm:cxn modelId="{A277F072-5098-4538-B6FE-4828CBA01996}" type="presParOf" srcId="{ADA6DFDC-D815-4C9C-B3A7-60019066FF1D}" destId="{28C8593D-B075-4170-A5DC-EE027B213AF3}" srcOrd="1" destOrd="0" presId="urn:microsoft.com/office/officeart/2005/8/layout/pyramid1"/>
    <dgm:cxn modelId="{33963261-AA68-4112-8AC1-8D38CDA683AD}" type="presParOf" srcId="{A09544EB-17E5-4C06-ADBB-8D222D869E56}" destId="{99CFABED-F3A3-4004-B61F-0770CCC97CAF}" srcOrd="2" destOrd="0" presId="urn:microsoft.com/office/officeart/2005/8/layout/pyramid1"/>
    <dgm:cxn modelId="{7CF1043D-FEE3-4082-8A99-58332B93AF63}" type="presParOf" srcId="{99CFABED-F3A3-4004-B61F-0770CCC97CAF}" destId="{F347B1AE-AF49-4D51-B6E9-902B5A7A5DA4}" srcOrd="0" destOrd="0" presId="urn:microsoft.com/office/officeart/2005/8/layout/pyramid1"/>
    <dgm:cxn modelId="{C91F7952-5D08-44E4-B083-6A78A8F4F3F9}" type="presParOf" srcId="{99CFABED-F3A3-4004-B61F-0770CCC97CAF}" destId="{DD1E2F16-4A26-466C-B500-55CA1206F1EE}"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F65E53-1B17-45D8-AEE8-B92530AEFD85}" type="doc">
      <dgm:prSet loTypeId="urn:microsoft.com/office/officeart/2008/layout/VerticalCurvedList" loCatId="list" qsTypeId="urn:microsoft.com/office/officeart/2005/8/quickstyle/3d2" qsCatId="3D" csTypeId="urn:microsoft.com/office/officeart/2005/8/colors/accent1_4" csCatId="accent1" phldr="1"/>
      <dgm:spPr/>
      <dgm:t>
        <a:bodyPr/>
        <a:lstStyle/>
        <a:p>
          <a:endParaRPr lang="zh-CN" altLang="en-US"/>
        </a:p>
      </dgm:t>
    </dgm:pt>
    <dgm:pt modelId="{061AE541-F7F5-481D-B630-F05B05C8CD61}">
      <dgm:prSet phldrT="[文本]"/>
      <dgm:spPr/>
      <dgm:t>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从定义角度看，大数据比云更加广泛。云是硬件资源的虚拟化，而大数据是海量数据的高效处理，包括数据存储、处理和分析。</a:t>
          </a:r>
        </a:p>
      </dgm:t>
    </dgm:pt>
    <dgm:pt modelId="{B6DDE172-99CF-45BB-A2F2-7D46EBB6A88A}" type="parTrans" cxnId="{8D38ABBE-D7A6-4BF3-BE01-46A66CD11489}">
      <dgm:prSet/>
      <dgm:spPr/>
      <dgm:t>
        <a:bodyPr/>
        <a:lstStyle/>
        <a:p>
          <a:endParaRPr lang="zh-CN" altLang="en-US"/>
        </a:p>
      </dgm:t>
    </dgm:pt>
    <dgm:pt modelId="{BCB827B4-784F-47C4-B8AA-5A713B042276}" type="sibTrans" cxnId="{8D38ABBE-D7A6-4BF3-BE01-46A66CD11489}">
      <dgm:prSet/>
      <dgm:spPr/>
      <dgm:t>
        <a:bodyPr/>
        <a:lstStyle/>
        <a:p>
          <a:endParaRPr lang="zh-CN" altLang="en-US"/>
        </a:p>
      </dgm:t>
    </dgm:pt>
    <dgm:pt modelId="{FC107A05-C456-40B7-A538-C95E76D54BB8}">
      <dgm:prSet phldrT="[文本]"/>
      <dgm:spPr/>
      <dgm:t>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从技术角度看，大数据需要依托云的分布式处理、分布式数据库和云存储、虚拟化等技术。</a:t>
          </a:r>
        </a:p>
      </dgm:t>
    </dgm:pt>
    <dgm:pt modelId="{5A8CBEE6-04FD-456C-97D8-454AAB793A3A}" type="parTrans" cxnId="{83E0BE25-5F1C-4AD2-A4A3-4D057234F3C9}">
      <dgm:prSet/>
      <dgm:spPr/>
      <dgm:t>
        <a:bodyPr/>
        <a:lstStyle/>
        <a:p>
          <a:endParaRPr lang="zh-CN" altLang="en-US"/>
        </a:p>
      </dgm:t>
    </dgm:pt>
    <dgm:pt modelId="{51F2FACD-9CF7-4D5E-BF53-5D12CAA303C3}" type="sibTrans" cxnId="{83E0BE25-5F1C-4AD2-A4A3-4D057234F3C9}">
      <dgm:prSet/>
      <dgm:spPr/>
      <dgm:t>
        <a:bodyPr/>
        <a:lstStyle/>
        <a:p>
          <a:endParaRPr lang="zh-CN" altLang="en-US"/>
        </a:p>
      </dgm:t>
    </dgm:pt>
    <dgm:pt modelId="{D021D04E-4F0E-426B-86B7-0F486A67DD63}">
      <dgm:prSet phldrT="[文本]"/>
      <dgm:spPr/>
      <dgm:t>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从应用角度来看，大数据是云的应用案例之一，云是大数据的实现工具之一。</a:t>
          </a:r>
        </a:p>
      </dgm:t>
    </dgm:pt>
    <dgm:pt modelId="{7A685D9E-6FDA-4FEF-B42F-74376D71CA67}" type="parTrans" cxnId="{61EBDB98-C420-4408-855B-783EE0CB3EE7}">
      <dgm:prSet/>
      <dgm:spPr/>
      <dgm:t>
        <a:bodyPr/>
        <a:lstStyle/>
        <a:p>
          <a:endParaRPr lang="zh-CN" altLang="en-US"/>
        </a:p>
      </dgm:t>
    </dgm:pt>
    <dgm:pt modelId="{8FB77F8C-2B53-402E-8563-42CF63C4FC5D}" type="sibTrans" cxnId="{61EBDB98-C420-4408-855B-783EE0CB3EE7}">
      <dgm:prSet/>
      <dgm:spPr/>
      <dgm:t>
        <a:bodyPr/>
        <a:lstStyle/>
        <a:p>
          <a:endParaRPr lang="zh-CN" altLang="en-US"/>
        </a:p>
      </dgm:t>
    </dgm:pt>
    <dgm:pt modelId="{D91AE9D3-DDED-405A-B933-7B6AE4C6DF9D}" type="pres">
      <dgm:prSet presAssocID="{EFF65E53-1B17-45D8-AEE8-B92530AEFD85}" presName="Name0" presStyleCnt="0">
        <dgm:presLayoutVars>
          <dgm:chMax val="7"/>
          <dgm:chPref val="7"/>
          <dgm:dir/>
        </dgm:presLayoutVars>
      </dgm:prSet>
      <dgm:spPr/>
    </dgm:pt>
    <dgm:pt modelId="{C0A66365-8D07-4A5F-979D-97518DE266CB}" type="pres">
      <dgm:prSet presAssocID="{EFF65E53-1B17-45D8-AEE8-B92530AEFD85}" presName="Name1" presStyleCnt="0"/>
      <dgm:spPr/>
    </dgm:pt>
    <dgm:pt modelId="{C3133B30-F97A-45FA-8735-444E7554D952}" type="pres">
      <dgm:prSet presAssocID="{EFF65E53-1B17-45D8-AEE8-B92530AEFD85}" presName="cycle" presStyleCnt="0"/>
      <dgm:spPr/>
    </dgm:pt>
    <dgm:pt modelId="{79D3EB36-CF85-4355-8D2A-65383CECABBB}" type="pres">
      <dgm:prSet presAssocID="{EFF65E53-1B17-45D8-AEE8-B92530AEFD85}" presName="srcNode" presStyleLbl="node1" presStyleIdx="0" presStyleCnt="3"/>
      <dgm:spPr/>
    </dgm:pt>
    <dgm:pt modelId="{BA9C8700-31D1-4900-B07C-B28DF96E9F7E}" type="pres">
      <dgm:prSet presAssocID="{EFF65E53-1B17-45D8-AEE8-B92530AEFD85}" presName="conn" presStyleLbl="parChTrans1D2" presStyleIdx="0" presStyleCnt="1"/>
      <dgm:spPr/>
    </dgm:pt>
    <dgm:pt modelId="{11D08AA6-6EAF-4257-B3FB-92E10E05DB25}" type="pres">
      <dgm:prSet presAssocID="{EFF65E53-1B17-45D8-AEE8-B92530AEFD85}" presName="extraNode" presStyleLbl="node1" presStyleIdx="0" presStyleCnt="3"/>
      <dgm:spPr/>
    </dgm:pt>
    <dgm:pt modelId="{E91B619A-E846-4010-B901-27C538F6DBB2}" type="pres">
      <dgm:prSet presAssocID="{EFF65E53-1B17-45D8-AEE8-B92530AEFD85}" presName="dstNode" presStyleLbl="node1" presStyleIdx="0" presStyleCnt="3"/>
      <dgm:spPr/>
    </dgm:pt>
    <dgm:pt modelId="{FA790432-920B-40B5-AD3B-E301FC44DD15}" type="pres">
      <dgm:prSet presAssocID="{061AE541-F7F5-481D-B630-F05B05C8CD61}" presName="text_1" presStyleLbl="node1" presStyleIdx="0" presStyleCnt="3">
        <dgm:presLayoutVars>
          <dgm:bulletEnabled val="1"/>
        </dgm:presLayoutVars>
      </dgm:prSet>
      <dgm:spPr/>
    </dgm:pt>
    <dgm:pt modelId="{5A7108CE-68FA-4AAD-94C1-262BFD3A258E}" type="pres">
      <dgm:prSet presAssocID="{061AE541-F7F5-481D-B630-F05B05C8CD61}" presName="accent_1" presStyleCnt="0"/>
      <dgm:spPr/>
    </dgm:pt>
    <dgm:pt modelId="{B805E5B8-0ABC-4858-8EDB-2E83036BE6AF}" type="pres">
      <dgm:prSet presAssocID="{061AE541-F7F5-481D-B630-F05B05C8CD61}" presName="accentRepeatNode" presStyleLbl="solidFgAcc1" presStyleIdx="0" presStyleCnt="3"/>
      <dgm:spPr/>
    </dgm:pt>
    <dgm:pt modelId="{A2FAAEC4-E2FE-42C3-917B-FB358EF7FE31}" type="pres">
      <dgm:prSet presAssocID="{FC107A05-C456-40B7-A538-C95E76D54BB8}" presName="text_2" presStyleLbl="node1" presStyleIdx="1" presStyleCnt="3">
        <dgm:presLayoutVars>
          <dgm:bulletEnabled val="1"/>
        </dgm:presLayoutVars>
      </dgm:prSet>
      <dgm:spPr/>
    </dgm:pt>
    <dgm:pt modelId="{110EA2B8-43E4-47A8-B296-4DF9BE94BDE5}" type="pres">
      <dgm:prSet presAssocID="{FC107A05-C456-40B7-A538-C95E76D54BB8}" presName="accent_2" presStyleCnt="0"/>
      <dgm:spPr/>
    </dgm:pt>
    <dgm:pt modelId="{DD389A1E-2E1F-402E-97ED-1E82CCA308ED}" type="pres">
      <dgm:prSet presAssocID="{FC107A05-C456-40B7-A538-C95E76D54BB8}" presName="accentRepeatNode" presStyleLbl="solidFgAcc1" presStyleIdx="1" presStyleCnt="3"/>
      <dgm:spPr/>
    </dgm:pt>
    <dgm:pt modelId="{73301D43-2F34-4F26-96B7-108460AF29CE}" type="pres">
      <dgm:prSet presAssocID="{D021D04E-4F0E-426B-86B7-0F486A67DD63}" presName="text_3" presStyleLbl="node1" presStyleIdx="2" presStyleCnt="3">
        <dgm:presLayoutVars>
          <dgm:bulletEnabled val="1"/>
        </dgm:presLayoutVars>
      </dgm:prSet>
      <dgm:spPr/>
    </dgm:pt>
    <dgm:pt modelId="{DA66BE41-2DB5-43FF-A42D-298A47E5DFB7}" type="pres">
      <dgm:prSet presAssocID="{D021D04E-4F0E-426B-86B7-0F486A67DD63}" presName="accent_3" presStyleCnt="0"/>
      <dgm:spPr/>
    </dgm:pt>
    <dgm:pt modelId="{FBDFF981-B6EB-47EC-8F5E-A841DC3556FE}" type="pres">
      <dgm:prSet presAssocID="{D021D04E-4F0E-426B-86B7-0F486A67DD63}" presName="accentRepeatNode" presStyleLbl="solidFgAcc1" presStyleIdx="2" presStyleCnt="3"/>
      <dgm:spPr/>
    </dgm:pt>
  </dgm:ptLst>
  <dgm:cxnLst>
    <dgm:cxn modelId="{83E0BE25-5F1C-4AD2-A4A3-4D057234F3C9}" srcId="{EFF65E53-1B17-45D8-AEE8-B92530AEFD85}" destId="{FC107A05-C456-40B7-A538-C95E76D54BB8}" srcOrd="1" destOrd="0" parTransId="{5A8CBEE6-04FD-456C-97D8-454AAB793A3A}" sibTransId="{51F2FACD-9CF7-4D5E-BF53-5D12CAA303C3}"/>
    <dgm:cxn modelId="{59E56C5A-0157-445D-868B-A2876302C240}" type="presOf" srcId="{061AE541-F7F5-481D-B630-F05B05C8CD61}" destId="{FA790432-920B-40B5-AD3B-E301FC44DD15}" srcOrd="0" destOrd="0" presId="urn:microsoft.com/office/officeart/2008/layout/VerticalCurvedList"/>
    <dgm:cxn modelId="{61EBDB98-C420-4408-855B-783EE0CB3EE7}" srcId="{EFF65E53-1B17-45D8-AEE8-B92530AEFD85}" destId="{D021D04E-4F0E-426B-86B7-0F486A67DD63}" srcOrd="2" destOrd="0" parTransId="{7A685D9E-6FDA-4FEF-B42F-74376D71CA67}" sibTransId="{8FB77F8C-2B53-402E-8563-42CF63C4FC5D}"/>
    <dgm:cxn modelId="{4EB765A6-DDEE-4235-ACBB-79EC11C12B9C}" type="presOf" srcId="{D021D04E-4F0E-426B-86B7-0F486A67DD63}" destId="{73301D43-2F34-4F26-96B7-108460AF29CE}" srcOrd="0" destOrd="0" presId="urn:microsoft.com/office/officeart/2008/layout/VerticalCurvedList"/>
    <dgm:cxn modelId="{8D38ABBE-D7A6-4BF3-BE01-46A66CD11489}" srcId="{EFF65E53-1B17-45D8-AEE8-B92530AEFD85}" destId="{061AE541-F7F5-481D-B630-F05B05C8CD61}" srcOrd="0" destOrd="0" parTransId="{B6DDE172-99CF-45BB-A2F2-7D46EBB6A88A}" sibTransId="{BCB827B4-784F-47C4-B8AA-5A713B042276}"/>
    <dgm:cxn modelId="{B1BF6DD9-A09B-48DF-9A64-7C0A62A9BD3B}" type="presOf" srcId="{FC107A05-C456-40B7-A538-C95E76D54BB8}" destId="{A2FAAEC4-E2FE-42C3-917B-FB358EF7FE31}" srcOrd="0" destOrd="0" presId="urn:microsoft.com/office/officeart/2008/layout/VerticalCurvedList"/>
    <dgm:cxn modelId="{C11B5AEE-20C9-45D3-B2FB-C2F5EA20D2C8}" type="presOf" srcId="{BCB827B4-784F-47C4-B8AA-5A713B042276}" destId="{BA9C8700-31D1-4900-B07C-B28DF96E9F7E}" srcOrd="0" destOrd="0" presId="urn:microsoft.com/office/officeart/2008/layout/VerticalCurvedList"/>
    <dgm:cxn modelId="{C466CBF3-5197-4D15-B35B-57FC5B6B3BF2}" type="presOf" srcId="{EFF65E53-1B17-45D8-AEE8-B92530AEFD85}" destId="{D91AE9D3-DDED-405A-B933-7B6AE4C6DF9D}" srcOrd="0" destOrd="0" presId="urn:microsoft.com/office/officeart/2008/layout/VerticalCurvedList"/>
    <dgm:cxn modelId="{0E7EC641-FEFE-499B-B003-0AD1CA804238}" type="presParOf" srcId="{D91AE9D3-DDED-405A-B933-7B6AE4C6DF9D}" destId="{C0A66365-8D07-4A5F-979D-97518DE266CB}" srcOrd="0" destOrd="0" presId="urn:microsoft.com/office/officeart/2008/layout/VerticalCurvedList"/>
    <dgm:cxn modelId="{E5C216E6-A82A-47BB-BF7D-7945DEDF9BA4}" type="presParOf" srcId="{C0A66365-8D07-4A5F-979D-97518DE266CB}" destId="{C3133B30-F97A-45FA-8735-444E7554D952}" srcOrd="0" destOrd="0" presId="urn:microsoft.com/office/officeart/2008/layout/VerticalCurvedList"/>
    <dgm:cxn modelId="{23377AFE-8649-461D-801F-8B1A2C3E2D43}" type="presParOf" srcId="{C3133B30-F97A-45FA-8735-444E7554D952}" destId="{79D3EB36-CF85-4355-8D2A-65383CECABBB}" srcOrd="0" destOrd="0" presId="urn:microsoft.com/office/officeart/2008/layout/VerticalCurvedList"/>
    <dgm:cxn modelId="{51463E98-9E59-4252-9553-55D6324C7603}" type="presParOf" srcId="{C3133B30-F97A-45FA-8735-444E7554D952}" destId="{BA9C8700-31D1-4900-B07C-B28DF96E9F7E}" srcOrd="1" destOrd="0" presId="urn:microsoft.com/office/officeart/2008/layout/VerticalCurvedList"/>
    <dgm:cxn modelId="{346BD02B-27B1-4DFE-B1C1-84BEB28FF9E2}" type="presParOf" srcId="{C3133B30-F97A-45FA-8735-444E7554D952}" destId="{11D08AA6-6EAF-4257-B3FB-92E10E05DB25}" srcOrd="2" destOrd="0" presId="urn:microsoft.com/office/officeart/2008/layout/VerticalCurvedList"/>
    <dgm:cxn modelId="{FB808ADC-B102-443A-BABF-79AEF72E0F29}" type="presParOf" srcId="{C3133B30-F97A-45FA-8735-444E7554D952}" destId="{E91B619A-E846-4010-B901-27C538F6DBB2}" srcOrd="3" destOrd="0" presId="urn:microsoft.com/office/officeart/2008/layout/VerticalCurvedList"/>
    <dgm:cxn modelId="{B7096222-7571-4304-B778-8655C83215D9}" type="presParOf" srcId="{C0A66365-8D07-4A5F-979D-97518DE266CB}" destId="{FA790432-920B-40B5-AD3B-E301FC44DD15}" srcOrd="1" destOrd="0" presId="urn:microsoft.com/office/officeart/2008/layout/VerticalCurvedList"/>
    <dgm:cxn modelId="{13E93C36-8F97-4E56-A8F8-BE40A8D5DF47}" type="presParOf" srcId="{C0A66365-8D07-4A5F-979D-97518DE266CB}" destId="{5A7108CE-68FA-4AAD-94C1-262BFD3A258E}" srcOrd="2" destOrd="0" presId="urn:microsoft.com/office/officeart/2008/layout/VerticalCurvedList"/>
    <dgm:cxn modelId="{EC79BC75-06C9-48FD-9023-1AE3861CCAB4}" type="presParOf" srcId="{5A7108CE-68FA-4AAD-94C1-262BFD3A258E}" destId="{B805E5B8-0ABC-4858-8EDB-2E83036BE6AF}" srcOrd="0" destOrd="0" presId="urn:microsoft.com/office/officeart/2008/layout/VerticalCurvedList"/>
    <dgm:cxn modelId="{C15C5763-54F4-4BDD-BAB7-A7F59364B08A}" type="presParOf" srcId="{C0A66365-8D07-4A5F-979D-97518DE266CB}" destId="{A2FAAEC4-E2FE-42C3-917B-FB358EF7FE31}" srcOrd="3" destOrd="0" presId="urn:microsoft.com/office/officeart/2008/layout/VerticalCurvedList"/>
    <dgm:cxn modelId="{DA869957-A152-49FF-9C1A-248B3688FD35}" type="presParOf" srcId="{C0A66365-8D07-4A5F-979D-97518DE266CB}" destId="{110EA2B8-43E4-47A8-B296-4DF9BE94BDE5}" srcOrd="4" destOrd="0" presId="urn:microsoft.com/office/officeart/2008/layout/VerticalCurvedList"/>
    <dgm:cxn modelId="{D6059857-76DA-4522-9CC8-441126DF8855}" type="presParOf" srcId="{110EA2B8-43E4-47A8-B296-4DF9BE94BDE5}" destId="{DD389A1E-2E1F-402E-97ED-1E82CCA308ED}" srcOrd="0" destOrd="0" presId="urn:microsoft.com/office/officeart/2008/layout/VerticalCurvedList"/>
    <dgm:cxn modelId="{1419CEB2-72AB-4C03-A55C-2CA60C4E95A8}" type="presParOf" srcId="{C0A66365-8D07-4A5F-979D-97518DE266CB}" destId="{73301D43-2F34-4F26-96B7-108460AF29CE}" srcOrd="5" destOrd="0" presId="urn:microsoft.com/office/officeart/2008/layout/VerticalCurvedList"/>
    <dgm:cxn modelId="{AE788F13-961D-4B5F-A5F2-570C4EDF668D}" type="presParOf" srcId="{C0A66365-8D07-4A5F-979D-97518DE266CB}" destId="{DA66BE41-2DB5-43FF-A42D-298A47E5DFB7}" srcOrd="6" destOrd="0" presId="urn:microsoft.com/office/officeart/2008/layout/VerticalCurvedList"/>
    <dgm:cxn modelId="{4A38E42B-31AD-442D-8B3E-835214DC8355}" type="presParOf" srcId="{DA66BE41-2DB5-43FF-A42D-298A47E5DFB7}" destId="{FBDFF981-B6EB-47EC-8F5E-A841DC3556F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3A3B3F-1075-4147-B06D-284D53619C5C}" type="doc">
      <dgm:prSet loTypeId="urn:microsoft.com/office/officeart/2005/8/layout/hList6" loCatId="list" qsTypeId="urn:microsoft.com/office/officeart/2005/8/quickstyle/simple4" qsCatId="simple" csTypeId="urn:microsoft.com/office/officeart/2005/8/colors/colorful5" csCatId="colorful" phldr="1"/>
      <dgm:spPr/>
      <dgm:t>
        <a:bodyPr/>
        <a:lstStyle/>
        <a:p>
          <a:endParaRPr lang="zh-CN" altLang="en-US"/>
        </a:p>
      </dgm:t>
    </dgm:pt>
    <dgm:pt modelId="{09047481-FB93-4FE1-9DB2-2338581043DE}">
      <dgm:prSet phldrT="[文本]"/>
      <dgm:spPr/>
      <dgm:t>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服务器</a:t>
          </a:r>
        </a:p>
      </dgm:t>
    </dgm:pt>
    <dgm:pt modelId="{020974BD-5A49-40B2-98B7-7BF108EE74FE}" type="parTrans" cxnId="{BC9E4527-9E17-427E-A1A0-902884985EC9}">
      <dgm:prSet/>
      <dgm:spPr/>
      <dgm:t>
        <a:bodyPr/>
        <a:lstStyle/>
        <a:p>
          <a:endParaRPr lang="zh-CN" altLang="en-US"/>
        </a:p>
      </dgm:t>
    </dgm:pt>
    <dgm:pt modelId="{B447C8EB-7953-450F-83F3-D9DE4D5AF76D}" type="sibTrans" cxnId="{BC9E4527-9E17-427E-A1A0-902884985EC9}">
      <dgm:prSet/>
      <dgm:spPr/>
      <dgm:t>
        <a:bodyPr/>
        <a:lstStyle/>
        <a:p>
          <a:endParaRPr lang="zh-CN" altLang="en-US"/>
        </a:p>
      </dgm:t>
    </dgm:pt>
    <dgm:pt modelId="{098C19E7-BA95-48FD-9880-00D75CDAC0BC}">
      <dgm:prSet phldrT="[文本]"/>
      <dgm:spPr/>
      <dgm:t>
        <a:bodyPr/>
        <a:lstStyle/>
        <a:p>
          <a:r>
            <a:rPr lang="zh-CN" altLang="en-US" b="0" i="0" dirty="0">
              <a:latin typeface="Huawei Sans" panose="020C0503030203020204" pitchFamily="34" charset="0"/>
              <a:ea typeface="方正兰亭黑简体" panose="02000000000000000000" pitchFamily="2" charset="-122"/>
              <a:sym typeface="Huawei Sans" panose="020C0503030203020204" pitchFamily="34" charset="0"/>
            </a:rPr>
            <a:t>服务器，它是真实存在的一个物理设备，就跟我们的电脑主机比较类似，只不过它的存储空间比较大，配置比较高，里边可以放置很多的网站数据。</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dgm:t>
    </dgm:pt>
    <dgm:pt modelId="{58B6445D-02C2-4030-98A0-15D8EBD42417}" type="parTrans" cxnId="{E7ECF68C-EF9F-4365-A65D-D347299BECBA}">
      <dgm:prSet/>
      <dgm:spPr/>
      <dgm:t>
        <a:bodyPr/>
        <a:lstStyle/>
        <a:p>
          <a:endParaRPr lang="zh-CN" altLang="en-US"/>
        </a:p>
      </dgm:t>
    </dgm:pt>
    <dgm:pt modelId="{2620B150-1C4B-491E-BBFC-5628F2FF0440}" type="sibTrans" cxnId="{E7ECF68C-EF9F-4365-A65D-D347299BECBA}">
      <dgm:prSet/>
      <dgm:spPr/>
      <dgm:t>
        <a:bodyPr/>
        <a:lstStyle/>
        <a:p>
          <a:endParaRPr lang="zh-CN" altLang="en-US"/>
        </a:p>
      </dgm:t>
    </dgm:pt>
    <dgm:pt modelId="{6BF8D2B6-8E5C-409D-9C76-7C21719EE2FF}">
      <dgm:prSet phldrT="[文本]"/>
      <dgm:spPr/>
      <dgm:t>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云主机</a:t>
          </a:r>
        </a:p>
      </dgm:t>
    </dgm:pt>
    <dgm:pt modelId="{E9B7B093-6830-489D-9F87-DCDC419C47A8}" type="parTrans" cxnId="{0FB64F37-C2E5-48BC-BC25-EA2891212CB2}">
      <dgm:prSet/>
      <dgm:spPr/>
      <dgm:t>
        <a:bodyPr/>
        <a:lstStyle/>
        <a:p>
          <a:endParaRPr lang="zh-CN" altLang="en-US"/>
        </a:p>
      </dgm:t>
    </dgm:pt>
    <dgm:pt modelId="{60BB4FBF-F19D-406D-9FA7-AC19DBB8381E}" type="sibTrans" cxnId="{0FB64F37-C2E5-48BC-BC25-EA2891212CB2}">
      <dgm:prSet/>
      <dgm:spPr/>
      <dgm:t>
        <a:bodyPr/>
        <a:lstStyle/>
        <a:p>
          <a:endParaRPr lang="zh-CN" altLang="en-US"/>
        </a:p>
      </dgm:t>
    </dgm:pt>
    <dgm:pt modelId="{5A670D9D-B122-4B37-AB8F-7433C4F5B1AB}">
      <dgm:prSet phldrT="[文本]"/>
      <dgm:spPr/>
      <dgm:t>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云服务</a:t>
          </a:r>
        </a:p>
      </dgm:t>
    </dgm:pt>
    <dgm:pt modelId="{0A00D819-3604-4AC5-90B9-1D093B8FC161}" type="parTrans" cxnId="{547A6A85-13A6-423C-8315-3D5EAA06F8F1}">
      <dgm:prSet/>
      <dgm:spPr/>
      <dgm:t>
        <a:bodyPr/>
        <a:lstStyle/>
        <a:p>
          <a:endParaRPr lang="zh-CN" altLang="en-US"/>
        </a:p>
      </dgm:t>
    </dgm:pt>
    <dgm:pt modelId="{BA6FC41F-7E7D-41F5-A1E2-ED8122177D20}" type="sibTrans" cxnId="{547A6A85-13A6-423C-8315-3D5EAA06F8F1}">
      <dgm:prSet/>
      <dgm:spPr/>
      <dgm:t>
        <a:bodyPr/>
        <a:lstStyle/>
        <a:p>
          <a:endParaRPr lang="zh-CN" altLang="en-US"/>
        </a:p>
      </dgm:t>
    </dgm:pt>
    <dgm:pt modelId="{4121C66D-7591-4529-9483-F42FD643CEEF}">
      <dgm:prSet/>
      <dgm:spPr/>
      <dgm:t>
        <a:bodyPr/>
        <a:lstStyle/>
        <a:p>
          <a:r>
            <a:rPr lang="zh-CN" altLang="en-US" dirty="0"/>
            <a:t>云服务是基于互联网的相关服务的增加、使用和交互模式，通常涉及通过互联网来提供动态易扩展且经常是虚拟化的资源。</a:t>
          </a:r>
          <a:r>
            <a:rPr lang="zh-CN" altLang="en-US" b="0" i="0" dirty="0"/>
            <a:t>云服务指通过网络以按需、易扩展的方式获得所需服务。这种服务可以是</a:t>
          </a:r>
          <a:r>
            <a:rPr lang="en-US" altLang="zh-CN" b="0" i="0" dirty="0"/>
            <a:t>IT</a:t>
          </a:r>
          <a:r>
            <a:rPr lang="zh-CN" altLang="en-US" b="0" i="0" dirty="0"/>
            <a:t>和软件、互联网相关，也可是其他服务。它意味着计算能力也可作为一种商品通过互联网进行流通。</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dgm:t>
    </dgm:pt>
    <dgm:pt modelId="{63E909E7-D0DF-4CFD-AD75-CD65D3481617}" type="parTrans" cxnId="{E844F0A3-0C3B-4EF8-A3FE-E2ABA17B4165}">
      <dgm:prSet/>
      <dgm:spPr/>
      <dgm:t>
        <a:bodyPr/>
        <a:lstStyle/>
        <a:p>
          <a:endParaRPr lang="zh-CN" altLang="en-US"/>
        </a:p>
      </dgm:t>
    </dgm:pt>
    <dgm:pt modelId="{2321C884-3F9B-4811-A121-199BFFE7DD9D}" type="sibTrans" cxnId="{E844F0A3-0C3B-4EF8-A3FE-E2ABA17B4165}">
      <dgm:prSet/>
      <dgm:spPr/>
      <dgm:t>
        <a:bodyPr/>
        <a:lstStyle/>
        <a:p>
          <a:endParaRPr lang="zh-CN" altLang="en-US"/>
        </a:p>
      </dgm:t>
    </dgm:pt>
    <dgm:pt modelId="{27553433-B8B3-45F7-BBEE-C32947695E31}">
      <dgm:prSet phldrT="[文本]"/>
      <dgm:spPr/>
      <dgm:t>
        <a:bodyPr/>
        <a:lstStyle/>
        <a:p>
          <a:r>
            <a:rPr lang="zh-CN" altLang="en-US" b="0" i="0" dirty="0">
              <a:latin typeface="Huawei Sans" panose="020C0503030203020204" pitchFamily="34" charset="0"/>
              <a:ea typeface="方正兰亭黑简体" panose="02000000000000000000" pitchFamily="2" charset="-122"/>
              <a:sym typeface="Huawei Sans" panose="020C0503030203020204" pitchFamily="34" charset="0"/>
            </a:rPr>
            <a:t>云主机也称云服务器，是近年基于云技术基础上推出的主机产品，云主机本身基于集群服务器，可以有很多个网络节点。不受物理服务器限制，可以灵活调用整个集群服务器上的带宽、内存和硬盘等资源，实现资源的最大化利用，安全性和速度相对更好。</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dgm:t>
    </dgm:pt>
    <dgm:pt modelId="{28FA1305-963A-4E05-AAD2-8706389EACA3}" type="parTrans" cxnId="{B251EBF8-00FC-43DF-87E6-CE822B642E3D}">
      <dgm:prSet/>
      <dgm:spPr/>
      <dgm:t>
        <a:bodyPr/>
        <a:lstStyle/>
        <a:p>
          <a:endParaRPr lang="zh-CN" altLang="en-US"/>
        </a:p>
      </dgm:t>
    </dgm:pt>
    <dgm:pt modelId="{CD421F14-EE1B-4D70-9668-23BA6009E79B}" type="sibTrans" cxnId="{B251EBF8-00FC-43DF-87E6-CE822B642E3D}">
      <dgm:prSet/>
      <dgm:spPr/>
      <dgm:t>
        <a:bodyPr/>
        <a:lstStyle/>
        <a:p>
          <a:endParaRPr lang="zh-CN" altLang="en-US"/>
        </a:p>
      </dgm:t>
    </dgm:pt>
    <dgm:pt modelId="{D1721B1E-2804-4927-B8CE-A8DD64A1F94A}" type="pres">
      <dgm:prSet presAssocID="{993A3B3F-1075-4147-B06D-284D53619C5C}" presName="Name0" presStyleCnt="0">
        <dgm:presLayoutVars>
          <dgm:dir/>
          <dgm:resizeHandles val="exact"/>
        </dgm:presLayoutVars>
      </dgm:prSet>
      <dgm:spPr/>
    </dgm:pt>
    <dgm:pt modelId="{B09C1357-BFB6-4E80-8A61-ECDD64E3C953}" type="pres">
      <dgm:prSet presAssocID="{09047481-FB93-4FE1-9DB2-2338581043DE}" presName="node" presStyleLbl="node1" presStyleIdx="0" presStyleCnt="3">
        <dgm:presLayoutVars>
          <dgm:bulletEnabled val="1"/>
        </dgm:presLayoutVars>
      </dgm:prSet>
      <dgm:spPr/>
    </dgm:pt>
    <dgm:pt modelId="{99F101F2-2549-439F-AB20-5DB64D36ED57}" type="pres">
      <dgm:prSet presAssocID="{B447C8EB-7953-450F-83F3-D9DE4D5AF76D}" presName="sibTrans" presStyleCnt="0"/>
      <dgm:spPr/>
    </dgm:pt>
    <dgm:pt modelId="{CC9CA864-12EC-4BD6-AD14-68987577CCCC}" type="pres">
      <dgm:prSet presAssocID="{6BF8D2B6-8E5C-409D-9C76-7C21719EE2FF}" presName="node" presStyleLbl="node1" presStyleIdx="1" presStyleCnt="3">
        <dgm:presLayoutVars>
          <dgm:bulletEnabled val="1"/>
        </dgm:presLayoutVars>
      </dgm:prSet>
      <dgm:spPr/>
    </dgm:pt>
    <dgm:pt modelId="{BD12F475-C109-4B36-9EE7-AC2F41ACAEEE}" type="pres">
      <dgm:prSet presAssocID="{60BB4FBF-F19D-406D-9FA7-AC19DBB8381E}" presName="sibTrans" presStyleCnt="0"/>
      <dgm:spPr/>
    </dgm:pt>
    <dgm:pt modelId="{16CD9E80-48DF-4B00-8D68-3AD9B02ECC0D}" type="pres">
      <dgm:prSet presAssocID="{5A670D9D-B122-4B37-AB8F-7433C4F5B1AB}" presName="node" presStyleLbl="node1" presStyleIdx="2" presStyleCnt="3">
        <dgm:presLayoutVars>
          <dgm:bulletEnabled val="1"/>
        </dgm:presLayoutVars>
      </dgm:prSet>
      <dgm:spPr/>
    </dgm:pt>
  </dgm:ptLst>
  <dgm:cxnLst>
    <dgm:cxn modelId="{8A6D5610-02B1-4415-9492-7B767CC057E0}" type="presOf" srcId="{098C19E7-BA95-48FD-9880-00D75CDAC0BC}" destId="{B09C1357-BFB6-4E80-8A61-ECDD64E3C953}" srcOrd="0" destOrd="1" presId="urn:microsoft.com/office/officeart/2005/8/layout/hList6"/>
    <dgm:cxn modelId="{A1133F26-C655-4013-84AA-811351F6457F}" type="presOf" srcId="{09047481-FB93-4FE1-9DB2-2338581043DE}" destId="{B09C1357-BFB6-4E80-8A61-ECDD64E3C953}" srcOrd="0" destOrd="0" presId="urn:microsoft.com/office/officeart/2005/8/layout/hList6"/>
    <dgm:cxn modelId="{BC9E4527-9E17-427E-A1A0-902884985EC9}" srcId="{993A3B3F-1075-4147-B06D-284D53619C5C}" destId="{09047481-FB93-4FE1-9DB2-2338581043DE}" srcOrd="0" destOrd="0" parTransId="{020974BD-5A49-40B2-98B7-7BF108EE74FE}" sibTransId="{B447C8EB-7953-450F-83F3-D9DE4D5AF76D}"/>
    <dgm:cxn modelId="{F8A68D34-F82F-4586-B8A8-C14293C780D2}" type="presOf" srcId="{993A3B3F-1075-4147-B06D-284D53619C5C}" destId="{D1721B1E-2804-4927-B8CE-A8DD64A1F94A}" srcOrd="0" destOrd="0" presId="urn:microsoft.com/office/officeart/2005/8/layout/hList6"/>
    <dgm:cxn modelId="{0FB64F37-C2E5-48BC-BC25-EA2891212CB2}" srcId="{993A3B3F-1075-4147-B06D-284D53619C5C}" destId="{6BF8D2B6-8E5C-409D-9C76-7C21719EE2FF}" srcOrd="1" destOrd="0" parTransId="{E9B7B093-6830-489D-9F87-DCDC419C47A8}" sibTransId="{60BB4FBF-F19D-406D-9FA7-AC19DBB8381E}"/>
    <dgm:cxn modelId="{F73F0464-B897-4381-8F20-9225A0433602}" type="presOf" srcId="{6BF8D2B6-8E5C-409D-9C76-7C21719EE2FF}" destId="{CC9CA864-12EC-4BD6-AD14-68987577CCCC}" srcOrd="0" destOrd="0" presId="urn:microsoft.com/office/officeart/2005/8/layout/hList6"/>
    <dgm:cxn modelId="{DE412A7B-1546-433F-93C2-39EC83D67727}" type="presOf" srcId="{27553433-B8B3-45F7-BBEE-C32947695E31}" destId="{CC9CA864-12EC-4BD6-AD14-68987577CCCC}" srcOrd="0" destOrd="1" presId="urn:microsoft.com/office/officeart/2005/8/layout/hList6"/>
    <dgm:cxn modelId="{547A6A85-13A6-423C-8315-3D5EAA06F8F1}" srcId="{993A3B3F-1075-4147-B06D-284D53619C5C}" destId="{5A670D9D-B122-4B37-AB8F-7433C4F5B1AB}" srcOrd="2" destOrd="0" parTransId="{0A00D819-3604-4AC5-90B9-1D093B8FC161}" sibTransId="{BA6FC41F-7E7D-41F5-A1E2-ED8122177D20}"/>
    <dgm:cxn modelId="{E7ECF68C-EF9F-4365-A65D-D347299BECBA}" srcId="{09047481-FB93-4FE1-9DB2-2338581043DE}" destId="{098C19E7-BA95-48FD-9880-00D75CDAC0BC}" srcOrd="0" destOrd="0" parTransId="{58B6445D-02C2-4030-98A0-15D8EBD42417}" sibTransId="{2620B150-1C4B-491E-BBFC-5628F2FF0440}"/>
    <dgm:cxn modelId="{E844F0A3-0C3B-4EF8-A3FE-E2ABA17B4165}" srcId="{5A670D9D-B122-4B37-AB8F-7433C4F5B1AB}" destId="{4121C66D-7591-4529-9483-F42FD643CEEF}" srcOrd="0" destOrd="0" parTransId="{63E909E7-D0DF-4CFD-AD75-CD65D3481617}" sibTransId="{2321C884-3F9B-4811-A121-199BFFE7DD9D}"/>
    <dgm:cxn modelId="{B251EBF8-00FC-43DF-87E6-CE822B642E3D}" srcId="{6BF8D2B6-8E5C-409D-9C76-7C21719EE2FF}" destId="{27553433-B8B3-45F7-BBEE-C32947695E31}" srcOrd="0" destOrd="0" parTransId="{28FA1305-963A-4E05-AAD2-8706389EACA3}" sibTransId="{CD421F14-EE1B-4D70-9668-23BA6009E79B}"/>
    <dgm:cxn modelId="{13B827FB-FF23-4ABA-9FB7-4FE553D4038C}" type="presOf" srcId="{4121C66D-7591-4529-9483-F42FD643CEEF}" destId="{16CD9E80-48DF-4B00-8D68-3AD9B02ECC0D}" srcOrd="0" destOrd="1" presId="urn:microsoft.com/office/officeart/2005/8/layout/hList6"/>
    <dgm:cxn modelId="{4C20F5FE-478B-4CF1-B84F-E22DDCB4DED6}" type="presOf" srcId="{5A670D9D-B122-4B37-AB8F-7433C4F5B1AB}" destId="{16CD9E80-48DF-4B00-8D68-3AD9B02ECC0D}" srcOrd="0" destOrd="0" presId="urn:microsoft.com/office/officeart/2005/8/layout/hList6"/>
    <dgm:cxn modelId="{3C0697E2-3DC6-4B90-B8DF-D8FDD76FB00E}" type="presParOf" srcId="{D1721B1E-2804-4927-B8CE-A8DD64A1F94A}" destId="{B09C1357-BFB6-4E80-8A61-ECDD64E3C953}" srcOrd="0" destOrd="0" presId="urn:microsoft.com/office/officeart/2005/8/layout/hList6"/>
    <dgm:cxn modelId="{8BED59F1-5686-4CEE-9657-9C563C3A137B}" type="presParOf" srcId="{D1721B1E-2804-4927-B8CE-A8DD64A1F94A}" destId="{99F101F2-2549-439F-AB20-5DB64D36ED57}" srcOrd="1" destOrd="0" presId="urn:microsoft.com/office/officeart/2005/8/layout/hList6"/>
    <dgm:cxn modelId="{6011920C-891D-418D-A4E8-EF2F22789F29}" type="presParOf" srcId="{D1721B1E-2804-4927-B8CE-A8DD64A1F94A}" destId="{CC9CA864-12EC-4BD6-AD14-68987577CCCC}" srcOrd="2" destOrd="0" presId="urn:microsoft.com/office/officeart/2005/8/layout/hList6"/>
    <dgm:cxn modelId="{D10E67EF-8526-462E-BA3B-F59A7C69A665}" type="presParOf" srcId="{D1721B1E-2804-4927-B8CE-A8DD64A1F94A}" destId="{BD12F475-C109-4B36-9EE7-AC2F41ACAEEE}" srcOrd="3" destOrd="0" presId="urn:microsoft.com/office/officeart/2005/8/layout/hList6"/>
    <dgm:cxn modelId="{3B98CC7F-49E4-4E56-BA93-7789DDC18CAD}" type="presParOf" srcId="{D1721B1E-2804-4927-B8CE-A8DD64A1F94A}" destId="{16CD9E80-48DF-4B00-8D68-3AD9B02ECC0D}"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49A622-C620-4A8B-B3BF-796F87D51A64}" type="doc">
      <dgm:prSet loTypeId="urn:microsoft.com/office/officeart/2005/8/layout/arrow2" loCatId="process" qsTypeId="urn:microsoft.com/office/officeart/2005/8/quickstyle/simple1" qsCatId="simple" csTypeId="urn:microsoft.com/office/officeart/2005/8/colors/colorful5" csCatId="colorful" phldr="1"/>
      <dgm:spPr/>
    </dgm:pt>
    <dgm:pt modelId="{B08450CB-9619-4F37-93EC-AE0CC842740E}">
      <dgm:prSet phldrT="[文本]" custT="1"/>
      <dgm:spPr/>
      <dgm:t>
        <a:bodyPr/>
        <a:lstStyle/>
        <a:p>
          <a:endParaRPr lang="en-US" altLang="zh-CN" sz="1800"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评估设计</a:t>
          </a:r>
        </a:p>
      </dgm:t>
    </dgm:pt>
    <dgm:pt modelId="{25258072-0009-4D49-B003-CCA14A872170}" type="parTrans" cxnId="{22909CEE-05B4-4CC3-AC47-9B7389BB9DDC}">
      <dgm:prSet/>
      <dgm:spPr/>
      <dgm:t>
        <a:bodyPr/>
        <a:lstStyle/>
        <a:p>
          <a:endParaRPr lang="zh-CN" altLang="en-US"/>
        </a:p>
      </dgm:t>
    </dgm:pt>
    <dgm:pt modelId="{AE7C38AF-0931-48D0-AE4D-72809D062AF8}" type="sibTrans" cxnId="{22909CEE-05B4-4CC3-AC47-9B7389BB9DDC}">
      <dgm:prSet/>
      <dgm:spPr/>
      <dgm:t>
        <a:bodyPr/>
        <a:lstStyle/>
        <a:p>
          <a:endParaRPr lang="zh-CN" altLang="en-US"/>
        </a:p>
      </dgm:t>
    </dgm:pt>
    <dgm:pt modelId="{50C86D54-FE58-4014-8DFF-7C14530C33B8}">
      <dgm:prSet phldrT="[文本]" custT="1"/>
      <dgm:spPr/>
      <dgm:t>
        <a:bodyPr/>
        <a:lstStyle/>
        <a:p>
          <a:endParaRPr lang="en-US" altLang="zh-CN" sz="1800"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测试验证</a:t>
          </a:r>
        </a:p>
      </dgm:t>
    </dgm:pt>
    <dgm:pt modelId="{77347BB8-5C1D-41B1-A688-02615D83E8A6}" type="parTrans" cxnId="{680CFAD9-B43D-4EB7-BB01-ECC5CC8C3366}">
      <dgm:prSet/>
      <dgm:spPr/>
      <dgm:t>
        <a:bodyPr/>
        <a:lstStyle/>
        <a:p>
          <a:endParaRPr lang="zh-CN" altLang="en-US"/>
        </a:p>
      </dgm:t>
    </dgm:pt>
    <dgm:pt modelId="{AD384C5F-62CC-4068-A294-808C4626B82F}" type="sibTrans" cxnId="{680CFAD9-B43D-4EB7-BB01-ECC5CC8C3366}">
      <dgm:prSet/>
      <dgm:spPr/>
      <dgm:t>
        <a:bodyPr/>
        <a:lstStyle/>
        <a:p>
          <a:endParaRPr lang="zh-CN" altLang="en-US"/>
        </a:p>
      </dgm:t>
    </dgm:pt>
    <dgm:pt modelId="{5068CB85-C7F7-4805-BF5A-33E71BD00C84}">
      <dgm:prSet phldrT="[文本]" custT="1"/>
      <dgm:spPr/>
      <dgm:t>
        <a:bodyPr/>
        <a:lstStyle/>
        <a:p>
          <a:endParaRPr lang="en-US" altLang="zh-CN" sz="1800"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环境部署</a:t>
          </a:r>
        </a:p>
      </dgm:t>
    </dgm:pt>
    <dgm:pt modelId="{13769DC3-3931-4350-BED6-1EB176CC0D14}" type="parTrans" cxnId="{EE8A6448-F621-4B65-A3A1-30437B72D79F}">
      <dgm:prSet/>
      <dgm:spPr/>
      <dgm:t>
        <a:bodyPr/>
        <a:lstStyle/>
        <a:p>
          <a:endParaRPr lang="zh-CN" altLang="en-US"/>
        </a:p>
      </dgm:t>
    </dgm:pt>
    <dgm:pt modelId="{A575294D-96FA-4121-A758-2EB5A37E1D3D}" type="sibTrans" cxnId="{EE8A6448-F621-4B65-A3A1-30437B72D79F}">
      <dgm:prSet/>
      <dgm:spPr/>
      <dgm:t>
        <a:bodyPr/>
        <a:lstStyle/>
        <a:p>
          <a:endParaRPr lang="zh-CN" altLang="en-US"/>
        </a:p>
      </dgm:t>
    </dgm:pt>
    <dgm:pt modelId="{4D4CB21D-F745-4DF3-865F-EB4379173B01}">
      <dgm:prSet phldrT="[文本]" custT="1"/>
      <dgm:spPr/>
      <dgm:t>
        <a:bodyPr/>
        <a:lstStyle/>
        <a:p>
          <a:endParaRPr lang="en-US" altLang="zh-CN" sz="1800"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云上优化</a:t>
          </a:r>
        </a:p>
      </dgm:t>
    </dgm:pt>
    <dgm:pt modelId="{6CFEBE50-0656-4E7A-8F52-C75C92307B60}" type="parTrans" cxnId="{8C5ACBEA-8AD5-469B-B419-85B38AEF9AE1}">
      <dgm:prSet/>
      <dgm:spPr/>
      <dgm:t>
        <a:bodyPr/>
        <a:lstStyle/>
        <a:p>
          <a:endParaRPr lang="zh-CN" altLang="en-US"/>
        </a:p>
      </dgm:t>
    </dgm:pt>
    <dgm:pt modelId="{E74CA91A-86D3-47A6-A40A-A83459F867DA}" type="sibTrans" cxnId="{8C5ACBEA-8AD5-469B-B419-85B38AEF9AE1}">
      <dgm:prSet/>
      <dgm:spPr/>
      <dgm:t>
        <a:bodyPr/>
        <a:lstStyle/>
        <a:p>
          <a:endParaRPr lang="zh-CN" altLang="en-US"/>
        </a:p>
      </dgm:t>
    </dgm:pt>
    <dgm:pt modelId="{193954F0-6E94-42EC-AA31-B85B04F5A6B5}">
      <dgm:prSet phldrT="[文本]" custT="1"/>
      <dgm:spPr/>
      <dgm:t>
        <a:bodyPr/>
        <a:lstStyle/>
        <a:p>
          <a:endParaRPr lang="en-US" altLang="zh-CN" sz="1800"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迁移上线</a:t>
          </a:r>
        </a:p>
      </dgm:t>
    </dgm:pt>
    <dgm:pt modelId="{ADD10DF2-80C4-4A91-BD7E-74A0E544BA39}" type="parTrans" cxnId="{41FA766E-7C4C-453E-8069-2445EA0FDF64}">
      <dgm:prSet/>
      <dgm:spPr/>
      <dgm:t>
        <a:bodyPr/>
        <a:lstStyle/>
        <a:p>
          <a:endParaRPr lang="zh-CN" altLang="en-US"/>
        </a:p>
      </dgm:t>
    </dgm:pt>
    <dgm:pt modelId="{26DA4391-9890-496C-BE1E-C9BB6D0BBE67}" type="sibTrans" cxnId="{41FA766E-7C4C-453E-8069-2445EA0FDF64}">
      <dgm:prSet/>
      <dgm:spPr/>
      <dgm:t>
        <a:bodyPr/>
        <a:lstStyle/>
        <a:p>
          <a:endParaRPr lang="zh-CN" altLang="en-US"/>
        </a:p>
      </dgm:t>
    </dgm:pt>
    <dgm:pt modelId="{3F31A69B-D0AF-4FB7-9F32-13BA2CAB3B7A}" type="pres">
      <dgm:prSet presAssocID="{C749A622-C620-4A8B-B3BF-796F87D51A64}" presName="arrowDiagram" presStyleCnt="0">
        <dgm:presLayoutVars>
          <dgm:chMax val="5"/>
          <dgm:dir/>
          <dgm:resizeHandles val="exact"/>
        </dgm:presLayoutVars>
      </dgm:prSet>
      <dgm:spPr/>
    </dgm:pt>
    <dgm:pt modelId="{40F908FA-348B-4672-89CF-CEDDEB44EB5A}" type="pres">
      <dgm:prSet presAssocID="{C749A622-C620-4A8B-B3BF-796F87D51A64}" presName="arrow" presStyleLbl="bgShp" presStyleIdx="0" presStyleCnt="1" custLinFactNeighborX="-517" custLinFactNeighborY="-325"/>
      <dgm:spPr/>
    </dgm:pt>
    <dgm:pt modelId="{86FBDADF-9B75-492C-8EBF-E685BDA3DBF4}" type="pres">
      <dgm:prSet presAssocID="{C749A622-C620-4A8B-B3BF-796F87D51A64}" presName="arrowDiagram5" presStyleCnt="0"/>
      <dgm:spPr/>
    </dgm:pt>
    <dgm:pt modelId="{FBDDDD35-452F-48CD-B0E5-0713B2F5DD4C}" type="pres">
      <dgm:prSet presAssocID="{B08450CB-9619-4F37-93EC-AE0CC842740E}" presName="bullet5a" presStyleLbl="node1" presStyleIdx="0" presStyleCnt="5"/>
      <dgm:spPr/>
    </dgm:pt>
    <dgm:pt modelId="{C591FEEF-A583-4165-84EF-7809FD64951C}" type="pres">
      <dgm:prSet presAssocID="{B08450CB-9619-4F37-93EC-AE0CC842740E}" presName="textBox5a" presStyleLbl="revTx" presStyleIdx="0" presStyleCnt="5" custScaleX="159931" custLinFactNeighborX="-1972" custLinFactNeighborY="-25605">
        <dgm:presLayoutVars>
          <dgm:bulletEnabled val="1"/>
        </dgm:presLayoutVars>
      </dgm:prSet>
      <dgm:spPr/>
    </dgm:pt>
    <dgm:pt modelId="{E67B23BB-41FD-492C-A004-020631B45361}" type="pres">
      <dgm:prSet presAssocID="{50C86D54-FE58-4014-8DFF-7C14530C33B8}" presName="bullet5b" presStyleLbl="node1" presStyleIdx="1" presStyleCnt="5"/>
      <dgm:spPr/>
    </dgm:pt>
    <dgm:pt modelId="{256D23B0-B0FB-446D-A30D-A6E62A018032}" type="pres">
      <dgm:prSet presAssocID="{50C86D54-FE58-4014-8DFF-7C14530C33B8}" presName="textBox5b" presStyleLbl="revTx" presStyleIdx="1" presStyleCnt="5" custScaleX="159931" custLinFactNeighborX="7782" custLinFactNeighborY="-14544">
        <dgm:presLayoutVars>
          <dgm:bulletEnabled val="1"/>
        </dgm:presLayoutVars>
      </dgm:prSet>
      <dgm:spPr/>
    </dgm:pt>
    <dgm:pt modelId="{653E6B88-8858-4B78-82CB-20617F304ACB}" type="pres">
      <dgm:prSet presAssocID="{5068CB85-C7F7-4805-BF5A-33E71BD00C84}" presName="bullet5c" presStyleLbl="node1" presStyleIdx="2" presStyleCnt="5"/>
      <dgm:spPr/>
    </dgm:pt>
    <dgm:pt modelId="{25CA8327-2B11-4992-BEE6-77A2E3ABA223}" type="pres">
      <dgm:prSet presAssocID="{5068CB85-C7F7-4805-BF5A-33E71BD00C84}" presName="textBox5c" presStyleLbl="revTx" presStyleIdx="2" presStyleCnt="5" custScaleX="159931" custLinFactNeighborX="-1338" custLinFactNeighborY="-10844">
        <dgm:presLayoutVars>
          <dgm:bulletEnabled val="1"/>
        </dgm:presLayoutVars>
      </dgm:prSet>
      <dgm:spPr/>
    </dgm:pt>
    <dgm:pt modelId="{097AE945-3569-4C72-9441-D60FF7980A76}" type="pres">
      <dgm:prSet presAssocID="{193954F0-6E94-42EC-AA31-B85B04F5A6B5}" presName="bullet5d" presStyleLbl="node1" presStyleIdx="3" presStyleCnt="5"/>
      <dgm:spPr/>
    </dgm:pt>
    <dgm:pt modelId="{E3DC56FD-315E-4A67-BD87-9553F181B5B6}" type="pres">
      <dgm:prSet presAssocID="{193954F0-6E94-42EC-AA31-B85B04F5A6B5}" presName="textBox5d" presStyleLbl="revTx" presStyleIdx="3" presStyleCnt="5" custScaleX="159931" custLinFactNeighborX="5575" custLinFactNeighborY="-10600">
        <dgm:presLayoutVars>
          <dgm:bulletEnabled val="1"/>
        </dgm:presLayoutVars>
      </dgm:prSet>
      <dgm:spPr/>
    </dgm:pt>
    <dgm:pt modelId="{EFA26107-937A-4425-8BBA-A2218C9FEA64}" type="pres">
      <dgm:prSet presAssocID="{4D4CB21D-F745-4DF3-865F-EB4379173B01}" presName="bullet5e" presStyleLbl="node1" presStyleIdx="4" presStyleCnt="5"/>
      <dgm:spPr/>
    </dgm:pt>
    <dgm:pt modelId="{08B0B6FF-CE36-4D6C-A6AE-549AF45957AC}" type="pres">
      <dgm:prSet presAssocID="{4D4CB21D-F745-4DF3-865F-EB4379173B01}" presName="textBox5e" presStyleLbl="revTx" presStyleIdx="4" presStyleCnt="5" custScaleX="159931" custLinFactNeighborX="3876" custLinFactNeighborY="-8280">
        <dgm:presLayoutVars>
          <dgm:bulletEnabled val="1"/>
        </dgm:presLayoutVars>
      </dgm:prSet>
      <dgm:spPr/>
    </dgm:pt>
  </dgm:ptLst>
  <dgm:cxnLst>
    <dgm:cxn modelId="{E0916F07-02AE-4DF6-AD58-CC756EC3A84F}" type="presOf" srcId="{B08450CB-9619-4F37-93EC-AE0CC842740E}" destId="{C591FEEF-A583-4165-84EF-7809FD64951C}" srcOrd="0" destOrd="0" presId="urn:microsoft.com/office/officeart/2005/8/layout/arrow2"/>
    <dgm:cxn modelId="{FF2C4F10-9C9A-4DFF-B5A2-7AA0329B658B}" type="presOf" srcId="{4D4CB21D-F745-4DF3-865F-EB4379173B01}" destId="{08B0B6FF-CE36-4D6C-A6AE-549AF45957AC}" srcOrd="0" destOrd="0" presId="urn:microsoft.com/office/officeart/2005/8/layout/arrow2"/>
    <dgm:cxn modelId="{C141643F-45A8-4F69-9C91-175939CAE726}" type="presOf" srcId="{50C86D54-FE58-4014-8DFF-7C14530C33B8}" destId="{256D23B0-B0FB-446D-A30D-A6E62A018032}" srcOrd="0" destOrd="0" presId="urn:microsoft.com/office/officeart/2005/8/layout/arrow2"/>
    <dgm:cxn modelId="{817A9847-1352-47DD-B162-E5D00F99E34A}" type="presOf" srcId="{193954F0-6E94-42EC-AA31-B85B04F5A6B5}" destId="{E3DC56FD-315E-4A67-BD87-9553F181B5B6}" srcOrd="0" destOrd="0" presId="urn:microsoft.com/office/officeart/2005/8/layout/arrow2"/>
    <dgm:cxn modelId="{EE8A6448-F621-4B65-A3A1-30437B72D79F}" srcId="{C749A622-C620-4A8B-B3BF-796F87D51A64}" destId="{5068CB85-C7F7-4805-BF5A-33E71BD00C84}" srcOrd="2" destOrd="0" parTransId="{13769DC3-3931-4350-BED6-1EB176CC0D14}" sibTransId="{A575294D-96FA-4121-A758-2EB5A37E1D3D}"/>
    <dgm:cxn modelId="{41FA766E-7C4C-453E-8069-2445EA0FDF64}" srcId="{C749A622-C620-4A8B-B3BF-796F87D51A64}" destId="{193954F0-6E94-42EC-AA31-B85B04F5A6B5}" srcOrd="3" destOrd="0" parTransId="{ADD10DF2-80C4-4A91-BD7E-74A0E544BA39}" sibTransId="{26DA4391-9890-496C-BE1E-C9BB6D0BBE67}"/>
    <dgm:cxn modelId="{80F25051-29C6-4922-BB18-2B1C801CBAF4}" type="presOf" srcId="{5068CB85-C7F7-4805-BF5A-33E71BD00C84}" destId="{25CA8327-2B11-4992-BEE6-77A2E3ABA223}" srcOrd="0" destOrd="0" presId="urn:microsoft.com/office/officeart/2005/8/layout/arrow2"/>
    <dgm:cxn modelId="{318BB99B-29AB-49EC-9DA2-C406C52A1881}" type="presOf" srcId="{C749A622-C620-4A8B-B3BF-796F87D51A64}" destId="{3F31A69B-D0AF-4FB7-9F32-13BA2CAB3B7A}" srcOrd="0" destOrd="0" presId="urn:microsoft.com/office/officeart/2005/8/layout/arrow2"/>
    <dgm:cxn modelId="{680CFAD9-B43D-4EB7-BB01-ECC5CC8C3366}" srcId="{C749A622-C620-4A8B-B3BF-796F87D51A64}" destId="{50C86D54-FE58-4014-8DFF-7C14530C33B8}" srcOrd="1" destOrd="0" parTransId="{77347BB8-5C1D-41B1-A688-02615D83E8A6}" sibTransId="{AD384C5F-62CC-4068-A294-808C4626B82F}"/>
    <dgm:cxn modelId="{8C5ACBEA-8AD5-469B-B419-85B38AEF9AE1}" srcId="{C749A622-C620-4A8B-B3BF-796F87D51A64}" destId="{4D4CB21D-F745-4DF3-865F-EB4379173B01}" srcOrd="4" destOrd="0" parTransId="{6CFEBE50-0656-4E7A-8F52-C75C92307B60}" sibTransId="{E74CA91A-86D3-47A6-A40A-A83459F867DA}"/>
    <dgm:cxn modelId="{22909CEE-05B4-4CC3-AC47-9B7389BB9DDC}" srcId="{C749A622-C620-4A8B-B3BF-796F87D51A64}" destId="{B08450CB-9619-4F37-93EC-AE0CC842740E}" srcOrd="0" destOrd="0" parTransId="{25258072-0009-4D49-B003-CCA14A872170}" sibTransId="{AE7C38AF-0931-48D0-AE4D-72809D062AF8}"/>
    <dgm:cxn modelId="{4D412343-FE51-42D3-B051-DAEB8C91F7D5}" type="presParOf" srcId="{3F31A69B-D0AF-4FB7-9F32-13BA2CAB3B7A}" destId="{40F908FA-348B-4672-89CF-CEDDEB44EB5A}" srcOrd="0" destOrd="0" presId="urn:microsoft.com/office/officeart/2005/8/layout/arrow2"/>
    <dgm:cxn modelId="{6D4A2BC1-853F-4CBD-B47E-6FB4DD52796C}" type="presParOf" srcId="{3F31A69B-D0AF-4FB7-9F32-13BA2CAB3B7A}" destId="{86FBDADF-9B75-492C-8EBF-E685BDA3DBF4}" srcOrd="1" destOrd="0" presId="urn:microsoft.com/office/officeart/2005/8/layout/arrow2"/>
    <dgm:cxn modelId="{5B4BF88C-D276-43EF-B17B-0D873AE1F276}" type="presParOf" srcId="{86FBDADF-9B75-492C-8EBF-E685BDA3DBF4}" destId="{FBDDDD35-452F-48CD-B0E5-0713B2F5DD4C}" srcOrd="0" destOrd="0" presId="urn:microsoft.com/office/officeart/2005/8/layout/arrow2"/>
    <dgm:cxn modelId="{0912B180-0C8E-4F25-B1DB-6282FD09F8DC}" type="presParOf" srcId="{86FBDADF-9B75-492C-8EBF-E685BDA3DBF4}" destId="{C591FEEF-A583-4165-84EF-7809FD64951C}" srcOrd="1" destOrd="0" presId="urn:microsoft.com/office/officeart/2005/8/layout/arrow2"/>
    <dgm:cxn modelId="{77392505-A898-45EB-8968-91368A469ABE}" type="presParOf" srcId="{86FBDADF-9B75-492C-8EBF-E685BDA3DBF4}" destId="{E67B23BB-41FD-492C-A004-020631B45361}" srcOrd="2" destOrd="0" presId="urn:microsoft.com/office/officeart/2005/8/layout/arrow2"/>
    <dgm:cxn modelId="{734B7697-1FE2-42EE-8820-51460740859C}" type="presParOf" srcId="{86FBDADF-9B75-492C-8EBF-E685BDA3DBF4}" destId="{256D23B0-B0FB-446D-A30D-A6E62A018032}" srcOrd="3" destOrd="0" presId="urn:microsoft.com/office/officeart/2005/8/layout/arrow2"/>
    <dgm:cxn modelId="{57CA0FE5-6D42-4119-A89C-90E2852F09A8}" type="presParOf" srcId="{86FBDADF-9B75-492C-8EBF-E685BDA3DBF4}" destId="{653E6B88-8858-4B78-82CB-20617F304ACB}" srcOrd="4" destOrd="0" presId="urn:microsoft.com/office/officeart/2005/8/layout/arrow2"/>
    <dgm:cxn modelId="{D790B00E-C7EC-4E56-A9A2-728D7B33875B}" type="presParOf" srcId="{86FBDADF-9B75-492C-8EBF-E685BDA3DBF4}" destId="{25CA8327-2B11-4992-BEE6-77A2E3ABA223}" srcOrd="5" destOrd="0" presId="urn:microsoft.com/office/officeart/2005/8/layout/arrow2"/>
    <dgm:cxn modelId="{87CD5574-41D7-43F1-9DE1-D074A217CAED}" type="presParOf" srcId="{86FBDADF-9B75-492C-8EBF-E685BDA3DBF4}" destId="{097AE945-3569-4C72-9441-D60FF7980A76}" srcOrd="6" destOrd="0" presId="urn:microsoft.com/office/officeart/2005/8/layout/arrow2"/>
    <dgm:cxn modelId="{64FA13A0-3252-49C3-BEC3-E20B5E23C020}" type="presParOf" srcId="{86FBDADF-9B75-492C-8EBF-E685BDA3DBF4}" destId="{E3DC56FD-315E-4A67-BD87-9553F181B5B6}" srcOrd="7" destOrd="0" presId="urn:microsoft.com/office/officeart/2005/8/layout/arrow2"/>
    <dgm:cxn modelId="{0B0E1088-6465-43C4-B851-FC0D5F985079}" type="presParOf" srcId="{86FBDADF-9B75-492C-8EBF-E685BDA3DBF4}" destId="{EFA26107-937A-4425-8BBA-A2218C9FEA64}" srcOrd="8" destOrd="0" presId="urn:microsoft.com/office/officeart/2005/8/layout/arrow2"/>
    <dgm:cxn modelId="{0DDA955F-5CC2-468E-A820-A8B7BD6450E6}" type="presParOf" srcId="{86FBDADF-9B75-492C-8EBF-E685BDA3DBF4}" destId="{08B0B6FF-CE36-4D6C-A6AE-549AF45957AC}"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BE8DE7C-EC1B-4DDF-83FB-88B6D783EC62}" type="doc">
      <dgm:prSet loTypeId="urn:microsoft.com/office/officeart/2005/8/layout/radial4" loCatId="relationship" qsTypeId="urn:microsoft.com/office/officeart/2005/8/quickstyle/simple4" qsCatId="simple" csTypeId="urn:microsoft.com/office/officeart/2005/8/colors/colorful1" csCatId="colorful" phldr="1"/>
      <dgm:spPr/>
      <dgm:t>
        <a:bodyPr/>
        <a:lstStyle/>
        <a:p>
          <a:endParaRPr lang="zh-CN" altLang="en-US"/>
        </a:p>
      </dgm:t>
    </dgm:pt>
    <dgm:pt modelId="{0042DC65-A171-4152-B022-00344CC51FC1}">
      <dgm:prSet phldrT="[文本]" custT="1"/>
      <dgm:spPr/>
      <dgm:t>
        <a:bodyPr/>
        <a:lstStyle/>
        <a:p>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公有云</a:t>
          </a:r>
          <a:endParaRPr lang="en-US" altLang="zh-CN" sz="1800"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大数据</a:t>
          </a:r>
        </a:p>
      </dgm:t>
    </dgm:pt>
    <dgm:pt modelId="{9578539A-00D3-4681-B22A-F242396434FF}" type="parTrans" cxnId="{DDB81EF0-595C-4CF5-B829-A1B77CDEA723}">
      <dgm:prSet/>
      <dgm:spPr/>
      <dgm:t>
        <a:bodyPr/>
        <a:lstStyle/>
        <a:p>
          <a:endParaRPr lang="zh-CN" altLang="en-US"/>
        </a:p>
      </dgm:t>
    </dgm:pt>
    <dgm:pt modelId="{98C57BAD-DBC5-4629-BE60-85528DD575BA}" type="sibTrans" cxnId="{DDB81EF0-595C-4CF5-B829-A1B77CDEA723}">
      <dgm:prSet/>
      <dgm:spPr/>
      <dgm:t>
        <a:bodyPr/>
        <a:lstStyle/>
        <a:p>
          <a:endParaRPr lang="zh-CN" altLang="en-US"/>
        </a:p>
      </dgm:t>
    </dgm:pt>
    <dgm:pt modelId="{6371FF11-871C-40DD-8C3F-F09B61E8C717}">
      <dgm:prSet phldrT="[文本]" custT="1"/>
      <dgm:spPr/>
      <dgm:t>
        <a:bodyPr/>
        <a:lstStyle/>
        <a:p>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海量数据</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算力不均</a:t>
          </a:r>
        </a:p>
      </dgm:t>
    </dgm:pt>
    <dgm:pt modelId="{D72220FD-8200-4E47-8232-795B0830AF65}" type="parTrans" cxnId="{2C6486F5-5D4F-41B1-BF21-4BD85A4B9A74}">
      <dgm:prSet/>
      <dgm:spPr/>
      <dgm:t>
        <a:bodyPr/>
        <a:lstStyle/>
        <a:p>
          <a:endParaRPr lang="zh-CN" altLang="en-US"/>
        </a:p>
      </dgm:t>
    </dgm:pt>
    <dgm:pt modelId="{E836207C-3573-44E6-8DF7-D52CF4D78838}" type="sibTrans" cxnId="{2C6486F5-5D4F-41B1-BF21-4BD85A4B9A74}">
      <dgm:prSet/>
      <dgm:spPr/>
      <dgm:t>
        <a:bodyPr/>
        <a:lstStyle/>
        <a:p>
          <a:endParaRPr lang="zh-CN" altLang="en-US"/>
        </a:p>
      </dgm:t>
    </dgm:pt>
    <dgm:pt modelId="{1CA34099-E954-4D44-AD2B-65AE52DA4B14}">
      <dgm:prSet phldrT="[文本]" custT="1"/>
      <dgm:spPr/>
      <dgm:t>
        <a:bodyPr/>
        <a:lstStyle/>
        <a:p>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数据结构</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的多样化</a:t>
          </a:r>
        </a:p>
      </dgm:t>
    </dgm:pt>
    <dgm:pt modelId="{75E6931D-4C7F-4E90-9EC9-2FD188E83CD4}" type="parTrans" cxnId="{0831D34B-9B9A-4116-A268-37A271F8D8A9}">
      <dgm:prSet/>
      <dgm:spPr/>
      <dgm:t>
        <a:bodyPr/>
        <a:lstStyle/>
        <a:p>
          <a:endParaRPr lang="zh-CN" altLang="en-US"/>
        </a:p>
      </dgm:t>
    </dgm:pt>
    <dgm:pt modelId="{CD85823F-896B-48DC-B34D-5A1A40FF4983}" type="sibTrans" cxnId="{0831D34B-9B9A-4116-A268-37A271F8D8A9}">
      <dgm:prSet/>
      <dgm:spPr/>
      <dgm:t>
        <a:bodyPr/>
        <a:lstStyle/>
        <a:p>
          <a:endParaRPr lang="zh-CN" altLang="en-US"/>
        </a:p>
      </dgm:t>
    </dgm:pt>
    <dgm:pt modelId="{1A2B8426-D2FB-4DB9-A5DA-D0CBF7F4F0BA}">
      <dgm:prSet phldrT="[文本]" custT="1"/>
      <dgm:spPr/>
      <dgm:t>
        <a:bodyPr/>
        <a:lstStyle/>
        <a:p>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高并发</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作业挑战</a:t>
          </a:r>
        </a:p>
      </dgm:t>
    </dgm:pt>
    <dgm:pt modelId="{8A893265-726D-4296-B44B-DB94B4F89347}" type="parTrans" cxnId="{8CBCC01D-4A84-4346-90D8-EDC75B9D772D}">
      <dgm:prSet/>
      <dgm:spPr/>
      <dgm:t>
        <a:bodyPr/>
        <a:lstStyle/>
        <a:p>
          <a:endParaRPr lang="zh-CN" altLang="en-US"/>
        </a:p>
      </dgm:t>
    </dgm:pt>
    <dgm:pt modelId="{D8F3D89D-4527-4708-A647-572FF1E11CB8}" type="sibTrans" cxnId="{8CBCC01D-4A84-4346-90D8-EDC75B9D772D}">
      <dgm:prSet/>
      <dgm:spPr/>
      <dgm:t>
        <a:bodyPr/>
        <a:lstStyle/>
        <a:p>
          <a:endParaRPr lang="zh-CN" altLang="en-US"/>
        </a:p>
      </dgm:t>
    </dgm:pt>
    <dgm:pt modelId="{73859AEC-6CC7-43C7-914B-FEEEA5ED75F2}">
      <dgm:prSet phldrT="[文本]" custT="1"/>
      <dgm:spPr/>
      <dgm:t>
        <a:bodyPr/>
        <a:lstStyle/>
        <a:p>
          <a:r>
            <a:rPr lang="en-US" altLang="zh-CN" sz="2800" dirty="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2800" dirty="0">
            <a:latin typeface="Huawei Sans" panose="020C0503030203020204" pitchFamily="34" charset="0"/>
            <a:ea typeface="方正兰亭黑简体" panose="02000000000000000000" pitchFamily="2" charset="-122"/>
            <a:sym typeface="Huawei Sans" panose="020C0503030203020204" pitchFamily="34" charset="0"/>
          </a:endParaRPr>
        </a:p>
      </dgm:t>
    </dgm:pt>
    <dgm:pt modelId="{DC433A73-FE24-44A2-B1F9-40AB8FD1F949}" type="parTrans" cxnId="{386C42C6-6994-4F7D-B285-817E916D7D25}">
      <dgm:prSet/>
      <dgm:spPr/>
      <dgm:t>
        <a:bodyPr/>
        <a:lstStyle/>
        <a:p>
          <a:endParaRPr lang="zh-CN" altLang="en-US"/>
        </a:p>
      </dgm:t>
    </dgm:pt>
    <dgm:pt modelId="{8F5A36A9-60F0-4A8B-9A2B-0FB2178BC310}" type="sibTrans" cxnId="{386C42C6-6994-4F7D-B285-817E916D7D25}">
      <dgm:prSet/>
      <dgm:spPr/>
      <dgm:t>
        <a:bodyPr/>
        <a:lstStyle/>
        <a:p>
          <a:endParaRPr lang="zh-CN" altLang="en-US"/>
        </a:p>
      </dgm:t>
    </dgm:pt>
    <dgm:pt modelId="{54F8C35F-CA89-41E8-AE49-60BF9183E7B9}" type="pres">
      <dgm:prSet presAssocID="{CBE8DE7C-EC1B-4DDF-83FB-88B6D783EC62}" presName="cycle" presStyleCnt="0">
        <dgm:presLayoutVars>
          <dgm:chMax val="1"/>
          <dgm:dir/>
          <dgm:animLvl val="ctr"/>
          <dgm:resizeHandles val="exact"/>
        </dgm:presLayoutVars>
      </dgm:prSet>
      <dgm:spPr/>
    </dgm:pt>
    <dgm:pt modelId="{B2F6DAA8-4781-4800-8A1E-B3980F004B3F}" type="pres">
      <dgm:prSet presAssocID="{0042DC65-A171-4152-B022-00344CC51FC1}" presName="centerShape" presStyleLbl="node0" presStyleIdx="0" presStyleCnt="1"/>
      <dgm:spPr/>
    </dgm:pt>
    <dgm:pt modelId="{0799E1FC-EA61-4898-8A0C-6D954F4D43D6}" type="pres">
      <dgm:prSet presAssocID="{D72220FD-8200-4E47-8232-795B0830AF65}" presName="parTrans" presStyleLbl="bgSibTrans2D1" presStyleIdx="0" presStyleCnt="4"/>
      <dgm:spPr/>
    </dgm:pt>
    <dgm:pt modelId="{B13E05AA-419E-4315-8465-919B3DB3BACB}" type="pres">
      <dgm:prSet presAssocID="{6371FF11-871C-40DD-8C3F-F09B61E8C717}" presName="node" presStyleLbl="node1" presStyleIdx="0" presStyleCnt="4">
        <dgm:presLayoutVars>
          <dgm:bulletEnabled val="1"/>
        </dgm:presLayoutVars>
      </dgm:prSet>
      <dgm:spPr/>
    </dgm:pt>
    <dgm:pt modelId="{EB40C91A-B938-4C9F-984D-AAA53AD78194}" type="pres">
      <dgm:prSet presAssocID="{75E6931D-4C7F-4E90-9EC9-2FD188E83CD4}" presName="parTrans" presStyleLbl="bgSibTrans2D1" presStyleIdx="1" presStyleCnt="4"/>
      <dgm:spPr/>
    </dgm:pt>
    <dgm:pt modelId="{C6540015-DCDC-4694-959A-19F0963A0E39}" type="pres">
      <dgm:prSet presAssocID="{1CA34099-E954-4D44-AD2B-65AE52DA4B14}" presName="node" presStyleLbl="node1" presStyleIdx="1" presStyleCnt="4">
        <dgm:presLayoutVars>
          <dgm:bulletEnabled val="1"/>
        </dgm:presLayoutVars>
      </dgm:prSet>
      <dgm:spPr/>
    </dgm:pt>
    <dgm:pt modelId="{461E4B09-D0CD-49C6-AE0F-CD28DFB0E37D}" type="pres">
      <dgm:prSet presAssocID="{8A893265-726D-4296-B44B-DB94B4F89347}" presName="parTrans" presStyleLbl="bgSibTrans2D1" presStyleIdx="2" presStyleCnt="4"/>
      <dgm:spPr/>
    </dgm:pt>
    <dgm:pt modelId="{BC9B85F2-B325-4C66-818B-5E219EE160C5}" type="pres">
      <dgm:prSet presAssocID="{1A2B8426-D2FB-4DB9-A5DA-D0CBF7F4F0BA}" presName="node" presStyleLbl="node1" presStyleIdx="2" presStyleCnt="4">
        <dgm:presLayoutVars>
          <dgm:bulletEnabled val="1"/>
        </dgm:presLayoutVars>
      </dgm:prSet>
      <dgm:spPr/>
    </dgm:pt>
    <dgm:pt modelId="{CD29D4BF-D422-4CAB-A041-01ABB736DB0C}" type="pres">
      <dgm:prSet presAssocID="{DC433A73-FE24-44A2-B1F9-40AB8FD1F949}" presName="parTrans" presStyleLbl="bgSibTrans2D1" presStyleIdx="3" presStyleCnt="4"/>
      <dgm:spPr/>
    </dgm:pt>
    <dgm:pt modelId="{371362CF-23E1-4A10-A862-58687B099658}" type="pres">
      <dgm:prSet presAssocID="{73859AEC-6CC7-43C7-914B-FEEEA5ED75F2}" presName="node" presStyleLbl="node1" presStyleIdx="3" presStyleCnt="4">
        <dgm:presLayoutVars>
          <dgm:bulletEnabled val="1"/>
        </dgm:presLayoutVars>
      </dgm:prSet>
      <dgm:spPr/>
    </dgm:pt>
  </dgm:ptLst>
  <dgm:cxnLst>
    <dgm:cxn modelId="{8CBCC01D-4A84-4346-90D8-EDC75B9D772D}" srcId="{0042DC65-A171-4152-B022-00344CC51FC1}" destId="{1A2B8426-D2FB-4DB9-A5DA-D0CBF7F4F0BA}" srcOrd="2" destOrd="0" parTransId="{8A893265-726D-4296-B44B-DB94B4F89347}" sibTransId="{D8F3D89D-4527-4708-A647-572FF1E11CB8}"/>
    <dgm:cxn modelId="{17985826-1174-4D5F-A7A1-35B29738BD65}" type="presOf" srcId="{1CA34099-E954-4D44-AD2B-65AE52DA4B14}" destId="{C6540015-DCDC-4694-959A-19F0963A0E39}" srcOrd="0" destOrd="0" presId="urn:microsoft.com/office/officeart/2005/8/layout/radial4"/>
    <dgm:cxn modelId="{06FCA05F-3B0F-402B-AA61-16CC8221CC3B}" type="presOf" srcId="{0042DC65-A171-4152-B022-00344CC51FC1}" destId="{B2F6DAA8-4781-4800-8A1E-B3980F004B3F}" srcOrd="0" destOrd="0" presId="urn:microsoft.com/office/officeart/2005/8/layout/radial4"/>
    <dgm:cxn modelId="{DD360D47-A6F1-4D92-A189-53C28823DE5B}" type="presOf" srcId="{D72220FD-8200-4E47-8232-795B0830AF65}" destId="{0799E1FC-EA61-4898-8A0C-6D954F4D43D6}" srcOrd="0" destOrd="0" presId="urn:microsoft.com/office/officeart/2005/8/layout/radial4"/>
    <dgm:cxn modelId="{0831D34B-9B9A-4116-A268-37A271F8D8A9}" srcId="{0042DC65-A171-4152-B022-00344CC51FC1}" destId="{1CA34099-E954-4D44-AD2B-65AE52DA4B14}" srcOrd="1" destOrd="0" parTransId="{75E6931D-4C7F-4E90-9EC9-2FD188E83CD4}" sibTransId="{CD85823F-896B-48DC-B34D-5A1A40FF4983}"/>
    <dgm:cxn modelId="{ECE27C7D-3F50-442F-92EC-F754051D2FA5}" type="presOf" srcId="{CBE8DE7C-EC1B-4DDF-83FB-88B6D783EC62}" destId="{54F8C35F-CA89-41E8-AE49-60BF9183E7B9}" srcOrd="0" destOrd="0" presId="urn:microsoft.com/office/officeart/2005/8/layout/radial4"/>
    <dgm:cxn modelId="{4229F286-9761-4C01-B0D1-CBAD88A39C8D}" type="presOf" srcId="{8A893265-726D-4296-B44B-DB94B4F89347}" destId="{461E4B09-D0CD-49C6-AE0F-CD28DFB0E37D}" srcOrd="0" destOrd="0" presId="urn:microsoft.com/office/officeart/2005/8/layout/radial4"/>
    <dgm:cxn modelId="{9D1FE08C-64B9-4498-92F9-62634B035345}" type="presOf" srcId="{1A2B8426-D2FB-4DB9-A5DA-D0CBF7F4F0BA}" destId="{BC9B85F2-B325-4C66-818B-5E219EE160C5}" srcOrd="0" destOrd="0" presId="urn:microsoft.com/office/officeart/2005/8/layout/radial4"/>
    <dgm:cxn modelId="{3D8309A6-728C-4576-8D47-E343C4B892AE}" type="presOf" srcId="{DC433A73-FE24-44A2-B1F9-40AB8FD1F949}" destId="{CD29D4BF-D422-4CAB-A041-01ABB736DB0C}" srcOrd="0" destOrd="0" presId="urn:microsoft.com/office/officeart/2005/8/layout/radial4"/>
    <dgm:cxn modelId="{7585EFBF-A10C-4003-BDA9-C91050DB7669}" type="presOf" srcId="{6371FF11-871C-40DD-8C3F-F09B61E8C717}" destId="{B13E05AA-419E-4315-8465-919B3DB3BACB}" srcOrd="0" destOrd="0" presId="urn:microsoft.com/office/officeart/2005/8/layout/radial4"/>
    <dgm:cxn modelId="{386C42C6-6994-4F7D-B285-817E916D7D25}" srcId="{0042DC65-A171-4152-B022-00344CC51FC1}" destId="{73859AEC-6CC7-43C7-914B-FEEEA5ED75F2}" srcOrd="3" destOrd="0" parTransId="{DC433A73-FE24-44A2-B1F9-40AB8FD1F949}" sibTransId="{8F5A36A9-60F0-4A8B-9A2B-0FB2178BC310}"/>
    <dgm:cxn modelId="{58DB05EF-AB53-4579-9E9A-A03A659E6962}" type="presOf" srcId="{73859AEC-6CC7-43C7-914B-FEEEA5ED75F2}" destId="{371362CF-23E1-4A10-A862-58687B099658}" srcOrd="0" destOrd="0" presId="urn:microsoft.com/office/officeart/2005/8/layout/radial4"/>
    <dgm:cxn modelId="{DDB81EF0-595C-4CF5-B829-A1B77CDEA723}" srcId="{CBE8DE7C-EC1B-4DDF-83FB-88B6D783EC62}" destId="{0042DC65-A171-4152-B022-00344CC51FC1}" srcOrd="0" destOrd="0" parTransId="{9578539A-00D3-4681-B22A-F242396434FF}" sibTransId="{98C57BAD-DBC5-4629-BE60-85528DD575BA}"/>
    <dgm:cxn modelId="{2C6486F5-5D4F-41B1-BF21-4BD85A4B9A74}" srcId="{0042DC65-A171-4152-B022-00344CC51FC1}" destId="{6371FF11-871C-40DD-8C3F-F09B61E8C717}" srcOrd="0" destOrd="0" parTransId="{D72220FD-8200-4E47-8232-795B0830AF65}" sibTransId="{E836207C-3573-44E6-8DF7-D52CF4D78838}"/>
    <dgm:cxn modelId="{D0313EF8-6805-41B3-868F-2A99F254FABA}" type="presOf" srcId="{75E6931D-4C7F-4E90-9EC9-2FD188E83CD4}" destId="{EB40C91A-B938-4C9F-984D-AAA53AD78194}" srcOrd="0" destOrd="0" presId="urn:microsoft.com/office/officeart/2005/8/layout/radial4"/>
    <dgm:cxn modelId="{AC22440E-DF4D-4040-B5D6-46C8427D94DD}" type="presParOf" srcId="{54F8C35F-CA89-41E8-AE49-60BF9183E7B9}" destId="{B2F6DAA8-4781-4800-8A1E-B3980F004B3F}" srcOrd="0" destOrd="0" presId="urn:microsoft.com/office/officeart/2005/8/layout/radial4"/>
    <dgm:cxn modelId="{030061B7-DE28-4800-B723-8EC8215735CA}" type="presParOf" srcId="{54F8C35F-CA89-41E8-AE49-60BF9183E7B9}" destId="{0799E1FC-EA61-4898-8A0C-6D954F4D43D6}" srcOrd="1" destOrd="0" presId="urn:microsoft.com/office/officeart/2005/8/layout/radial4"/>
    <dgm:cxn modelId="{8C562ADD-C33F-4A42-B479-20EB7A1B54F4}" type="presParOf" srcId="{54F8C35F-CA89-41E8-AE49-60BF9183E7B9}" destId="{B13E05AA-419E-4315-8465-919B3DB3BACB}" srcOrd="2" destOrd="0" presId="urn:microsoft.com/office/officeart/2005/8/layout/radial4"/>
    <dgm:cxn modelId="{F5BA6A81-8F41-4E97-B2EC-264D7CFAB546}" type="presParOf" srcId="{54F8C35F-CA89-41E8-AE49-60BF9183E7B9}" destId="{EB40C91A-B938-4C9F-984D-AAA53AD78194}" srcOrd="3" destOrd="0" presId="urn:microsoft.com/office/officeart/2005/8/layout/radial4"/>
    <dgm:cxn modelId="{5A5CE7A5-7CFF-4911-9493-6BB097AE490F}" type="presParOf" srcId="{54F8C35F-CA89-41E8-AE49-60BF9183E7B9}" destId="{C6540015-DCDC-4694-959A-19F0963A0E39}" srcOrd="4" destOrd="0" presId="urn:microsoft.com/office/officeart/2005/8/layout/radial4"/>
    <dgm:cxn modelId="{2DF20A51-8E87-4970-B8C6-25FC6585F578}" type="presParOf" srcId="{54F8C35F-CA89-41E8-AE49-60BF9183E7B9}" destId="{461E4B09-D0CD-49C6-AE0F-CD28DFB0E37D}" srcOrd="5" destOrd="0" presId="urn:microsoft.com/office/officeart/2005/8/layout/radial4"/>
    <dgm:cxn modelId="{79686A4B-7598-4FBC-B432-104E3BE6245D}" type="presParOf" srcId="{54F8C35F-CA89-41E8-AE49-60BF9183E7B9}" destId="{BC9B85F2-B325-4C66-818B-5E219EE160C5}" srcOrd="6" destOrd="0" presId="urn:microsoft.com/office/officeart/2005/8/layout/radial4"/>
    <dgm:cxn modelId="{9E3B8EBB-672D-40D6-9B1B-4A3DFFCA0143}" type="presParOf" srcId="{54F8C35F-CA89-41E8-AE49-60BF9183E7B9}" destId="{CD29D4BF-D422-4CAB-A041-01ABB736DB0C}" srcOrd="7" destOrd="0" presId="urn:microsoft.com/office/officeart/2005/8/layout/radial4"/>
    <dgm:cxn modelId="{B6AAFA88-6F4A-42DA-A841-DA8EA0D3BB3F}" type="presParOf" srcId="{54F8C35F-CA89-41E8-AE49-60BF9183E7B9}" destId="{371362CF-23E1-4A10-A862-58687B099658}"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FED68D1-6AB4-43EF-A268-2FCECDD6C689}" type="doc">
      <dgm:prSet loTypeId="urn:microsoft.com/office/officeart/2005/8/layout/cycle6" loCatId="cycle" qsTypeId="urn:microsoft.com/office/officeart/2005/8/quickstyle/3d3" qsCatId="3D" csTypeId="urn:microsoft.com/office/officeart/2005/8/colors/colorful5" csCatId="colorful" phldr="1"/>
      <dgm:spPr/>
      <dgm:t>
        <a:bodyPr/>
        <a:lstStyle/>
        <a:p>
          <a:endParaRPr lang="zh-CN" altLang="en-US"/>
        </a:p>
      </dgm:t>
    </dgm:pt>
    <dgm:pt modelId="{E5108F50-0BF9-4823-85F4-4F11EAD32D90}">
      <dgm:prSet phldrT="[文本]" custT="1"/>
      <dgm:spPr/>
      <dgm:t>
        <a:bodyPr/>
        <a:lstStyle/>
        <a:p>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集群管理</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运维方便</a:t>
          </a:r>
        </a:p>
      </dgm:t>
    </dgm:pt>
    <dgm:pt modelId="{49198263-D2E7-4173-8719-EE09CFECECBD}" type="parTrans" cxnId="{423B9C73-C1B4-4FF2-BBB7-7084463A247D}">
      <dgm:prSet/>
      <dgm:spPr/>
      <dgm:t>
        <a:bodyPr/>
        <a:lstStyle/>
        <a:p>
          <a:endParaRPr lang="zh-CN" altLang="en-US" sz="2000"/>
        </a:p>
      </dgm:t>
    </dgm:pt>
    <dgm:pt modelId="{9735D4EA-5B2A-4B12-AA5B-1131D8E0183B}" type="sibTrans" cxnId="{423B9C73-C1B4-4FF2-BBB7-7084463A247D}">
      <dgm:prSet/>
      <dgm:spPr>
        <a:ln w="19050"/>
      </dgm:spPr>
      <dgm:t>
        <a:bodyPr/>
        <a:lstStyle/>
        <a:p>
          <a:endParaRPr lang="zh-CN" altLang="en-US" sz="2000"/>
        </a:p>
      </dgm:t>
    </dgm:pt>
    <dgm:pt modelId="{B6526A60-4064-4E27-8283-218C47EE04C8}">
      <dgm:prSet phldrT="[文本]" custT="1"/>
      <dgm:spPr/>
      <dgm:t>
        <a:bodyPr/>
        <a:lstStyle/>
        <a:p>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跨区备份</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数据安全</a:t>
          </a:r>
        </a:p>
      </dgm:t>
    </dgm:pt>
    <dgm:pt modelId="{9D8046BC-2279-4828-832E-9003ECB9C6DB}" type="parTrans" cxnId="{6ED13ADE-9DCE-4EA1-9029-DC1A1F94F789}">
      <dgm:prSet/>
      <dgm:spPr/>
      <dgm:t>
        <a:bodyPr/>
        <a:lstStyle/>
        <a:p>
          <a:endParaRPr lang="zh-CN" altLang="en-US" sz="2000"/>
        </a:p>
      </dgm:t>
    </dgm:pt>
    <dgm:pt modelId="{B24889E5-138E-428C-8FAB-7A7BF73C2DF2}" type="sibTrans" cxnId="{6ED13ADE-9DCE-4EA1-9029-DC1A1F94F789}">
      <dgm:prSet/>
      <dgm:spPr>
        <a:ln w="19050"/>
      </dgm:spPr>
      <dgm:t>
        <a:bodyPr/>
        <a:lstStyle/>
        <a:p>
          <a:endParaRPr lang="zh-CN" altLang="en-US" sz="2000"/>
        </a:p>
      </dgm:t>
    </dgm:pt>
    <dgm:pt modelId="{9D16508C-B656-4521-885B-7AF606A8A3BC}">
      <dgm:prSet phldrT="[文本]" custT="1"/>
      <dgm:spPr/>
      <dgm:t>
        <a:bodyPr/>
        <a:lstStyle/>
        <a:p>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接口支持</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性能更优</a:t>
          </a:r>
        </a:p>
      </dgm:t>
    </dgm:pt>
    <dgm:pt modelId="{4CC79439-8EF7-49C4-BEBF-49F261299908}" type="parTrans" cxnId="{9ED1FDAB-D3FE-4164-A58A-10D907BCF589}">
      <dgm:prSet/>
      <dgm:spPr/>
      <dgm:t>
        <a:bodyPr/>
        <a:lstStyle/>
        <a:p>
          <a:endParaRPr lang="zh-CN" altLang="en-US" sz="2000"/>
        </a:p>
      </dgm:t>
    </dgm:pt>
    <dgm:pt modelId="{E8AED54C-158C-4B0C-8F17-8F36983DEB7D}" type="sibTrans" cxnId="{9ED1FDAB-D3FE-4164-A58A-10D907BCF589}">
      <dgm:prSet/>
      <dgm:spPr>
        <a:ln w="19050"/>
      </dgm:spPr>
      <dgm:t>
        <a:bodyPr/>
        <a:lstStyle/>
        <a:p>
          <a:endParaRPr lang="zh-CN" altLang="en-US" sz="2000"/>
        </a:p>
      </dgm:t>
    </dgm:pt>
    <dgm:pt modelId="{9413022E-06B0-4745-BAC8-7F8A7394A801}">
      <dgm:prSet phldrT="[文本]" custT="1"/>
      <dgm:spPr/>
      <dgm:t>
        <a:bodyPr/>
        <a:lstStyle/>
        <a:p>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租户管理</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安全易用</a:t>
          </a:r>
        </a:p>
      </dgm:t>
    </dgm:pt>
    <dgm:pt modelId="{5B095889-8A65-45EA-8338-4D839A658200}" type="parTrans" cxnId="{30FCF51B-C4B3-4619-9CCC-B2D06973800A}">
      <dgm:prSet/>
      <dgm:spPr/>
      <dgm:t>
        <a:bodyPr/>
        <a:lstStyle/>
        <a:p>
          <a:endParaRPr lang="zh-CN" altLang="en-US" sz="2000"/>
        </a:p>
      </dgm:t>
    </dgm:pt>
    <dgm:pt modelId="{9049839A-535B-4674-B9E0-021FDE69D8D1}" type="sibTrans" cxnId="{30FCF51B-C4B3-4619-9CCC-B2D06973800A}">
      <dgm:prSet/>
      <dgm:spPr>
        <a:ln w="19050"/>
      </dgm:spPr>
      <dgm:t>
        <a:bodyPr/>
        <a:lstStyle/>
        <a:p>
          <a:endParaRPr lang="zh-CN" altLang="en-US" sz="2000"/>
        </a:p>
      </dgm:t>
    </dgm:pt>
    <dgm:pt modelId="{D8F678E8-0D71-4FC0-9726-FC0F76F28C09}">
      <dgm:prSet phldrT="[文本]" custT="1"/>
      <dgm:spPr/>
      <dgm:t>
        <a:bodyPr/>
        <a:lstStyle/>
        <a:p>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云上服务</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无缝对接</a:t>
          </a:r>
        </a:p>
      </dgm:t>
    </dgm:pt>
    <dgm:pt modelId="{829427CA-B9EB-41DA-99C7-B234355F330E}" type="parTrans" cxnId="{E0D47213-FC12-4B88-9DDE-C2BC57116ACB}">
      <dgm:prSet/>
      <dgm:spPr/>
      <dgm:t>
        <a:bodyPr/>
        <a:lstStyle/>
        <a:p>
          <a:endParaRPr lang="zh-CN" altLang="en-US" sz="2000"/>
        </a:p>
      </dgm:t>
    </dgm:pt>
    <dgm:pt modelId="{11095497-8EE1-4BA3-9AC4-877D1A26525C}" type="sibTrans" cxnId="{E0D47213-FC12-4B88-9DDE-C2BC57116ACB}">
      <dgm:prSet/>
      <dgm:spPr>
        <a:ln w="19050"/>
      </dgm:spPr>
      <dgm:t>
        <a:bodyPr/>
        <a:lstStyle/>
        <a:p>
          <a:endParaRPr lang="zh-CN" altLang="en-US" sz="2000"/>
        </a:p>
      </dgm:t>
    </dgm:pt>
    <dgm:pt modelId="{C2D8843E-1968-46F6-8A9B-FDB289666DC3}">
      <dgm:prSet phldrT="[文本]" custT="1"/>
      <dgm:spPr/>
      <dgm:t>
        <a:bodyPr/>
        <a:lstStyle/>
        <a:p>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弹性伸缩</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成本更低</a:t>
          </a:r>
        </a:p>
      </dgm:t>
    </dgm:pt>
    <dgm:pt modelId="{8930C75C-BC98-45F9-9389-D6C20458353D}" type="parTrans" cxnId="{B3082030-E6B0-4099-8F2C-97EFA0B79892}">
      <dgm:prSet/>
      <dgm:spPr/>
      <dgm:t>
        <a:bodyPr/>
        <a:lstStyle/>
        <a:p>
          <a:endParaRPr lang="zh-CN" altLang="en-US" sz="2000"/>
        </a:p>
      </dgm:t>
    </dgm:pt>
    <dgm:pt modelId="{C5FD9EF1-E8BB-4C17-A77D-ADD1C095DA34}" type="sibTrans" cxnId="{B3082030-E6B0-4099-8F2C-97EFA0B79892}">
      <dgm:prSet/>
      <dgm:spPr>
        <a:ln w="15875"/>
      </dgm:spPr>
      <dgm:t>
        <a:bodyPr/>
        <a:lstStyle/>
        <a:p>
          <a:endParaRPr lang="zh-CN" altLang="en-US" sz="2000"/>
        </a:p>
      </dgm:t>
    </dgm:pt>
    <dgm:pt modelId="{132F8508-9100-440D-818B-C806DF32BFB8}" type="pres">
      <dgm:prSet presAssocID="{6FED68D1-6AB4-43EF-A268-2FCECDD6C689}" presName="cycle" presStyleCnt="0">
        <dgm:presLayoutVars>
          <dgm:dir/>
          <dgm:resizeHandles val="exact"/>
        </dgm:presLayoutVars>
      </dgm:prSet>
      <dgm:spPr/>
    </dgm:pt>
    <dgm:pt modelId="{500822FB-2D3D-4620-8973-EF92DC12971D}" type="pres">
      <dgm:prSet presAssocID="{E5108F50-0BF9-4823-85F4-4F11EAD32D90}" presName="node" presStyleLbl="node1" presStyleIdx="0" presStyleCnt="6">
        <dgm:presLayoutVars>
          <dgm:bulletEnabled val="1"/>
        </dgm:presLayoutVars>
      </dgm:prSet>
      <dgm:spPr/>
    </dgm:pt>
    <dgm:pt modelId="{FA073687-BC4F-4448-BA86-7220FFDC0BA1}" type="pres">
      <dgm:prSet presAssocID="{E5108F50-0BF9-4823-85F4-4F11EAD32D90}" presName="spNode" presStyleCnt="0"/>
      <dgm:spPr/>
    </dgm:pt>
    <dgm:pt modelId="{DB8DB75A-DBDA-4B7A-B5A5-038D2F5BB52E}" type="pres">
      <dgm:prSet presAssocID="{9735D4EA-5B2A-4B12-AA5B-1131D8E0183B}" presName="sibTrans" presStyleLbl="sibTrans1D1" presStyleIdx="0" presStyleCnt="6"/>
      <dgm:spPr/>
    </dgm:pt>
    <dgm:pt modelId="{6AA0F4E6-4087-41C5-9119-FD37FF41FBB7}" type="pres">
      <dgm:prSet presAssocID="{B6526A60-4064-4E27-8283-218C47EE04C8}" presName="node" presStyleLbl="node1" presStyleIdx="1" presStyleCnt="6">
        <dgm:presLayoutVars>
          <dgm:bulletEnabled val="1"/>
        </dgm:presLayoutVars>
      </dgm:prSet>
      <dgm:spPr/>
    </dgm:pt>
    <dgm:pt modelId="{2135D069-4FBD-4545-AE56-0F4101F43493}" type="pres">
      <dgm:prSet presAssocID="{B6526A60-4064-4E27-8283-218C47EE04C8}" presName="spNode" presStyleCnt="0"/>
      <dgm:spPr/>
    </dgm:pt>
    <dgm:pt modelId="{0CBF3892-CAF3-423B-8604-AEEDC3EA3B1A}" type="pres">
      <dgm:prSet presAssocID="{B24889E5-138E-428C-8FAB-7A7BF73C2DF2}" presName="sibTrans" presStyleLbl="sibTrans1D1" presStyleIdx="1" presStyleCnt="6"/>
      <dgm:spPr/>
    </dgm:pt>
    <dgm:pt modelId="{618433B5-9B97-4761-A956-079DE61F753B}" type="pres">
      <dgm:prSet presAssocID="{9D16508C-B656-4521-885B-7AF606A8A3BC}" presName="node" presStyleLbl="node1" presStyleIdx="2" presStyleCnt="6">
        <dgm:presLayoutVars>
          <dgm:bulletEnabled val="1"/>
        </dgm:presLayoutVars>
      </dgm:prSet>
      <dgm:spPr/>
    </dgm:pt>
    <dgm:pt modelId="{D18715B3-D78A-480D-9CB3-CDA95427A5C2}" type="pres">
      <dgm:prSet presAssocID="{9D16508C-B656-4521-885B-7AF606A8A3BC}" presName="spNode" presStyleCnt="0"/>
      <dgm:spPr/>
    </dgm:pt>
    <dgm:pt modelId="{AC1AE0B7-5A9C-4E4B-B21D-B6773AC9C62D}" type="pres">
      <dgm:prSet presAssocID="{E8AED54C-158C-4B0C-8F17-8F36983DEB7D}" presName="sibTrans" presStyleLbl="sibTrans1D1" presStyleIdx="2" presStyleCnt="6"/>
      <dgm:spPr/>
    </dgm:pt>
    <dgm:pt modelId="{6BA29C62-E107-4C2D-9061-42266959DC0D}" type="pres">
      <dgm:prSet presAssocID="{C2D8843E-1968-46F6-8A9B-FDB289666DC3}" presName="node" presStyleLbl="node1" presStyleIdx="3" presStyleCnt="6">
        <dgm:presLayoutVars>
          <dgm:bulletEnabled val="1"/>
        </dgm:presLayoutVars>
      </dgm:prSet>
      <dgm:spPr/>
    </dgm:pt>
    <dgm:pt modelId="{961A1B57-FB74-4A54-A131-9B4E18EF31E1}" type="pres">
      <dgm:prSet presAssocID="{C2D8843E-1968-46F6-8A9B-FDB289666DC3}" presName="spNode" presStyleCnt="0"/>
      <dgm:spPr/>
    </dgm:pt>
    <dgm:pt modelId="{A332BF2B-A977-403B-9F4E-F72CC6E15626}" type="pres">
      <dgm:prSet presAssocID="{C5FD9EF1-E8BB-4C17-A77D-ADD1C095DA34}" presName="sibTrans" presStyleLbl="sibTrans1D1" presStyleIdx="3" presStyleCnt="6"/>
      <dgm:spPr/>
    </dgm:pt>
    <dgm:pt modelId="{E3A13152-BB18-43C1-B407-280D7AC11E9D}" type="pres">
      <dgm:prSet presAssocID="{9413022E-06B0-4745-BAC8-7F8A7394A801}" presName="node" presStyleLbl="node1" presStyleIdx="4" presStyleCnt="6">
        <dgm:presLayoutVars>
          <dgm:bulletEnabled val="1"/>
        </dgm:presLayoutVars>
      </dgm:prSet>
      <dgm:spPr/>
    </dgm:pt>
    <dgm:pt modelId="{E3EAC1A7-A1AD-4E8D-AD2B-3BE1CFCFF24A}" type="pres">
      <dgm:prSet presAssocID="{9413022E-06B0-4745-BAC8-7F8A7394A801}" presName="spNode" presStyleCnt="0"/>
      <dgm:spPr/>
    </dgm:pt>
    <dgm:pt modelId="{E2BFB85B-8FD6-4D62-BA31-BE9C282939F1}" type="pres">
      <dgm:prSet presAssocID="{9049839A-535B-4674-B9E0-021FDE69D8D1}" presName="sibTrans" presStyleLbl="sibTrans1D1" presStyleIdx="4" presStyleCnt="6"/>
      <dgm:spPr/>
    </dgm:pt>
    <dgm:pt modelId="{78F9A7CB-CF59-40DD-8662-704192906882}" type="pres">
      <dgm:prSet presAssocID="{D8F678E8-0D71-4FC0-9726-FC0F76F28C09}" presName="node" presStyleLbl="node1" presStyleIdx="5" presStyleCnt="6">
        <dgm:presLayoutVars>
          <dgm:bulletEnabled val="1"/>
        </dgm:presLayoutVars>
      </dgm:prSet>
      <dgm:spPr/>
    </dgm:pt>
    <dgm:pt modelId="{BC067A13-2483-48BA-BB8B-2927F76778E7}" type="pres">
      <dgm:prSet presAssocID="{D8F678E8-0D71-4FC0-9726-FC0F76F28C09}" presName="spNode" presStyleCnt="0"/>
      <dgm:spPr/>
    </dgm:pt>
    <dgm:pt modelId="{9F6B5DD1-739F-4076-BB42-13CF01373E19}" type="pres">
      <dgm:prSet presAssocID="{11095497-8EE1-4BA3-9AC4-877D1A26525C}" presName="sibTrans" presStyleLbl="sibTrans1D1" presStyleIdx="5" presStyleCnt="6"/>
      <dgm:spPr/>
    </dgm:pt>
  </dgm:ptLst>
  <dgm:cxnLst>
    <dgm:cxn modelId="{32DA5702-46D1-478E-9CDA-B4549EFB09DF}" type="presOf" srcId="{D8F678E8-0D71-4FC0-9726-FC0F76F28C09}" destId="{78F9A7CB-CF59-40DD-8662-704192906882}" srcOrd="0" destOrd="0" presId="urn:microsoft.com/office/officeart/2005/8/layout/cycle6"/>
    <dgm:cxn modelId="{E0D47213-FC12-4B88-9DDE-C2BC57116ACB}" srcId="{6FED68D1-6AB4-43EF-A268-2FCECDD6C689}" destId="{D8F678E8-0D71-4FC0-9726-FC0F76F28C09}" srcOrd="5" destOrd="0" parTransId="{829427CA-B9EB-41DA-99C7-B234355F330E}" sibTransId="{11095497-8EE1-4BA3-9AC4-877D1A26525C}"/>
    <dgm:cxn modelId="{30FCF51B-C4B3-4619-9CCC-B2D06973800A}" srcId="{6FED68D1-6AB4-43EF-A268-2FCECDD6C689}" destId="{9413022E-06B0-4745-BAC8-7F8A7394A801}" srcOrd="4" destOrd="0" parTransId="{5B095889-8A65-45EA-8338-4D839A658200}" sibTransId="{9049839A-535B-4674-B9E0-021FDE69D8D1}"/>
    <dgm:cxn modelId="{B3082030-E6B0-4099-8F2C-97EFA0B79892}" srcId="{6FED68D1-6AB4-43EF-A268-2FCECDD6C689}" destId="{C2D8843E-1968-46F6-8A9B-FDB289666DC3}" srcOrd="3" destOrd="0" parTransId="{8930C75C-BC98-45F9-9389-D6C20458353D}" sibTransId="{C5FD9EF1-E8BB-4C17-A77D-ADD1C095DA34}"/>
    <dgm:cxn modelId="{A3BD1E36-45FC-4456-9661-0D4E020D53EF}" type="presOf" srcId="{9413022E-06B0-4745-BAC8-7F8A7394A801}" destId="{E3A13152-BB18-43C1-B407-280D7AC11E9D}" srcOrd="0" destOrd="0" presId="urn:microsoft.com/office/officeart/2005/8/layout/cycle6"/>
    <dgm:cxn modelId="{D5381D3F-D53D-4ACD-8810-8A80702C0BD1}" type="presOf" srcId="{9049839A-535B-4674-B9E0-021FDE69D8D1}" destId="{E2BFB85B-8FD6-4D62-BA31-BE9C282939F1}" srcOrd="0" destOrd="0" presId="urn:microsoft.com/office/officeart/2005/8/layout/cycle6"/>
    <dgm:cxn modelId="{2DD70E62-E98C-4411-A608-524BF90F88F9}" type="presOf" srcId="{11095497-8EE1-4BA3-9AC4-877D1A26525C}" destId="{9F6B5DD1-739F-4076-BB42-13CF01373E19}" srcOrd="0" destOrd="0" presId="urn:microsoft.com/office/officeart/2005/8/layout/cycle6"/>
    <dgm:cxn modelId="{FE8C2769-65B6-4985-8486-B850C637C101}" type="presOf" srcId="{E8AED54C-158C-4B0C-8F17-8F36983DEB7D}" destId="{AC1AE0B7-5A9C-4E4B-B21D-B6773AC9C62D}" srcOrd="0" destOrd="0" presId="urn:microsoft.com/office/officeart/2005/8/layout/cycle6"/>
    <dgm:cxn modelId="{423B9C73-C1B4-4FF2-BBB7-7084463A247D}" srcId="{6FED68D1-6AB4-43EF-A268-2FCECDD6C689}" destId="{E5108F50-0BF9-4823-85F4-4F11EAD32D90}" srcOrd="0" destOrd="0" parTransId="{49198263-D2E7-4173-8719-EE09CFECECBD}" sibTransId="{9735D4EA-5B2A-4B12-AA5B-1131D8E0183B}"/>
    <dgm:cxn modelId="{35C2BC56-1D4F-4A12-A682-B712DDE8B077}" type="presOf" srcId="{C2D8843E-1968-46F6-8A9B-FDB289666DC3}" destId="{6BA29C62-E107-4C2D-9061-42266959DC0D}" srcOrd="0" destOrd="0" presId="urn:microsoft.com/office/officeart/2005/8/layout/cycle6"/>
    <dgm:cxn modelId="{7EB15083-83C7-4E3C-8BB5-D860903B7A53}" type="presOf" srcId="{E5108F50-0BF9-4823-85F4-4F11EAD32D90}" destId="{500822FB-2D3D-4620-8973-EF92DC12971D}" srcOrd="0" destOrd="0" presId="urn:microsoft.com/office/officeart/2005/8/layout/cycle6"/>
    <dgm:cxn modelId="{0A03BF8E-AC74-4339-9FA7-3C88E30A02D4}" type="presOf" srcId="{6FED68D1-6AB4-43EF-A268-2FCECDD6C689}" destId="{132F8508-9100-440D-818B-C806DF32BFB8}" srcOrd="0" destOrd="0" presId="urn:microsoft.com/office/officeart/2005/8/layout/cycle6"/>
    <dgm:cxn modelId="{9ED1FDAB-D3FE-4164-A58A-10D907BCF589}" srcId="{6FED68D1-6AB4-43EF-A268-2FCECDD6C689}" destId="{9D16508C-B656-4521-885B-7AF606A8A3BC}" srcOrd="2" destOrd="0" parTransId="{4CC79439-8EF7-49C4-BEBF-49F261299908}" sibTransId="{E8AED54C-158C-4B0C-8F17-8F36983DEB7D}"/>
    <dgm:cxn modelId="{5A59C8AD-AAD4-4B6A-A458-FB0A3D429CBA}" type="presOf" srcId="{9735D4EA-5B2A-4B12-AA5B-1131D8E0183B}" destId="{DB8DB75A-DBDA-4B7A-B5A5-038D2F5BB52E}" srcOrd="0" destOrd="0" presId="urn:microsoft.com/office/officeart/2005/8/layout/cycle6"/>
    <dgm:cxn modelId="{9DC5A0C1-6A9A-413C-97A5-A2061E0CCB2B}" type="presOf" srcId="{C5FD9EF1-E8BB-4C17-A77D-ADD1C095DA34}" destId="{A332BF2B-A977-403B-9F4E-F72CC6E15626}" srcOrd="0" destOrd="0" presId="urn:microsoft.com/office/officeart/2005/8/layout/cycle6"/>
    <dgm:cxn modelId="{5F4F26D1-D1A0-49D4-B999-36D44E60EAC8}" type="presOf" srcId="{9D16508C-B656-4521-885B-7AF606A8A3BC}" destId="{618433B5-9B97-4761-A956-079DE61F753B}" srcOrd="0" destOrd="0" presId="urn:microsoft.com/office/officeart/2005/8/layout/cycle6"/>
    <dgm:cxn modelId="{03273BDB-92ED-4817-B90E-570B603D04E8}" type="presOf" srcId="{B6526A60-4064-4E27-8283-218C47EE04C8}" destId="{6AA0F4E6-4087-41C5-9119-FD37FF41FBB7}" srcOrd="0" destOrd="0" presId="urn:microsoft.com/office/officeart/2005/8/layout/cycle6"/>
    <dgm:cxn modelId="{6ED13ADE-9DCE-4EA1-9029-DC1A1F94F789}" srcId="{6FED68D1-6AB4-43EF-A268-2FCECDD6C689}" destId="{B6526A60-4064-4E27-8283-218C47EE04C8}" srcOrd="1" destOrd="0" parTransId="{9D8046BC-2279-4828-832E-9003ECB9C6DB}" sibTransId="{B24889E5-138E-428C-8FAB-7A7BF73C2DF2}"/>
    <dgm:cxn modelId="{FF52A4E2-DB52-40F3-A8C5-C477538335C1}" type="presOf" srcId="{B24889E5-138E-428C-8FAB-7A7BF73C2DF2}" destId="{0CBF3892-CAF3-423B-8604-AEEDC3EA3B1A}" srcOrd="0" destOrd="0" presId="urn:microsoft.com/office/officeart/2005/8/layout/cycle6"/>
    <dgm:cxn modelId="{8FCAE6E8-F4B6-4D3A-8D6B-00803222D565}" type="presParOf" srcId="{132F8508-9100-440D-818B-C806DF32BFB8}" destId="{500822FB-2D3D-4620-8973-EF92DC12971D}" srcOrd="0" destOrd="0" presId="urn:microsoft.com/office/officeart/2005/8/layout/cycle6"/>
    <dgm:cxn modelId="{D553779C-13F1-4122-9E44-5D2CDF16F9F4}" type="presParOf" srcId="{132F8508-9100-440D-818B-C806DF32BFB8}" destId="{FA073687-BC4F-4448-BA86-7220FFDC0BA1}" srcOrd="1" destOrd="0" presId="urn:microsoft.com/office/officeart/2005/8/layout/cycle6"/>
    <dgm:cxn modelId="{C55E35CD-8DAA-447A-99AE-33F90373C25B}" type="presParOf" srcId="{132F8508-9100-440D-818B-C806DF32BFB8}" destId="{DB8DB75A-DBDA-4B7A-B5A5-038D2F5BB52E}" srcOrd="2" destOrd="0" presId="urn:microsoft.com/office/officeart/2005/8/layout/cycle6"/>
    <dgm:cxn modelId="{B6776CE6-73E3-4D9C-80EA-4211E0BCDC46}" type="presParOf" srcId="{132F8508-9100-440D-818B-C806DF32BFB8}" destId="{6AA0F4E6-4087-41C5-9119-FD37FF41FBB7}" srcOrd="3" destOrd="0" presId="urn:microsoft.com/office/officeart/2005/8/layout/cycle6"/>
    <dgm:cxn modelId="{2C0098F7-B2C2-42A6-9E5B-DA59AE26F661}" type="presParOf" srcId="{132F8508-9100-440D-818B-C806DF32BFB8}" destId="{2135D069-4FBD-4545-AE56-0F4101F43493}" srcOrd="4" destOrd="0" presId="urn:microsoft.com/office/officeart/2005/8/layout/cycle6"/>
    <dgm:cxn modelId="{665BDBB8-85F0-418E-BC39-E1597D4202FF}" type="presParOf" srcId="{132F8508-9100-440D-818B-C806DF32BFB8}" destId="{0CBF3892-CAF3-423B-8604-AEEDC3EA3B1A}" srcOrd="5" destOrd="0" presId="urn:microsoft.com/office/officeart/2005/8/layout/cycle6"/>
    <dgm:cxn modelId="{28F02CA7-9687-4941-B313-1ECFAF867657}" type="presParOf" srcId="{132F8508-9100-440D-818B-C806DF32BFB8}" destId="{618433B5-9B97-4761-A956-079DE61F753B}" srcOrd="6" destOrd="0" presId="urn:microsoft.com/office/officeart/2005/8/layout/cycle6"/>
    <dgm:cxn modelId="{466F4277-3995-4508-A78B-B1C4CA517079}" type="presParOf" srcId="{132F8508-9100-440D-818B-C806DF32BFB8}" destId="{D18715B3-D78A-480D-9CB3-CDA95427A5C2}" srcOrd="7" destOrd="0" presId="urn:microsoft.com/office/officeart/2005/8/layout/cycle6"/>
    <dgm:cxn modelId="{7EBE3716-65C3-4B11-B832-15D6A2B8E2DE}" type="presParOf" srcId="{132F8508-9100-440D-818B-C806DF32BFB8}" destId="{AC1AE0B7-5A9C-4E4B-B21D-B6773AC9C62D}" srcOrd="8" destOrd="0" presId="urn:microsoft.com/office/officeart/2005/8/layout/cycle6"/>
    <dgm:cxn modelId="{ACFB1265-4D0E-425F-B62E-44ACBCDEEAA8}" type="presParOf" srcId="{132F8508-9100-440D-818B-C806DF32BFB8}" destId="{6BA29C62-E107-4C2D-9061-42266959DC0D}" srcOrd="9" destOrd="0" presId="urn:microsoft.com/office/officeart/2005/8/layout/cycle6"/>
    <dgm:cxn modelId="{D9F0C70E-AD21-4B6B-B9CB-7B73C177B7B3}" type="presParOf" srcId="{132F8508-9100-440D-818B-C806DF32BFB8}" destId="{961A1B57-FB74-4A54-A131-9B4E18EF31E1}" srcOrd="10" destOrd="0" presId="urn:microsoft.com/office/officeart/2005/8/layout/cycle6"/>
    <dgm:cxn modelId="{8D8174E0-8157-4EDD-8E52-4CD1589F4E13}" type="presParOf" srcId="{132F8508-9100-440D-818B-C806DF32BFB8}" destId="{A332BF2B-A977-403B-9F4E-F72CC6E15626}" srcOrd="11" destOrd="0" presId="urn:microsoft.com/office/officeart/2005/8/layout/cycle6"/>
    <dgm:cxn modelId="{2711A0A9-71D5-4A6F-BE2F-83C327980160}" type="presParOf" srcId="{132F8508-9100-440D-818B-C806DF32BFB8}" destId="{E3A13152-BB18-43C1-B407-280D7AC11E9D}" srcOrd="12" destOrd="0" presId="urn:microsoft.com/office/officeart/2005/8/layout/cycle6"/>
    <dgm:cxn modelId="{E74116C8-A16A-4A71-8109-8F37AC991B2E}" type="presParOf" srcId="{132F8508-9100-440D-818B-C806DF32BFB8}" destId="{E3EAC1A7-A1AD-4E8D-AD2B-3BE1CFCFF24A}" srcOrd="13" destOrd="0" presId="urn:microsoft.com/office/officeart/2005/8/layout/cycle6"/>
    <dgm:cxn modelId="{5E5D7087-74BC-4BEA-AC81-70F112754037}" type="presParOf" srcId="{132F8508-9100-440D-818B-C806DF32BFB8}" destId="{E2BFB85B-8FD6-4D62-BA31-BE9C282939F1}" srcOrd="14" destOrd="0" presId="urn:microsoft.com/office/officeart/2005/8/layout/cycle6"/>
    <dgm:cxn modelId="{CA1AE2C5-715B-450B-A0C6-3CB8B400FC79}" type="presParOf" srcId="{132F8508-9100-440D-818B-C806DF32BFB8}" destId="{78F9A7CB-CF59-40DD-8662-704192906882}" srcOrd="15" destOrd="0" presId="urn:microsoft.com/office/officeart/2005/8/layout/cycle6"/>
    <dgm:cxn modelId="{AF09932D-2572-4384-ADFA-835614366C5C}" type="presParOf" srcId="{132F8508-9100-440D-818B-C806DF32BFB8}" destId="{BC067A13-2483-48BA-BB8B-2927F76778E7}" srcOrd="16" destOrd="0" presId="urn:microsoft.com/office/officeart/2005/8/layout/cycle6"/>
    <dgm:cxn modelId="{3DECD68B-F353-470F-BA5A-43899B33ADCA}" type="presParOf" srcId="{132F8508-9100-440D-818B-C806DF32BFB8}" destId="{9F6B5DD1-739F-4076-BB42-13CF01373E19}" srcOrd="17"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2FBB0-3C4F-4714-AB4A-ACFFC9444313}">
      <dsp:nvSpPr>
        <dsp:cNvPr id="0" name=""/>
        <dsp:cNvSpPr/>
      </dsp:nvSpPr>
      <dsp:spPr>
        <a:xfrm>
          <a:off x="1589876" y="0"/>
          <a:ext cx="1589877" cy="1366088"/>
        </a:xfrm>
        <a:prstGeom prst="trapezoid">
          <a:avLst>
            <a:gd name="adj" fmla="val 58191"/>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Huawei Sans" panose="020C0503030203020204" pitchFamily="34" charset="0"/>
              <a:ea typeface="方正兰亭黑简体" panose="02000000000000000000" pitchFamily="2" charset="-122"/>
              <a:sym typeface="Huawei Sans" panose="020C0503030203020204" pitchFamily="34" charset="0"/>
            </a:rPr>
            <a:t>SaaS</a:t>
          </a:r>
          <a:endParaRPr lang="zh-CN" altLang="en-US" sz="2400" kern="1200" dirty="0">
            <a:latin typeface="Huawei Sans" panose="020C0503030203020204" pitchFamily="34" charset="0"/>
            <a:ea typeface="方正兰亭黑简体" panose="02000000000000000000" pitchFamily="2" charset="-122"/>
            <a:sym typeface="Huawei Sans" panose="020C0503030203020204" pitchFamily="34" charset="0"/>
          </a:endParaRPr>
        </a:p>
      </dsp:txBody>
      <dsp:txXfrm>
        <a:off x="1589876" y="0"/>
        <a:ext cx="1589877" cy="1366088"/>
      </dsp:txXfrm>
    </dsp:sp>
    <dsp:sp modelId="{1C3450DF-7D39-4FA6-B7B8-EC166CC8CC60}">
      <dsp:nvSpPr>
        <dsp:cNvPr id="0" name=""/>
        <dsp:cNvSpPr/>
      </dsp:nvSpPr>
      <dsp:spPr>
        <a:xfrm>
          <a:off x="794938" y="1366088"/>
          <a:ext cx="3179754" cy="1366088"/>
        </a:xfrm>
        <a:prstGeom prst="trapezoid">
          <a:avLst>
            <a:gd name="adj" fmla="val 58191"/>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err="1">
              <a:latin typeface="Huawei Sans" panose="020C0503030203020204" pitchFamily="34" charset="0"/>
              <a:ea typeface="方正兰亭黑简体" panose="02000000000000000000" pitchFamily="2" charset="-122"/>
              <a:sym typeface="Huawei Sans" panose="020C0503030203020204" pitchFamily="34" charset="0"/>
            </a:rPr>
            <a:t>PaaS</a:t>
          </a:r>
          <a:endParaRPr lang="zh-CN" altLang="en-US" sz="2400" kern="1200" dirty="0">
            <a:latin typeface="Huawei Sans" panose="020C0503030203020204" pitchFamily="34" charset="0"/>
            <a:ea typeface="方正兰亭黑简体" panose="02000000000000000000" pitchFamily="2" charset="-122"/>
            <a:sym typeface="Huawei Sans" panose="020C0503030203020204" pitchFamily="34" charset="0"/>
          </a:endParaRPr>
        </a:p>
      </dsp:txBody>
      <dsp:txXfrm>
        <a:off x="1351395" y="1366088"/>
        <a:ext cx="2066840" cy="1366088"/>
      </dsp:txXfrm>
    </dsp:sp>
    <dsp:sp modelId="{F347B1AE-AF49-4D51-B6E9-902B5A7A5DA4}">
      <dsp:nvSpPr>
        <dsp:cNvPr id="0" name=""/>
        <dsp:cNvSpPr/>
      </dsp:nvSpPr>
      <dsp:spPr>
        <a:xfrm>
          <a:off x="0" y="2732177"/>
          <a:ext cx="4769630" cy="1366088"/>
        </a:xfrm>
        <a:prstGeom prst="trapezoid">
          <a:avLst>
            <a:gd name="adj" fmla="val 58191"/>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Huawei Sans" panose="020C0503030203020204" pitchFamily="34" charset="0"/>
              <a:ea typeface="方正兰亭黑简体" panose="02000000000000000000" pitchFamily="2" charset="-122"/>
              <a:sym typeface="Huawei Sans" panose="020C0503030203020204" pitchFamily="34" charset="0"/>
            </a:rPr>
            <a:t>IaaS</a:t>
          </a:r>
          <a:endParaRPr lang="zh-CN" altLang="en-US" sz="2400" kern="1200" dirty="0">
            <a:latin typeface="Huawei Sans" panose="020C0503030203020204" pitchFamily="34" charset="0"/>
            <a:ea typeface="方正兰亭黑简体" panose="02000000000000000000" pitchFamily="2" charset="-122"/>
            <a:sym typeface="Huawei Sans" panose="020C0503030203020204" pitchFamily="34" charset="0"/>
          </a:endParaRPr>
        </a:p>
      </dsp:txBody>
      <dsp:txXfrm>
        <a:off x="834685" y="2732177"/>
        <a:ext cx="3100260" cy="13660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C8700-31D1-4900-B07C-B28DF96E9F7E}">
      <dsp:nvSpPr>
        <dsp:cNvPr id="0" name=""/>
        <dsp:cNvSpPr/>
      </dsp:nvSpPr>
      <dsp:spPr>
        <a:xfrm>
          <a:off x="-4445319" y="-681753"/>
          <a:ext cx="5295795" cy="5295795"/>
        </a:xfrm>
        <a:prstGeom prst="blockArc">
          <a:avLst>
            <a:gd name="adj1" fmla="val 18900000"/>
            <a:gd name="adj2" fmla="val 2700000"/>
            <a:gd name="adj3" fmla="val 408"/>
          </a:avLst>
        </a:prstGeom>
        <a:noFill/>
        <a:ln w="12700" cap="flat" cmpd="sng" algn="ctr">
          <a:solidFill>
            <a:schemeClr val="accent1">
              <a:tint val="9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A790432-920B-40B5-AD3B-E301FC44DD15}">
      <dsp:nvSpPr>
        <dsp:cNvPr id="0" name=""/>
        <dsp:cNvSpPr/>
      </dsp:nvSpPr>
      <dsp:spPr>
        <a:xfrm>
          <a:off x="546960" y="393228"/>
          <a:ext cx="4550689" cy="786457"/>
        </a:xfrm>
        <a:prstGeom prst="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24251" tIns="30480" rIns="30480" bIns="30480" numCol="1" spcCol="1270" anchor="ctr" anchorCtr="0">
          <a:noAutofit/>
        </a:bodyPr>
        <a:lstStyle/>
        <a:p>
          <a:pPr marL="0" lvl="0" indent="0" algn="l" defTabSz="533400">
            <a:lnSpc>
              <a:spcPct val="90000"/>
            </a:lnSpc>
            <a:spcBef>
              <a:spcPct val="0"/>
            </a:spcBef>
            <a:spcAft>
              <a:spcPct val="35000"/>
            </a:spcAft>
            <a:buNone/>
          </a:pPr>
          <a:r>
            <a:rPr lang="zh-CN" altLang="en-US" sz="1200" kern="1200" dirty="0">
              <a:latin typeface="Huawei Sans" panose="020C0503030203020204" pitchFamily="34" charset="0"/>
              <a:ea typeface="方正兰亭黑简体" panose="02000000000000000000" pitchFamily="2" charset="-122"/>
              <a:sym typeface="Huawei Sans" panose="020C0503030203020204" pitchFamily="34" charset="0"/>
            </a:rPr>
            <a:t>从定义角度看，大数据比云更加广泛。云是硬件资源的虚拟化，而大数据是海量数据的高效处理，包括数据存储、处理和分析。</a:t>
          </a:r>
        </a:p>
      </dsp:txBody>
      <dsp:txXfrm>
        <a:off x="546960" y="393228"/>
        <a:ext cx="4550689" cy="786457"/>
      </dsp:txXfrm>
    </dsp:sp>
    <dsp:sp modelId="{B805E5B8-0ABC-4858-8EDB-2E83036BE6AF}">
      <dsp:nvSpPr>
        <dsp:cNvPr id="0" name=""/>
        <dsp:cNvSpPr/>
      </dsp:nvSpPr>
      <dsp:spPr>
        <a:xfrm>
          <a:off x="55424" y="294921"/>
          <a:ext cx="983072" cy="983072"/>
        </a:xfrm>
        <a:prstGeom prst="ellipse">
          <a:avLst/>
        </a:prstGeom>
        <a:solidFill>
          <a:schemeClr val="lt1">
            <a:hueOff val="0"/>
            <a:satOff val="0"/>
            <a:lumOff val="0"/>
            <a:alphaOff val="0"/>
          </a:schemeClr>
        </a:solidFill>
        <a:ln w="6350" cap="flat" cmpd="sng" algn="ctr">
          <a:solidFill>
            <a:schemeClr val="accent1">
              <a:shade val="5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A2FAAEC4-E2FE-42C3-917B-FB358EF7FE31}">
      <dsp:nvSpPr>
        <dsp:cNvPr id="0" name=""/>
        <dsp:cNvSpPr/>
      </dsp:nvSpPr>
      <dsp:spPr>
        <a:xfrm>
          <a:off x="832838" y="1572915"/>
          <a:ext cx="4264812" cy="786457"/>
        </a:xfrm>
        <a:prstGeom prst="rect">
          <a:avLst/>
        </a:prstGeom>
        <a:gradFill rotWithShape="0">
          <a:gsLst>
            <a:gs pos="0">
              <a:schemeClr val="accent1">
                <a:shade val="50000"/>
                <a:hueOff val="222839"/>
                <a:satOff val="5970"/>
                <a:lumOff val="26302"/>
                <a:alphaOff val="0"/>
                <a:satMod val="103000"/>
                <a:lumMod val="102000"/>
                <a:tint val="94000"/>
              </a:schemeClr>
            </a:gs>
            <a:gs pos="50000">
              <a:schemeClr val="accent1">
                <a:shade val="50000"/>
                <a:hueOff val="222839"/>
                <a:satOff val="5970"/>
                <a:lumOff val="26302"/>
                <a:alphaOff val="0"/>
                <a:satMod val="110000"/>
                <a:lumMod val="100000"/>
                <a:shade val="100000"/>
              </a:schemeClr>
            </a:gs>
            <a:gs pos="100000">
              <a:schemeClr val="accent1">
                <a:shade val="50000"/>
                <a:hueOff val="222839"/>
                <a:satOff val="5970"/>
                <a:lumOff val="2630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24251" tIns="30480" rIns="30480" bIns="30480" numCol="1" spcCol="1270" anchor="ctr" anchorCtr="0">
          <a:noAutofit/>
        </a:bodyPr>
        <a:lstStyle/>
        <a:p>
          <a:pPr marL="0" lvl="0" indent="0" algn="l" defTabSz="533400">
            <a:lnSpc>
              <a:spcPct val="90000"/>
            </a:lnSpc>
            <a:spcBef>
              <a:spcPct val="0"/>
            </a:spcBef>
            <a:spcAft>
              <a:spcPct val="35000"/>
            </a:spcAft>
            <a:buNone/>
          </a:pPr>
          <a:r>
            <a:rPr lang="zh-CN" altLang="en-US" sz="1200" kern="1200" dirty="0">
              <a:latin typeface="Huawei Sans" panose="020C0503030203020204" pitchFamily="34" charset="0"/>
              <a:ea typeface="方正兰亭黑简体" panose="02000000000000000000" pitchFamily="2" charset="-122"/>
              <a:sym typeface="Huawei Sans" panose="020C0503030203020204" pitchFamily="34" charset="0"/>
            </a:rPr>
            <a:t>从技术角度看，大数据需要依托云的分布式处理、分布式数据库和云存储、虚拟化等技术。</a:t>
          </a:r>
        </a:p>
      </dsp:txBody>
      <dsp:txXfrm>
        <a:off x="832838" y="1572915"/>
        <a:ext cx="4264812" cy="786457"/>
      </dsp:txXfrm>
    </dsp:sp>
    <dsp:sp modelId="{DD389A1E-2E1F-402E-97ED-1E82CCA308ED}">
      <dsp:nvSpPr>
        <dsp:cNvPr id="0" name=""/>
        <dsp:cNvSpPr/>
      </dsp:nvSpPr>
      <dsp:spPr>
        <a:xfrm>
          <a:off x="341302" y="1474608"/>
          <a:ext cx="983072" cy="983072"/>
        </a:xfrm>
        <a:prstGeom prst="ellipse">
          <a:avLst/>
        </a:prstGeom>
        <a:solidFill>
          <a:schemeClr val="lt1">
            <a:hueOff val="0"/>
            <a:satOff val="0"/>
            <a:lumOff val="0"/>
            <a:alphaOff val="0"/>
          </a:schemeClr>
        </a:solidFill>
        <a:ln w="6350" cap="flat" cmpd="sng" algn="ctr">
          <a:solidFill>
            <a:schemeClr val="accent1">
              <a:shade val="50000"/>
              <a:hueOff val="222839"/>
              <a:satOff val="5970"/>
              <a:lumOff val="26302"/>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73301D43-2F34-4F26-96B7-108460AF29CE}">
      <dsp:nvSpPr>
        <dsp:cNvPr id="0" name=""/>
        <dsp:cNvSpPr/>
      </dsp:nvSpPr>
      <dsp:spPr>
        <a:xfrm>
          <a:off x="546960" y="2752601"/>
          <a:ext cx="4550689" cy="786457"/>
        </a:xfrm>
        <a:prstGeom prst="rect">
          <a:avLst/>
        </a:prstGeom>
        <a:gradFill rotWithShape="0">
          <a:gsLst>
            <a:gs pos="0">
              <a:schemeClr val="accent1">
                <a:shade val="50000"/>
                <a:hueOff val="222839"/>
                <a:satOff val="5970"/>
                <a:lumOff val="26302"/>
                <a:alphaOff val="0"/>
                <a:satMod val="103000"/>
                <a:lumMod val="102000"/>
                <a:tint val="94000"/>
              </a:schemeClr>
            </a:gs>
            <a:gs pos="50000">
              <a:schemeClr val="accent1">
                <a:shade val="50000"/>
                <a:hueOff val="222839"/>
                <a:satOff val="5970"/>
                <a:lumOff val="26302"/>
                <a:alphaOff val="0"/>
                <a:satMod val="110000"/>
                <a:lumMod val="100000"/>
                <a:shade val="100000"/>
              </a:schemeClr>
            </a:gs>
            <a:gs pos="100000">
              <a:schemeClr val="accent1">
                <a:shade val="50000"/>
                <a:hueOff val="222839"/>
                <a:satOff val="5970"/>
                <a:lumOff val="2630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24251" tIns="30480" rIns="30480" bIns="30480" numCol="1" spcCol="1270" anchor="ctr" anchorCtr="0">
          <a:noAutofit/>
        </a:bodyPr>
        <a:lstStyle/>
        <a:p>
          <a:pPr marL="0" lvl="0" indent="0" algn="l" defTabSz="533400">
            <a:lnSpc>
              <a:spcPct val="90000"/>
            </a:lnSpc>
            <a:spcBef>
              <a:spcPct val="0"/>
            </a:spcBef>
            <a:spcAft>
              <a:spcPct val="35000"/>
            </a:spcAft>
            <a:buNone/>
          </a:pPr>
          <a:r>
            <a:rPr lang="zh-CN" altLang="en-US" sz="1200" kern="1200" dirty="0">
              <a:latin typeface="Huawei Sans" panose="020C0503030203020204" pitchFamily="34" charset="0"/>
              <a:ea typeface="方正兰亭黑简体" panose="02000000000000000000" pitchFamily="2" charset="-122"/>
              <a:sym typeface="Huawei Sans" panose="020C0503030203020204" pitchFamily="34" charset="0"/>
            </a:rPr>
            <a:t>从应用角度来看，大数据是云的应用案例之一，云是大数据的实现工具之一。</a:t>
          </a:r>
        </a:p>
      </dsp:txBody>
      <dsp:txXfrm>
        <a:off x="546960" y="2752601"/>
        <a:ext cx="4550689" cy="786457"/>
      </dsp:txXfrm>
    </dsp:sp>
    <dsp:sp modelId="{FBDFF981-B6EB-47EC-8F5E-A841DC3556FE}">
      <dsp:nvSpPr>
        <dsp:cNvPr id="0" name=""/>
        <dsp:cNvSpPr/>
      </dsp:nvSpPr>
      <dsp:spPr>
        <a:xfrm>
          <a:off x="55424" y="2654294"/>
          <a:ext cx="983072" cy="983072"/>
        </a:xfrm>
        <a:prstGeom prst="ellipse">
          <a:avLst/>
        </a:prstGeom>
        <a:solidFill>
          <a:schemeClr val="lt1">
            <a:hueOff val="0"/>
            <a:satOff val="0"/>
            <a:lumOff val="0"/>
            <a:alphaOff val="0"/>
          </a:schemeClr>
        </a:solidFill>
        <a:ln w="6350" cap="flat" cmpd="sng" algn="ctr">
          <a:solidFill>
            <a:schemeClr val="accent1">
              <a:shade val="50000"/>
              <a:hueOff val="222839"/>
              <a:satOff val="5970"/>
              <a:lumOff val="26302"/>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C1357-BFB6-4E80-8A61-ECDD64E3C953}">
      <dsp:nvSpPr>
        <dsp:cNvPr id="0" name=""/>
        <dsp:cNvSpPr/>
      </dsp:nvSpPr>
      <dsp:spPr>
        <a:xfrm rot="16200000">
          <a:off x="-1003466" y="1004531"/>
          <a:ext cx="4777620" cy="2768557"/>
        </a:xfrm>
        <a:prstGeom prst="flowChartManualOperati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0" tIns="0" rIns="103884" bIns="0" numCol="1" spcCol="1270" anchor="t" anchorCtr="0">
          <a:noAutofit/>
        </a:bodyPr>
        <a:lstStyle/>
        <a:p>
          <a:pPr marL="0" lvl="0" indent="0" algn="l" defTabSz="711200">
            <a:lnSpc>
              <a:spcPct val="90000"/>
            </a:lnSpc>
            <a:spcBef>
              <a:spcPct val="0"/>
            </a:spcBef>
            <a:spcAft>
              <a:spcPct val="35000"/>
            </a:spcAft>
            <a:buNone/>
          </a:pPr>
          <a:r>
            <a:rPr lang="zh-CN" altLang="en-US" sz="1600" kern="1200" dirty="0">
              <a:latin typeface="Huawei Sans" panose="020C0503030203020204" pitchFamily="34" charset="0"/>
              <a:ea typeface="方正兰亭黑简体" panose="02000000000000000000" pitchFamily="2" charset="-122"/>
              <a:sym typeface="Huawei Sans" panose="020C0503030203020204" pitchFamily="34" charset="0"/>
            </a:rPr>
            <a:t>服务器</a:t>
          </a:r>
        </a:p>
        <a:p>
          <a:pPr marL="114300" lvl="1" indent="-114300" algn="l" defTabSz="533400">
            <a:lnSpc>
              <a:spcPct val="90000"/>
            </a:lnSpc>
            <a:spcBef>
              <a:spcPct val="0"/>
            </a:spcBef>
            <a:spcAft>
              <a:spcPct val="15000"/>
            </a:spcAft>
            <a:buChar char="•"/>
          </a:pPr>
          <a:r>
            <a:rPr lang="zh-CN" altLang="en-US" sz="1200" b="0" i="0" kern="1200" dirty="0">
              <a:latin typeface="Huawei Sans" panose="020C0503030203020204" pitchFamily="34" charset="0"/>
              <a:ea typeface="方正兰亭黑简体" panose="02000000000000000000" pitchFamily="2" charset="-122"/>
              <a:sym typeface="Huawei Sans" panose="020C0503030203020204" pitchFamily="34" charset="0"/>
            </a:rPr>
            <a:t>服务器，它是真实存在的一个物理设备，就跟我们的电脑主机比较类似，只不过它的存储空间比较大，配置比较高，里边可以放置很多的网站数据。</a:t>
          </a:r>
          <a:endParaRPr lang="zh-CN" altLang="en-US" sz="1200" kern="1200" dirty="0">
            <a:latin typeface="Huawei Sans" panose="020C0503030203020204" pitchFamily="34" charset="0"/>
            <a:ea typeface="方正兰亭黑简体" panose="02000000000000000000" pitchFamily="2" charset="-122"/>
            <a:sym typeface="Huawei Sans" panose="020C0503030203020204" pitchFamily="34" charset="0"/>
          </a:endParaRPr>
        </a:p>
      </dsp:txBody>
      <dsp:txXfrm rot="5400000">
        <a:off x="1065" y="955524"/>
        <a:ext cx="2768557" cy="2866572"/>
      </dsp:txXfrm>
    </dsp:sp>
    <dsp:sp modelId="{CC9CA864-12EC-4BD6-AD14-68987577CCCC}">
      <dsp:nvSpPr>
        <dsp:cNvPr id="0" name=""/>
        <dsp:cNvSpPr/>
      </dsp:nvSpPr>
      <dsp:spPr>
        <a:xfrm rot="16200000">
          <a:off x="1972732" y="1004531"/>
          <a:ext cx="4777620" cy="2768557"/>
        </a:xfrm>
        <a:prstGeom prst="flowChartManualOperation">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0" tIns="0" rIns="103884" bIns="0" numCol="1" spcCol="1270" anchor="t" anchorCtr="0">
          <a:noAutofit/>
        </a:bodyPr>
        <a:lstStyle/>
        <a:p>
          <a:pPr marL="0" lvl="0" indent="0" algn="l" defTabSz="711200">
            <a:lnSpc>
              <a:spcPct val="90000"/>
            </a:lnSpc>
            <a:spcBef>
              <a:spcPct val="0"/>
            </a:spcBef>
            <a:spcAft>
              <a:spcPct val="35000"/>
            </a:spcAft>
            <a:buNone/>
          </a:pPr>
          <a:r>
            <a:rPr lang="zh-CN" altLang="en-US" sz="1600" kern="1200" dirty="0">
              <a:latin typeface="Huawei Sans" panose="020C0503030203020204" pitchFamily="34" charset="0"/>
              <a:ea typeface="方正兰亭黑简体" panose="02000000000000000000" pitchFamily="2" charset="-122"/>
              <a:sym typeface="Huawei Sans" panose="020C0503030203020204" pitchFamily="34" charset="0"/>
            </a:rPr>
            <a:t>云主机</a:t>
          </a:r>
        </a:p>
        <a:p>
          <a:pPr marL="114300" lvl="1" indent="-114300" algn="l" defTabSz="533400">
            <a:lnSpc>
              <a:spcPct val="90000"/>
            </a:lnSpc>
            <a:spcBef>
              <a:spcPct val="0"/>
            </a:spcBef>
            <a:spcAft>
              <a:spcPct val="15000"/>
            </a:spcAft>
            <a:buChar char="•"/>
          </a:pPr>
          <a:r>
            <a:rPr lang="zh-CN" altLang="en-US" sz="1200" b="0" i="0" kern="1200" dirty="0">
              <a:latin typeface="Huawei Sans" panose="020C0503030203020204" pitchFamily="34" charset="0"/>
              <a:ea typeface="方正兰亭黑简体" panose="02000000000000000000" pitchFamily="2" charset="-122"/>
              <a:sym typeface="Huawei Sans" panose="020C0503030203020204" pitchFamily="34" charset="0"/>
            </a:rPr>
            <a:t>云主机也称云服务器，是近年基于云技术基础上推出的主机产品，云主机本身基于集群服务器，可以有很多个网络节点。不受物理服务器限制，可以灵活调用整个集群服务器上的带宽、内存和硬盘等资源，实现资源的最大化利用，安全性和速度相对更好。</a:t>
          </a:r>
          <a:endParaRPr lang="zh-CN" altLang="en-US" sz="1200" kern="1200" dirty="0">
            <a:latin typeface="Huawei Sans" panose="020C0503030203020204" pitchFamily="34" charset="0"/>
            <a:ea typeface="方正兰亭黑简体" panose="02000000000000000000" pitchFamily="2" charset="-122"/>
            <a:sym typeface="Huawei Sans" panose="020C0503030203020204" pitchFamily="34" charset="0"/>
          </a:endParaRPr>
        </a:p>
      </dsp:txBody>
      <dsp:txXfrm rot="5400000">
        <a:off x="2977263" y="955524"/>
        <a:ext cx="2768557" cy="2866572"/>
      </dsp:txXfrm>
    </dsp:sp>
    <dsp:sp modelId="{16CD9E80-48DF-4B00-8D68-3AD9B02ECC0D}">
      <dsp:nvSpPr>
        <dsp:cNvPr id="0" name=""/>
        <dsp:cNvSpPr/>
      </dsp:nvSpPr>
      <dsp:spPr>
        <a:xfrm rot="16200000">
          <a:off x="4948931" y="1004531"/>
          <a:ext cx="4777620" cy="2768557"/>
        </a:xfrm>
        <a:prstGeom prst="flowChartManualOperation">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0" tIns="0" rIns="103884" bIns="0" numCol="1" spcCol="1270" anchor="t" anchorCtr="0">
          <a:noAutofit/>
        </a:bodyPr>
        <a:lstStyle/>
        <a:p>
          <a:pPr marL="0" lvl="0" indent="0" algn="l" defTabSz="711200">
            <a:lnSpc>
              <a:spcPct val="90000"/>
            </a:lnSpc>
            <a:spcBef>
              <a:spcPct val="0"/>
            </a:spcBef>
            <a:spcAft>
              <a:spcPct val="35000"/>
            </a:spcAft>
            <a:buNone/>
          </a:pPr>
          <a:r>
            <a:rPr lang="zh-CN" altLang="en-US" sz="1600" kern="1200" dirty="0">
              <a:latin typeface="Huawei Sans" panose="020C0503030203020204" pitchFamily="34" charset="0"/>
              <a:ea typeface="方正兰亭黑简体" panose="02000000000000000000" pitchFamily="2" charset="-122"/>
              <a:sym typeface="Huawei Sans" panose="020C0503030203020204" pitchFamily="34" charset="0"/>
            </a:rPr>
            <a:t>云服务</a:t>
          </a:r>
        </a:p>
        <a:p>
          <a:pPr marL="114300" lvl="1" indent="-114300" algn="l" defTabSz="533400">
            <a:lnSpc>
              <a:spcPct val="90000"/>
            </a:lnSpc>
            <a:spcBef>
              <a:spcPct val="0"/>
            </a:spcBef>
            <a:spcAft>
              <a:spcPct val="15000"/>
            </a:spcAft>
            <a:buChar char="•"/>
          </a:pPr>
          <a:r>
            <a:rPr lang="zh-CN" altLang="en-US" sz="1200" kern="1200" dirty="0"/>
            <a:t>云服务是基于互联网的相关服务的增加、使用和交互模式，通常涉及通过互联网来提供动态易扩展且经常是虚拟化的资源。</a:t>
          </a:r>
          <a:r>
            <a:rPr lang="zh-CN" altLang="en-US" sz="1200" b="0" i="0" kern="1200" dirty="0"/>
            <a:t>云服务指通过网络以按需、易扩展的方式获得所需服务。这种服务可以是</a:t>
          </a:r>
          <a:r>
            <a:rPr lang="en-US" altLang="zh-CN" sz="1200" b="0" i="0" kern="1200" dirty="0"/>
            <a:t>IT</a:t>
          </a:r>
          <a:r>
            <a:rPr lang="zh-CN" altLang="en-US" sz="1200" b="0" i="0" kern="1200" dirty="0"/>
            <a:t>和软件、互联网相关，也可是其他服务。它意味着计算能力也可作为一种商品通过互联网进行流通。</a:t>
          </a:r>
          <a:endParaRPr lang="zh-CN" altLang="en-US" sz="1200" kern="1200" dirty="0">
            <a:latin typeface="Huawei Sans" panose="020C0503030203020204" pitchFamily="34" charset="0"/>
            <a:ea typeface="方正兰亭黑简体" panose="02000000000000000000" pitchFamily="2" charset="-122"/>
            <a:sym typeface="Huawei Sans" panose="020C0503030203020204" pitchFamily="34" charset="0"/>
          </a:endParaRPr>
        </a:p>
      </dsp:txBody>
      <dsp:txXfrm rot="5400000">
        <a:off x="5953462" y="955524"/>
        <a:ext cx="2768557" cy="28665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908FA-348B-4672-89CF-CEDDEB44EB5A}">
      <dsp:nvSpPr>
        <dsp:cNvPr id="0" name=""/>
        <dsp:cNvSpPr/>
      </dsp:nvSpPr>
      <dsp:spPr>
        <a:xfrm>
          <a:off x="1523090" y="0"/>
          <a:ext cx="5056003" cy="3160002"/>
        </a:xfrm>
        <a:prstGeom prst="swooshArrow">
          <a:avLst>
            <a:gd name="adj1" fmla="val 25000"/>
            <a:gd name="adj2" fmla="val 25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DDD35-452F-48CD-B0E5-0713B2F5DD4C}">
      <dsp:nvSpPr>
        <dsp:cNvPr id="0" name=""/>
        <dsp:cNvSpPr/>
      </dsp:nvSpPr>
      <dsp:spPr>
        <a:xfrm>
          <a:off x="2047246" y="2349777"/>
          <a:ext cx="116288" cy="11628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91FEEF-A583-4165-84EF-7809FD64951C}">
      <dsp:nvSpPr>
        <dsp:cNvPr id="0" name=""/>
        <dsp:cNvSpPr/>
      </dsp:nvSpPr>
      <dsp:spPr>
        <a:xfrm>
          <a:off x="1893856" y="2215351"/>
          <a:ext cx="1059281" cy="75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619" tIns="0" rIns="0" bIns="0" numCol="1" spcCol="1270" anchor="t" anchorCtr="0">
          <a:noAutofit/>
        </a:bodyPr>
        <a:lstStyle/>
        <a:p>
          <a:pPr marL="0" lvl="0" indent="0" algn="l" defTabSz="800100">
            <a:lnSpc>
              <a:spcPct val="90000"/>
            </a:lnSpc>
            <a:spcBef>
              <a:spcPct val="0"/>
            </a:spcBef>
            <a:spcAft>
              <a:spcPct val="35000"/>
            </a:spcAft>
            <a:buNone/>
          </a:pPr>
          <a:endParaRPr lang="en-US" altLang="zh-CN" sz="1800" kern="1200" dirty="0">
            <a:latin typeface="Huawei Sans" panose="020C0503030203020204" pitchFamily="34" charset="0"/>
            <a:ea typeface="方正兰亭黑简体" panose="02000000000000000000" pitchFamily="2" charset="-122"/>
            <a:sym typeface="Huawei Sans" panose="020C0503030203020204" pitchFamily="34" charset="0"/>
          </a:endParaRPr>
        </a:p>
        <a:p>
          <a:pPr marL="0" lvl="0" indent="0" algn="l" defTabSz="800100">
            <a:lnSpc>
              <a:spcPct val="90000"/>
            </a:lnSpc>
            <a:spcBef>
              <a:spcPct val="0"/>
            </a:spcBef>
            <a:spcAft>
              <a:spcPct val="35000"/>
            </a:spcAft>
            <a:buNone/>
          </a:pPr>
          <a:r>
            <a:rPr lang="zh-CN" altLang="en-US" sz="1800" kern="1200" dirty="0">
              <a:latin typeface="Huawei Sans" panose="020C0503030203020204" pitchFamily="34" charset="0"/>
              <a:ea typeface="方正兰亭黑简体" panose="02000000000000000000" pitchFamily="2" charset="-122"/>
              <a:sym typeface="Huawei Sans" panose="020C0503030203020204" pitchFamily="34" charset="0"/>
            </a:rPr>
            <a:t>评估设计</a:t>
          </a:r>
        </a:p>
      </dsp:txBody>
      <dsp:txXfrm>
        <a:off x="1893856" y="2215351"/>
        <a:ext cx="1059281" cy="752080"/>
      </dsp:txXfrm>
    </dsp:sp>
    <dsp:sp modelId="{E67B23BB-41FD-492C-A004-020631B45361}">
      <dsp:nvSpPr>
        <dsp:cNvPr id="0" name=""/>
        <dsp:cNvSpPr/>
      </dsp:nvSpPr>
      <dsp:spPr>
        <a:xfrm>
          <a:off x="2676718" y="1744953"/>
          <a:ext cx="182016" cy="182016"/>
        </a:xfrm>
        <a:prstGeom prst="ellipse">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6D23B0-B0FB-446D-A30D-A6E62A018032}">
      <dsp:nvSpPr>
        <dsp:cNvPr id="0" name=""/>
        <dsp:cNvSpPr/>
      </dsp:nvSpPr>
      <dsp:spPr>
        <a:xfrm>
          <a:off x="2581541" y="1643392"/>
          <a:ext cx="1342295" cy="132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447" tIns="0" rIns="0" bIns="0" numCol="1" spcCol="1270" anchor="t" anchorCtr="0">
          <a:noAutofit/>
        </a:bodyPr>
        <a:lstStyle/>
        <a:p>
          <a:pPr marL="0" lvl="0" indent="0" algn="l" defTabSz="800100">
            <a:lnSpc>
              <a:spcPct val="90000"/>
            </a:lnSpc>
            <a:spcBef>
              <a:spcPct val="0"/>
            </a:spcBef>
            <a:spcAft>
              <a:spcPct val="35000"/>
            </a:spcAft>
            <a:buNone/>
          </a:pPr>
          <a:endParaRPr lang="en-US" altLang="zh-CN" sz="1800" kern="1200" dirty="0">
            <a:latin typeface="Huawei Sans" panose="020C0503030203020204" pitchFamily="34" charset="0"/>
            <a:ea typeface="方正兰亭黑简体" panose="02000000000000000000" pitchFamily="2" charset="-122"/>
            <a:sym typeface="Huawei Sans" panose="020C0503030203020204" pitchFamily="34" charset="0"/>
          </a:endParaRPr>
        </a:p>
        <a:p>
          <a:pPr marL="0" lvl="0" indent="0" algn="l" defTabSz="800100">
            <a:lnSpc>
              <a:spcPct val="90000"/>
            </a:lnSpc>
            <a:spcBef>
              <a:spcPct val="0"/>
            </a:spcBef>
            <a:spcAft>
              <a:spcPct val="35000"/>
            </a:spcAft>
            <a:buNone/>
          </a:pPr>
          <a:r>
            <a:rPr lang="zh-CN" altLang="en-US" sz="1800" kern="1200" dirty="0">
              <a:latin typeface="Huawei Sans" panose="020C0503030203020204" pitchFamily="34" charset="0"/>
              <a:ea typeface="方正兰亭黑简体" panose="02000000000000000000" pitchFamily="2" charset="-122"/>
              <a:sym typeface="Huawei Sans" panose="020C0503030203020204" pitchFamily="34" charset="0"/>
            </a:rPr>
            <a:t>测试验证</a:t>
          </a:r>
        </a:p>
      </dsp:txBody>
      <dsp:txXfrm>
        <a:off x="2581541" y="1643392"/>
        <a:ext cx="1342295" cy="1324040"/>
      </dsp:txXfrm>
    </dsp:sp>
    <dsp:sp modelId="{653E6B88-8858-4B78-82CB-20617F304ACB}">
      <dsp:nvSpPr>
        <dsp:cNvPr id="0" name=""/>
        <dsp:cNvSpPr/>
      </dsp:nvSpPr>
      <dsp:spPr>
        <a:xfrm>
          <a:off x="3485678" y="1262736"/>
          <a:ext cx="242688" cy="242688"/>
        </a:xfrm>
        <a:prstGeom prst="ellipse">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CA8327-2B11-4992-BEE6-77A2E3ABA223}">
      <dsp:nvSpPr>
        <dsp:cNvPr id="0" name=""/>
        <dsp:cNvSpPr/>
      </dsp:nvSpPr>
      <dsp:spPr>
        <a:xfrm>
          <a:off x="3301560" y="1191499"/>
          <a:ext cx="1560620" cy="1775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595" tIns="0" rIns="0" bIns="0" numCol="1" spcCol="1270" anchor="t" anchorCtr="0">
          <a:noAutofit/>
        </a:bodyPr>
        <a:lstStyle/>
        <a:p>
          <a:pPr marL="0" lvl="0" indent="0" algn="l" defTabSz="800100">
            <a:lnSpc>
              <a:spcPct val="90000"/>
            </a:lnSpc>
            <a:spcBef>
              <a:spcPct val="0"/>
            </a:spcBef>
            <a:spcAft>
              <a:spcPct val="35000"/>
            </a:spcAft>
            <a:buNone/>
          </a:pPr>
          <a:endParaRPr lang="en-US" altLang="zh-CN" sz="1800" kern="1200" dirty="0">
            <a:latin typeface="Huawei Sans" panose="020C0503030203020204" pitchFamily="34" charset="0"/>
            <a:ea typeface="方正兰亭黑简体" panose="02000000000000000000" pitchFamily="2" charset="-122"/>
            <a:sym typeface="Huawei Sans" panose="020C0503030203020204" pitchFamily="34" charset="0"/>
          </a:endParaRPr>
        </a:p>
        <a:p>
          <a:pPr marL="0" lvl="0" indent="0" algn="l" defTabSz="800100">
            <a:lnSpc>
              <a:spcPct val="90000"/>
            </a:lnSpc>
            <a:spcBef>
              <a:spcPct val="0"/>
            </a:spcBef>
            <a:spcAft>
              <a:spcPct val="35000"/>
            </a:spcAft>
            <a:buNone/>
          </a:pPr>
          <a:r>
            <a:rPr lang="zh-CN" altLang="en-US" sz="1800" kern="1200" dirty="0">
              <a:latin typeface="Huawei Sans" panose="020C0503030203020204" pitchFamily="34" charset="0"/>
              <a:ea typeface="方正兰亭黑简体" panose="02000000000000000000" pitchFamily="2" charset="-122"/>
              <a:sym typeface="Huawei Sans" panose="020C0503030203020204" pitchFamily="34" charset="0"/>
            </a:rPr>
            <a:t>环境部署</a:t>
          </a:r>
        </a:p>
      </dsp:txBody>
      <dsp:txXfrm>
        <a:off x="3301560" y="1191499"/>
        <a:ext cx="1560620" cy="1775921"/>
      </dsp:txXfrm>
    </dsp:sp>
    <dsp:sp modelId="{097AE945-3569-4C72-9441-D60FF7980A76}">
      <dsp:nvSpPr>
        <dsp:cNvPr id="0" name=""/>
        <dsp:cNvSpPr/>
      </dsp:nvSpPr>
      <dsp:spPr>
        <a:xfrm>
          <a:off x="4426095" y="886064"/>
          <a:ext cx="313472" cy="313472"/>
        </a:xfrm>
        <a:prstGeom prst="ellipse">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DC56FD-315E-4A67-BD87-9553F181B5B6}">
      <dsp:nvSpPr>
        <dsp:cNvPr id="0" name=""/>
        <dsp:cNvSpPr/>
      </dsp:nvSpPr>
      <dsp:spPr>
        <a:xfrm>
          <a:off x="4336194" y="818377"/>
          <a:ext cx="1617223" cy="2117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102" tIns="0" rIns="0" bIns="0" numCol="1" spcCol="1270" anchor="t" anchorCtr="0">
          <a:noAutofit/>
        </a:bodyPr>
        <a:lstStyle/>
        <a:p>
          <a:pPr marL="0" lvl="0" indent="0" algn="l" defTabSz="800100">
            <a:lnSpc>
              <a:spcPct val="90000"/>
            </a:lnSpc>
            <a:spcBef>
              <a:spcPct val="0"/>
            </a:spcBef>
            <a:spcAft>
              <a:spcPct val="35000"/>
            </a:spcAft>
            <a:buNone/>
          </a:pPr>
          <a:endParaRPr lang="en-US" altLang="zh-CN" sz="1800" kern="1200" dirty="0">
            <a:latin typeface="Huawei Sans" panose="020C0503030203020204" pitchFamily="34" charset="0"/>
            <a:ea typeface="方正兰亭黑简体" panose="02000000000000000000" pitchFamily="2" charset="-122"/>
            <a:sym typeface="Huawei Sans" panose="020C0503030203020204" pitchFamily="34" charset="0"/>
          </a:endParaRPr>
        </a:p>
        <a:p>
          <a:pPr marL="0" lvl="0" indent="0" algn="l" defTabSz="800100">
            <a:lnSpc>
              <a:spcPct val="90000"/>
            </a:lnSpc>
            <a:spcBef>
              <a:spcPct val="0"/>
            </a:spcBef>
            <a:spcAft>
              <a:spcPct val="35000"/>
            </a:spcAft>
            <a:buNone/>
          </a:pPr>
          <a:r>
            <a:rPr lang="zh-CN" altLang="en-US" sz="1800" kern="1200" dirty="0">
              <a:latin typeface="Huawei Sans" panose="020C0503030203020204" pitchFamily="34" charset="0"/>
              <a:ea typeface="方正兰亭黑简体" panose="02000000000000000000" pitchFamily="2" charset="-122"/>
              <a:sym typeface="Huawei Sans" panose="020C0503030203020204" pitchFamily="34" charset="0"/>
            </a:rPr>
            <a:t>迁移上线</a:t>
          </a:r>
        </a:p>
      </dsp:txBody>
      <dsp:txXfrm>
        <a:off x="4336194" y="818377"/>
        <a:ext cx="1617223" cy="2117201"/>
      </dsp:txXfrm>
    </dsp:sp>
    <dsp:sp modelId="{EFA26107-937A-4425-8BBA-A2218C9FEA64}">
      <dsp:nvSpPr>
        <dsp:cNvPr id="0" name=""/>
        <dsp:cNvSpPr/>
      </dsp:nvSpPr>
      <dsp:spPr>
        <a:xfrm>
          <a:off x="5394320" y="634528"/>
          <a:ext cx="399424" cy="399424"/>
        </a:xfrm>
        <a:prstGeom prst="ellipse">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B0B6FF-CE36-4D6C-A6AE-549AF45957AC}">
      <dsp:nvSpPr>
        <dsp:cNvPr id="0" name=""/>
        <dsp:cNvSpPr/>
      </dsp:nvSpPr>
      <dsp:spPr>
        <a:xfrm>
          <a:off x="5330215" y="641667"/>
          <a:ext cx="1617223" cy="2325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47" tIns="0" rIns="0" bIns="0" numCol="1" spcCol="1270" anchor="t" anchorCtr="0">
          <a:noAutofit/>
        </a:bodyPr>
        <a:lstStyle/>
        <a:p>
          <a:pPr marL="0" lvl="0" indent="0" algn="l" defTabSz="800100">
            <a:lnSpc>
              <a:spcPct val="90000"/>
            </a:lnSpc>
            <a:spcBef>
              <a:spcPct val="0"/>
            </a:spcBef>
            <a:spcAft>
              <a:spcPct val="35000"/>
            </a:spcAft>
            <a:buNone/>
          </a:pPr>
          <a:endParaRPr lang="en-US" altLang="zh-CN" sz="1800" kern="1200" dirty="0">
            <a:latin typeface="Huawei Sans" panose="020C0503030203020204" pitchFamily="34" charset="0"/>
            <a:ea typeface="方正兰亭黑简体" panose="02000000000000000000" pitchFamily="2" charset="-122"/>
            <a:sym typeface="Huawei Sans" panose="020C0503030203020204" pitchFamily="34" charset="0"/>
          </a:endParaRPr>
        </a:p>
        <a:p>
          <a:pPr marL="0" lvl="0" indent="0" algn="l" defTabSz="800100">
            <a:lnSpc>
              <a:spcPct val="90000"/>
            </a:lnSpc>
            <a:spcBef>
              <a:spcPct val="0"/>
            </a:spcBef>
            <a:spcAft>
              <a:spcPct val="35000"/>
            </a:spcAft>
            <a:buNone/>
          </a:pPr>
          <a:r>
            <a:rPr lang="zh-CN" altLang="en-US" sz="1800" kern="1200" dirty="0">
              <a:latin typeface="Huawei Sans" panose="020C0503030203020204" pitchFamily="34" charset="0"/>
              <a:ea typeface="方正兰亭黑简体" panose="02000000000000000000" pitchFamily="2" charset="-122"/>
              <a:sym typeface="Huawei Sans" panose="020C0503030203020204" pitchFamily="34" charset="0"/>
            </a:rPr>
            <a:t>云上优化</a:t>
          </a:r>
        </a:p>
      </dsp:txBody>
      <dsp:txXfrm>
        <a:off x="5330215" y="641667"/>
        <a:ext cx="1617223" cy="23257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F6DAA8-4781-4800-8A1E-B3980F004B3F}">
      <dsp:nvSpPr>
        <dsp:cNvPr id="0" name=""/>
        <dsp:cNvSpPr/>
      </dsp:nvSpPr>
      <dsp:spPr>
        <a:xfrm>
          <a:off x="2525476" y="1861740"/>
          <a:ext cx="1779346" cy="177934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Huawei Sans" panose="020C0503030203020204" pitchFamily="34" charset="0"/>
              <a:ea typeface="方正兰亭黑简体" panose="02000000000000000000" pitchFamily="2" charset="-122"/>
              <a:sym typeface="Huawei Sans" panose="020C0503030203020204" pitchFamily="34" charset="0"/>
            </a:rPr>
            <a:t>公有云</a:t>
          </a:r>
          <a:endParaRPr lang="en-US" altLang="zh-CN" sz="1800" kern="1200" dirty="0">
            <a:latin typeface="Huawei Sans" panose="020C0503030203020204" pitchFamily="34" charset="0"/>
            <a:ea typeface="方正兰亭黑简体" panose="02000000000000000000" pitchFamily="2" charset="-122"/>
            <a:sym typeface="Huawei Sans" panose="020C0503030203020204" pitchFamily="34" charset="0"/>
          </a:endParaRPr>
        </a:p>
        <a:p>
          <a:pPr marL="0" lvl="0" indent="0" algn="ctr" defTabSz="800100">
            <a:lnSpc>
              <a:spcPct val="90000"/>
            </a:lnSpc>
            <a:spcBef>
              <a:spcPct val="0"/>
            </a:spcBef>
            <a:spcAft>
              <a:spcPct val="35000"/>
            </a:spcAft>
            <a:buNone/>
          </a:pPr>
          <a:r>
            <a:rPr lang="zh-CN" altLang="en-US" sz="1800" kern="1200" dirty="0">
              <a:latin typeface="Huawei Sans" panose="020C0503030203020204" pitchFamily="34" charset="0"/>
              <a:ea typeface="方正兰亭黑简体" panose="02000000000000000000" pitchFamily="2" charset="-122"/>
              <a:sym typeface="Huawei Sans" panose="020C0503030203020204" pitchFamily="34" charset="0"/>
            </a:rPr>
            <a:t>大数据</a:t>
          </a:r>
        </a:p>
      </dsp:txBody>
      <dsp:txXfrm>
        <a:off x="2786055" y="2122319"/>
        <a:ext cx="1258188" cy="1258188"/>
      </dsp:txXfrm>
    </dsp:sp>
    <dsp:sp modelId="{0799E1FC-EA61-4898-8A0C-6D954F4D43D6}">
      <dsp:nvSpPr>
        <dsp:cNvPr id="0" name=""/>
        <dsp:cNvSpPr/>
      </dsp:nvSpPr>
      <dsp:spPr>
        <a:xfrm rot="11700000">
          <a:off x="1181339" y="2076508"/>
          <a:ext cx="1322630" cy="507113"/>
        </a:xfrm>
        <a:prstGeom prst="lef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13E05AA-419E-4315-8465-919B3DB3BACB}">
      <dsp:nvSpPr>
        <dsp:cNvPr id="0" name=""/>
        <dsp:cNvSpPr/>
      </dsp:nvSpPr>
      <dsp:spPr>
        <a:xfrm>
          <a:off x="358683" y="1482752"/>
          <a:ext cx="1690378" cy="1352303"/>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Huawei Sans" panose="020C0503030203020204" pitchFamily="34" charset="0"/>
              <a:ea typeface="方正兰亭黑简体" panose="02000000000000000000" pitchFamily="2" charset="-122"/>
              <a:sym typeface="Huawei Sans" panose="020C0503030203020204" pitchFamily="34" charset="0"/>
            </a:rPr>
            <a:t>海量数据</a:t>
          </a:r>
          <a:endParaRPr lang="en-US" altLang="zh-CN" sz="1600" kern="1200" dirty="0">
            <a:latin typeface="Huawei Sans" panose="020C0503030203020204" pitchFamily="34" charset="0"/>
            <a:ea typeface="方正兰亭黑简体" panose="02000000000000000000" pitchFamily="2" charset="-122"/>
            <a:sym typeface="Huawei Sans" panose="020C0503030203020204" pitchFamily="34" charset="0"/>
          </a:endParaRPr>
        </a:p>
        <a:p>
          <a:pPr marL="0" lvl="0" indent="0" algn="ctr" defTabSz="711200">
            <a:lnSpc>
              <a:spcPct val="90000"/>
            </a:lnSpc>
            <a:spcBef>
              <a:spcPct val="0"/>
            </a:spcBef>
            <a:spcAft>
              <a:spcPct val="35000"/>
            </a:spcAft>
            <a:buNone/>
          </a:pPr>
          <a:r>
            <a:rPr lang="zh-CN" altLang="en-US" sz="1600" kern="1200" dirty="0">
              <a:latin typeface="Huawei Sans" panose="020C0503030203020204" pitchFamily="34" charset="0"/>
              <a:ea typeface="方正兰亭黑简体" panose="02000000000000000000" pitchFamily="2" charset="-122"/>
              <a:sym typeface="Huawei Sans" panose="020C0503030203020204" pitchFamily="34" charset="0"/>
            </a:rPr>
            <a:t>算力不均</a:t>
          </a:r>
        </a:p>
      </dsp:txBody>
      <dsp:txXfrm>
        <a:off x="398291" y="1522360"/>
        <a:ext cx="1611162" cy="1273087"/>
      </dsp:txXfrm>
    </dsp:sp>
    <dsp:sp modelId="{EB40C91A-B938-4C9F-984D-AAA53AD78194}">
      <dsp:nvSpPr>
        <dsp:cNvPr id="0" name=""/>
        <dsp:cNvSpPr/>
      </dsp:nvSpPr>
      <dsp:spPr>
        <a:xfrm rot="14700000">
          <a:off x="2065826" y="1022417"/>
          <a:ext cx="1322630" cy="507113"/>
        </a:xfrm>
        <a:prstGeom prst="lef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6540015-DCDC-4694-959A-19F0963A0E39}">
      <dsp:nvSpPr>
        <dsp:cNvPr id="0" name=""/>
        <dsp:cNvSpPr/>
      </dsp:nvSpPr>
      <dsp:spPr>
        <a:xfrm>
          <a:off x="1602467" y="468"/>
          <a:ext cx="1690378" cy="1352303"/>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Huawei Sans" panose="020C0503030203020204" pitchFamily="34" charset="0"/>
              <a:ea typeface="方正兰亭黑简体" panose="02000000000000000000" pitchFamily="2" charset="-122"/>
              <a:sym typeface="Huawei Sans" panose="020C0503030203020204" pitchFamily="34" charset="0"/>
            </a:rPr>
            <a:t>数据结构</a:t>
          </a:r>
          <a:endParaRPr lang="en-US" altLang="zh-CN" sz="1600" kern="1200" dirty="0">
            <a:latin typeface="Huawei Sans" panose="020C0503030203020204" pitchFamily="34" charset="0"/>
            <a:ea typeface="方正兰亭黑简体" panose="02000000000000000000" pitchFamily="2" charset="-122"/>
            <a:sym typeface="Huawei Sans" panose="020C0503030203020204" pitchFamily="34" charset="0"/>
          </a:endParaRPr>
        </a:p>
        <a:p>
          <a:pPr marL="0" lvl="0" indent="0" algn="ctr" defTabSz="711200">
            <a:lnSpc>
              <a:spcPct val="90000"/>
            </a:lnSpc>
            <a:spcBef>
              <a:spcPct val="0"/>
            </a:spcBef>
            <a:spcAft>
              <a:spcPct val="35000"/>
            </a:spcAft>
            <a:buNone/>
          </a:pPr>
          <a:r>
            <a:rPr lang="zh-CN" altLang="en-US" sz="1600" kern="1200" dirty="0">
              <a:latin typeface="Huawei Sans" panose="020C0503030203020204" pitchFamily="34" charset="0"/>
              <a:ea typeface="方正兰亭黑简体" panose="02000000000000000000" pitchFamily="2" charset="-122"/>
              <a:sym typeface="Huawei Sans" panose="020C0503030203020204" pitchFamily="34" charset="0"/>
            </a:rPr>
            <a:t>的多样化</a:t>
          </a:r>
        </a:p>
      </dsp:txBody>
      <dsp:txXfrm>
        <a:off x="1642075" y="40076"/>
        <a:ext cx="1611162" cy="1273087"/>
      </dsp:txXfrm>
    </dsp:sp>
    <dsp:sp modelId="{461E4B09-D0CD-49C6-AE0F-CD28DFB0E37D}">
      <dsp:nvSpPr>
        <dsp:cNvPr id="0" name=""/>
        <dsp:cNvSpPr/>
      </dsp:nvSpPr>
      <dsp:spPr>
        <a:xfrm rot="17700000">
          <a:off x="3441842" y="1022417"/>
          <a:ext cx="1322630" cy="507113"/>
        </a:xfrm>
        <a:prstGeom prst="lef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C9B85F2-B325-4C66-818B-5E219EE160C5}">
      <dsp:nvSpPr>
        <dsp:cNvPr id="0" name=""/>
        <dsp:cNvSpPr/>
      </dsp:nvSpPr>
      <dsp:spPr>
        <a:xfrm>
          <a:off x="3537452" y="468"/>
          <a:ext cx="1690378" cy="1352303"/>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Huawei Sans" panose="020C0503030203020204" pitchFamily="34" charset="0"/>
              <a:ea typeface="方正兰亭黑简体" panose="02000000000000000000" pitchFamily="2" charset="-122"/>
              <a:sym typeface="Huawei Sans" panose="020C0503030203020204" pitchFamily="34" charset="0"/>
            </a:rPr>
            <a:t>高并发</a:t>
          </a:r>
          <a:endParaRPr lang="en-US" altLang="zh-CN" sz="1600" kern="1200" dirty="0">
            <a:latin typeface="Huawei Sans" panose="020C0503030203020204" pitchFamily="34" charset="0"/>
            <a:ea typeface="方正兰亭黑简体" panose="02000000000000000000" pitchFamily="2" charset="-122"/>
            <a:sym typeface="Huawei Sans" panose="020C0503030203020204" pitchFamily="34" charset="0"/>
          </a:endParaRPr>
        </a:p>
        <a:p>
          <a:pPr marL="0" lvl="0" indent="0" algn="ctr" defTabSz="711200">
            <a:lnSpc>
              <a:spcPct val="90000"/>
            </a:lnSpc>
            <a:spcBef>
              <a:spcPct val="0"/>
            </a:spcBef>
            <a:spcAft>
              <a:spcPct val="35000"/>
            </a:spcAft>
            <a:buNone/>
          </a:pPr>
          <a:r>
            <a:rPr lang="zh-CN" altLang="en-US" sz="1600" kern="1200" dirty="0">
              <a:latin typeface="Huawei Sans" panose="020C0503030203020204" pitchFamily="34" charset="0"/>
              <a:ea typeface="方正兰亭黑简体" panose="02000000000000000000" pitchFamily="2" charset="-122"/>
              <a:sym typeface="Huawei Sans" panose="020C0503030203020204" pitchFamily="34" charset="0"/>
            </a:rPr>
            <a:t>作业挑战</a:t>
          </a:r>
        </a:p>
      </dsp:txBody>
      <dsp:txXfrm>
        <a:off x="3577060" y="40076"/>
        <a:ext cx="1611162" cy="1273087"/>
      </dsp:txXfrm>
    </dsp:sp>
    <dsp:sp modelId="{CD29D4BF-D422-4CAB-A041-01ABB736DB0C}">
      <dsp:nvSpPr>
        <dsp:cNvPr id="0" name=""/>
        <dsp:cNvSpPr/>
      </dsp:nvSpPr>
      <dsp:spPr>
        <a:xfrm rot="20700000">
          <a:off x="4326329" y="2076508"/>
          <a:ext cx="1322630" cy="507113"/>
        </a:xfrm>
        <a:prstGeom prst="lef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71362CF-23E1-4A10-A862-58687B099658}">
      <dsp:nvSpPr>
        <dsp:cNvPr id="0" name=""/>
        <dsp:cNvSpPr/>
      </dsp:nvSpPr>
      <dsp:spPr>
        <a:xfrm>
          <a:off x="4781236" y="1482752"/>
          <a:ext cx="1690378" cy="1352303"/>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2800" kern="1200" dirty="0">
            <a:latin typeface="Huawei Sans" panose="020C0503030203020204" pitchFamily="34" charset="0"/>
            <a:ea typeface="方正兰亭黑简体" panose="02000000000000000000" pitchFamily="2" charset="-122"/>
            <a:sym typeface="Huawei Sans" panose="020C0503030203020204" pitchFamily="34" charset="0"/>
          </a:endParaRPr>
        </a:p>
      </dsp:txBody>
      <dsp:txXfrm>
        <a:off x="4820844" y="1522360"/>
        <a:ext cx="1611162" cy="12730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822FB-2D3D-4620-8973-EF92DC12971D}">
      <dsp:nvSpPr>
        <dsp:cNvPr id="0" name=""/>
        <dsp:cNvSpPr/>
      </dsp:nvSpPr>
      <dsp:spPr>
        <a:xfrm>
          <a:off x="2695738" y="1990"/>
          <a:ext cx="1097941" cy="713661"/>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Huawei Sans" panose="020C0503030203020204" pitchFamily="34" charset="0"/>
              <a:ea typeface="方正兰亭黑简体" panose="02000000000000000000" pitchFamily="2" charset="-122"/>
              <a:sym typeface="Huawei Sans" panose="020C0503030203020204" pitchFamily="34" charset="0"/>
            </a:rPr>
            <a:t>集群管理</a:t>
          </a:r>
          <a:endParaRPr lang="en-US" altLang="zh-CN" sz="1400" kern="1200" dirty="0">
            <a:latin typeface="Huawei Sans" panose="020C0503030203020204" pitchFamily="34" charset="0"/>
            <a:ea typeface="方正兰亭黑简体" panose="02000000000000000000" pitchFamily="2" charset="-122"/>
            <a:sym typeface="Huawei Sans" panose="020C0503030203020204" pitchFamily="34" charset="0"/>
          </a:endParaRPr>
        </a:p>
        <a:p>
          <a:pPr marL="0" lvl="0" indent="0" algn="ctr" defTabSz="622300">
            <a:lnSpc>
              <a:spcPct val="90000"/>
            </a:lnSpc>
            <a:spcBef>
              <a:spcPct val="0"/>
            </a:spcBef>
            <a:spcAft>
              <a:spcPct val="35000"/>
            </a:spcAft>
            <a:buNone/>
          </a:pPr>
          <a:r>
            <a:rPr lang="zh-CN" altLang="en-US" sz="1400" kern="1200" dirty="0">
              <a:latin typeface="Huawei Sans" panose="020C0503030203020204" pitchFamily="34" charset="0"/>
              <a:ea typeface="方正兰亭黑简体" panose="02000000000000000000" pitchFamily="2" charset="-122"/>
              <a:sym typeface="Huawei Sans" panose="020C0503030203020204" pitchFamily="34" charset="0"/>
            </a:rPr>
            <a:t>运维方便</a:t>
          </a:r>
        </a:p>
      </dsp:txBody>
      <dsp:txXfrm>
        <a:off x="2730576" y="36828"/>
        <a:ext cx="1028265" cy="643985"/>
      </dsp:txXfrm>
    </dsp:sp>
    <dsp:sp modelId="{DB8DB75A-DBDA-4B7A-B5A5-038D2F5BB52E}">
      <dsp:nvSpPr>
        <dsp:cNvPr id="0" name=""/>
        <dsp:cNvSpPr/>
      </dsp:nvSpPr>
      <dsp:spPr>
        <a:xfrm>
          <a:off x="1564968" y="358821"/>
          <a:ext cx="3359482" cy="3359482"/>
        </a:xfrm>
        <a:custGeom>
          <a:avLst/>
          <a:gdLst/>
          <a:ahLst/>
          <a:cxnLst/>
          <a:rect l="0" t="0" r="0" b="0"/>
          <a:pathLst>
            <a:path>
              <a:moveTo>
                <a:pt x="2235711" y="94677"/>
              </a:moveTo>
              <a:arcTo wR="1679741" hR="1679741" stAng="17359716" swAng="1499127"/>
            </a:path>
          </a:pathLst>
        </a:custGeom>
        <a:noFill/>
        <a:ln w="19050" cap="flat" cmpd="sng" algn="ctr">
          <a:solidFill>
            <a:scrgbClr r="0" g="0" b="0"/>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6AA0F4E6-4087-41C5-9119-FD37FF41FBB7}">
      <dsp:nvSpPr>
        <dsp:cNvPr id="0" name=""/>
        <dsp:cNvSpPr/>
      </dsp:nvSpPr>
      <dsp:spPr>
        <a:xfrm>
          <a:off x="4150437" y="841861"/>
          <a:ext cx="1097941" cy="713661"/>
        </a:xfrm>
        <a:prstGeom prst="roundRect">
          <a:avLst/>
        </a:prstGeom>
        <a:solidFill>
          <a:schemeClr val="accent5">
            <a:hueOff val="-1470669"/>
            <a:satOff val="-2046"/>
            <a:lumOff val="-78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Huawei Sans" panose="020C0503030203020204" pitchFamily="34" charset="0"/>
              <a:ea typeface="方正兰亭黑简体" panose="02000000000000000000" pitchFamily="2" charset="-122"/>
              <a:sym typeface="Huawei Sans" panose="020C0503030203020204" pitchFamily="34" charset="0"/>
            </a:rPr>
            <a:t>跨区备份</a:t>
          </a:r>
          <a:endParaRPr lang="en-US" altLang="zh-CN" sz="1400" kern="1200" dirty="0">
            <a:latin typeface="Huawei Sans" panose="020C0503030203020204" pitchFamily="34" charset="0"/>
            <a:ea typeface="方正兰亭黑简体" panose="02000000000000000000" pitchFamily="2" charset="-122"/>
            <a:sym typeface="Huawei Sans" panose="020C0503030203020204" pitchFamily="34" charset="0"/>
          </a:endParaRPr>
        </a:p>
        <a:p>
          <a:pPr marL="0" lvl="0" indent="0" algn="ctr" defTabSz="622300">
            <a:lnSpc>
              <a:spcPct val="90000"/>
            </a:lnSpc>
            <a:spcBef>
              <a:spcPct val="0"/>
            </a:spcBef>
            <a:spcAft>
              <a:spcPct val="35000"/>
            </a:spcAft>
            <a:buNone/>
          </a:pPr>
          <a:r>
            <a:rPr lang="zh-CN" altLang="en-US" sz="1400" kern="1200" dirty="0">
              <a:latin typeface="Huawei Sans" panose="020C0503030203020204" pitchFamily="34" charset="0"/>
              <a:ea typeface="方正兰亭黑简体" panose="02000000000000000000" pitchFamily="2" charset="-122"/>
              <a:sym typeface="Huawei Sans" panose="020C0503030203020204" pitchFamily="34" charset="0"/>
            </a:rPr>
            <a:t>数据安全</a:t>
          </a:r>
        </a:p>
      </dsp:txBody>
      <dsp:txXfrm>
        <a:off x="4185275" y="876699"/>
        <a:ext cx="1028265" cy="643985"/>
      </dsp:txXfrm>
    </dsp:sp>
    <dsp:sp modelId="{0CBF3892-CAF3-423B-8604-AEEDC3EA3B1A}">
      <dsp:nvSpPr>
        <dsp:cNvPr id="0" name=""/>
        <dsp:cNvSpPr/>
      </dsp:nvSpPr>
      <dsp:spPr>
        <a:xfrm>
          <a:off x="1564968" y="358821"/>
          <a:ext cx="3359482" cy="3359482"/>
        </a:xfrm>
        <a:custGeom>
          <a:avLst/>
          <a:gdLst/>
          <a:ahLst/>
          <a:cxnLst/>
          <a:rect l="0" t="0" r="0" b="0"/>
          <a:pathLst>
            <a:path>
              <a:moveTo>
                <a:pt x="3291282" y="1205962"/>
              </a:moveTo>
              <a:arcTo wR="1679741" hR="1679741" stAng="20617027" swAng="1965946"/>
            </a:path>
          </a:pathLst>
        </a:custGeom>
        <a:noFill/>
        <a:ln w="19050" cap="flat" cmpd="sng" algn="ctr">
          <a:solidFill>
            <a:scrgbClr r="0" g="0" b="0"/>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618433B5-9B97-4761-A956-079DE61F753B}">
      <dsp:nvSpPr>
        <dsp:cNvPr id="0" name=""/>
        <dsp:cNvSpPr/>
      </dsp:nvSpPr>
      <dsp:spPr>
        <a:xfrm>
          <a:off x="4150437" y="2521602"/>
          <a:ext cx="1097941" cy="713661"/>
        </a:xfrm>
        <a:prstGeom prst="roundRect">
          <a:avLst/>
        </a:prstGeom>
        <a:solidFill>
          <a:schemeClr val="accent5">
            <a:hueOff val="-2941338"/>
            <a:satOff val="-4091"/>
            <a:lumOff val="-156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Huawei Sans" panose="020C0503030203020204" pitchFamily="34" charset="0"/>
              <a:ea typeface="方正兰亭黑简体" panose="02000000000000000000" pitchFamily="2" charset="-122"/>
              <a:sym typeface="Huawei Sans" panose="020C0503030203020204" pitchFamily="34" charset="0"/>
            </a:rPr>
            <a:t>接口支持</a:t>
          </a:r>
          <a:endParaRPr lang="en-US" altLang="zh-CN" sz="1400" kern="1200" dirty="0">
            <a:latin typeface="Huawei Sans" panose="020C0503030203020204" pitchFamily="34" charset="0"/>
            <a:ea typeface="方正兰亭黑简体" panose="02000000000000000000" pitchFamily="2" charset="-122"/>
            <a:sym typeface="Huawei Sans" panose="020C0503030203020204" pitchFamily="34" charset="0"/>
          </a:endParaRPr>
        </a:p>
        <a:p>
          <a:pPr marL="0" lvl="0" indent="0" algn="ctr" defTabSz="622300">
            <a:lnSpc>
              <a:spcPct val="90000"/>
            </a:lnSpc>
            <a:spcBef>
              <a:spcPct val="0"/>
            </a:spcBef>
            <a:spcAft>
              <a:spcPct val="35000"/>
            </a:spcAft>
            <a:buNone/>
          </a:pPr>
          <a:r>
            <a:rPr lang="zh-CN" altLang="en-US" sz="1400" kern="1200" dirty="0">
              <a:latin typeface="Huawei Sans" panose="020C0503030203020204" pitchFamily="34" charset="0"/>
              <a:ea typeface="方正兰亭黑简体" panose="02000000000000000000" pitchFamily="2" charset="-122"/>
              <a:sym typeface="Huawei Sans" panose="020C0503030203020204" pitchFamily="34" charset="0"/>
            </a:rPr>
            <a:t>性能更优</a:t>
          </a:r>
        </a:p>
      </dsp:txBody>
      <dsp:txXfrm>
        <a:off x="4185275" y="2556440"/>
        <a:ext cx="1028265" cy="643985"/>
      </dsp:txXfrm>
    </dsp:sp>
    <dsp:sp modelId="{AC1AE0B7-5A9C-4E4B-B21D-B6773AC9C62D}">
      <dsp:nvSpPr>
        <dsp:cNvPr id="0" name=""/>
        <dsp:cNvSpPr/>
      </dsp:nvSpPr>
      <dsp:spPr>
        <a:xfrm>
          <a:off x="1564968" y="358821"/>
          <a:ext cx="3359482" cy="3359482"/>
        </a:xfrm>
        <a:custGeom>
          <a:avLst/>
          <a:gdLst/>
          <a:ahLst/>
          <a:cxnLst/>
          <a:rect l="0" t="0" r="0" b="0"/>
          <a:pathLst>
            <a:path>
              <a:moveTo>
                <a:pt x="2853193" y="2881632"/>
              </a:moveTo>
              <a:arcTo wR="1679741" hR="1679741" stAng="2741157" swAng="1499127"/>
            </a:path>
          </a:pathLst>
        </a:custGeom>
        <a:noFill/>
        <a:ln w="19050" cap="flat" cmpd="sng" algn="ctr">
          <a:solidFill>
            <a:scrgbClr r="0" g="0" b="0"/>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6BA29C62-E107-4C2D-9061-42266959DC0D}">
      <dsp:nvSpPr>
        <dsp:cNvPr id="0" name=""/>
        <dsp:cNvSpPr/>
      </dsp:nvSpPr>
      <dsp:spPr>
        <a:xfrm>
          <a:off x="2695738" y="3361473"/>
          <a:ext cx="1097941" cy="713661"/>
        </a:xfrm>
        <a:prstGeom prst="roundRect">
          <a:avLst/>
        </a:prstGeom>
        <a:solidFill>
          <a:schemeClr val="accent5">
            <a:hueOff val="-4412007"/>
            <a:satOff val="-6137"/>
            <a:lumOff val="-235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Huawei Sans" panose="020C0503030203020204" pitchFamily="34" charset="0"/>
              <a:ea typeface="方正兰亭黑简体" panose="02000000000000000000" pitchFamily="2" charset="-122"/>
              <a:sym typeface="Huawei Sans" panose="020C0503030203020204" pitchFamily="34" charset="0"/>
            </a:rPr>
            <a:t>弹性伸缩</a:t>
          </a:r>
          <a:endParaRPr lang="en-US" altLang="zh-CN" sz="1400" kern="1200" dirty="0">
            <a:latin typeface="Huawei Sans" panose="020C0503030203020204" pitchFamily="34" charset="0"/>
            <a:ea typeface="方正兰亭黑简体" panose="02000000000000000000" pitchFamily="2" charset="-122"/>
            <a:sym typeface="Huawei Sans" panose="020C0503030203020204" pitchFamily="34" charset="0"/>
          </a:endParaRPr>
        </a:p>
        <a:p>
          <a:pPr marL="0" lvl="0" indent="0" algn="ctr" defTabSz="622300">
            <a:lnSpc>
              <a:spcPct val="90000"/>
            </a:lnSpc>
            <a:spcBef>
              <a:spcPct val="0"/>
            </a:spcBef>
            <a:spcAft>
              <a:spcPct val="35000"/>
            </a:spcAft>
            <a:buNone/>
          </a:pPr>
          <a:r>
            <a:rPr lang="zh-CN" altLang="en-US" sz="1400" kern="1200" dirty="0">
              <a:latin typeface="Huawei Sans" panose="020C0503030203020204" pitchFamily="34" charset="0"/>
              <a:ea typeface="方正兰亭黑简体" panose="02000000000000000000" pitchFamily="2" charset="-122"/>
              <a:sym typeface="Huawei Sans" panose="020C0503030203020204" pitchFamily="34" charset="0"/>
            </a:rPr>
            <a:t>成本更低</a:t>
          </a:r>
        </a:p>
      </dsp:txBody>
      <dsp:txXfrm>
        <a:off x="2730576" y="3396311"/>
        <a:ext cx="1028265" cy="643985"/>
      </dsp:txXfrm>
    </dsp:sp>
    <dsp:sp modelId="{A332BF2B-A977-403B-9F4E-F72CC6E15626}">
      <dsp:nvSpPr>
        <dsp:cNvPr id="0" name=""/>
        <dsp:cNvSpPr/>
      </dsp:nvSpPr>
      <dsp:spPr>
        <a:xfrm>
          <a:off x="1564968" y="358821"/>
          <a:ext cx="3359482" cy="3359482"/>
        </a:xfrm>
        <a:custGeom>
          <a:avLst/>
          <a:gdLst/>
          <a:ahLst/>
          <a:cxnLst/>
          <a:rect l="0" t="0" r="0" b="0"/>
          <a:pathLst>
            <a:path>
              <a:moveTo>
                <a:pt x="1123771" y="3264805"/>
              </a:moveTo>
              <a:arcTo wR="1679741" hR="1679741" stAng="6559716" swAng="1499127"/>
            </a:path>
          </a:pathLst>
        </a:custGeom>
        <a:noFill/>
        <a:ln w="15875" cap="flat" cmpd="sng" algn="ctr">
          <a:solidFill>
            <a:scrgbClr r="0" g="0" b="0"/>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E3A13152-BB18-43C1-B407-280D7AC11E9D}">
      <dsp:nvSpPr>
        <dsp:cNvPr id="0" name=""/>
        <dsp:cNvSpPr/>
      </dsp:nvSpPr>
      <dsp:spPr>
        <a:xfrm>
          <a:off x="1241040" y="2521602"/>
          <a:ext cx="1097941" cy="713661"/>
        </a:xfrm>
        <a:prstGeom prst="roundRect">
          <a:avLst/>
        </a:prstGeom>
        <a:solidFill>
          <a:schemeClr val="accent5">
            <a:hueOff val="-5882676"/>
            <a:satOff val="-8182"/>
            <a:lumOff val="-313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Huawei Sans" panose="020C0503030203020204" pitchFamily="34" charset="0"/>
              <a:ea typeface="方正兰亭黑简体" panose="02000000000000000000" pitchFamily="2" charset="-122"/>
              <a:sym typeface="Huawei Sans" panose="020C0503030203020204" pitchFamily="34" charset="0"/>
            </a:rPr>
            <a:t>租户管理</a:t>
          </a:r>
          <a:endParaRPr lang="en-US" altLang="zh-CN" sz="1400" kern="1200" dirty="0">
            <a:latin typeface="Huawei Sans" panose="020C0503030203020204" pitchFamily="34" charset="0"/>
            <a:ea typeface="方正兰亭黑简体" panose="02000000000000000000" pitchFamily="2" charset="-122"/>
            <a:sym typeface="Huawei Sans" panose="020C0503030203020204" pitchFamily="34" charset="0"/>
          </a:endParaRPr>
        </a:p>
        <a:p>
          <a:pPr marL="0" lvl="0" indent="0" algn="ctr" defTabSz="622300">
            <a:lnSpc>
              <a:spcPct val="90000"/>
            </a:lnSpc>
            <a:spcBef>
              <a:spcPct val="0"/>
            </a:spcBef>
            <a:spcAft>
              <a:spcPct val="35000"/>
            </a:spcAft>
            <a:buNone/>
          </a:pPr>
          <a:r>
            <a:rPr lang="zh-CN" altLang="en-US" sz="1400" kern="1200" dirty="0">
              <a:latin typeface="Huawei Sans" panose="020C0503030203020204" pitchFamily="34" charset="0"/>
              <a:ea typeface="方正兰亭黑简体" panose="02000000000000000000" pitchFamily="2" charset="-122"/>
              <a:sym typeface="Huawei Sans" panose="020C0503030203020204" pitchFamily="34" charset="0"/>
            </a:rPr>
            <a:t>安全易用</a:t>
          </a:r>
        </a:p>
      </dsp:txBody>
      <dsp:txXfrm>
        <a:off x="1275878" y="2556440"/>
        <a:ext cx="1028265" cy="643985"/>
      </dsp:txXfrm>
    </dsp:sp>
    <dsp:sp modelId="{E2BFB85B-8FD6-4D62-BA31-BE9C282939F1}">
      <dsp:nvSpPr>
        <dsp:cNvPr id="0" name=""/>
        <dsp:cNvSpPr/>
      </dsp:nvSpPr>
      <dsp:spPr>
        <a:xfrm>
          <a:off x="1564968" y="358821"/>
          <a:ext cx="3359482" cy="3359482"/>
        </a:xfrm>
        <a:custGeom>
          <a:avLst/>
          <a:gdLst/>
          <a:ahLst/>
          <a:cxnLst/>
          <a:rect l="0" t="0" r="0" b="0"/>
          <a:pathLst>
            <a:path>
              <a:moveTo>
                <a:pt x="68200" y="2153520"/>
              </a:moveTo>
              <a:arcTo wR="1679741" hR="1679741" stAng="9817027" swAng="1965946"/>
            </a:path>
          </a:pathLst>
        </a:custGeom>
        <a:noFill/>
        <a:ln w="19050" cap="flat" cmpd="sng" algn="ctr">
          <a:solidFill>
            <a:scrgbClr r="0" g="0" b="0"/>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78F9A7CB-CF59-40DD-8662-704192906882}">
      <dsp:nvSpPr>
        <dsp:cNvPr id="0" name=""/>
        <dsp:cNvSpPr/>
      </dsp:nvSpPr>
      <dsp:spPr>
        <a:xfrm>
          <a:off x="1241040" y="841861"/>
          <a:ext cx="1097941" cy="713661"/>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Huawei Sans" panose="020C0503030203020204" pitchFamily="34" charset="0"/>
              <a:ea typeface="方正兰亭黑简体" panose="02000000000000000000" pitchFamily="2" charset="-122"/>
              <a:sym typeface="Huawei Sans" panose="020C0503030203020204" pitchFamily="34" charset="0"/>
            </a:rPr>
            <a:t>云上服务</a:t>
          </a:r>
          <a:endParaRPr lang="en-US" altLang="zh-CN" sz="1400" kern="1200" dirty="0">
            <a:latin typeface="Huawei Sans" panose="020C0503030203020204" pitchFamily="34" charset="0"/>
            <a:ea typeface="方正兰亭黑简体" panose="02000000000000000000" pitchFamily="2" charset="-122"/>
            <a:sym typeface="Huawei Sans" panose="020C0503030203020204" pitchFamily="34" charset="0"/>
          </a:endParaRPr>
        </a:p>
        <a:p>
          <a:pPr marL="0" lvl="0" indent="0" algn="ctr" defTabSz="622300">
            <a:lnSpc>
              <a:spcPct val="90000"/>
            </a:lnSpc>
            <a:spcBef>
              <a:spcPct val="0"/>
            </a:spcBef>
            <a:spcAft>
              <a:spcPct val="35000"/>
            </a:spcAft>
            <a:buNone/>
          </a:pPr>
          <a:r>
            <a:rPr lang="zh-CN" altLang="en-US" sz="1400" kern="1200" dirty="0">
              <a:latin typeface="Huawei Sans" panose="020C0503030203020204" pitchFamily="34" charset="0"/>
              <a:ea typeface="方正兰亭黑简体" panose="02000000000000000000" pitchFamily="2" charset="-122"/>
              <a:sym typeface="Huawei Sans" panose="020C0503030203020204" pitchFamily="34" charset="0"/>
            </a:rPr>
            <a:t>无缝对接</a:t>
          </a:r>
        </a:p>
      </dsp:txBody>
      <dsp:txXfrm>
        <a:off x="1275878" y="876699"/>
        <a:ext cx="1028265" cy="643985"/>
      </dsp:txXfrm>
    </dsp:sp>
    <dsp:sp modelId="{9F6B5DD1-739F-4076-BB42-13CF01373E19}">
      <dsp:nvSpPr>
        <dsp:cNvPr id="0" name=""/>
        <dsp:cNvSpPr/>
      </dsp:nvSpPr>
      <dsp:spPr>
        <a:xfrm>
          <a:off x="1564968" y="358821"/>
          <a:ext cx="3359482" cy="3359482"/>
        </a:xfrm>
        <a:custGeom>
          <a:avLst/>
          <a:gdLst/>
          <a:ahLst/>
          <a:cxnLst/>
          <a:rect l="0" t="0" r="0" b="0"/>
          <a:pathLst>
            <a:path>
              <a:moveTo>
                <a:pt x="506289" y="477850"/>
              </a:moveTo>
              <a:arcTo wR="1679741" hR="1679741" stAng="13541157" swAng="1499127"/>
            </a:path>
          </a:pathLst>
        </a:custGeom>
        <a:noFill/>
        <a:ln w="19050" cap="flat" cmpd="sng" algn="ctr">
          <a:solidFill>
            <a:scrgbClr r="0" g="0" b="0"/>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50443" y="1"/>
            <a:ext cx="2945659" cy="498056"/>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9/20/2022</a:t>
            </a:fld>
            <a:endParaRPr lang="en-US" dirty="0">
              <a:latin typeface="Huawei Sans" panose="020C0503030203020204" pitchFamily="34" charset="0"/>
            </a:endParaRPr>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9428585"/>
            <a:ext cx="2945659" cy="498055"/>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50443" y="9428585"/>
            <a:ext cx="2945659" cy="498055"/>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49263" y="766763"/>
            <a:ext cx="5930900" cy="3336925"/>
          </a:xfrm>
          <a:prstGeom prst="rect">
            <a:avLst/>
          </a:prstGeom>
          <a:noFill/>
          <a:ln w="12700">
            <a:solidFill>
              <a:prstClr val="black"/>
            </a:solidFill>
          </a:ln>
        </p:spPr>
        <p:txBody>
          <a:bodyPr vert="horz" lIns="91440" tIns="45720" rIns="91440" bIns="45720" rtlCol="0" anchor="ctr"/>
          <a:lstStyle/>
          <a:p>
            <a:pPr marL="0" lvl="0"/>
            <a:endParaRPr lang="en-US"/>
          </a:p>
        </p:txBody>
      </p:sp>
      <p:sp>
        <p:nvSpPr>
          <p:cNvPr id="5" name="Notes Placeholder 4"/>
          <p:cNvSpPr>
            <a:spLocks noGrp="1"/>
          </p:cNvSpPr>
          <p:nvPr>
            <p:ph type="body" sz="quarter" idx="3"/>
          </p:nvPr>
        </p:nvSpPr>
        <p:spPr>
          <a:xfrm>
            <a:off x="709631" y="4603008"/>
            <a:ext cx="5410739" cy="5108400"/>
          </a:xfrm>
          <a:prstGeom prst="rect">
            <a:avLst/>
          </a:prstGeom>
        </p:spPr>
        <p:txBody>
          <a:bodyPr vert="horz" lIns="97200" tIns="45720" rIns="9720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fontAlgn="ctr" latinLnBrk="0" hangingPunct="1">
      <a:lnSpc>
        <a:spcPct val="125000"/>
      </a:lnSpc>
      <a:spcAft>
        <a:spcPts val="600"/>
      </a:spcAft>
      <a:buFont typeface="Huawei Sans" panose="020C0503030203020204" pitchFamily="34" charset="0"/>
      <a:buChar char="•"/>
      <a:defRPr lang="en-US" sz="1600" kern="1200" baseline="0">
        <a:solidFill>
          <a:schemeClr val="tx1"/>
        </a:solidFill>
        <a:latin typeface="Huawei Sans" panose="020C0503030203020204" pitchFamily="34" charset="0"/>
        <a:ea typeface="方正兰亭黑简体" panose="02000000000000000000" pitchFamily="2" charset="-122"/>
        <a:cs typeface="+mn-cs"/>
      </a:defRPr>
    </a:lvl1pPr>
    <a:lvl2pPr marL="540000" indent="-180000" algn="l" defTabSz="1219304"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900000" indent="-180000" algn="l" defTabSz="1219304"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6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2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p:ext uri="{620B2872-D7B9-4A21-9093-7833F8D536E1}">
      <p15:sldGuideLst xmlns:p15="http://schemas.microsoft.com/office/powerpoint/2012/main">
        <p15:guide id="2" orient="horz" pos="2887" userDrawn="1">
          <p15:clr>
            <a:srgbClr val="F26B43"/>
          </p15:clr>
        </p15:guide>
        <p15:guide id="3" orient="horz" pos="490" userDrawn="1">
          <p15:clr>
            <a:srgbClr val="F26B43"/>
          </p15:clr>
        </p15:guide>
        <p15:guide id="4" orient="horz" pos="2597" userDrawn="1">
          <p15:clr>
            <a:srgbClr val="F26B43"/>
          </p15:clr>
        </p15:guide>
        <p15:guide id="7" pos="447" userDrawn="1">
          <p15:clr>
            <a:srgbClr val="F26B43"/>
          </p15:clr>
        </p15:guide>
        <p15:guide id="9" pos="2140" userDrawn="1">
          <p15:clr>
            <a:srgbClr val="F26B43"/>
          </p15:clr>
        </p15:guide>
        <p15:guide id="10" pos="3855"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baike.baidu.com/item/%E4%BA%91%E6%8A%80%E6%9C%AF/150474?fr=aladdin"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huatu.com/2019/1219/1829604.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blog.csdn.net/weixin_34293911/article/details/90352231"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6FC3F7BD-6AEC-32A1-9998-C20DA25450D8}"/>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6FDD74CE-452E-A5E1-7855-58DF7E9BFEAE}"/>
              </a:ext>
            </a:extLst>
          </p:cNvPr>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1100">
              <a:latin typeface="Segoe UI" panose="020B0502040204020203" pitchFamily="34" charset="0"/>
            </a:endParaRPr>
          </a:p>
        </p:txBody>
      </p:sp>
      <p:sp>
        <p:nvSpPr>
          <p:cNvPr id="7172" name="Slide Number Placeholder 3">
            <a:extLst>
              <a:ext uri="{FF2B5EF4-FFF2-40B4-BE49-F238E27FC236}">
                <a16:creationId xmlns:a16="http://schemas.microsoft.com/office/drawing/2014/main" id="{C9395DDC-95AA-E5F2-655A-3B38FA80D2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38EF311D-AD8C-480C-AF2D-EC0DB6F8351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4638" y="819150"/>
            <a:ext cx="6334125" cy="3563938"/>
          </a:xfrm>
        </p:spPr>
      </p:sp>
      <p:sp>
        <p:nvSpPr>
          <p:cNvPr id="3" name="备注占位符 2"/>
          <p:cNvSpPr>
            <a:spLocks noGrp="1"/>
          </p:cNvSpPr>
          <p:nvPr>
            <p:ph type="body" idx="1"/>
          </p:nvPr>
        </p:nvSpPr>
        <p:spPr/>
        <p:txBody>
          <a:bodyPr/>
          <a:lstStyle/>
          <a:p>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18</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世纪</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60</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年代，英国率先开展</a:t>
            </a:r>
            <a:r>
              <a:rPr lang="zh-CN" altLang="en-US" dirty="0"/>
              <a:t>第一次工业革命，将世界带入蒸汽时代，英国也因此一举成为世界上第一个工业化国家，并带来了一系列社会变革；</a:t>
            </a:r>
            <a:endParaRPr lang="en-US" altLang="zh-CN" dirty="0"/>
          </a:p>
          <a:p>
            <a:r>
              <a:rPr lang="en-US" altLang="zh-CN" dirty="0"/>
              <a:t>19</a:t>
            </a:r>
            <a:r>
              <a:rPr lang="zh-CN" altLang="en-US" dirty="0"/>
              <a:t>世纪中期，欧洲国家和美国、日本的资产阶级革命或改革的完成，促进了经济的发展。</a:t>
            </a:r>
            <a:r>
              <a:rPr lang="en-US" altLang="zh-CN" dirty="0"/>
              <a:t>19</a:t>
            </a:r>
            <a:r>
              <a:rPr lang="zh-CN" altLang="en-US" dirty="0"/>
              <a:t>世纪</a:t>
            </a:r>
            <a:r>
              <a:rPr lang="en-US" altLang="zh-CN" dirty="0"/>
              <a:t>60</a:t>
            </a:r>
            <a:r>
              <a:rPr lang="zh-CN" altLang="en-US" dirty="0"/>
              <a:t>年代后期，开始第二次工业革命。以交流电的大规模使用为契机，人类进入了“电气时代”。</a:t>
            </a:r>
            <a:endParaRPr lang="en-US" altLang="zh-CN" dirty="0"/>
          </a:p>
          <a:p>
            <a:r>
              <a:rPr lang="zh-CN" altLang="en-US" dirty="0"/>
              <a:t>第三次科技革命以原子能、电子计算机、空间技术和生物工程的发明和应用为主要标志，涉及信息技术、新能源技术、新材料技术、生物技术、空间技术和海洋技术等诸多领域的一场信息控制技术革命。美国正是在完成第三次工业革命，也就是信息化革命的过程中逐渐稳固了世界霸主的地位。</a:t>
            </a:r>
            <a:endParaRPr lang="en-US" altLang="zh-CN" dirty="0"/>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dirty="0"/>
              <a:t>第四次科技革命方兴未艾，一场围绕</a:t>
            </a:r>
            <a:r>
              <a:rPr lang="zh-CN" altLang="en-US" sz="1100" dirty="0"/>
              <a:t>云、大、物、智等新兴</a:t>
            </a:r>
            <a:r>
              <a:rPr lang="en-US" altLang="zh-CN" sz="1100" dirty="0"/>
              <a:t>IT</a:t>
            </a:r>
            <a:r>
              <a:rPr lang="zh-CN" altLang="en-US" sz="1100" dirty="0"/>
              <a:t>技术的革命正在如火如荼的展开，究竟谁能响应时代号召，成为时代的“弄潮儿”，正是我们值得思考的地方。</a:t>
            </a:r>
          </a:p>
        </p:txBody>
      </p:sp>
    </p:spTree>
    <p:extLst>
      <p:ext uri="{BB962C8B-B14F-4D97-AF65-F5344CB8AC3E}">
        <p14:creationId xmlns:p14="http://schemas.microsoft.com/office/powerpoint/2010/main" val="1605692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dirty="0">
                <a:sym typeface="+mn-lt"/>
              </a:rPr>
              <a:t>全球各主要经济体都已将数据开放作为国家战略，促进未来经济发展。中国在顶层设计上已经开始布局大数据产业。</a:t>
            </a:r>
          </a:p>
          <a:p>
            <a:pPr lvl="0"/>
            <a:endParaRPr lang="en-US" altLang="zh-CN" dirty="0"/>
          </a:p>
        </p:txBody>
      </p:sp>
      <p:sp>
        <p:nvSpPr>
          <p:cNvPr id="4" name="幻灯片图像占位符 3"/>
          <p:cNvSpPr>
            <a:spLocks noGrp="1" noRot="1" noChangeAspect="1"/>
          </p:cNvSpPr>
          <p:nvPr>
            <p:ph type="sldImg"/>
          </p:nvPr>
        </p:nvSpPr>
        <p:spPr>
          <a:xfrm>
            <a:off x="276225" y="817563"/>
            <a:ext cx="6330950" cy="3562350"/>
          </a:xfrm>
        </p:spPr>
      </p:sp>
    </p:spTree>
    <p:extLst>
      <p:ext uri="{BB962C8B-B14F-4D97-AF65-F5344CB8AC3E}">
        <p14:creationId xmlns:p14="http://schemas.microsoft.com/office/powerpoint/2010/main" val="4136580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6225" y="817563"/>
            <a:ext cx="6330950" cy="3562350"/>
          </a:xfrm>
        </p:spPr>
      </p:sp>
      <p:sp>
        <p:nvSpPr>
          <p:cNvPr id="3" name="备注占位符 2"/>
          <p:cNvSpPr>
            <a:spLocks noGrp="1"/>
          </p:cNvSpPr>
          <p:nvPr>
            <p:ph type="body" idx="1"/>
          </p:nvPr>
        </p:nvSpPr>
        <p:spPr>
          <a:xfrm>
            <a:off x="566185" y="4929417"/>
            <a:ext cx="5751508" cy="5455751"/>
          </a:xfrm>
          <a:prstGeom prst="rect">
            <a:avLst/>
          </a:prstGeom>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b="0" i="0" kern="1200" baseline="0" dirty="0">
                <a:solidFill>
                  <a:schemeClr val="tx1"/>
                </a:solidFill>
                <a:effectLst/>
                <a:latin typeface="+mn-lt"/>
                <a:ea typeface="+mn-ea"/>
                <a:cs typeface="+mn-cs"/>
              </a:rPr>
              <a:t>2014</a:t>
            </a:r>
            <a:r>
              <a:rPr lang="zh-CN" altLang="en-US" sz="1100" b="0" i="0" kern="1200" baseline="0" dirty="0">
                <a:solidFill>
                  <a:schemeClr val="tx1"/>
                </a:solidFill>
                <a:effectLst/>
                <a:latin typeface="+mn-lt"/>
                <a:ea typeface="+mn-ea"/>
                <a:cs typeface="+mn-cs"/>
              </a:rPr>
              <a:t>年</a:t>
            </a:r>
            <a:r>
              <a:rPr lang="en-US" altLang="zh-CN" sz="1100" b="0" i="0" kern="1200" baseline="0" dirty="0">
                <a:solidFill>
                  <a:schemeClr val="tx1"/>
                </a:solidFill>
                <a:effectLst/>
                <a:latin typeface="+mn-lt"/>
                <a:ea typeface="+mn-ea"/>
                <a:cs typeface="+mn-cs"/>
              </a:rPr>
              <a:t>3</a:t>
            </a:r>
            <a:r>
              <a:rPr lang="zh-CN" altLang="en-US" sz="1100" b="0" i="0" kern="1200" baseline="0" dirty="0">
                <a:solidFill>
                  <a:schemeClr val="tx1"/>
                </a:solidFill>
                <a:effectLst/>
                <a:latin typeface="+mn-lt"/>
                <a:ea typeface="+mn-ea"/>
                <a:cs typeface="+mn-cs"/>
              </a:rPr>
              <a:t>月，大数据首次写入中国中央政府工作报告。</a:t>
            </a:r>
            <a:endParaRPr lang="en-US" altLang="zh-CN" sz="1100" b="0" i="0" kern="1200" baseline="0" dirty="0">
              <a:solidFill>
                <a:schemeClr val="tx1"/>
              </a:solidFill>
              <a:effectLst/>
              <a:latin typeface="+mn-lt"/>
              <a:ea typeface="+mn-ea"/>
              <a:cs typeface="+mn-cs"/>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b="0" i="0" kern="1200" baseline="0" dirty="0">
                <a:solidFill>
                  <a:schemeClr val="tx1"/>
                </a:solidFill>
                <a:effectLst/>
                <a:latin typeface="+mn-lt"/>
                <a:ea typeface="+mn-ea"/>
                <a:cs typeface="+mn-cs"/>
              </a:rPr>
              <a:t>2015</a:t>
            </a:r>
            <a:r>
              <a:rPr lang="zh-CN" altLang="en-US" sz="1100" b="0" i="0" kern="1200" baseline="0" dirty="0">
                <a:solidFill>
                  <a:schemeClr val="tx1"/>
                </a:solidFill>
                <a:effectLst/>
                <a:latin typeface="+mn-lt"/>
                <a:ea typeface="+mn-ea"/>
                <a:cs typeface="+mn-cs"/>
              </a:rPr>
              <a:t>年</a:t>
            </a:r>
            <a:r>
              <a:rPr lang="en-US" altLang="zh-CN" sz="1100" b="0" i="0" kern="1200" baseline="0" dirty="0">
                <a:solidFill>
                  <a:schemeClr val="tx1"/>
                </a:solidFill>
                <a:effectLst/>
                <a:latin typeface="+mn-lt"/>
                <a:ea typeface="+mn-ea"/>
                <a:cs typeface="+mn-cs"/>
              </a:rPr>
              <a:t>10</a:t>
            </a:r>
            <a:r>
              <a:rPr lang="zh-CN" altLang="en-US" sz="1100" b="0" i="0" kern="1200" baseline="0" dirty="0">
                <a:solidFill>
                  <a:schemeClr val="tx1"/>
                </a:solidFill>
                <a:effectLst/>
                <a:latin typeface="+mn-lt"/>
                <a:ea typeface="+mn-ea"/>
                <a:cs typeface="+mn-cs"/>
              </a:rPr>
              <a:t>月，党的十八届五中全会正式提出“实施国家大数据战略，推进数据资源开放共享”。这表明中国已将大数据视作战略资源并上升为国家战略，期望运用大数据推动经济发展、完善社会治理、提升政府服务和监管能力。</a:t>
            </a:r>
            <a:endParaRPr lang="en-US" altLang="zh-CN" sz="1100" b="0" i="0" kern="1200" baseline="0" dirty="0">
              <a:solidFill>
                <a:schemeClr val="tx1"/>
              </a:solidFill>
              <a:effectLst/>
              <a:latin typeface="+mn-lt"/>
              <a:ea typeface="+mn-ea"/>
              <a:cs typeface="+mn-cs"/>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dirty="0">
                <a:latin typeface="+mn-lt"/>
                <a:ea typeface="+mn-ea"/>
                <a:cs typeface="+mn-ea"/>
                <a:sym typeface="+mn-lt"/>
              </a:rPr>
              <a:t>2017</a:t>
            </a:r>
            <a:r>
              <a:rPr lang="zh-CN" altLang="en-US" dirty="0">
                <a:latin typeface="+mn-lt"/>
                <a:ea typeface="+mn-ea"/>
                <a:cs typeface="+mn-ea"/>
                <a:sym typeface="+mn-lt"/>
              </a:rPr>
              <a:t>年</a:t>
            </a:r>
            <a:r>
              <a:rPr lang="en-US" altLang="zh-CN" dirty="0">
                <a:latin typeface="+mn-lt"/>
                <a:ea typeface="+mn-ea"/>
                <a:cs typeface="+mn-ea"/>
                <a:sym typeface="+mn-lt"/>
              </a:rPr>
              <a:t>12</a:t>
            </a:r>
            <a:r>
              <a:rPr lang="zh-CN" altLang="en-US" dirty="0">
                <a:latin typeface="+mn-lt"/>
                <a:ea typeface="+mn-ea"/>
                <a:cs typeface="+mn-ea"/>
                <a:sym typeface="+mn-lt"/>
              </a:rPr>
              <a:t>月</a:t>
            </a:r>
            <a:r>
              <a:rPr lang="en-US" altLang="zh-CN" dirty="0">
                <a:latin typeface="+mn-lt"/>
                <a:ea typeface="+mn-ea"/>
                <a:cs typeface="+mn-ea"/>
                <a:sym typeface="+mn-lt"/>
              </a:rPr>
              <a:t>8</a:t>
            </a:r>
            <a:r>
              <a:rPr lang="zh-CN" altLang="en-US" dirty="0">
                <a:latin typeface="+mn-lt"/>
                <a:ea typeface="+mn-ea"/>
                <a:cs typeface="+mn-ea"/>
                <a:sym typeface="+mn-lt"/>
              </a:rPr>
              <a:t>日，习近平主席在中共中央政治局第二次集体学习时强调，审时度势精心谋划超前布局力争主动，实施国家大数据战略加快建设数字中国。</a:t>
            </a:r>
            <a:endParaRPr lang="en-US" altLang="zh-CN" sz="1100" b="0" i="0" kern="1200" baseline="0" dirty="0">
              <a:solidFill>
                <a:schemeClr val="tx1"/>
              </a:solidFill>
              <a:effectLst/>
              <a:latin typeface="+mn-lt"/>
              <a:ea typeface="+mn-ea"/>
              <a:cs typeface="+mn-cs"/>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b="0" i="0" kern="1200" baseline="0" dirty="0">
                <a:solidFill>
                  <a:schemeClr val="tx1"/>
                </a:solidFill>
                <a:effectLst/>
                <a:latin typeface="+mn-lt"/>
                <a:ea typeface="+mn-ea"/>
                <a:cs typeface="+mn-cs"/>
              </a:rPr>
              <a:t>2018</a:t>
            </a:r>
            <a:r>
              <a:rPr lang="zh-CN" altLang="en-US" sz="1100" b="0" i="0" kern="1200" baseline="0" dirty="0">
                <a:solidFill>
                  <a:schemeClr val="tx1"/>
                </a:solidFill>
                <a:effectLst/>
                <a:latin typeface="+mn-lt"/>
                <a:ea typeface="+mn-ea"/>
                <a:cs typeface="+mn-cs"/>
              </a:rPr>
              <a:t>年</a:t>
            </a:r>
            <a:r>
              <a:rPr lang="en-US" altLang="zh-CN" sz="1100" b="0" i="0" kern="1200" baseline="0" dirty="0">
                <a:solidFill>
                  <a:schemeClr val="tx1"/>
                </a:solidFill>
                <a:effectLst/>
                <a:latin typeface="+mn-lt"/>
                <a:ea typeface="+mn-ea"/>
                <a:cs typeface="+mn-cs"/>
              </a:rPr>
              <a:t>5</a:t>
            </a:r>
            <a:r>
              <a:rPr lang="zh-CN" altLang="en-US" sz="1100" b="0" i="0" kern="1200" baseline="0" dirty="0">
                <a:solidFill>
                  <a:schemeClr val="tx1"/>
                </a:solidFill>
                <a:effectLst/>
                <a:latin typeface="+mn-lt"/>
                <a:ea typeface="+mn-ea"/>
                <a:cs typeface="+mn-cs"/>
              </a:rPr>
              <a:t>月，习近平在向中国国际大数据产业博览会的致辞中指出，我们秉持创新、协调、绿色、开放、共享的发展理念，围绕建设网络强国、数字中国、智慧社会，全面实施国家大数据战略，助力中国经济从高速增长转向高质量发展。</a:t>
            </a:r>
            <a:endParaRPr lang="en-US" altLang="zh-CN" dirty="0">
              <a:latin typeface="+mn-lt"/>
              <a:ea typeface="+mn-ea"/>
            </a:endParaRPr>
          </a:p>
        </p:txBody>
      </p:sp>
    </p:spTree>
    <p:extLst>
      <p:ext uri="{BB962C8B-B14F-4D97-AF65-F5344CB8AC3E}">
        <p14:creationId xmlns:p14="http://schemas.microsoft.com/office/powerpoint/2010/main" val="656442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4638" y="819150"/>
            <a:ext cx="6334125" cy="3563938"/>
          </a:xfrm>
        </p:spPr>
      </p:sp>
      <p:sp>
        <p:nvSpPr>
          <p:cNvPr id="3" name="备注占位符 2"/>
          <p:cNvSpPr>
            <a:spLocks noGrp="1"/>
          </p:cNvSpPr>
          <p:nvPr>
            <p:ph type="body" idx="1"/>
          </p:nvPr>
        </p:nvSpPr>
        <p:spPr/>
        <p:txBody>
          <a:bodyPr/>
          <a:lstStyle/>
          <a:p>
            <a:r>
              <a:rPr lang="zh-CN" altLang="en-US" dirty="0"/>
              <a:t>除了国家战略需求，面对数据化信息化的时代，经营者本身也需要进行一系列思维变革，以响应时代的特点</a:t>
            </a:r>
            <a:endParaRPr lang="en-US" altLang="zh-CN" dirty="0"/>
          </a:p>
          <a:p>
            <a:r>
              <a:rPr lang="zh-CN" altLang="en-US" dirty="0"/>
              <a:t>在数据化的时代，我们不仅仅要成为数据的管理者，更是要成为数据的运营者，因为数据驱动用户体验、数据驱动决策、数据驱动流程</a:t>
            </a:r>
          </a:p>
        </p:txBody>
      </p:sp>
    </p:spTree>
    <p:extLst>
      <p:ext uri="{BB962C8B-B14F-4D97-AF65-F5344CB8AC3E}">
        <p14:creationId xmlns:p14="http://schemas.microsoft.com/office/powerpoint/2010/main" val="2838619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6225" y="817563"/>
            <a:ext cx="6330950" cy="3562350"/>
          </a:xfrm>
        </p:spPr>
      </p:sp>
      <p:sp>
        <p:nvSpPr>
          <p:cNvPr id="3" name="备注占位符 2"/>
          <p:cNvSpPr>
            <a:spLocks noGrp="1"/>
          </p:cNvSpPr>
          <p:nvPr>
            <p:ph type="body" idx="1"/>
          </p:nvPr>
        </p:nvSpPr>
        <p:spPr>
          <a:xfrm>
            <a:off x="566185" y="4929417"/>
            <a:ext cx="5751508" cy="5455751"/>
          </a:xfrm>
          <a:prstGeom prst="rect">
            <a:avLst/>
          </a:prstGeom>
        </p:spPr>
        <p:txBody>
          <a:bodyPr/>
          <a:lstStyle/>
          <a:p>
            <a:endParaRPr lang="zh-CN" altLang="en-US" dirty="0"/>
          </a:p>
        </p:txBody>
      </p:sp>
    </p:spTree>
    <p:extLst>
      <p:ext uri="{BB962C8B-B14F-4D97-AF65-F5344CB8AC3E}">
        <p14:creationId xmlns:p14="http://schemas.microsoft.com/office/powerpoint/2010/main" val="3126352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a:latin typeface="+mn-lt"/>
                <a:ea typeface="+mn-ea"/>
              </a:rPr>
              <a:t>在</a:t>
            </a:r>
            <a:r>
              <a:rPr lang="en-US" altLang="zh-CN" dirty="0">
                <a:latin typeface="+mn-lt"/>
                <a:ea typeface="+mn-ea"/>
              </a:rPr>
              <a:t>3V</a:t>
            </a:r>
            <a:r>
              <a:rPr lang="zh-CN" altLang="en-US" dirty="0">
                <a:latin typeface="+mn-lt"/>
                <a:ea typeface="+mn-ea"/>
              </a:rPr>
              <a:t>的基础上，业界对</a:t>
            </a:r>
            <a:r>
              <a:rPr lang="en-US" altLang="zh-CN" dirty="0">
                <a:latin typeface="+mn-lt"/>
                <a:ea typeface="+mn-ea"/>
              </a:rPr>
              <a:t>4V</a:t>
            </a:r>
            <a:r>
              <a:rPr lang="zh-CN" altLang="en-US" dirty="0">
                <a:latin typeface="+mn-lt"/>
                <a:ea typeface="+mn-ea"/>
              </a:rPr>
              <a:t>的定义加上了价值密度低（</a:t>
            </a:r>
            <a:r>
              <a:rPr lang="en-US" altLang="zh-CN" dirty="0">
                <a:latin typeface="+mn-lt"/>
                <a:ea typeface="+mn-ea"/>
              </a:rPr>
              <a:t>Value</a:t>
            </a:r>
            <a:r>
              <a:rPr lang="zh-CN" altLang="en-US" dirty="0">
                <a:latin typeface="+mn-lt"/>
                <a:ea typeface="+mn-ea"/>
              </a:rPr>
              <a:t>），而</a:t>
            </a:r>
            <a:r>
              <a:rPr lang="en-US" altLang="zh-CN" dirty="0">
                <a:latin typeface="+mn-lt"/>
                <a:ea typeface="+mn-ea"/>
              </a:rPr>
              <a:t>IBM</a:t>
            </a:r>
            <a:r>
              <a:rPr lang="zh-CN" altLang="en-US" dirty="0">
                <a:latin typeface="+mn-lt"/>
                <a:ea typeface="+mn-ea"/>
              </a:rPr>
              <a:t>对</a:t>
            </a:r>
            <a:r>
              <a:rPr lang="en-US" altLang="zh-CN" dirty="0">
                <a:latin typeface="+mn-lt"/>
                <a:ea typeface="+mn-ea"/>
              </a:rPr>
              <a:t>4V</a:t>
            </a:r>
            <a:r>
              <a:rPr lang="zh-CN" altLang="en-US" dirty="0">
                <a:latin typeface="+mn-lt"/>
                <a:ea typeface="+mn-ea"/>
              </a:rPr>
              <a:t>的定义加上了真实准确（</a:t>
            </a:r>
            <a:r>
              <a:rPr lang="en-US" altLang="zh-CN" dirty="0">
                <a:latin typeface="+mn-lt"/>
                <a:ea typeface="+mn-ea"/>
              </a:rPr>
              <a:t>Veracity</a:t>
            </a:r>
            <a:r>
              <a:rPr lang="zh-CN" altLang="en-US" dirty="0">
                <a:latin typeface="+mn-lt"/>
                <a:ea typeface="+mn-ea"/>
              </a:rPr>
              <a:t>）。</a:t>
            </a:r>
          </a:p>
          <a:p>
            <a:r>
              <a:rPr lang="zh-CN" altLang="en-US" dirty="0">
                <a:latin typeface="+mn-lt"/>
                <a:ea typeface="+mn-ea"/>
              </a:rPr>
              <a:t>目前对大数据尚未有一个公认的定义，不同的定义基本上是从特征出发，试图给出大数据的定义。</a:t>
            </a:r>
          </a:p>
          <a:p>
            <a:endParaRPr lang="zh-CN" altLang="en-US" dirty="0"/>
          </a:p>
        </p:txBody>
      </p:sp>
      <p:sp>
        <p:nvSpPr>
          <p:cNvPr id="11" name="幻灯片图像占位符 10"/>
          <p:cNvSpPr>
            <a:spLocks noGrp="1" noRot="1" noChangeAspect="1"/>
          </p:cNvSpPr>
          <p:nvPr>
            <p:ph type="sldImg"/>
          </p:nvPr>
        </p:nvSpPr>
        <p:spPr>
          <a:xfrm>
            <a:off x="276225" y="817563"/>
            <a:ext cx="6330950" cy="3562350"/>
          </a:xfrm>
        </p:spPr>
      </p:sp>
    </p:spTree>
    <p:extLst>
      <p:ext uri="{BB962C8B-B14F-4D97-AF65-F5344CB8AC3E}">
        <p14:creationId xmlns:p14="http://schemas.microsoft.com/office/powerpoint/2010/main" val="2695502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6225" y="817563"/>
            <a:ext cx="6330950" cy="3562350"/>
          </a:xfrm>
        </p:spPr>
      </p:sp>
      <p:sp>
        <p:nvSpPr>
          <p:cNvPr id="3" name="备注占位符 2"/>
          <p:cNvSpPr>
            <a:spLocks noGrp="1"/>
          </p:cNvSpPr>
          <p:nvPr>
            <p:ph type="body" idx="1"/>
          </p:nvPr>
        </p:nvSpPr>
        <p:spPr>
          <a:xfrm>
            <a:off x="566185" y="4929417"/>
            <a:ext cx="5751508" cy="5455751"/>
          </a:xfrm>
          <a:prstGeom prst="rect">
            <a:avLst/>
          </a:prstGeom>
        </p:spPr>
        <p:txBody>
          <a:bodyPr/>
          <a:lstStyle/>
          <a:p>
            <a:endParaRPr lang="zh-CN" altLang="en-US" dirty="0"/>
          </a:p>
        </p:txBody>
      </p:sp>
    </p:spTree>
    <p:extLst>
      <p:ext uri="{BB962C8B-B14F-4D97-AF65-F5344CB8AC3E}">
        <p14:creationId xmlns:p14="http://schemas.microsoft.com/office/powerpoint/2010/main" val="1033712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6225" y="817563"/>
            <a:ext cx="6330950" cy="3562350"/>
          </a:xfrm>
        </p:spPr>
      </p:sp>
      <p:sp>
        <p:nvSpPr>
          <p:cNvPr id="3" name="备注占位符 2"/>
          <p:cNvSpPr>
            <a:spLocks noGrp="1"/>
          </p:cNvSpPr>
          <p:nvPr>
            <p:ph type="body" idx="1"/>
          </p:nvPr>
        </p:nvSpPr>
        <p:spPr>
          <a:xfrm>
            <a:off x="566185" y="4929417"/>
            <a:ext cx="5751508" cy="5455751"/>
          </a:xfrm>
          <a:prstGeom prst="rect">
            <a:avLst/>
          </a:prstGeom>
        </p:spPr>
        <p:txBody>
          <a:bodyPr/>
          <a:lstStyle/>
          <a:p>
            <a:endParaRPr lang="zh-CN" altLang="en-US" dirty="0"/>
          </a:p>
        </p:txBody>
      </p:sp>
    </p:spTree>
    <p:extLst>
      <p:ext uri="{BB962C8B-B14F-4D97-AF65-F5344CB8AC3E}">
        <p14:creationId xmlns:p14="http://schemas.microsoft.com/office/powerpoint/2010/main" val="2679425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0850" y="766763"/>
            <a:ext cx="5929313" cy="3336925"/>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24190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a:t>社交网络和物联网技术拓展了数据采集技术渠道。</a:t>
            </a:r>
          </a:p>
          <a:p>
            <a:r>
              <a:rPr lang="zh-CN" altLang="en-US" dirty="0"/>
              <a:t>分布式存储和计算技术夯实了大数据处理的技术基础。</a:t>
            </a:r>
          </a:p>
          <a:p>
            <a:r>
              <a:rPr lang="zh-CN" altLang="en-US" dirty="0"/>
              <a:t>深度神经网络等新兴技术开辟大数据分析技术的新时代。</a:t>
            </a:r>
          </a:p>
          <a:p>
            <a:endParaRPr lang="en-US" altLang="zh-CN" dirty="0"/>
          </a:p>
          <a:p>
            <a:endParaRPr lang="zh-CN" altLang="en-US" dirty="0"/>
          </a:p>
        </p:txBody>
      </p:sp>
      <p:sp>
        <p:nvSpPr>
          <p:cNvPr id="8" name="幻灯片图像占位符 7"/>
          <p:cNvSpPr>
            <a:spLocks noGrp="1" noRot="1" noChangeAspect="1"/>
          </p:cNvSpPr>
          <p:nvPr>
            <p:ph type="sldImg"/>
          </p:nvPr>
        </p:nvSpPr>
        <p:spPr>
          <a:xfrm>
            <a:off x="276225" y="817563"/>
            <a:ext cx="6330950" cy="3562350"/>
          </a:xfrm>
        </p:spPr>
      </p:sp>
    </p:spTree>
    <p:extLst>
      <p:ext uri="{BB962C8B-B14F-4D97-AF65-F5344CB8AC3E}">
        <p14:creationId xmlns:p14="http://schemas.microsoft.com/office/powerpoint/2010/main" val="1162802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74BC29CB-FC74-E578-636C-0C864AE013F4}"/>
              </a:ext>
            </a:extLst>
          </p:cNvPr>
          <p:cNvSpPr>
            <a:spLocks noGrp="1" noRot="1" noChangeAspect="1" noChangeArrowheads="1" noTextEdit="1"/>
          </p:cNvSpPr>
          <p:nvPr>
            <p:ph type="sldImg"/>
          </p:nvPr>
        </p:nvSpPr>
        <p:spPr/>
      </p:sp>
      <p:sp>
        <p:nvSpPr>
          <p:cNvPr id="9219" name="Notes Placeholder 2">
            <a:extLst>
              <a:ext uri="{FF2B5EF4-FFF2-40B4-BE49-F238E27FC236}">
                <a16:creationId xmlns:a16="http://schemas.microsoft.com/office/drawing/2014/main" id="{51489E17-37B4-6DA8-03CC-348A0C378605}"/>
              </a:ext>
            </a:extLst>
          </p:cNvPr>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1100">
              <a:latin typeface="Segoe UI" panose="020B0502040204020203" pitchFamily="34" charset="0"/>
            </a:endParaRPr>
          </a:p>
        </p:txBody>
      </p:sp>
      <p:sp>
        <p:nvSpPr>
          <p:cNvPr id="9220" name="Slide Number Placeholder 3">
            <a:extLst>
              <a:ext uri="{FF2B5EF4-FFF2-40B4-BE49-F238E27FC236}">
                <a16:creationId xmlns:a16="http://schemas.microsoft.com/office/drawing/2014/main" id="{677B2302-2F22-9A77-9E99-ED21AA659F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14355C9-C4C3-4210-89BC-2CB641B6E60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6225" y="817563"/>
            <a:ext cx="6330950" cy="3562350"/>
          </a:xfrm>
        </p:spPr>
      </p:sp>
      <p:sp>
        <p:nvSpPr>
          <p:cNvPr id="3" name="备注占位符 2"/>
          <p:cNvSpPr>
            <a:spLocks noGrp="1"/>
          </p:cNvSpPr>
          <p:nvPr>
            <p:ph type="body" idx="1"/>
          </p:nvPr>
        </p:nvSpPr>
        <p:spPr>
          <a:xfrm>
            <a:off x="566185" y="4929417"/>
            <a:ext cx="5751508" cy="5455751"/>
          </a:xfrm>
          <a:prstGeom prst="rect">
            <a:avLst/>
          </a:prstGeom>
        </p:spPr>
        <p:txBody>
          <a:bodyPr/>
          <a:lstStyle/>
          <a:p>
            <a:endParaRPr lang="zh-CN" altLang="en-US" dirty="0"/>
          </a:p>
        </p:txBody>
      </p:sp>
    </p:spTree>
    <p:extLst>
      <p:ext uri="{BB962C8B-B14F-4D97-AF65-F5344CB8AC3E}">
        <p14:creationId xmlns:p14="http://schemas.microsoft.com/office/powerpoint/2010/main" val="839869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6225" y="817563"/>
            <a:ext cx="6330950" cy="3562350"/>
          </a:xfrm>
        </p:spPr>
      </p:sp>
      <p:sp>
        <p:nvSpPr>
          <p:cNvPr id="3" name="备注占位符 2"/>
          <p:cNvSpPr>
            <a:spLocks noGrp="1"/>
          </p:cNvSpPr>
          <p:nvPr>
            <p:ph type="body" idx="1"/>
          </p:nvPr>
        </p:nvSpPr>
        <p:spPr>
          <a:xfrm>
            <a:off x="566185" y="4929417"/>
            <a:ext cx="5751508" cy="5455751"/>
          </a:xfrm>
          <a:prstGeom prst="rect">
            <a:avLst/>
          </a:prstGeom>
        </p:spPr>
        <p:txBody>
          <a:bodyPr/>
          <a:lstStyle/>
          <a:p>
            <a:endParaRPr lang="zh-CN" altLang="en-US" dirty="0"/>
          </a:p>
        </p:txBody>
      </p:sp>
    </p:spTree>
    <p:extLst>
      <p:ext uri="{BB962C8B-B14F-4D97-AF65-F5344CB8AC3E}">
        <p14:creationId xmlns:p14="http://schemas.microsoft.com/office/powerpoint/2010/main" val="762875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a:t>教育改革</a:t>
            </a:r>
            <a:endParaRPr lang="en-US" altLang="zh-CN" dirty="0"/>
          </a:p>
          <a:p>
            <a:pPr lvl="1"/>
            <a:r>
              <a:rPr lang="zh-CN" altLang="en-US" dirty="0"/>
              <a:t>大数据为基础教育和高等教育提供技术支持，分析从学生的心理活动、学习行为、考试分数到职业规划等所有重要的信息。现有许多教学数据已经被诸如美国国家教育统计中心之类的政府机构储存起来用于统计和分析。大数据分析最终目的是为了改善学生的学习成绩。并利用它们为改善学生的成绩提供个性化的服务。与此同时，它还能改善学生期末考试的成绩、平时的出勤率、辍学率、升学率等，还可以促进教育领域方面的均衡化发展。</a:t>
            </a:r>
          </a:p>
          <a:p>
            <a:r>
              <a:rPr lang="zh-CN" altLang="en-US" dirty="0"/>
              <a:t>学习分析</a:t>
            </a:r>
          </a:p>
          <a:p>
            <a:pPr lvl="1"/>
            <a:r>
              <a:rPr lang="zh-CN" altLang="en-US" dirty="0"/>
              <a:t>现今的老师通过大数据得到的不再是过去那种只展示学生分数与作业的结果，而是通过监控学生浏览数字化学习资源次数、提交电子版的作业完成度、在线师生和生生互动指数、考试与测验完成度，就能让其系统持续和精确分析每个学生参与教学活动的数据。比如阅读材料的时间长短和次数等这样更为详细的重要信息，这样老师就能及时诊断问题的所在，提出改进的建议，并预测学生的期末考试成绩。</a:t>
            </a:r>
            <a:endParaRPr lang="en-US" altLang="zh-CN" dirty="0"/>
          </a:p>
          <a:p>
            <a:r>
              <a:rPr lang="zh-CN" altLang="en-US" dirty="0"/>
              <a:t>考试评价</a:t>
            </a:r>
          </a:p>
          <a:p>
            <a:pPr lvl="1"/>
            <a:r>
              <a:rPr lang="zh-CN" altLang="en-US" dirty="0"/>
              <a:t>大数据要求教育工作者必须更新和超越传统观念，不能只追求正确的答案，学生是如何完成整个教学过程的行为过程也同样重要。在一次考试中，学生在每道题上花费了多少时间？最长的是多少？最短的是多少？平均又是多少？哪些此前已经出现过的问题学生答对或答错了？哪些问题的线索让学生获益了？通过监测这些信息，通过学习自适应系统，为学生提供个性化的学习方案和学习路径，形成个人学习数据档案，能够帮助教育工作者理解学生为了掌握学习内容而进行学习的全过程，并有助于向他们进行“因材施教”。</a:t>
            </a:r>
          </a:p>
          <a:p>
            <a:pPr lvl="0"/>
            <a:endParaRPr lang="en-US" altLang="zh-CN" dirty="0"/>
          </a:p>
          <a:p>
            <a:endParaRPr lang="zh-CN" altLang="en-US" dirty="0"/>
          </a:p>
        </p:txBody>
      </p:sp>
      <p:sp>
        <p:nvSpPr>
          <p:cNvPr id="15" name="幻灯片图像占位符 14"/>
          <p:cNvSpPr>
            <a:spLocks noGrp="1" noRot="1" noChangeAspect="1"/>
          </p:cNvSpPr>
          <p:nvPr>
            <p:ph type="sldImg"/>
          </p:nvPr>
        </p:nvSpPr>
        <p:spPr>
          <a:xfrm>
            <a:off x="276225" y="817563"/>
            <a:ext cx="6330950" cy="3562350"/>
          </a:xfrm>
        </p:spPr>
      </p:sp>
    </p:spTree>
    <p:extLst>
      <p:ext uri="{BB962C8B-B14F-4D97-AF65-F5344CB8AC3E}">
        <p14:creationId xmlns:p14="http://schemas.microsoft.com/office/powerpoint/2010/main" val="46293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a:t>用云计算以及大量数据定位那些最易受到不法份子侵扰片区，利用大量数据创建一张犯罪高发地区热点图。在研究某一片区的犯罪率时，将相邻片区的各种因素列为考虑的对象，为警方更具针对性的锁定犯罪易发点、抓获逃犯提供支持。</a:t>
            </a:r>
            <a:endParaRPr lang="en-US" altLang="zh-CN"/>
          </a:p>
          <a:p>
            <a:endParaRPr lang="zh-CN" altLang="en-US" dirty="0"/>
          </a:p>
        </p:txBody>
      </p:sp>
      <p:sp>
        <p:nvSpPr>
          <p:cNvPr id="6" name="幻灯片图像占位符 5"/>
          <p:cNvSpPr>
            <a:spLocks noGrp="1" noRot="1" noChangeAspect="1"/>
          </p:cNvSpPr>
          <p:nvPr>
            <p:ph type="sldImg"/>
          </p:nvPr>
        </p:nvSpPr>
        <p:spPr>
          <a:xfrm>
            <a:off x="276225" y="817563"/>
            <a:ext cx="6330950" cy="3562350"/>
          </a:xfrm>
        </p:spPr>
      </p:sp>
    </p:spTree>
    <p:extLst>
      <p:ext uri="{BB962C8B-B14F-4D97-AF65-F5344CB8AC3E}">
        <p14:creationId xmlns:p14="http://schemas.microsoft.com/office/powerpoint/2010/main" val="4283467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6225" y="817563"/>
            <a:ext cx="6330950" cy="3562350"/>
          </a:xfrm>
        </p:spPr>
      </p:sp>
      <p:sp>
        <p:nvSpPr>
          <p:cNvPr id="3" name="备注占位符 2"/>
          <p:cNvSpPr>
            <a:spLocks noGrp="1"/>
          </p:cNvSpPr>
          <p:nvPr>
            <p:ph type="body" idx="1"/>
          </p:nvPr>
        </p:nvSpPr>
        <p:spPr>
          <a:xfrm>
            <a:off x="566185" y="4929417"/>
            <a:ext cx="5751508" cy="5455751"/>
          </a:xfrm>
          <a:prstGeom prst="rect">
            <a:avLst/>
          </a:prstGeom>
        </p:spPr>
        <p:txBody>
          <a:bodyPr/>
          <a:lstStyle/>
          <a:p>
            <a:endParaRPr lang="zh-CN" altLang="en-US" dirty="0"/>
          </a:p>
        </p:txBody>
      </p:sp>
    </p:spTree>
    <p:extLst>
      <p:ext uri="{BB962C8B-B14F-4D97-AF65-F5344CB8AC3E}">
        <p14:creationId xmlns:p14="http://schemas.microsoft.com/office/powerpoint/2010/main" val="2812067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6225" y="817563"/>
            <a:ext cx="6330950" cy="3562350"/>
          </a:xfrm>
        </p:spPr>
      </p:sp>
      <p:sp>
        <p:nvSpPr>
          <p:cNvPr id="3" name="备注占位符 2"/>
          <p:cNvSpPr>
            <a:spLocks noGrp="1"/>
          </p:cNvSpPr>
          <p:nvPr>
            <p:ph type="body" idx="1"/>
          </p:nvPr>
        </p:nvSpPr>
        <p:spPr>
          <a:xfrm>
            <a:off x="566185" y="4929417"/>
            <a:ext cx="5751508" cy="5455751"/>
          </a:xfrm>
          <a:prstGeom prst="rect">
            <a:avLst/>
          </a:prstGeom>
        </p:spPr>
        <p:txBody>
          <a:bodyPr/>
          <a:lstStyle/>
          <a:p>
            <a:endParaRPr lang="zh-CN" altLang="en-US" dirty="0"/>
          </a:p>
        </p:txBody>
      </p:sp>
    </p:spTree>
    <p:extLst>
      <p:ext uri="{BB962C8B-B14F-4D97-AF65-F5344CB8AC3E}">
        <p14:creationId xmlns:p14="http://schemas.microsoft.com/office/powerpoint/2010/main" val="2396149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72841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0850" y="766763"/>
            <a:ext cx="5929313" cy="3336925"/>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66456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6225" y="817563"/>
            <a:ext cx="6330950" cy="3562350"/>
          </a:xfrm>
        </p:spPr>
      </p:sp>
      <p:sp>
        <p:nvSpPr>
          <p:cNvPr id="3" name="备注占位符 2"/>
          <p:cNvSpPr>
            <a:spLocks noGrp="1"/>
          </p:cNvSpPr>
          <p:nvPr>
            <p:ph type="body" idx="1"/>
          </p:nvPr>
        </p:nvSpPr>
        <p:spPr>
          <a:xfrm>
            <a:off x="566185" y="4929417"/>
            <a:ext cx="5751508" cy="5455751"/>
          </a:xfrm>
          <a:prstGeom prst="rect">
            <a:avLst/>
          </a:prstGeom>
        </p:spPr>
        <p:txBody>
          <a:bodyPr/>
          <a:lstStyle/>
          <a:p>
            <a:endParaRPr lang="zh-CN" altLang="en-US" dirty="0"/>
          </a:p>
        </p:txBody>
      </p:sp>
    </p:spTree>
    <p:extLst>
      <p:ext uri="{BB962C8B-B14F-4D97-AF65-F5344CB8AC3E}">
        <p14:creationId xmlns:p14="http://schemas.microsoft.com/office/powerpoint/2010/main" val="1849367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a:sym typeface="+mn-lt"/>
              </a:rPr>
              <a:t>大数据需要不同数据的关联和整合才能更好的发挥理解客户和理解业务的优势。</a:t>
            </a:r>
          </a:p>
          <a:p>
            <a:endParaRPr lang="en-US" altLang="zh-CN" dirty="0"/>
          </a:p>
        </p:txBody>
      </p:sp>
      <p:sp>
        <p:nvSpPr>
          <p:cNvPr id="6" name="幻灯片图像占位符 5"/>
          <p:cNvSpPr>
            <a:spLocks noGrp="1" noRot="1" noChangeAspect="1"/>
          </p:cNvSpPr>
          <p:nvPr>
            <p:ph type="sldImg"/>
          </p:nvPr>
        </p:nvSpPr>
        <p:spPr>
          <a:xfrm>
            <a:off x="276225" y="817563"/>
            <a:ext cx="6330950" cy="3562350"/>
          </a:xfrm>
        </p:spPr>
      </p:sp>
    </p:spTree>
    <p:extLst>
      <p:ext uri="{BB962C8B-B14F-4D97-AF65-F5344CB8AC3E}">
        <p14:creationId xmlns:p14="http://schemas.microsoft.com/office/powerpoint/2010/main" val="3819489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39787435-E59F-F490-A7A6-2E960E264894}"/>
              </a:ext>
            </a:extLst>
          </p:cNvPr>
          <p:cNvSpPr>
            <a:spLocks noGrp="1" noRot="1" noChangeAspect="1" noChangeArrowheads="1" noTextEdit="1"/>
          </p:cNvSpPr>
          <p:nvPr>
            <p:ph type="sldImg"/>
          </p:nvPr>
        </p:nvSpPr>
        <p:spPr/>
      </p:sp>
      <p:sp>
        <p:nvSpPr>
          <p:cNvPr id="11267" name="Notes Placeholder 2">
            <a:extLst>
              <a:ext uri="{FF2B5EF4-FFF2-40B4-BE49-F238E27FC236}">
                <a16:creationId xmlns:a16="http://schemas.microsoft.com/office/drawing/2014/main" id="{F8FFF17F-B134-9499-F271-1422FB3723DB}"/>
              </a:ext>
            </a:extLst>
          </p:cNvPr>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1100">
              <a:latin typeface="Segoe UI" panose="020B0502040204020203" pitchFamily="34" charset="0"/>
            </a:endParaRPr>
          </a:p>
        </p:txBody>
      </p:sp>
      <p:sp>
        <p:nvSpPr>
          <p:cNvPr id="11268" name="Slide Number Placeholder 3">
            <a:extLst>
              <a:ext uri="{FF2B5EF4-FFF2-40B4-BE49-F238E27FC236}">
                <a16:creationId xmlns:a16="http://schemas.microsoft.com/office/drawing/2014/main" id="{0D4EC010-D122-1EA9-5EC0-A76C715499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B04CB469-BD65-41CF-BEC1-C6A4CED5026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a:xfrm>
            <a:off x="276225" y="817563"/>
            <a:ext cx="6330950" cy="3562350"/>
          </a:xfrm>
        </p:spPr>
      </p:sp>
      <p:sp>
        <p:nvSpPr>
          <p:cNvPr id="6" name="备注占位符 5"/>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60098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6225" y="817563"/>
            <a:ext cx="6330950" cy="3562350"/>
          </a:xfrm>
        </p:spPr>
      </p:sp>
      <p:sp>
        <p:nvSpPr>
          <p:cNvPr id="3" name="备注占位符 2"/>
          <p:cNvSpPr>
            <a:spLocks noGrp="1"/>
          </p:cNvSpPr>
          <p:nvPr>
            <p:ph type="body" idx="1"/>
          </p:nvPr>
        </p:nvSpPr>
        <p:spPr>
          <a:xfrm>
            <a:off x="566185" y="4929417"/>
            <a:ext cx="5751508" cy="5455751"/>
          </a:xfrm>
          <a:prstGeom prst="rect">
            <a:avLst/>
          </a:prstGeom>
        </p:spPr>
        <p:txBody>
          <a:bodyPr/>
          <a:lstStyle/>
          <a:p>
            <a:endParaRPr lang="zh-CN" altLang="en-US" dirty="0"/>
          </a:p>
        </p:txBody>
      </p:sp>
    </p:spTree>
    <p:extLst>
      <p:ext uri="{BB962C8B-B14F-4D97-AF65-F5344CB8AC3E}">
        <p14:creationId xmlns:p14="http://schemas.microsoft.com/office/powerpoint/2010/main" val="1969502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6225" y="817563"/>
            <a:ext cx="6330950" cy="3562350"/>
          </a:xfrm>
        </p:spPr>
      </p:sp>
      <p:sp>
        <p:nvSpPr>
          <p:cNvPr id="3" name="备注占位符 2"/>
          <p:cNvSpPr>
            <a:spLocks noGrp="1"/>
          </p:cNvSpPr>
          <p:nvPr>
            <p:ph type="body" idx="1"/>
          </p:nvPr>
        </p:nvSpPr>
        <p:spPr>
          <a:xfrm>
            <a:off x="566185" y="4929417"/>
            <a:ext cx="5751508" cy="5455751"/>
          </a:xfrm>
          <a:prstGeom prst="rect">
            <a:avLst/>
          </a:prstGeom>
        </p:spPr>
        <p:txBody>
          <a:bodyPr/>
          <a:lstStyle/>
          <a:p>
            <a:endParaRPr lang="zh-CN" altLang="en-US" dirty="0"/>
          </a:p>
        </p:txBody>
      </p:sp>
    </p:spTree>
    <p:extLst>
      <p:ext uri="{BB962C8B-B14F-4D97-AF65-F5344CB8AC3E}">
        <p14:creationId xmlns:p14="http://schemas.microsoft.com/office/powerpoint/2010/main" val="3422995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6225" y="817563"/>
            <a:ext cx="6330950" cy="3562350"/>
          </a:xfrm>
        </p:spPr>
      </p:sp>
      <p:sp>
        <p:nvSpPr>
          <p:cNvPr id="3" name="备注占位符 2"/>
          <p:cNvSpPr>
            <a:spLocks noGrp="1"/>
          </p:cNvSpPr>
          <p:nvPr>
            <p:ph type="body" idx="1"/>
          </p:nvPr>
        </p:nvSpPr>
        <p:spPr>
          <a:xfrm>
            <a:off x="566185" y="4929417"/>
            <a:ext cx="5751508" cy="5455751"/>
          </a:xfrm>
          <a:prstGeom prst="rect">
            <a:avLst/>
          </a:prstGeom>
        </p:spPr>
        <p:txBody>
          <a:bodyPr/>
          <a:lstStyle/>
          <a:p>
            <a:endParaRPr lang="zh-CN" altLang="en-US" dirty="0"/>
          </a:p>
        </p:txBody>
      </p:sp>
    </p:spTree>
    <p:extLst>
      <p:ext uri="{BB962C8B-B14F-4D97-AF65-F5344CB8AC3E}">
        <p14:creationId xmlns:p14="http://schemas.microsoft.com/office/powerpoint/2010/main" val="38119163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6225" y="817563"/>
            <a:ext cx="6330950" cy="3562350"/>
          </a:xfrm>
        </p:spPr>
      </p:sp>
      <p:sp>
        <p:nvSpPr>
          <p:cNvPr id="3" name="备注占位符 2"/>
          <p:cNvSpPr>
            <a:spLocks noGrp="1"/>
          </p:cNvSpPr>
          <p:nvPr>
            <p:ph type="body" idx="1"/>
          </p:nvPr>
        </p:nvSpPr>
        <p:spPr>
          <a:xfrm>
            <a:off x="566185" y="4929417"/>
            <a:ext cx="5751508" cy="5455751"/>
          </a:xfrm>
          <a:prstGeom prst="rect">
            <a:avLst/>
          </a:prstGeom>
        </p:spPr>
        <p:txBody>
          <a:bodyPr/>
          <a:lstStyle/>
          <a:p>
            <a:endParaRPr lang="zh-CN" altLang="en-US" dirty="0"/>
          </a:p>
        </p:txBody>
      </p:sp>
    </p:spTree>
    <p:extLst>
      <p:ext uri="{BB962C8B-B14F-4D97-AF65-F5344CB8AC3E}">
        <p14:creationId xmlns:p14="http://schemas.microsoft.com/office/powerpoint/2010/main" val="996647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0850" y="766763"/>
            <a:ext cx="5929313" cy="3336925"/>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31558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a:hlinkClick r:id="rId3"/>
              </a:rPr>
              <a:t>https://baike.baidu.com/item/%E4%BA%91%E6%8A%80%E6%9C%AF/150474?fr=Aladdin</a:t>
            </a:r>
            <a:endParaRPr lang="en-US" altLang="zh-CN"/>
          </a:p>
          <a:p>
            <a:r>
              <a:rPr lang="zh-CN" altLang="en-US"/>
              <a:t>云技术（</a:t>
            </a:r>
            <a:r>
              <a:rPr lang="en-US" altLang="zh-CN"/>
              <a:t>Cloud technology</a:t>
            </a:r>
            <a:r>
              <a:rPr lang="zh-CN" altLang="en-US"/>
              <a:t>）基于云计算商业模式应用的网络技术、信息技术、整合技术、管理平台技术、应用技术等的总称，可以组成资源池，按需所用，灵活便利。云计算技术将变成重要支撑。技术网络系统的后台服务需要大量的计算、存储资源，如视频网站、图片类网站和更多的门户网站。伴随着互联网行业的高度发展和应用，将来每个物品都有可能存在自己的识别标志，都需要传输到后台系统进行逻辑处理，不同程度级别的数据将会分开处理，各类行业数据皆需要强大的系统后盾支撑，只能通过云计算来实现。</a:t>
            </a:r>
            <a:endParaRPr lang="zh-CN" altLang="en-US" dirty="0"/>
          </a:p>
        </p:txBody>
      </p:sp>
      <p:sp>
        <p:nvSpPr>
          <p:cNvPr id="7" name="幻灯片图像占位符 6"/>
          <p:cNvSpPr>
            <a:spLocks noGrp="1" noRot="1" noChangeAspect="1"/>
          </p:cNvSpPr>
          <p:nvPr>
            <p:ph type="sldImg"/>
          </p:nvPr>
        </p:nvSpPr>
        <p:spPr>
          <a:xfrm>
            <a:off x="450850" y="766763"/>
            <a:ext cx="5929313" cy="3336925"/>
          </a:xfrm>
        </p:spPr>
      </p:sp>
    </p:spTree>
    <p:extLst>
      <p:ext uri="{BB962C8B-B14F-4D97-AF65-F5344CB8AC3E}">
        <p14:creationId xmlns:p14="http://schemas.microsoft.com/office/powerpoint/2010/main" val="39526377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endParaRPr lang="en-US" altLang="zh-CN"/>
          </a:p>
          <a:p>
            <a:endParaRPr lang="zh-CN" altLang="en-US" dirty="0"/>
          </a:p>
        </p:txBody>
      </p:sp>
      <p:sp>
        <p:nvSpPr>
          <p:cNvPr id="7" name="幻灯片图像占位符 6"/>
          <p:cNvSpPr>
            <a:spLocks noGrp="1" noRot="1" noChangeAspect="1"/>
          </p:cNvSpPr>
          <p:nvPr>
            <p:ph type="sldImg"/>
          </p:nvPr>
        </p:nvSpPr>
        <p:spPr>
          <a:xfrm>
            <a:off x="450850" y="766763"/>
            <a:ext cx="5929313" cy="3336925"/>
          </a:xfrm>
        </p:spPr>
      </p:sp>
    </p:spTree>
    <p:extLst>
      <p:ext uri="{BB962C8B-B14F-4D97-AF65-F5344CB8AC3E}">
        <p14:creationId xmlns:p14="http://schemas.microsoft.com/office/powerpoint/2010/main" val="2908354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a:t>优点：除了通过网络提供服务外，客户只需为他们使用的资源支付电用。此外，由于组织可以访问服务提供商的云计算基础设施，因此他们无需担心自己安装和维护的问题。</a:t>
            </a:r>
          </a:p>
          <a:p>
            <a:r>
              <a:rPr lang="zh-CN" altLang="en-US"/>
              <a:t>缺点：与安全有关。公共云通常不能满足许多安全法规遵从性要求，因为不同的服务器驻留在多个国家，并具有各种安全法规。而且，网络问题可能发生在在线流量峰值期间。虽然公共云模型通过提供按需付费的定价方式通常具有成本效益，但在移动大量数据时，其费用会迅速增加。性能超卖问题，公有云是面向租户，绝大多数存在性能超卖问题，导致租户性能达不到购买需求。</a:t>
            </a:r>
          </a:p>
          <a:p>
            <a:endParaRPr lang="zh-CN" altLang="en-US" dirty="0"/>
          </a:p>
        </p:txBody>
      </p:sp>
      <p:sp>
        <p:nvSpPr>
          <p:cNvPr id="7" name="幻灯片图像占位符 6"/>
          <p:cNvSpPr>
            <a:spLocks noGrp="1" noRot="1" noChangeAspect="1"/>
          </p:cNvSpPr>
          <p:nvPr>
            <p:ph type="sldImg"/>
          </p:nvPr>
        </p:nvSpPr>
        <p:spPr>
          <a:xfrm>
            <a:off x="450850" y="766763"/>
            <a:ext cx="5929313" cy="3336925"/>
          </a:xfrm>
        </p:spPr>
      </p:sp>
    </p:spTree>
    <p:extLst>
      <p:ext uri="{BB962C8B-B14F-4D97-AF65-F5344CB8AC3E}">
        <p14:creationId xmlns:p14="http://schemas.microsoft.com/office/powerpoint/2010/main" val="301859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a:t>优点：</a:t>
            </a:r>
            <a:endParaRPr lang="en-US" altLang="zh-CN"/>
          </a:p>
          <a:p>
            <a:pPr lvl="1"/>
            <a:r>
              <a:rPr lang="zh-CN" altLang="en-US"/>
              <a:t>安全。提供了更高的安全性，因为单个公司是唯一可以访问它的指定实体。这也使组织更容易定制其资源以满足特定的</a:t>
            </a:r>
            <a:r>
              <a:rPr lang="en-US" altLang="zh-CN"/>
              <a:t>IT</a:t>
            </a:r>
            <a:r>
              <a:rPr lang="zh-CN" altLang="en-US"/>
              <a:t>要求。重要数据还是放在自己家里最放心！</a:t>
            </a:r>
            <a:endParaRPr lang="en-US" altLang="zh-CN"/>
          </a:p>
          <a:p>
            <a:pPr lvl="1"/>
            <a:r>
              <a:rPr lang="zh-CN" altLang="en-US"/>
              <a:t>自主可控。私有云是为一个客户单独使用而构建的，只属于一个用户，完全掌控。</a:t>
            </a:r>
            <a:endParaRPr lang="en-US" altLang="zh-CN"/>
          </a:p>
          <a:p>
            <a:r>
              <a:rPr lang="zh-CN" altLang="en-US"/>
              <a:t>缺点：</a:t>
            </a:r>
            <a:endParaRPr lang="en-US" altLang="zh-CN"/>
          </a:p>
          <a:p>
            <a:pPr lvl="1"/>
            <a:r>
              <a:rPr lang="zh-CN" altLang="en-US"/>
              <a:t>成本高。建立一个私有云可能包含前期费用，使用费和维护、管理资源。因此相对而言成本较高</a:t>
            </a:r>
            <a:endParaRPr lang="en-US" altLang="zh-CN"/>
          </a:p>
          <a:p>
            <a:pPr lvl="1"/>
            <a:r>
              <a:rPr lang="zh-CN" altLang="en-US"/>
              <a:t>远程访问困难。私有云的高度安全性可能会使得从远程位置访问也变得很困难。</a:t>
            </a:r>
            <a:endParaRPr lang="zh-CN" altLang="en-US" dirty="0"/>
          </a:p>
        </p:txBody>
      </p:sp>
      <p:sp>
        <p:nvSpPr>
          <p:cNvPr id="7" name="幻灯片图像占位符 6"/>
          <p:cNvSpPr>
            <a:spLocks noGrp="1" noRot="1" noChangeAspect="1"/>
          </p:cNvSpPr>
          <p:nvPr>
            <p:ph type="sldImg"/>
          </p:nvPr>
        </p:nvSpPr>
        <p:spPr>
          <a:xfrm>
            <a:off x="450850" y="766763"/>
            <a:ext cx="5929313" cy="3336925"/>
          </a:xfrm>
        </p:spPr>
      </p:sp>
    </p:spTree>
    <p:extLst>
      <p:ext uri="{BB962C8B-B14F-4D97-AF65-F5344CB8AC3E}">
        <p14:creationId xmlns:p14="http://schemas.microsoft.com/office/powerpoint/2010/main" val="201893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8388CB33-03A3-675C-FBF3-AA462FEFC5F7}"/>
              </a:ext>
            </a:extLst>
          </p:cNvPr>
          <p:cNvSpPr>
            <a:spLocks noGrp="1" noRot="1" noChangeAspect="1" noChangeArrowheads="1" noTextEdit="1"/>
          </p:cNvSpPr>
          <p:nvPr>
            <p:ph type="sldImg"/>
          </p:nvPr>
        </p:nvSpPr>
        <p:spPr/>
      </p:sp>
      <p:sp>
        <p:nvSpPr>
          <p:cNvPr id="13315" name="Notes Placeholder 2">
            <a:extLst>
              <a:ext uri="{FF2B5EF4-FFF2-40B4-BE49-F238E27FC236}">
                <a16:creationId xmlns:a16="http://schemas.microsoft.com/office/drawing/2014/main" id="{8532FBDD-4455-46CE-5415-F691C0E4DF2C}"/>
              </a:ext>
            </a:extLst>
          </p:cNvPr>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1100">
              <a:latin typeface="Segoe UI" panose="020B0502040204020203" pitchFamily="34" charset="0"/>
            </a:endParaRPr>
          </a:p>
        </p:txBody>
      </p:sp>
      <p:sp>
        <p:nvSpPr>
          <p:cNvPr id="13316" name="Slide Number Placeholder 3">
            <a:extLst>
              <a:ext uri="{FF2B5EF4-FFF2-40B4-BE49-F238E27FC236}">
                <a16:creationId xmlns:a16="http://schemas.microsoft.com/office/drawing/2014/main" id="{D2D8CE68-E968-4490-0756-A151DC3B6F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546D8F56-2AF4-4284-AF49-94B9461ACFC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a:t>优点：</a:t>
            </a:r>
            <a:endParaRPr lang="en-US" altLang="zh-CN"/>
          </a:p>
          <a:p>
            <a:pPr lvl="1"/>
            <a:r>
              <a:rPr lang="zh-CN" altLang="en-US"/>
              <a:t>操作灵活。混合云，是目标架构中公有云、私有云的结合。所以可以在私有云上运行关键业务，在公有云上进行开发与测试。操作灵活性较高。</a:t>
            </a:r>
            <a:endParaRPr lang="en-US" altLang="zh-CN"/>
          </a:p>
          <a:p>
            <a:pPr lvl="1"/>
            <a:r>
              <a:rPr lang="zh-CN" altLang="en-US"/>
              <a:t>弹性。可在公共云上运行高峰值和高负荷的工作任务。</a:t>
            </a:r>
            <a:endParaRPr lang="en-US" altLang="zh-CN"/>
          </a:p>
          <a:p>
            <a:pPr lvl="1"/>
            <a:r>
              <a:rPr lang="zh-CN" altLang="en-US"/>
              <a:t>成本效益。混合云模式具有成本效益，因为企业可以根据需要决定使用成本更昂贵的云计算资源。</a:t>
            </a:r>
            <a:endParaRPr lang="en-US" altLang="zh-CN"/>
          </a:p>
          <a:p>
            <a:r>
              <a:rPr lang="zh-CN" altLang="en-US"/>
              <a:t>缺点：</a:t>
            </a:r>
            <a:endParaRPr lang="en-US" altLang="zh-CN"/>
          </a:p>
          <a:p>
            <a:pPr lvl="1"/>
            <a:r>
              <a:rPr lang="zh-CN" altLang="en-US"/>
              <a:t>安全性不强。有云和公共云之间安全控制</a:t>
            </a:r>
            <a:r>
              <a:rPr lang="en-US" altLang="zh-CN"/>
              <a:t>;</a:t>
            </a:r>
            <a:r>
              <a:rPr lang="zh-CN" altLang="en-US"/>
              <a:t>其中部分关注问题与公共云相同。</a:t>
            </a:r>
            <a:endParaRPr lang="en-US" altLang="zh-CN"/>
          </a:p>
          <a:p>
            <a:pPr lvl="1"/>
            <a:r>
              <a:rPr lang="zh-CN" altLang="en-US"/>
              <a:t>费用高。 公有云</a:t>
            </a:r>
            <a:r>
              <a:rPr lang="en-US" altLang="zh-CN"/>
              <a:t>+</a:t>
            </a:r>
            <a:r>
              <a:rPr lang="zh-CN" altLang="en-US"/>
              <a:t>私有云管理费用高昂。</a:t>
            </a:r>
            <a:endParaRPr lang="en-US" altLang="zh-CN"/>
          </a:p>
          <a:p>
            <a:pPr lvl="1"/>
            <a:r>
              <a:rPr lang="zh-CN" altLang="en-US"/>
              <a:t>兼容性问题。由于混合云是不同的云平台、数据和应用程序的组合，因此整合可能是一项挑战。在开发混合云时，基础设施之间也会出现主要的兼容性问题。</a:t>
            </a:r>
            <a:endParaRPr lang="zh-CN" altLang="en-US" dirty="0"/>
          </a:p>
        </p:txBody>
      </p:sp>
      <p:sp>
        <p:nvSpPr>
          <p:cNvPr id="7" name="幻灯片图像占位符 6"/>
          <p:cNvSpPr>
            <a:spLocks noGrp="1" noRot="1" noChangeAspect="1"/>
          </p:cNvSpPr>
          <p:nvPr>
            <p:ph type="sldImg"/>
          </p:nvPr>
        </p:nvSpPr>
        <p:spPr>
          <a:xfrm>
            <a:off x="450850" y="766763"/>
            <a:ext cx="5929313" cy="3336925"/>
          </a:xfrm>
        </p:spPr>
      </p:sp>
    </p:spTree>
    <p:extLst>
      <p:ext uri="{BB962C8B-B14F-4D97-AF65-F5344CB8AC3E}">
        <p14:creationId xmlns:p14="http://schemas.microsoft.com/office/powerpoint/2010/main" val="40441003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lnSpc>
                <a:spcPct val="100000"/>
              </a:lnSpc>
            </a:pPr>
            <a:r>
              <a:rPr lang="en-US" altLang="zh-CN" sz="1500" dirty="0"/>
              <a:t>IaaS(Infrastructure-as-a- Service)</a:t>
            </a:r>
            <a:r>
              <a:rPr lang="zh-CN" altLang="en-US" sz="1500" dirty="0"/>
              <a:t>：基础设施即服务，消费者通过</a:t>
            </a:r>
            <a:r>
              <a:rPr lang="en-US" altLang="zh-CN" sz="1500" dirty="0"/>
              <a:t>Internet</a:t>
            </a:r>
            <a:r>
              <a:rPr lang="zh-CN" altLang="en-US" sz="1500" dirty="0"/>
              <a:t>可以从完善的计算机基础设施获得服务。</a:t>
            </a:r>
            <a:r>
              <a:rPr lang="en-US" altLang="zh-CN" sz="1500" dirty="0"/>
              <a:t>IaaS</a:t>
            </a:r>
            <a:r>
              <a:rPr lang="zh-CN" altLang="en-US" sz="1500" dirty="0"/>
              <a:t>是把数据中心、基础设施等硬件资源通过</a:t>
            </a:r>
            <a:r>
              <a:rPr lang="en-US" altLang="zh-CN" sz="1500" dirty="0"/>
              <a:t>Web</a:t>
            </a:r>
            <a:r>
              <a:rPr lang="zh-CN" altLang="en-US" sz="1500" dirty="0"/>
              <a:t>分配给用户的商业模式。常见的华为云</a:t>
            </a:r>
            <a:r>
              <a:rPr lang="en-US" altLang="zh-CN" sz="1500" dirty="0"/>
              <a:t>IaaS</a:t>
            </a:r>
            <a:r>
              <a:rPr lang="zh-CN" altLang="en-US" sz="1500" dirty="0"/>
              <a:t>层服务有弹性云主机（云服务器）</a:t>
            </a:r>
            <a:r>
              <a:rPr lang="en-US" altLang="zh-CN" sz="1500" dirty="0"/>
              <a:t>ECS</a:t>
            </a:r>
            <a:r>
              <a:rPr lang="zh-CN" altLang="en-US" sz="1500" dirty="0"/>
              <a:t>、云硬盘</a:t>
            </a:r>
            <a:r>
              <a:rPr lang="en-US" altLang="zh-CN" sz="1500" dirty="0"/>
              <a:t>EVS</a:t>
            </a:r>
            <a:r>
              <a:rPr lang="zh-CN" altLang="en-US" sz="1500" dirty="0"/>
              <a:t>等。</a:t>
            </a:r>
          </a:p>
          <a:p>
            <a:pPr lvl="0">
              <a:lnSpc>
                <a:spcPct val="100000"/>
              </a:lnSpc>
            </a:pPr>
            <a:r>
              <a:rPr lang="en-US" altLang="zh-CN" sz="1500" dirty="0" err="1"/>
              <a:t>PaaS</a:t>
            </a:r>
            <a:r>
              <a:rPr lang="en-US" altLang="zh-CN" sz="1500" dirty="0"/>
              <a:t>(Platform-as-a- Service)</a:t>
            </a:r>
            <a:r>
              <a:rPr lang="zh-CN" altLang="en-US" sz="1500" dirty="0"/>
              <a:t>：平台即服务。</a:t>
            </a:r>
            <a:r>
              <a:rPr lang="en-US" altLang="zh-CN" sz="1500" dirty="0" err="1"/>
              <a:t>PaaS</a:t>
            </a:r>
            <a:r>
              <a:rPr lang="zh-CN" altLang="en-US" sz="1500" dirty="0"/>
              <a:t>是指将软件研发的平台作为一种服务，以</a:t>
            </a:r>
            <a:r>
              <a:rPr lang="en-US" altLang="zh-CN" sz="1500" dirty="0"/>
              <a:t>SaaS</a:t>
            </a:r>
            <a:r>
              <a:rPr lang="zh-CN" altLang="en-US" sz="1500" dirty="0"/>
              <a:t>的模式提交给用户，因此</a:t>
            </a:r>
            <a:r>
              <a:rPr lang="en-US" altLang="zh-CN" sz="1500" dirty="0" err="1"/>
              <a:t>PaaS</a:t>
            </a:r>
            <a:r>
              <a:rPr lang="zh-CN" altLang="en-US" sz="1500" dirty="0"/>
              <a:t>也是</a:t>
            </a:r>
            <a:r>
              <a:rPr lang="en-US" altLang="zh-CN" sz="1500" dirty="0"/>
              <a:t>SaaS</a:t>
            </a:r>
            <a:r>
              <a:rPr lang="zh-CN" altLang="en-US" sz="1500" dirty="0"/>
              <a:t>模式的一种应用。</a:t>
            </a:r>
            <a:r>
              <a:rPr lang="en-US" altLang="zh-CN" sz="1500" dirty="0" err="1"/>
              <a:t>PaaS</a:t>
            </a:r>
            <a:r>
              <a:rPr lang="zh-CN" altLang="en-US" sz="1500" dirty="0"/>
              <a:t>的出现加快了</a:t>
            </a:r>
            <a:r>
              <a:rPr lang="en-US" altLang="zh-CN" sz="1500" dirty="0"/>
              <a:t>SaaS</a:t>
            </a:r>
            <a:r>
              <a:rPr lang="zh-CN" altLang="en-US" sz="1500" dirty="0"/>
              <a:t>的发展，尤其是加快</a:t>
            </a:r>
            <a:r>
              <a:rPr lang="en-US" altLang="zh-CN" sz="1500" dirty="0"/>
              <a:t>SaaS</a:t>
            </a:r>
            <a:r>
              <a:rPr lang="zh-CN" altLang="en-US" sz="1500" dirty="0"/>
              <a:t>应用的开发速度。</a:t>
            </a:r>
            <a:r>
              <a:rPr lang="en-US" altLang="zh-CN" sz="1500" dirty="0" err="1"/>
              <a:t>PaaS</a:t>
            </a:r>
            <a:r>
              <a:rPr lang="zh-CN" altLang="en-US" sz="1500" dirty="0"/>
              <a:t>服务使得软件开发人员可以不购买服务器等设备环境的情况下开发新的应用程序。常见的华为云</a:t>
            </a:r>
            <a:r>
              <a:rPr lang="en-US" altLang="zh-CN" sz="1500" dirty="0" err="1"/>
              <a:t>PaaS</a:t>
            </a:r>
            <a:r>
              <a:rPr lang="zh-CN" altLang="en-US" sz="1500" dirty="0"/>
              <a:t>层服务是一站式大数据开发平台</a:t>
            </a:r>
            <a:r>
              <a:rPr lang="en-US" altLang="zh-CN" sz="1500" dirty="0"/>
              <a:t>MRS</a:t>
            </a:r>
            <a:r>
              <a:rPr lang="zh-CN" altLang="en-US" sz="1500" dirty="0"/>
              <a:t>、数据湖探索</a:t>
            </a:r>
            <a:r>
              <a:rPr lang="en-US" altLang="zh-CN" sz="1500" dirty="0"/>
              <a:t>DLI</a:t>
            </a:r>
            <a:r>
              <a:rPr lang="zh-CN" altLang="en-US" sz="1500" dirty="0"/>
              <a:t>、人工智能</a:t>
            </a:r>
            <a:r>
              <a:rPr lang="en-US" altLang="zh-CN" sz="1500" dirty="0" err="1"/>
              <a:t>ModelArts</a:t>
            </a:r>
            <a:r>
              <a:rPr lang="zh-CN" altLang="en-US" sz="1500" dirty="0"/>
              <a:t>开发平台等。</a:t>
            </a:r>
          </a:p>
          <a:p>
            <a:pPr>
              <a:lnSpc>
                <a:spcPct val="100000"/>
              </a:lnSpc>
            </a:pPr>
            <a:r>
              <a:rPr lang="en-US" altLang="zh-CN" sz="1500" dirty="0"/>
              <a:t>SaaS(Software-as-a- Service)</a:t>
            </a:r>
            <a:r>
              <a:rPr lang="zh-CN" altLang="en-US" sz="1500" dirty="0"/>
              <a:t>：软件即服务。</a:t>
            </a:r>
            <a:r>
              <a:rPr lang="en-US" altLang="zh-CN" sz="1500" dirty="0"/>
              <a:t>SaaS</a:t>
            </a:r>
            <a:r>
              <a:rPr lang="zh-CN" altLang="en-US" sz="1500" dirty="0"/>
              <a:t>是一种通过</a:t>
            </a:r>
            <a:r>
              <a:rPr lang="en-US" altLang="zh-CN" sz="1500" dirty="0"/>
              <a:t>Internet</a:t>
            </a:r>
            <a:r>
              <a:rPr lang="zh-CN" altLang="en-US" sz="1500" dirty="0"/>
              <a:t>提供软件的模式，用户无需购买软件，而是向提供商租用基于</a:t>
            </a:r>
            <a:r>
              <a:rPr lang="en-US" altLang="zh-CN" sz="1500" dirty="0"/>
              <a:t>Web</a:t>
            </a:r>
            <a:r>
              <a:rPr lang="zh-CN" altLang="en-US" sz="1500" dirty="0"/>
              <a:t>的软件，来管理企业经营活动。</a:t>
            </a:r>
            <a:r>
              <a:rPr lang="en-US" altLang="zh-CN" sz="1500" dirty="0"/>
              <a:t>SaaS</a:t>
            </a:r>
            <a:r>
              <a:rPr lang="zh-CN" altLang="en-US" sz="1500" dirty="0"/>
              <a:t>模式大大降低了软件，尤其是大型软件的使用成本，并且由于软件是托管在服务商的服务器上，减少了客户的管理维护成本，可靠性也更高。常见的华为云</a:t>
            </a:r>
            <a:r>
              <a:rPr lang="en-US" altLang="zh-CN" sz="1500" dirty="0"/>
              <a:t>SaaS</a:t>
            </a:r>
            <a:r>
              <a:rPr lang="zh-CN" altLang="en-US" sz="1500" dirty="0"/>
              <a:t>服务有数据管理服务</a:t>
            </a:r>
            <a:r>
              <a:rPr lang="en-US" altLang="zh-CN" sz="1500" dirty="0"/>
              <a:t>DAS</a:t>
            </a:r>
            <a:r>
              <a:rPr lang="zh-CN" altLang="en-US" sz="1500" dirty="0"/>
              <a:t>、云数据迁移服务</a:t>
            </a:r>
            <a:r>
              <a:rPr lang="en-US" altLang="zh-CN" sz="1500" dirty="0"/>
              <a:t>CDM</a:t>
            </a:r>
            <a:r>
              <a:rPr lang="zh-CN" altLang="en-US" sz="1500" dirty="0"/>
              <a:t>等。</a:t>
            </a:r>
          </a:p>
        </p:txBody>
      </p:sp>
      <p:sp>
        <p:nvSpPr>
          <p:cNvPr id="7" name="幻灯片图像占位符 6"/>
          <p:cNvSpPr>
            <a:spLocks noGrp="1" noRot="1" noChangeAspect="1"/>
          </p:cNvSpPr>
          <p:nvPr>
            <p:ph type="sldImg"/>
          </p:nvPr>
        </p:nvSpPr>
        <p:spPr>
          <a:xfrm>
            <a:off x="450850" y="766763"/>
            <a:ext cx="5929313" cy="3336925"/>
          </a:xfrm>
        </p:spPr>
      </p:sp>
    </p:spTree>
    <p:extLst>
      <p:ext uri="{BB962C8B-B14F-4D97-AF65-F5344CB8AC3E}">
        <p14:creationId xmlns:p14="http://schemas.microsoft.com/office/powerpoint/2010/main" val="34238505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a:t>云计算</a:t>
            </a:r>
            <a:r>
              <a:rPr lang="en-US" altLang="zh-CN"/>
              <a:t>1.0</a:t>
            </a:r>
            <a:r>
              <a:rPr lang="zh-CN" altLang="en-US"/>
              <a:t>利用</a:t>
            </a:r>
            <a:r>
              <a:rPr lang="en-US" altLang="zh-CN"/>
              <a:t>SaaS</a:t>
            </a:r>
            <a:r>
              <a:rPr lang="zh-CN" altLang="en-US"/>
              <a:t>（软件即服务）打破了这一局面，</a:t>
            </a:r>
            <a:r>
              <a:rPr lang="en-US" altLang="zh-CN"/>
              <a:t>SaaS</a:t>
            </a:r>
            <a:r>
              <a:rPr lang="zh-CN" altLang="en-US"/>
              <a:t>提供了“点菜”式的商业应用，无需前期投资。</a:t>
            </a:r>
            <a:endParaRPr lang="en-US" altLang="zh-CN"/>
          </a:p>
          <a:p>
            <a:r>
              <a:rPr lang="zh-CN" altLang="en-US"/>
              <a:t>之后的云计算</a:t>
            </a:r>
            <a:r>
              <a:rPr lang="en-US" altLang="zh-CN"/>
              <a:t>2.0</a:t>
            </a:r>
            <a:r>
              <a:rPr lang="zh-CN" altLang="en-US"/>
              <a:t>，提供了</a:t>
            </a:r>
            <a:r>
              <a:rPr lang="en-US" altLang="zh-CN"/>
              <a:t>IaaS</a:t>
            </a:r>
            <a:r>
              <a:rPr lang="zh-CN" altLang="en-US"/>
              <a:t>（基础设施即服务）、</a:t>
            </a:r>
            <a:r>
              <a:rPr lang="en-US" altLang="zh-CN"/>
              <a:t>PaaS</a:t>
            </a:r>
            <a:r>
              <a:rPr lang="zh-CN" altLang="en-US"/>
              <a:t>（平台即服务）等服务，改变了应用开发原有的</a:t>
            </a:r>
            <a:r>
              <a:rPr lang="en-US" altLang="zh-CN"/>
              <a:t>IT</a:t>
            </a:r>
            <a:r>
              <a:rPr lang="zh-CN" altLang="en-US"/>
              <a:t>构造。此前，从硬件到数据库、</a:t>
            </a:r>
            <a:r>
              <a:rPr lang="en-US" altLang="zh-CN"/>
              <a:t>Web</a:t>
            </a:r>
            <a:r>
              <a:rPr lang="zh-CN" altLang="en-US"/>
              <a:t>服务器，都需要开发人员亲自管理。将</a:t>
            </a:r>
            <a:r>
              <a:rPr lang="en-US" altLang="zh-CN"/>
              <a:t>IaaS</a:t>
            </a:r>
            <a:r>
              <a:rPr lang="zh-CN" altLang="en-US"/>
              <a:t>应用于大数据之后，企业逐渐意识到，使用公共云服务器对于商业应用更兼容、更便利。这激发了对</a:t>
            </a:r>
            <a:r>
              <a:rPr lang="en-US" altLang="zh-CN"/>
              <a:t>PaaS</a:t>
            </a:r>
            <a:r>
              <a:rPr lang="zh-CN" altLang="en-US"/>
              <a:t>服务的需求，包括托管数据库、应用程序及</a:t>
            </a:r>
            <a:r>
              <a:rPr lang="en-US" altLang="zh-CN"/>
              <a:t>Web</a:t>
            </a:r>
            <a:r>
              <a:rPr lang="zh-CN" altLang="en-US"/>
              <a:t>服务器，集成软件的开发和部署，以及应用管理环境。然而，此时开发人员仍需要配置和控制软件，而云计算</a:t>
            </a:r>
            <a:r>
              <a:rPr lang="en-US" altLang="zh-CN"/>
              <a:t>3.0</a:t>
            </a:r>
            <a:r>
              <a:rPr lang="zh-CN" altLang="en-US"/>
              <a:t>的问世解决了这一难题。</a:t>
            </a:r>
          </a:p>
          <a:p>
            <a:r>
              <a:rPr lang="zh-CN" altLang="en-US"/>
              <a:t>在云计算</a:t>
            </a:r>
            <a:r>
              <a:rPr lang="en-US" altLang="zh-CN"/>
              <a:t>3.0</a:t>
            </a:r>
            <a:r>
              <a:rPr lang="zh-CN" altLang="en-US"/>
              <a:t>中，开发人员通过把软件分解成微服务（</a:t>
            </a:r>
            <a:r>
              <a:rPr lang="en-US" altLang="zh-CN"/>
              <a:t>microservices</a:t>
            </a:r>
            <a:r>
              <a:rPr lang="zh-CN" altLang="en-US"/>
              <a:t>），即专注于单一责任的子服务，来构建高可用性（</a:t>
            </a:r>
            <a:r>
              <a:rPr lang="en-US" altLang="zh-CN"/>
              <a:t>HA</a:t>
            </a:r>
            <a:r>
              <a:rPr lang="zh-CN" altLang="en-US"/>
              <a:t>）和大规模并行处理（</a:t>
            </a:r>
            <a:r>
              <a:rPr lang="en-US" altLang="zh-CN"/>
              <a:t>MPP</a:t>
            </a:r>
            <a:r>
              <a:rPr lang="zh-CN" altLang="en-US"/>
              <a:t>）的应用程序。</a:t>
            </a:r>
          </a:p>
          <a:p>
            <a:endParaRPr lang="zh-CN" altLang="en-US" dirty="0"/>
          </a:p>
        </p:txBody>
      </p:sp>
      <p:sp>
        <p:nvSpPr>
          <p:cNvPr id="9" name="幻灯片图像占位符 8"/>
          <p:cNvSpPr>
            <a:spLocks noGrp="1" noRot="1" noChangeAspect="1"/>
          </p:cNvSpPr>
          <p:nvPr>
            <p:ph type="sldImg"/>
          </p:nvPr>
        </p:nvSpPr>
        <p:spPr>
          <a:xfrm>
            <a:off x="450850" y="766763"/>
            <a:ext cx="5929313" cy="3336925"/>
          </a:xfrm>
        </p:spPr>
      </p:sp>
    </p:spTree>
    <p:extLst>
      <p:ext uri="{BB962C8B-B14F-4D97-AF65-F5344CB8AC3E}">
        <p14:creationId xmlns:p14="http://schemas.microsoft.com/office/powerpoint/2010/main" val="2202101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450850" y="766763"/>
            <a:ext cx="5929313" cy="3336925"/>
          </a:xfrm>
        </p:spPr>
      </p:sp>
      <p:sp>
        <p:nvSpPr>
          <p:cNvPr id="7" name="备注占位符 6"/>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640082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a:t>云主机</a:t>
            </a:r>
            <a:r>
              <a:rPr lang="en-US" altLang="zh-CN"/>
              <a:t>(</a:t>
            </a:r>
            <a:r>
              <a:rPr lang="zh-CN" altLang="en-US"/>
              <a:t>云服务器</a:t>
            </a:r>
            <a:r>
              <a:rPr lang="en-US" altLang="zh-CN"/>
              <a:t>)</a:t>
            </a:r>
            <a:r>
              <a:rPr lang="zh-CN" altLang="en-US"/>
              <a:t>是云计算子的新一代主机产品。是云计算在基础设施应用上的重要组成部分，云主机整合了互联网行业应用的三大核心要素：</a:t>
            </a:r>
            <a:r>
              <a:rPr lang="en-US" altLang="zh-CN"/>
              <a:t>1</a:t>
            </a:r>
            <a:r>
              <a:rPr lang="zh-CN" altLang="en-US"/>
              <a:t>、网络</a:t>
            </a:r>
            <a:r>
              <a:rPr lang="en-US" altLang="zh-CN"/>
              <a:t>2</a:t>
            </a:r>
            <a:r>
              <a:rPr lang="zh-CN" altLang="en-US"/>
              <a:t>、存储</a:t>
            </a:r>
            <a:r>
              <a:rPr lang="en-US" altLang="zh-CN"/>
              <a:t>3</a:t>
            </a:r>
            <a:r>
              <a:rPr lang="zh-CN" altLang="en-US"/>
              <a:t>、计算。主要是面向用户提供公用化的互联网基础设施服务。</a:t>
            </a:r>
            <a:endParaRPr lang="en-US" altLang="zh-CN"/>
          </a:p>
          <a:p>
            <a:r>
              <a:rPr lang="zh-CN" altLang="en-US"/>
              <a:t>云服务器数一种集群服务器上虚拟出多个类似独立服务器的部分，集群中每个服务器上都有云服务器的一个镜像，这样可以提高安全和稳定性，除非所有的集群内服务器全部出现问题，才会导致云服务器无法访问，而服务器做不到这样的效果。</a:t>
            </a:r>
            <a:endParaRPr lang="en-US" altLang="zh-CN"/>
          </a:p>
          <a:p>
            <a:endParaRPr lang="zh-CN" altLang="en-US" dirty="0"/>
          </a:p>
        </p:txBody>
      </p:sp>
      <p:sp>
        <p:nvSpPr>
          <p:cNvPr id="7" name="幻灯片图像占位符 6"/>
          <p:cNvSpPr>
            <a:spLocks noGrp="1" noRot="1" noChangeAspect="1"/>
          </p:cNvSpPr>
          <p:nvPr>
            <p:ph type="sldImg"/>
          </p:nvPr>
        </p:nvSpPr>
        <p:spPr>
          <a:xfrm>
            <a:off x="450850" y="766763"/>
            <a:ext cx="5929313" cy="3336925"/>
          </a:xfrm>
        </p:spPr>
      </p:sp>
    </p:spTree>
    <p:extLst>
      <p:ext uri="{BB962C8B-B14F-4D97-AF65-F5344CB8AC3E}">
        <p14:creationId xmlns:p14="http://schemas.microsoft.com/office/powerpoint/2010/main" val="4080517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450850" y="766763"/>
            <a:ext cx="5929313" cy="3336925"/>
          </a:xfrm>
        </p:spPr>
      </p:sp>
      <p:sp>
        <p:nvSpPr>
          <p:cNvPr id="7" name="备注占位符 6"/>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703362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a:t>云计算技术具有，资源共享，弹性伸缩（按需提供，动态调配），无缝故障切换等是医疗信息平台能够健康、绿色运行的技术保障。</a:t>
            </a:r>
            <a:endParaRPr lang="en-US" altLang="zh-CN" dirty="0"/>
          </a:p>
          <a:p>
            <a:pPr lvl="1"/>
            <a:r>
              <a:rPr lang="zh-CN" altLang="en-US" dirty="0"/>
              <a:t>资源共享：合理地分配和调度资源，以支持多种应用和作业在集群上平稳运行，当上一个任务运行结束后即可释放留给下一个任务调度执行。</a:t>
            </a:r>
            <a:endParaRPr lang="en-US" altLang="zh-CN" dirty="0"/>
          </a:p>
          <a:p>
            <a:pPr lvl="1"/>
            <a:r>
              <a:rPr lang="zh-CN" altLang="en-US" dirty="0"/>
              <a:t>弹性伸缩：用户可以根据业务需求自行定义弹性伸缩策略，通过可视化控制台配置定时或者周期性的监控策略，动态的调整弹性云服务器实例，保证业务平稳健康运行满足业务需求的同时，减少资源投入。</a:t>
            </a:r>
            <a:endParaRPr lang="en-US" altLang="zh-CN" dirty="0"/>
          </a:p>
          <a:p>
            <a:pPr lvl="1"/>
            <a:r>
              <a:rPr lang="zh-CN" altLang="en-US" dirty="0"/>
              <a:t>安全可靠：支持集群节点部署实例分散化，单节点故障时迅速迁移至其他节点、支持跨</a:t>
            </a:r>
            <a:r>
              <a:rPr lang="en-US" altLang="zh-CN" dirty="0"/>
              <a:t>AZ</a:t>
            </a:r>
            <a:r>
              <a:rPr lang="zh-CN" altLang="en-US" dirty="0"/>
              <a:t>数据同步备份、支持数据冗余存储、支持集群元数据外置到</a:t>
            </a:r>
            <a:r>
              <a:rPr lang="en-US" altLang="zh-CN" dirty="0"/>
              <a:t>RDS</a:t>
            </a:r>
            <a:r>
              <a:rPr lang="zh-CN" altLang="en-US" dirty="0"/>
              <a:t>、集群所有服务管理节点支持</a:t>
            </a:r>
            <a:r>
              <a:rPr lang="en-US" altLang="zh-CN" dirty="0"/>
              <a:t>HA</a:t>
            </a:r>
            <a:r>
              <a:rPr lang="zh-CN" altLang="en-US" dirty="0"/>
              <a:t>高可靠，实现虚拟机、集群及跨</a:t>
            </a:r>
            <a:r>
              <a:rPr lang="en-US" altLang="zh-CN" dirty="0"/>
              <a:t>AZ</a:t>
            </a:r>
            <a:r>
              <a:rPr lang="zh-CN" altLang="en-US" dirty="0"/>
              <a:t>的多级高可靠性</a:t>
            </a:r>
            <a:endParaRPr lang="en-US" altLang="zh-CN" dirty="0"/>
          </a:p>
          <a:p>
            <a:endParaRPr lang="zh-CN" altLang="en-US" dirty="0"/>
          </a:p>
        </p:txBody>
      </p:sp>
      <p:sp>
        <p:nvSpPr>
          <p:cNvPr id="11" name="幻灯片图像占位符 10"/>
          <p:cNvSpPr>
            <a:spLocks noGrp="1" noRot="1" noChangeAspect="1"/>
          </p:cNvSpPr>
          <p:nvPr>
            <p:ph type="sldImg"/>
          </p:nvPr>
        </p:nvSpPr>
        <p:spPr>
          <a:xfrm>
            <a:off x="450850" y="766763"/>
            <a:ext cx="5929313" cy="3336925"/>
          </a:xfrm>
        </p:spPr>
      </p:sp>
    </p:spTree>
    <p:extLst>
      <p:ext uri="{BB962C8B-B14F-4D97-AF65-F5344CB8AC3E}">
        <p14:creationId xmlns:p14="http://schemas.microsoft.com/office/powerpoint/2010/main" val="1940833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dirty="0"/>
              <a:t>1 </a:t>
            </a:r>
            <a:r>
              <a:rPr lang="zh-CN" altLang="en-US" dirty="0"/>
              <a:t>评估设计	</a:t>
            </a:r>
          </a:p>
          <a:p>
            <a:pPr lvl="1"/>
            <a:r>
              <a:rPr lang="zh-CN" altLang="en-US" dirty="0"/>
              <a:t>评估现有的系统架构，充分考虑对迁移的影响因素，根据评估方案作出整体的迁移方案设计；</a:t>
            </a:r>
          </a:p>
          <a:p>
            <a:r>
              <a:rPr lang="en-US" altLang="zh-CN" dirty="0"/>
              <a:t>2 </a:t>
            </a:r>
            <a:r>
              <a:rPr lang="zh-CN" altLang="en-US" dirty="0"/>
              <a:t>测试验证	</a:t>
            </a:r>
          </a:p>
          <a:p>
            <a:pPr lvl="1"/>
            <a:r>
              <a:rPr lang="zh-CN" altLang="en-US" dirty="0"/>
              <a:t>通过 </a:t>
            </a:r>
            <a:r>
              <a:rPr lang="en-US" altLang="zh-CN" dirty="0"/>
              <a:t>POC </a:t>
            </a:r>
            <a:r>
              <a:rPr lang="zh-CN" altLang="en-US" dirty="0"/>
              <a:t>测试、性能测试验证迁移方案的可行性，确认网络带宽、迁移时长、迁移工具等方案细节；</a:t>
            </a:r>
          </a:p>
          <a:p>
            <a:r>
              <a:rPr lang="en-US" altLang="zh-CN" dirty="0"/>
              <a:t>3 </a:t>
            </a:r>
            <a:r>
              <a:rPr lang="zh-CN" altLang="en-US" dirty="0"/>
              <a:t>环境部署	</a:t>
            </a:r>
          </a:p>
          <a:p>
            <a:pPr lvl="1"/>
            <a:r>
              <a:rPr lang="zh-CN" altLang="en-US" dirty="0"/>
              <a:t>在目标部署方案中的资源，并完成相应安全策略配置，对目标环境、迁移链路做联通测试；</a:t>
            </a:r>
          </a:p>
          <a:p>
            <a:r>
              <a:rPr lang="en-US" altLang="zh-CN" dirty="0"/>
              <a:t>4</a:t>
            </a:r>
            <a:r>
              <a:rPr lang="zh-CN" altLang="en-US" dirty="0"/>
              <a:t>迁移上线	</a:t>
            </a:r>
          </a:p>
          <a:p>
            <a:pPr lvl="1"/>
            <a:r>
              <a:rPr lang="zh-CN" altLang="en-US" dirty="0"/>
              <a:t>执行迁移操作，完成数据、文件、主机、大数据等的迁移，做完整的业务功能验证，将线上流量切换至目标环境；</a:t>
            </a:r>
          </a:p>
          <a:p>
            <a:r>
              <a:rPr lang="en-US" altLang="zh-CN" dirty="0"/>
              <a:t>5 </a:t>
            </a:r>
            <a:r>
              <a:rPr lang="zh-CN" altLang="en-US" dirty="0"/>
              <a:t>云上优化</a:t>
            </a:r>
          </a:p>
          <a:p>
            <a:pPr lvl="1"/>
            <a:r>
              <a:rPr lang="zh-CN" altLang="en-US" dirty="0"/>
              <a:t>根据云上的监控数据和用户痛点需求，做云上的系统优化，适当考虑客户系统对于云模块的适配性优化。</a:t>
            </a:r>
          </a:p>
        </p:txBody>
      </p:sp>
      <p:sp>
        <p:nvSpPr>
          <p:cNvPr id="9" name="幻灯片图像占位符 8"/>
          <p:cNvSpPr>
            <a:spLocks noGrp="1" noRot="1" noChangeAspect="1"/>
          </p:cNvSpPr>
          <p:nvPr>
            <p:ph type="sldImg"/>
          </p:nvPr>
        </p:nvSpPr>
        <p:spPr>
          <a:xfrm>
            <a:off x="450850" y="766763"/>
            <a:ext cx="5929313" cy="3336925"/>
          </a:xfrm>
        </p:spPr>
      </p:sp>
    </p:spTree>
    <p:extLst>
      <p:ext uri="{BB962C8B-B14F-4D97-AF65-F5344CB8AC3E}">
        <p14:creationId xmlns:p14="http://schemas.microsoft.com/office/powerpoint/2010/main" val="12608285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dirty="0">
                <a:hlinkClick r:id="rId3"/>
              </a:rPr>
              <a:t>http://www.huatu.com/2019/1219/1829604.html</a:t>
            </a:r>
            <a:endParaRPr lang="en-US" altLang="zh-CN" dirty="0"/>
          </a:p>
          <a:p>
            <a:r>
              <a:rPr lang="en-US" altLang="zh-CN" dirty="0" err="1"/>
              <a:t>Tco</a:t>
            </a:r>
            <a:r>
              <a:rPr lang="zh-CN" altLang="en-US"/>
              <a:t>总拥有成本</a:t>
            </a:r>
            <a:endParaRPr lang="zh-CN" altLang="en-US" dirty="0"/>
          </a:p>
        </p:txBody>
      </p:sp>
      <p:sp>
        <p:nvSpPr>
          <p:cNvPr id="7" name="幻灯片图像占位符 6"/>
          <p:cNvSpPr>
            <a:spLocks noGrp="1" noRot="1" noChangeAspect="1"/>
          </p:cNvSpPr>
          <p:nvPr>
            <p:ph type="sldImg"/>
          </p:nvPr>
        </p:nvSpPr>
        <p:spPr>
          <a:xfrm>
            <a:off x="450850" y="766763"/>
            <a:ext cx="5929313" cy="3336925"/>
          </a:xfrm>
        </p:spPr>
      </p:sp>
    </p:spTree>
    <p:extLst>
      <p:ext uri="{BB962C8B-B14F-4D97-AF65-F5344CB8AC3E}">
        <p14:creationId xmlns:p14="http://schemas.microsoft.com/office/powerpoint/2010/main" val="23078047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a:sym typeface="Huawei Sans" panose="020C0503030203020204" pitchFamily="34" charset="0"/>
              </a:rPr>
              <a:t>当然公有云大数据也有着其自身缺点，如数据安全问题，尤其是最近屡次发生的公有云泄露数据事件，为公有云市场的数据安全蒙上了一层阴影，但随着网络安全的不断提高以及相关立法的不断完善，这一问题将得到有效解决。</a:t>
            </a:r>
            <a:endParaRPr lang="en-US" altLang="zh-CN">
              <a:sym typeface="Huawei Sans" panose="020C0503030203020204" pitchFamily="34" charset="0"/>
            </a:endParaRPr>
          </a:p>
          <a:p>
            <a:endParaRPr lang="zh-CN" altLang="en-US" dirty="0"/>
          </a:p>
        </p:txBody>
      </p:sp>
      <p:sp>
        <p:nvSpPr>
          <p:cNvPr id="7" name="幻灯片图像占位符 6"/>
          <p:cNvSpPr>
            <a:spLocks noGrp="1" noRot="1" noChangeAspect="1"/>
          </p:cNvSpPr>
          <p:nvPr>
            <p:ph type="sldImg"/>
          </p:nvPr>
        </p:nvSpPr>
        <p:spPr>
          <a:xfrm>
            <a:off x="450850" y="766763"/>
            <a:ext cx="5929313" cy="3336925"/>
          </a:xfrm>
        </p:spPr>
      </p:sp>
    </p:spTree>
    <p:extLst>
      <p:ext uri="{BB962C8B-B14F-4D97-AF65-F5344CB8AC3E}">
        <p14:creationId xmlns:p14="http://schemas.microsoft.com/office/powerpoint/2010/main" val="2109547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8C3B3711-37BA-D2A2-79D8-3DA8AC63EF73}"/>
              </a:ext>
            </a:extLst>
          </p:cNvPr>
          <p:cNvSpPr>
            <a:spLocks noGrp="1" noRot="1" noChangeAspect="1" noChangeArrowheads="1" noTextEdit="1"/>
          </p:cNvSpPr>
          <p:nvPr>
            <p:ph type="sldImg"/>
          </p:nvPr>
        </p:nvSpPr>
        <p:spPr/>
      </p:sp>
      <p:sp>
        <p:nvSpPr>
          <p:cNvPr id="15363" name="Notes Placeholder 2">
            <a:extLst>
              <a:ext uri="{FF2B5EF4-FFF2-40B4-BE49-F238E27FC236}">
                <a16:creationId xmlns:a16="http://schemas.microsoft.com/office/drawing/2014/main" id="{A5D470D1-D70A-0F08-9B09-8F6EB83157C5}"/>
              </a:ext>
            </a:extLst>
          </p:cNvPr>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100">
                <a:latin typeface="Segoe UI" panose="020B0502040204020203" pitchFamily="34" charset="0"/>
              </a:rPr>
              <a:t>奥巴马的芝加哥总部还发现，参加了“快速捐赠计划”（ </a:t>
            </a:r>
            <a:r>
              <a:rPr lang="en-US" altLang="zh-CN" sz="1100">
                <a:latin typeface="Segoe UI" panose="020B0502040204020203" pitchFamily="34" charset="0"/>
              </a:rPr>
              <a:t>Quick Donate program</a:t>
            </a:r>
            <a:r>
              <a:rPr lang="zh-CN" altLang="en-US" sz="1100">
                <a:latin typeface="Segoe UI" panose="020B0502040204020203" pitchFamily="34" charset="0"/>
              </a:rPr>
              <a:t>，即可以通过在线或者短信的方式进行捐赠，而无需重复输入信用卡信息）的人所捐献的资金是其他捐献者的</a:t>
            </a:r>
            <a:r>
              <a:rPr lang="en-US" altLang="zh-CN" sz="1100">
                <a:latin typeface="Segoe UI" panose="020B0502040204020203" pitchFamily="34" charset="0"/>
              </a:rPr>
              <a:t>4</a:t>
            </a:r>
            <a:r>
              <a:rPr lang="zh-CN" altLang="en-US" sz="1100">
                <a:latin typeface="Segoe UI" panose="020B0502040204020203" pitchFamily="34" charset="0"/>
              </a:rPr>
              <a:t>倍，所以这一计划在后期被大力推广。</a:t>
            </a:r>
            <a:r>
              <a:rPr lang="en-US" altLang="zh-CN" sz="1100">
                <a:latin typeface="Segoe UI" panose="020B0502040204020203" pitchFamily="34" charset="0"/>
              </a:rPr>
              <a:t>10</a:t>
            </a:r>
            <a:r>
              <a:rPr lang="zh-CN" altLang="en-US" sz="1100">
                <a:latin typeface="Segoe UI" panose="020B0502040204020203" pitchFamily="34" charset="0"/>
              </a:rPr>
              <a:t>月底，“快速捐赠计划”已经成为竞选团队向支持者传递信息的重要组成部分，首次参与“快速捐赠计划”的捐献者还可以得到一个免费的车尾贴。</a:t>
            </a:r>
            <a:endParaRPr lang="en-US" altLang="zh-CN" sz="1100">
              <a:latin typeface="Segoe UI" panose="020B0502040204020203" pitchFamily="34" charset="0"/>
            </a:endParaRPr>
          </a:p>
        </p:txBody>
      </p:sp>
      <p:sp>
        <p:nvSpPr>
          <p:cNvPr id="15364" name="Slide Number Placeholder 3">
            <a:extLst>
              <a:ext uri="{FF2B5EF4-FFF2-40B4-BE49-F238E27FC236}">
                <a16:creationId xmlns:a16="http://schemas.microsoft.com/office/drawing/2014/main" id="{6E964571-8C06-2BB1-3EA5-96E95EC581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4D09668C-AF14-4B60-96F3-4A2B296A462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ltLang="zh-CN">
                <a:hlinkClick r:id="rId3"/>
              </a:rPr>
              <a:t>https://blog.csdn.net/weixin_34293911/article/details/90352231</a:t>
            </a:r>
            <a:endParaRPr lang="en-US" altLang="zh-CN"/>
          </a:p>
          <a:p>
            <a:pPr lvl="0"/>
            <a:r>
              <a:rPr lang="zh-CN" altLang="en-US"/>
              <a:t>海量的数据算力不均，数据结构的多样化，高并发作业等诸多挑战，传统的以私有数据中心为基础的存算一体的大数据架构，已经无法满足企业的应用需求，而大数据上云就是企业未来发展的趋势，其中公有云的大数据架构将会是未来数据应用的主流。</a:t>
            </a:r>
          </a:p>
          <a:p>
            <a:r>
              <a:rPr lang="zh-CN" altLang="en-US"/>
              <a:t>华为云认为到</a:t>
            </a:r>
            <a:r>
              <a:rPr lang="en-US" altLang="zh-CN"/>
              <a:t>2025</a:t>
            </a:r>
            <a:r>
              <a:rPr lang="zh-CN" altLang="en-US"/>
              <a:t>年全球每年的新增数据存储量为</a:t>
            </a:r>
            <a:r>
              <a:rPr lang="en-US" altLang="zh-CN"/>
              <a:t>180ZB</a:t>
            </a:r>
            <a:r>
              <a:rPr lang="zh-CN" altLang="en-US"/>
              <a:t>，企业的数据利用率将会达到</a:t>
            </a:r>
            <a:r>
              <a:rPr lang="en-US" altLang="zh-CN"/>
              <a:t>86%</a:t>
            </a:r>
            <a:r>
              <a:rPr lang="zh-CN" altLang="en-US"/>
              <a:t>。到</a:t>
            </a:r>
            <a:r>
              <a:rPr lang="en-US" altLang="zh-CN"/>
              <a:t>2030</a:t>
            </a:r>
            <a:r>
              <a:rPr lang="zh-CN" altLang="en-US"/>
              <a:t>年数据应用将会给全球带来</a:t>
            </a:r>
            <a:r>
              <a:rPr lang="en-US" altLang="zh-CN"/>
              <a:t>13</a:t>
            </a:r>
            <a:r>
              <a:rPr lang="zh-CN" altLang="en-US"/>
              <a:t>万亿的收益，为全球经济贡献</a:t>
            </a:r>
            <a:r>
              <a:rPr lang="en-US" altLang="zh-CN"/>
              <a:t>16%</a:t>
            </a:r>
            <a:r>
              <a:rPr lang="zh-CN" altLang="en-US"/>
              <a:t>的</a:t>
            </a:r>
            <a:r>
              <a:rPr lang="en-US" altLang="zh-CN"/>
              <a:t>GDP</a:t>
            </a:r>
            <a:r>
              <a:rPr lang="zh-CN" altLang="en-US"/>
              <a:t>增长。</a:t>
            </a:r>
            <a:endParaRPr lang="en-US" altLang="zh-CN"/>
          </a:p>
          <a:p>
            <a:r>
              <a:rPr lang="en-US" altLang="zh-CN"/>
              <a:t>GigaSpaces </a:t>
            </a:r>
            <a:r>
              <a:rPr lang="zh-CN" altLang="en-US"/>
              <a:t>最近的一项调査表明，在所有认为大数据处理具有重要意义的 </a:t>
            </a:r>
            <a:r>
              <a:rPr lang="en-US" altLang="zh-CN"/>
              <a:t>IT </a:t>
            </a:r>
            <a:r>
              <a:rPr lang="zh-CN" altLang="en-US"/>
              <a:t>管理者之中，有</a:t>
            </a:r>
            <a:r>
              <a:rPr lang="en-US" altLang="zh-CN"/>
              <a:t>80% </a:t>
            </a:r>
            <a:r>
              <a:rPr lang="zh-CN" altLang="en-US"/>
              <a:t>考虑在公司大数据分析中采用一种或多种云交付模式。</a:t>
            </a:r>
            <a:endParaRPr lang="en-US" altLang="zh-CN"/>
          </a:p>
          <a:p>
            <a:endParaRPr lang="zh-CN" altLang="en-US" dirty="0"/>
          </a:p>
        </p:txBody>
      </p:sp>
      <p:sp>
        <p:nvSpPr>
          <p:cNvPr id="7" name="幻灯片图像占位符 6"/>
          <p:cNvSpPr>
            <a:spLocks noGrp="1" noRot="1" noChangeAspect="1"/>
          </p:cNvSpPr>
          <p:nvPr>
            <p:ph type="sldImg"/>
          </p:nvPr>
        </p:nvSpPr>
        <p:spPr>
          <a:xfrm>
            <a:off x="450850" y="766763"/>
            <a:ext cx="5929313" cy="3336925"/>
          </a:xfrm>
        </p:spPr>
      </p:sp>
    </p:spTree>
    <p:extLst>
      <p:ext uri="{BB962C8B-B14F-4D97-AF65-F5344CB8AC3E}">
        <p14:creationId xmlns:p14="http://schemas.microsoft.com/office/powerpoint/2010/main" val="41219640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a:t>随着云计算的快速发展，对于大数据也受到的洗礼，融合出来的云数据，也慢慢跟大家的生活息息相关。大数据解决方案以通用各领域，数据分析处理能力强，信息的可靠和安全，以及高速度的优势被广泛推动到各个行业。</a:t>
            </a:r>
            <a:endParaRPr lang="en-US" altLang="zh-CN" dirty="0"/>
          </a:p>
          <a:p>
            <a:r>
              <a:rPr lang="zh-CN" altLang="en-US" dirty="0"/>
              <a:t>集群管理，运维方便</a:t>
            </a:r>
            <a:endParaRPr lang="en-US" altLang="zh-CN" dirty="0"/>
          </a:p>
          <a:p>
            <a:pPr lvl="1"/>
            <a:r>
              <a:rPr lang="en-US" altLang="zh-CN" dirty="0"/>
              <a:t>MRS</a:t>
            </a:r>
            <a:r>
              <a:rPr lang="zh-CN" altLang="en-US" dirty="0"/>
              <a:t>集群管理提供了统一的运维管理平台，包括一键式部署集群能力，并提供多版本选择，支持运行过程中集群在无业务中断条件下，进行扩缩容、弹性伸缩。同时</a:t>
            </a:r>
            <a:r>
              <a:rPr lang="en-US" altLang="zh-CN" dirty="0"/>
              <a:t>MRS</a:t>
            </a:r>
            <a:r>
              <a:rPr lang="zh-CN" altLang="en-US" dirty="0"/>
              <a:t>集群管理还提供了作业管理、资源标签管理，以及对上述数据处理各层组件的运维，并提供监控、告警、配置、补丁升级等一站式运维能力。</a:t>
            </a:r>
            <a:endParaRPr lang="en-US" altLang="zh-CN" dirty="0"/>
          </a:p>
          <a:p>
            <a:r>
              <a:rPr lang="zh-CN" altLang="en-US" dirty="0"/>
              <a:t>跨区备份，数据安全</a:t>
            </a:r>
            <a:endParaRPr lang="en-US" altLang="zh-CN" dirty="0"/>
          </a:p>
          <a:p>
            <a:pPr lvl="1"/>
            <a:r>
              <a:rPr lang="zh-CN" altLang="en-US" dirty="0"/>
              <a:t>支持集群节点部署实例分散化，单节点故障时迅速迁移至其他节点、支持跨</a:t>
            </a:r>
            <a:r>
              <a:rPr lang="en-US" altLang="zh-CN" dirty="0"/>
              <a:t>AZ</a:t>
            </a:r>
            <a:r>
              <a:rPr lang="zh-CN" altLang="en-US" dirty="0"/>
              <a:t>数据同步备份、支持数据冗余存储、支持集群元数据外置到</a:t>
            </a:r>
            <a:r>
              <a:rPr lang="en-US" altLang="zh-CN" dirty="0"/>
              <a:t>RDS</a:t>
            </a:r>
            <a:r>
              <a:rPr lang="zh-CN" altLang="en-US" dirty="0"/>
              <a:t>、集群所有服务管理节点支持</a:t>
            </a:r>
            <a:r>
              <a:rPr lang="en-US" altLang="zh-CN" dirty="0"/>
              <a:t>HA</a:t>
            </a:r>
            <a:r>
              <a:rPr lang="zh-CN" altLang="en-US" dirty="0"/>
              <a:t>高可靠，实现虚拟机、集群及跨</a:t>
            </a:r>
            <a:r>
              <a:rPr lang="en-US" altLang="zh-CN" dirty="0"/>
              <a:t>AZ</a:t>
            </a:r>
            <a:r>
              <a:rPr lang="zh-CN" altLang="en-US" dirty="0"/>
              <a:t>的多级高可靠性</a:t>
            </a:r>
            <a:endParaRPr lang="en-US" altLang="zh-CN" dirty="0"/>
          </a:p>
          <a:p>
            <a:pPr lvl="0"/>
            <a:r>
              <a:rPr lang="zh-CN" altLang="en-US" dirty="0"/>
              <a:t>接口支持，性能更优</a:t>
            </a:r>
            <a:endParaRPr lang="en-US" altLang="zh-CN" dirty="0"/>
          </a:p>
          <a:p>
            <a:pPr lvl="1"/>
            <a:r>
              <a:rPr lang="zh-CN" altLang="en-US" dirty="0"/>
              <a:t>提供</a:t>
            </a:r>
            <a:r>
              <a:rPr lang="en-US" altLang="zh-CN" dirty="0"/>
              <a:t>API</a:t>
            </a:r>
            <a:r>
              <a:rPr lang="zh-CN" altLang="en-US" dirty="0"/>
              <a:t>对</a:t>
            </a:r>
            <a:r>
              <a:rPr lang="en-US" altLang="zh-CN" dirty="0"/>
              <a:t>MRS</a:t>
            </a:r>
            <a:r>
              <a:rPr lang="zh-CN" altLang="en-US" dirty="0"/>
              <a:t>服务进行相关操作，如创建集群、删除集群、调整集群节点、创建作业并执行等。</a:t>
            </a:r>
            <a:endParaRPr lang="en-US" altLang="zh-CN" dirty="0"/>
          </a:p>
        </p:txBody>
      </p:sp>
      <p:sp>
        <p:nvSpPr>
          <p:cNvPr id="9" name="幻灯片图像占位符 8"/>
          <p:cNvSpPr>
            <a:spLocks noGrp="1" noRot="1" noChangeAspect="1"/>
          </p:cNvSpPr>
          <p:nvPr>
            <p:ph type="sldImg"/>
          </p:nvPr>
        </p:nvSpPr>
        <p:spPr>
          <a:xfrm>
            <a:off x="450850" y="766763"/>
            <a:ext cx="5929313" cy="3336925"/>
          </a:xfrm>
        </p:spPr>
      </p:sp>
    </p:spTree>
    <p:extLst>
      <p:ext uri="{BB962C8B-B14F-4D97-AF65-F5344CB8AC3E}">
        <p14:creationId xmlns:p14="http://schemas.microsoft.com/office/powerpoint/2010/main" val="2925439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0850" y="766763"/>
            <a:ext cx="5929313"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375731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450850" y="766763"/>
            <a:ext cx="5929313" cy="3336925"/>
          </a:xfrm>
        </p:spPr>
      </p:sp>
      <p:sp>
        <p:nvSpPr>
          <p:cNvPr id="7" name="备注占位符 6"/>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981587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450850" y="766763"/>
            <a:ext cx="5929313" cy="3336925"/>
          </a:xfrm>
        </p:spPr>
      </p:sp>
      <p:sp>
        <p:nvSpPr>
          <p:cNvPr id="7" name="备注占位符 6"/>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16082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450850" y="766763"/>
            <a:ext cx="5929313" cy="3336925"/>
          </a:xfrm>
        </p:spPr>
      </p:sp>
      <p:sp>
        <p:nvSpPr>
          <p:cNvPr id="7" name="备注占位符 6"/>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660066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450850" y="766763"/>
            <a:ext cx="5929313" cy="3336925"/>
          </a:xfrm>
        </p:spPr>
      </p:sp>
      <p:sp>
        <p:nvSpPr>
          <p:cNvPr id="7" name="备注占位符 6"/>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891232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0850" y="766763"/>
            <a:ext cx="5929313" cy="3336925"/>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117565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0850" y="766763"/>
            <a:ext cx="5929313" cy="3336925"/>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744235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25092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04E10763-3800-C927-ED64-9F0DE379072E}"/>
              </a:ext>
            </a:extLst>
          </p:cNvPr>
          <p:cNvSpPr>
            <a:spLocks noGrp="1" noRot="1" noChangeAspect="1" noChangeArrowheads="1" noTextEdit="1"/>
          </p:cNvSpPr>
          <p:nvPr>
            <p:ph type="sldImg"/>
          </p:nvPr>
        </p:nvSpPr>
        <p:spPr/>
      </p:sp>
      <p:sp>
        <p:nvSpPr>
          <p:cNvPr id="17411" name="备注占位符 2">
            <a:extLst>
              <a:ext uri="{FF2B5EF4-FFF2-40B4-BE49-F238E27FC236}">
                <a16:creationId xmlns:a16="http://schemas.microsoft.com/office/drawing/2014/main" id="{7FA46D71-3087-8B57-B171-7C12A9A0B846}"/>
              </a:ext>
            </a:extLst>
          </p:cNvPr>
          <p:cNvSpPr>
            <a:spLocks noGrp="1" noChangeArrowheads="1"/>
          </p:cNvSpPr>
          <p:nvPr>
            <p:ph type="body" idx="1"/>
          </p:nvPr>
        </p:nvSpPr>
        <p:spPr>
          <a:xfrm>
            <a:off x="679450" y="4776788"/>
            <a:ext cx="5438775" cy="3908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412" name="灯片编号占位符 3">
            <a:extLst>
              <a:ext uri="{FF2B5EF4-FFF2-40B4-BE49-F238E27FC236}">
                <a16:creationId xmlns:a16="http://schemas.microsoft.com/office/drawing/2014/main" id="{D188C3F7-1BB3-2AC3-8754-FC31B9E80C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7ED92B7A-C7E2-4975-AF38-FB16F480D3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a:extLst>
              <a:ext uri="{FF2B5EF4-FFF2-40B4-BE49-F238E27FC236}">
                <a16:creationId xmlns:a16="http://schemas.microsoft.com/office/drawing/2014/main" id="{8A72C4F6-EA01-541A-4C6C-A11AFB76C60C}"/>
              </a:ext>
            </a:extLst>
          </p:cNvPr>
          <p:cNvSpPr>
            <a:spLocks noGrp="1" noRot="1" noChangeAspect="1" noTextEdit="1"/>
          </p:cNvSpPr>
          <p:nvPr>
            <p:ph type="sldImg"/>
          </p:nvPr>
        </p:nvSpPr>
        <p:spPr>
          <a:ln>
            <a:solidFill>
              <a:srgbClr val="000000"/>
            </a:solidFill>
            <a:miter lim="800000"/>
            <a:headEnd/>
            <a:tailEnd/>
          </a:ln>
        </p:spPr>
      </p:sp>
      <p:sp>
        <p:nvSpPr>
          <p:cNvPr id="90115" name="备注占位符 2">
            <a:extLst>
              <a:ext uri="{FF2B5EF4-FFF2-40B4-BE49-F238E27FC236}">
                <a16:creationId xmlns:a16="http://schemas.microsoft.com/office/drawing/2014/main" id="{A23BB84D-ACC4-01AA-DDFA-30706D35488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a:p>
        </p:txBody>
      </p:sp>
      <p:sp>
        <p:nvSpPr>
          <p:cNvPr id="90116" name="灯片编号占位符 3">
            <a:extLst>
              <a:ext uri="{FF2B5EF4-FFF2-40B4-BE49-F238E27FC236}">
                <a16:creationId xmlns:a16="http://schemas.microsoft.com/office/drawing/2014/main" id="{C0EEF173-2C74-4FD7-C943-88A753C2D663}"/>
              </a:ext>
            </a:extLst>
          </p:cNvPr>
          <p:cNvSpPr txBox="1">
            <a:spLocks noGrp="1"/>
          </p:cNvSpPr>
          <p:nvPr/>
        </p:nvSpPr>
        <p:spPr bwMode="auto">
          <a:xfrm>
            <a:off x="5622925" y="6456363"/>
            <a:ext cx="43021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7C9BCBB5-2F51-4C8C-9494-85E8BF954083}" type="slidenum">
              <a:rPr lang="zh-CN" altLang="en-US">
                <a:solidFill>
                  <a:srgbClr val="000000"/>
                </a:solidFill>
              </a:rPr>
              <a:pPr algn="r" eaLnBrk="1" hangingPunct="1">
                <a:spcBef>
                  <a:spcPct val="0"/>
                </a:spcBef>
              </a:pPr>
              <a:t>64</a:t>
            </a:fld>
            <a:endParaRPr lang="en-US" altLang="zh-CN">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0850" y="766763"/>
            <a:ext cx="5929313" cy="3336925"/>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85948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0850" y="766763"/>
            <a:ext cx="5929313" cy="3336925"/>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81393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0850" y="766763"/>
            <a:ext cx="5929313" cy="3336925"/>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96319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3#前言">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1117614"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前言</a:t>
            </a:r>
          </a:p>
        </p:txBody>
      </p:sp>
    </p:spTree>
    <p:extLst>
      <p:ext uri="{BB962C8B-B14F-4D97-AF65-F5344CB8AC3E}">
        <p14:creationId xmlns:p14="http://schemas.microsoft.com/office/powerpoint/2010/main" val="499053660"/>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540368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484312"/>
            <a:ext cx="10728326"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166991213"/>
      </p:ext>
    </p:extLst>
  </p:cSld>
  <p:clrMapOvr>
    <a:masterClrMapping/>
  </p:clrMapOvr>
  <p:extLst>
    <p:ext uri="{DCECCB84-F9BA-43D5-87BE-67443E8EF086}">
      <p15:sldGuideLst xmlns:p15="http://schemas.microsoft.com/office/powerpoint/2012/main">
        <p15:guide id="1" orient="horz" pos="9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77827284"/>
      </p:ext>
    </p:extLst>
  </p:cSld>
  <p:clrMapOvr>
    <a:masterClrMapping/>
  </p:clrMapOvr>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3513643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97095"/>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826084440"/>
      </p:ext>
    </p:extLst>
  </p:cSld>
  <p:clrMapOvr>
    <a:masterClrMapping/>
  </p:clrMapOvr>
  <p:extLst>
    <p:ext uri="{DCECCB84-F9BA-43D5-87BE-67443E8EF086}">
      <p15:sldGuideLst xmlns:p15="http://schemas.microsoft.com/office/powerpoint/2012/main">
        <p15:guide id="1" orient="horz" pos="59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4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15#谢谢">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algn="l"/>
            <a:r>
              <a:rPr lang="en-US" sz="4940" dirty="0">
                <a:solidFill>
                  <a:schemeClr val="tx1"/>
                </a:solidFill>
              </a:rPr>
              <a:t>Thank you.</a:t>
            </a:r>
          </a:p>
        </p:txBody>
      </p:sp>
    </p:spTree>
    <p:extLst>
      <p:ext uri="{BB962C8B-B14F-4D97-AF65-F5344CB8AC3E}">
        <p14:creationId xmlns:p14="http://schemas.microsoft.com/office/powerpoint/2010/main" val="21493366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701338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41111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title"/>
          </p:nvPr>
        </p:nvSpPr>
        <p:spPr bwMode="auto">
          <a:xfrm>
            <a:off x="711341" y="76200"/>
            <a:ext cx="10668000" cy="914400"/>
          </a:xfrm>
          <a:prstGeom prst="rect">
            <a:avLst/>
          </a:prstGeom>
          <a:noFill/>
          <a:ln w="9525">
            <a:noFill/>
            <a:miter lim="800000"/>
            <a:headEnd/>
            <a:tailEnd/>
          </a:ln>
        </p:spPr>
        <p:txBody>
          <a:bodyPr/>
          <a:lstStyle/>
          <a:p>
            <a:pPr lvl="0"/>
            <a:r>
              <a:rPr lang="zh-CN"/>
              <a:t>单击此处编辑母版标题样式</a:t>
            </a:r>
          </a:p>
        </p:txBody>
      </p:sp>
    </p:spTree>
    <p:extLst>
      <p:ext uri="{BB962C8B-B14F-4D97-AF65-F5344CB8AC3E}">
        <p14:creationId xmlns:p14="http://schemas.microsoft.com/office/powerpoint/2010/main" val="329806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4#目标">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学完本课程后，您将能够：</a:t>
            </a:r>
            <a:endParaRPr lang="en-US" altLang="zh-CN"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1120820" cy="652486"/>
          </a:xfrm>
          <a:prstGeom prst="rect">
            <a:avLst/>
          </a:prstGeom>
          <a:noFill/>
        </p:spPr>
        <p:txBody>
          <a:bodyPr wrap="none" rtlCol="0">
            <a:spAutoFit/>
          </a:bodyPr>
          <a:lstStyle/>
          <a:p>
            <a:pPr defTabSz="1001223" eaLnBrk="0" fontAlgn="ctr" hangingPunct="0"/>
            <a:r>
              <a:rPr lang="zh-CN" altLang="en-US"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104511649"/>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252379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711341" y="76200"/>
            <a:ext cx="10668000" cy="914400"/>
          </a:xfrm>
          <a:prstGeom prst="rect">
            <a:avLst/>
          </a:prstGeom>
          <a:noFill/>
          <a:ln w="9525">
            <a:noFill/>
            <a:miter lim="800000"/>
            <a:headEnd/>
            <a:tailEnd/>
          </a:ln>
        </p:spPr>
        <p:txBody>
          <a:bodyPr/>
          <a:lstStyle/>
          <a:p>
            <a:pPr lvl="0"/>
            <a:r>
              <a:rPr lang="zh-CN"/>
              <a:t>单击此处编辑母版标题样式</a:t>
            </a:r>
          </a:p>
        </p:txBody>
      </p:sp>
    </p:spTree>
    <p:extLst>
      <p:ext uri="{BB962C8B-B14F-4D97-AF65-F5344CB8AC3E}">
        <p14:creationId xmlns:p14="http://schemas.microsoft.com/office/powerpoint/2010/main" val="8673215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89D3694-D609-B809-AD6F-0A1998882CAE}"/>
              </a:ext>
            </a:extLst>
          </p:cNvPr>
          <p:cNvSpPr txBox="1">
            <a:spLocks noChangeArrowheads="1"/>
          </p:cNvSpPr>
          <p:nvPr userDrawn="1"/>
        </p:nvSpPr>
        <p:spPr bwMode="auto">
          <a:xfrm>
            <a:off x="914400" y="76200"/>
            <a:ext cx="10668000" cy="914400"/>
          </a:xfrm>
          <a:prstGeom prst="rect">
            <a:avLst/>
          </a:prstGeom>
          <a:no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3200">
                <a:solidFill>
                  <a:schemeClr val="bg1"/>
                </a:solidFill>
                <a:ea typeface="黑体" panose="02010609060101010101" pitchFamily="49" charset="-122"/>
              </a:rPr>
              <a:t>单击此处编辑母版标题样式</a:t>
            </a:r>
          </a:p>
        </p:txBody>
      </p:sp>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40518188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1371601"/>
            <a:ext cx="10871200" cy="475456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标题 1"/>
          <p:cNvSpPr>
            <a:spLocks noGrp="1"/>
          </p:cNvSpPr>
          <p:nvPr>
            <p:ph type="title" idx="10"/>
          </p:nvPr>
        </p:nvSpPr>
        <p:spPr>
          <a:xfrm>
            <a:off x="711341" y="76200"/>
            <a:ext cx="10668000" cy="914400"/>
          </a:xfrm>
        </p:spPr>
        <p:txBody>
          <a:bodyPr/>
          <a:lstStyle/>
          <a:p>
            <a:r>
              <a:rPr lang="zh-CN" altLang="en-US" dirty="0"/>
              <a:t>单击此处编辑母版标题样式</a:t>
            </a:r>
          </a:p>
        </p:txBody>
      </p:sp>
    </p:spTree>
    <p:extLst>
      <p:ext uri="{BB962C8B-B14F-4D97-AF65-F5344CB8AC3E}">
        <p14:creationId xmlns:p14="http://schemas.microsoft.com/office/powerpoint/2010/main" val="30545049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3_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914FC24-3917-3BF3-7C72-D03F3A316DEC}"/>
              </a:ext>
            </a:extLst>
          </p:cNvPr>
          <p:cNvSpPr>
            <a:spLocks noGrp="1" noChangeArrowheads="1"/>
          </p:cNvSpPr>
          <p:nvPr>
            <p:ph type="dt" sz="half" idx="10"/>
          </p:nvPr>
        </p:nvSpPr>
        <p:spPr>
          <a:xfrm>
            <a:off x="609600" y="6245225"/>
            <a:ext cx="2844800" cy="476250"/>
          </a:xfrm>
          <a:prstGeom prst="rect">
            <a:avLst/>
          </a:prstGeom>
        </p:spPr>
        <p:txBody>
          <a:bodyPr/>
          <a:lstStyle>
            <a:lvl1pPr eaLnBrk="0" hangingPunct="0">
              <a:defRPr>
                <a:cs typeface="Arial" panose="020B0604020202020204" pitchFamily="34" charset="0"/>
              </a:defRPr>
            </a:lvl1pPr>
          </a:lstStyle>
          <a:p>
            <a:pPr>
              <a:defRPr/>
            </a:pPr>
            <a:endParaRPr lang="en-US" altLang="zh-CN"/>
          </a:p>
        </p:txBody>
      </p:sp>
      <p:sp>
        <p:nvSpPr>
          <p:cNvPr id="3" name="Rectangle 5">
            <a:extLst>
              <a:ext uri="{FF2B5EF4-FFF2-40B4-BE49-F238E27FC236}">
                <a16:creationId xmlns:a16="http://schemas.microsoft.com/office/drawing/2014/main" id="{B47C1B28-4868-75B5-C927-93F1A4D1AB41}"/>
              </a:ext>
            </a:extLst>
          </p:cNvPr>
          <p:cNvSpPr>
            <a:spLocks noGrp="1" noChangeArrowheads="1"/>
          </p:cNvSpPr>
          <p:nvPr>
            <p:ph type="ftr" sz="quarter" idx="11"/>
          </p:nvPr>
        </p:nvSpPr>
        <p:spPr>
          <a:xfrm>
            <a:off x="4165600" y="6245225"/>
            <a:ext cx="3860800" cy="476250"/>
          </a:xfrm>
          <a:prstGeom prst="rect">
            <a:avLst/>
          </a:prstGeom>
        </p:spPr>
        <p:txBody>
          <a:bodyPr/>
          <a:lstStyle>
            <a:lvl1pPr eaLnBrk="0" hangingPunct="0">
              <a:defRPr>
                <a:cs typeface="Arial" panose="020B0604020202020204" pitchFamily="34" charset="0"/>
              </a:defRPr>
            </a:lvl1pPr>
          </a:lstStyle>
          <a:p>
            <a:pPr>
              <a:defRPr/>
            </a:pPr>
            <a:endParaRPr lang="en-US" altLang="zh-CN"/>
          </a:p>
        </p:txBody>
      </p:sp>
      <p:sp>
        <p:nvSpPr>
          <p:cNvPr id="4" name="Rectangle 6">
            <a:extLst>
              <a:ext uri="{FF2B5EF4-FFF2-40B4-BE49-F238E27FC236}">
                <a16:creationId xmlns:a16="http://schemas.microsoft.com/office/drawing/2014/main" id="{5D4F672E-D4AD-6D27-4EE7-B59037720843}"/>
              </a:ext>
            </a:extLst>
          </p:cNvPr>
          <p:cNvSpPr>
            <a:spLocks noGrp="1" noChangeArrowheads="1"/>
          </p:cNvSpPr>
          <p:nvPr>
            <p:ph type="sldNum" sz="quarter" idx="12"/>
          </p:nvPr>
        </p:nvSpPr>
        <p:spPr>
          <a:xfrm>
            <a:off x="0" y="6553200"/>
            <a:ext cx="2844800" cy="287338"/>
          </a:xfrm>
          <a:prstGeom prst="rect">
            <a:avLst/>
          </a:prstGeom>
        </p:spPr>
        <p:txBody>
          <a:bodyPr vert="horz" wrap="square" lIns="91440" tIns="45720" rIns="91440" bIns="45720" numCol="1" anchor="t" anchorCtr="0" compatLnSpc="1">
            <a:prstTxWarp prst="textNoShape">
              <a:avLst/>
            </a:prstTxWarp>
          </a:bodyPr>
          <a:lstStyle>
            <a:lvl1pPr>
              <a:defRPr>
                <a:cs typeface="Arial" panose="020B0604020202020204" pitchFamily="34" charset="0"/>
              </a:defRPr>
            </a:lvl1pPr>
          </a:lstStyle>
          <a:p>
            <a:pPr>
              <a:defRPr/>
            </a:pPr>
            <a:fld id="{BC1CE3F3-B8A1-472F-B645-F4EEFFDDD25C}" type="slidenum">
              <a:rPr lang="en-US" altLang="zh-CN"/>
              <a:pPr>
                <a:defRPr/>
              </a:pPr>
              <a:t>‹#›</a:t>
            </a:fld>
            <a:endParaRPr lang="en-US" altLang="zh-CN"/>
          </a:p>
        </p:txBody>
      </p:sp>
    </p:spTree>
    <p:extLst>
      <p:ext uri="{BB962C8B-B14F-4D97-AF65-F5344CB8AC3E}">
        <p14:creationId xmlns:p14="http://schemas.microsoft.com/office/powerpoint/2010/main" val="27119032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5#目录">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rPr>
              <a:t>目录</a:t>
            </a:r>
          </a:p>
        </p:txBody>
      </p:sp>
    </p:spTree>
    <p:extLst>
      <p:ext uri="{BB962C8B-B14F-4D97-AF65-F5344CB8AC3E}">
        <p14:creationId xmlns:p14="http://schemas.microsoft.com/office/powerpoint/2010/main" val="1201518564"/>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5#目录">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rPr>
              <a:t>目录</a:t>
            </a:r>
          </a:p>
        </p:txBody>
      </p:sp>
    </p:spTree>
    <p:extLst>
      <p:ext uri="{BB962C8B-B14F-4D97-AF65-F5344CB8AC3E}">
        <p14:creationId xmlns:p14="http://schemas.microsoft.com/office/powerpoint/2010/main" val="959299838"/>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4397358" cy="652486"/>
          </a:xfrm>
          <a:prstGeom prst="rect">
            <a:avLst/>
          </a:prstGeom>
          <a:noFill/>
        </p:spPr>
        <p:txBody>
          <a:bodyPr wrap="none" rtlCol="0">
            <a:spAutoFit/>
          </a:bodyPr>
          <a:lstStyle/>
          <a:p>
            <a:pPr defTabSz="1001223" eaLnBrk="0" fontAlgn="ctr" hangingPunct="0"/>
            <a:r>
              <a:rPr lang="zh-CN" altLang="en-US"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p>
        </p:txBody>
      </p:sp>
    </p:spTree>
    <p:extLst>
      <p:ext uri="{BB962C8B-B14F-4D97-AF65-F5344CB8AC3E}">
        <p14:creationId xmlns:p14="http://schemas.microsoft.com/office/powerpoint/2010/main" val="2528024743"/>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endParaRPr lang="en-US" altLang="zh-CN" dirty="0"/>
          </a:p>
          <a:p>
            <a:pPr lvl="1"/>
            <a:endParaRPr lang="en-US" altLang="zh-CN" dirty="0"/>
          </a:p>
        </p:txBody>
      </p:sp>
      <p:cxnSp>
        <p:nvCxnSpPr>
          <p:cNvPr id="2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a:extLst>
              <a:ext uri="{FF2B5EF4-FFF2-40B4-BE49-F238E27FC236}">
                <a16:creationId xmlns:a16="http://schemas.microsoft.com/office/drawing/2014/main" id="{568EC886-2612-1F43-AB51-21A76A078357}"/>
              </a:ext>
            </a:extLst>
          </p:cNvPr>
          <p:cNvSpPr txBox="1"/>
          <p:nvPr userDrawn="1"/>
        </p:nvSpPr>
        <p:spPr>
          <a:xfrm>
            <a:off x="918916" y="630373"/>
            <a:ext cx="1584088"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思考题</a:t>
            </a:r>
          </a:p>
        </p:txBody>
      </p:sp>
    </p:spTree>
    <p:extLst>
      <p:ext uri="{BB962C8B-B14F-4D97-AF65-F5344CB8AC3E}">
        <p14:creationId xmlns:p14="http://schemas.microsoft.com/office/powerpoint/2010/main" val="963674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此版式用于每一节的小结</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本节小结</a:t>
            </a:r>
          </a:p>
        </p:txBody>
      </p:sp>
    </p:spTree>
    <p:extLst>
      <p:ext uri="{BB962C8B-B14F-4D97-AF65-F5344CB8AC3E}">
        <p14:creationId xmlns:p14="http://schemas.microsoft.com/office/powerpoint/2010/main" val="405242044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本章总结</a:t>
            </a:r>
          </a:p>
        </p:txBody>
      </p:sp>
    </p:spTree>
    <p:extLst>
      <p:ext uri="{BB962C8B-B14F-4D97-AF65-F5344CB8AC3E}">
        <p14:creationId xmlns:p14="http://schemas.microsoft.com/office/powerpoint/2010/main" val="4102356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更多信息</a:t>
            </a:r>
          </a:p>
        </p:txBody>
      </p:sp>
    </p:spTree>
    <p:extLst>
      <p:ext uri="{BB962C8B-B14F-4D97-AF65-F5344CB8AC3E}">
        <p14:creationId xmlns:p14="http://schemas.microsoft.com/office/powerpoint/2010/main" val="2526385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学习推荐</a:t>
            </a:r>
          </a:p>
        </p:txBody>
      </p:sp>
    </p:spTree>
    <p:extLst>
      <p:ext uri="{BB962C8B-B14F-4D97-AF65-F5344CB8AC3E}">
        <p14:creationId xmlns:p14="http://schemas.microsoft.com/office/powerpoint/2010/main" val="2010191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image" Target="../media/image2.png"/><Relationship Id="rId5" Type="http://schemas.openxmlformats.org/officeDocument/2006/relationships/slideLayout" Target="../slideLayouts/slideLayout21.xml"/><Relationship Id="rId10" Type="http://schemas.openxmlformats.org/officeDocument/2006/relationships/theme" Target="../theme/theme4.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999807"/>
      </p:ext>
    </p:extLst>
  </p:cSld>
  <p:clrMap bg1="lt1" tx1="dk1" bg2="lt2" tx2="dk2" accent1="accent1" accent2="accent2" accent3="accent3" accent4="accent4" accent5="accent5" accent6="accent6" hlink="hlink" folHlink="folHlink"/>
  <p:sldLayoutIdLst>
    <p:sldLayoutId id="2147483828" r:id="rId1"/>
    <p:sldLayoutId id="2147483844" r:id="rId2"/>
    <p:sldLayoutId id="2147483866" r:id="rId3"/>
    <p:sldLayoutId id="2147483846" r:id="rId4"/>
    <p:sldLayoutId id="2147483871" r:id="rId5"/>
    <p:sldLayoutId id="2147483836" r:id="rId6"/>
    <p:sldLayoutId id="2147483837" r:id="rId7"/>
    <p:sldLayoutId id="2147483838" r:id="rId8"/>
    <p:sldLayoutId id="2147483839" r:id="rId9"/>
    <p:sldLayoutId id="2147483873" r:id="rId10"/>
  </p:sldLayoutIdLst>
  <p:txStyles>
    <p:titleStyle>
      <a:lvl1pPr algn="l" defTabSz="914034"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42">
          <p15:clr>
            <a:srgbClr val="F26B43"/>
          </p15:clr>
        </p15:guide>
        <p15:guide id="4" pos="7038">
          <p15:clr>
            <a:srgbClr val="F26B43"/>
          </p15:clr>
        </p15:guide>
        <p15:guide id="5" orient="horz" pos="2341">
          <p15:clr>
            <a:srgbClr val="F26B43"/>
          </p15:clr>
        </p15:guide>
        <p15:guide id="6" orient="horz" pos="3906">
          <p15:clr>
            <a:srgbClr val="F26B43"/>
          </p15:clr>
        </p15:guide>
        <p15:guide id="7" orient="horz" pos="1162">
          <p15:clr>
            <a:srgbClr val="F26B43"/>
          </p15:clr>
        </p15:guide>
        <p15:guide id="8" pos="3840">
          <p15:clr>
            <a:srgbClr val="F26B43"/>
          </p15:clr>
        </p15:guide>
        <p15:guide id="9" orient="horz" pos="731">
          <p15:clr>
            <a:srgbClr val="F26B43"/>
          </p15:clr>
        </p15:guide>
        <p15:guide id="10" orient="horz" pos="86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734131" y="457499"/>
            <a:ext cx="10726032" cy="980113"/>
          </a:xfrm>
          <a:prstGeom prst="rect">
            <a:avLst/>
          </a:prstGeom>
        </p:spPr>
        <p:txBody>
          <a:bodyPr lIns="0" tIns="0" rIns="0" bIns="0" anchor="t">
            <a:normAutofit/>
          </a:body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28" name="Rectangle 57"/>
          <p:cNvSpPr>
            <a:spLocks noGrp="1" noChangeArrowheads="1"/>
          </p:cNvSpPr>
          <p:nvPr>
            <p:ph type="body" idx="1"/>
          </p:nvPr>
        </p:nvSpPr>
        <p:spPr bwMode="auto">
          <a:xfrm>
            <a:off x="731838" y="1484313"/>
            <a:ext cx="10728325" cy="444376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930900574"/>
      </p:ext>
    </p:extLst>
  </p:cSld>
  <p:clrMap bg1="lt1" tx1="dk1" bg2="lt2" tx2="dk2" accent1="accent1" accent2="accent2" accent3="accent3" accent4="accent4" accent5="accent5" accent6="accent6" hlink="hlink" folHlink="folHlink"/>
  <p:sldLayoutIdLst>
    <p:sldLayoutId id="2147483853" r:id="rId1"/>
    <p:sldLayoutId id="2147483869" r:id="rId2"/>
    <p:sldLayoutId id="2147483862" r:id="rId3"/>
    <p:sldLayoutId id="2147483870" r:id="rId4"/>
    <p:sldLayoutId id="2147483863" r:id="rId5"/>
  </p:sldLayoutIdLst>
  <p:txStyles>
    <p:title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19">
          <p15:clr>
            <a:srgbClr val="F26B43"/>
          </p15:clr>
        </p15:guide>
        <p15:guide id="3" orient="horz" pos="278">
          <p15:clr>
            <a:srgbClr val="F26B43"/>
          </p15:clr>
        </p15:guide>
        <p15:guide id="4" orient="horz" pos="3906">
          <p15:clr>
            <a:srgbClr val="F26B43"/>
          </p15:clr>
        </p15:guide>
        <p15:guide id="6" pos="3840">
          <p15:clr>
            <a:srgbClr val="F26B43"/>
          </p15:clr>
        </p15:guide>
        <p15:guide id="7" pos="461">
          <p15:clr>
            <a:srgbClr val="F26B43"/>
          </p15:clr>
        </p15:guide>
        <p15:guide id="8"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0"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72"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3"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spTree>
    <p:extLst>
      <p:ext uri="{BB962C8B-B14F-4D97-AF65-F5344CB8AC3E}">
        <p14:creationId xmlns:p14="http://schemas.microsoft.com/office/powerpoint/2010/main" val="1722983275"/>
      </p:ext>
    </p:extLst>
  </p:cSld>
  <p:clrMap bg1="lt1" tx1="dk1" bg2="lt2" tx2="dk2" accent1="accent1" accent2="accent2" accent3="accent3" accent4="accent4" accent5="accent5" accent6="accent6" hlink="hlink" folHlink="folHlink"/>
  <p:sldLayoutIdLst>
    <p:sldLayoutId id="2147483868" r:id="rId1"/>
  </p:sldLayoutIdLst>
  <p:hf hdr="0" ftr="0" dt="0"/>
  <p:txStyles>
    <p:titleStyle>
      <a:lvl1pPr algn="l" defTabSz="1187323" rtl="0" eaLnBrk="1" latinLnBrk="0" hangingPunct="1">
        <a:lnSpc>
          <a:spcPct val="90000"/>
        </a:lnSpc>
        <a:spcBef>
          <a:spcPct val="0"/>
        </a:spcBef>
        <a:buNone/>
        <a:defRPr sz="4998"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323" rtl="0" eaLnBrk="1" latinLnBrk="0" hangingPunct="1">
        <a:lnSpc>
          <a:spcPct val="90000"/>
        </a:lnSpc>
        <a:spcBef>
          <a:spcPts val="1298"/>
        </a:spcBef>
        <a:buFont typeface="Arial" panose="020B0604020202020204" pitchFamily="34" charset="0"/>
        <a:buNone/>
        <a:defRPr sz="1818" kern="1200">
          <a:solidFill>
            <a:srgbClr val="FFFFFF"/>
          </a:solidFill>
          <a:latin typeface="Microsoft YaHei" panose="020B0503020204020204" pitchFamily="34" charset="-122"/>
          <a:ea typeface="Microsoft YaHei" panose="020B0503020204020204" pitchFamily="34" charset="-122"/>
          <a:cs typeface="+mn-cs"/>
        </a:defRPr>
      </a:lvl1pPr>
      <a:lvl2pPr marL="593662" indent="0" algn="l" defTabSz="1187323" rtl="0" eaLnBrk="1" latinLnBrk="0" hangingPunct="1">
        <a:lnSpc>
          <a:spcPct val="90000"/>
        </a:lnSpc>
        <a:spcBef>
          <a:spcPts val="650"/>
        </a:spcBef>
        <a:buFont typeface="Arial" panose="020B0604020202020204" pitchFamily="34" charset="0"/>
        <a:buNone/>
        <a:defRPr sz="3117" kern="1200">
          <a:solidFill>
            <a:schemeClr val="tx1"/>
          </a:solidFill>
          <a:latin typeface="+mn-lt"/>
          <a:ea typeface="+mn-ea"/>
          <a:cs typeface="+mn-cs"/>
        </a:defRPr>
      </a:lvl2pPr>
      <a:lvl3pPr marL="1187323" indent="0" algn="l" defTabSz="1187323" rtl="0" eaLnBrk="1" latinLnBrk="0" hangingPunct="1">
        <a:lnSpc>
          <a:spcPct val="90000"/>
        </a:lnSpc>
        <a:spcBef>
          <a:spcPts val="650"/>
        </a:spcBef>
        <a:buFont typeface="Arial" panose="020B0604020202020204" pitchFamily="34" charset="0"/>
        <a:buNone/>
        <a:defRPr sz="2597" kern="1200">
          <a:solidFill>
            <a:schemeClr val="tx1"/>
          </a:solidFill>
          <a:latin typeface="+mn-lt"/>
          <a:ea typeface="+mn-ea"/>
          <a:cs typeface="+mn-cs"/>
        </a:defRPr>
      </a:lvl3pPr>
      <a:lvl4pPr marL="1780986"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4pPr>
      <a:lvl5pPr marL="2374648"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61">
          <p15:clr>
            <a:srgbClr val="F26B43"/>
          </p15:clr>
        </p15:guide>
        <p15:guide id="4" pos="7197">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690E0B5-B4F6-41A2-73B6-DC7437C80266}"/>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7" name="Rectangle 11">
            <a:extLst>
              <a:ext uri="{FF2B5EF4-FFF2-40B4-BE49-F238E27FC236}">
                <a16:creationId xmlns:a16="http://schemas.microsoft.com/office/drawing/2014/main" id="{106FE7CA-36FF-BDF2-2687-FD48AA8C0B32}"/>
              </a:ext>
            </a:extLst>
          </p:cNvPr>
          <p:cNvSpPr>
            <a:spLocks noGrp="1" noChangeArrowheads="1"/>
          </p:cNvSpPr>
          <p:nvPr>
            <p:ph type="title"/>
          </p:nvPr>
        </p:nvSpPr>
        <p:spPr bwMode="auto">
          <a:xfrm>
            <a:off x="711200" y="76200"/>
            <a:ext cx="10668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Tree>
    <p:extLst>
      <p:ext uri="{BB962C8B-B14F-4D97-AF65-F5344CB8AC3E}">
        <p14:creationId xmlns:p14="http://schemas.microsoft.com/office/powerpoint/2010/main" val="1473969412"/>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Lst>
  <p:txStyles>
    <p:titleStyle>
      <a:lvl1pPr algn="l" rtl="0" eaLnBrk="0" fontAlgn="base" hangingPunct="0">
        <a:spcBef>
          <a:spcPct val="0"/>
        </a:spcBef>
        <a:spcAft>
          <a:spcPct val="0"/>
        </a:spcAft>
        <a:defRPr sz="3200">
          <a:solidFill>
            <a:schemeClr val="tx1"/>
          </a:solidFill>
          <a:latin typeface="+mj-lt"/>
          <a:ea typeface="+mj-ea"/>
          <a:cs typeface="+mj-cs"/>
        </a:defRPr>
      </a:lvl1pPr>
      <a:lvl2pPr algn="l" rtl="0" eaLnBrk="0" fontAlgn="base" hangingPunct="0">
        <a:spcBef>
          <a:spcPct val="0"/>
        </a:spcBef>
        <a:spcAft>
          <a:spcPct val="0"/>
        </a:spcAft>
        <a:defRPr sz="3200">
          <a:solidFill>
            <a:schemeClr val="tx1"/>
          </a:solidFill>
          <a:latin typeface="Arial" pitchFamily="34" charset="0"/>
          <a:ea typeface="黑体" pitchFamily="49" charset="-122"/>
        </a:defRPr>
      </a:lvl2pPr>
      <a:lvl3pPr algn="l" rtl="0" eaLnBrk="0" fontAlgn="base" hangingPunct="0">
        <a:spcBef>
          <a:spcPct val="0"/>
        </a:spcBef>
        <a:spcAft>
          <a:spcPct val="0"/>
        </a:spcAft>
        <a:defRPr sz="3200">
          <a:solidFill>
            <a:schemeClr val="tx1"/>
          </a:solidFill>
          <a:latin typeface="Arial" pitchFamily="34" charset="0"/>
          <a:ea typeface="黑体" pitchFamily="49" charset="-122"/>
        </a:defRPr>
      </a:lvl3pPr>
      <a:lvl4pPr algn="l" rtl="0" eaLnBrk="0" fontAlgn="base" hangingPunct="0">
        <a:spcBef>
          <a:spcPct val="0"/>
        </a:spcBef>
        <a:spcAft>
          <a:spcPct val="0"/>
        </a:spcAft>
        <a:defRPr sz="3200">
          <a:solidFill>
            <a:schemeClr val="tx1"/>
          </a:solidFill>
          <a:latin typeface="Arial" pitchFamily="34" charset="0"/>
          <a:ea typeface="黑体" pitchFamily="49" charset="-122"/>
        </a:defRPr>
      </a:lvl4pPr>
      <a:lvl5pPr algn="l" rtl="0" eaLnBrk="0" fontAlgn="base" hangingPunct="0">
        <a:spcBef>
          <a:spcPct val="0"/>
        </a:spcBef>
        <a:spcAft>
          <a:spcPct val="0"/>
        </a:spcAft>
        <a:defRPr sz="3200">
          <a:solidFill>
            <a:schemeClr val="tx1"/>
          </a:solidFill>
          <a:latin typeface="Arial" pitchFamily="34" charset="0"/>
          <a:ea typeface="黑体" pitchFamily="49" charset="-122"/>
        </a:defRPr>
      </a:lvl5pPr>
      <a:lvl6pPr marL="457200" algn="l" rtl="0" eaLnBrk="0" fontAlgn="base" hangingPunct="0">
        <a:spcBef>
          <a:spcPct val="0"/>
        </a:spcBef>
        <a:spcAft>
          <a:spcPct val="0"/>
        </a:spcAft>
        <a:defRPr sz="3200">
          <a:solidFill>
            <a:schemeClr val="bg1"/>
          </a:solidFill>
          <a:latin typeface="Arial" pitchFamily="34" charset="0"/>
          <a:ea typeface="黑体" pitchFamily="49" charset="-122"/>
        </a:defRPr>
      </a:lvl6pPr>
      <a:lvl7pPr marL="914400" algn="l" rtl="0" eaLnBrk="0" fontAlgn="base" hangingPunct="0">
        <a:spcBef>
          <a:spcPct val="0"/>
        </a:spcBef>
        <a:spcAft>
          <a:spcPct val="0"/>
        </a:spcAft>
        <a:defRPr sz="3200">
          <a:solidFill>
            <a:schemeClr val="bg1"/>
          </a:solidFill>
          <a:latin typeface="Arial" pitchFamily="34" charset="0"/>
          <a:ea typeface="黑体" pitchFamily="49" charset="-122"/>
        </a:defRPr>
      </a:lvl7pPr>
      <a:lvl8pPr marL="1371600" algn="l" rtl="0" eaLnBrk="0" fontAlgn="base" hangingPunct="0">
        <a:spcBef>
          <a:spcPct val="0"/>
        </a:spcBef>
        <a:spcAft>
          <a:spcPct val="0"/>
        </a:spcAft>
        <a:defRPr sz="3200">
          <a:solidFill>
            <a:schemeClr val="bg1"/>
          </a:solidFill>
          <a:latin typeface="Arial" pitchFamily="34" charset="0"/>
          <a:ea typeface="黑体" pitchFamily="49" charset="-122"/>
        </a:defRPr>
      </a:lvl8pPr>
      <a:lvl9pPr marL="1828800" algn="l" rtl="0" eaLnBrk="0" fontAlgn="base" hangingPunct="0">
        <a:spcBef>
          <a:spcPct val="0"/>
        </a:spcBef>
        <a:spcAft>
          <a:spcPct val="0"/>
        </a:spcAft>
        <a:defRPr sz="3200">
          <a:solidFill>
            <a:schemeClr val="bg1"/>
          </a:solidFill>
          <a:latin typeface="Arial" pitchFamily="34" charset="0"/>
          <a:ea typeface="黑体" pitchFamily="49"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25.jpe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1.tmp"/><Relationship Id="rId4" Type="http://schemas.openxmlformats.org/officeDocument/2006/relationships/image" Target="../media/image30.tmp"/></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8" Type="http://schemas.openxmlformats.org/officeDocument/2006/relationships/image" Target="../media/image39.jpg"/><Relationship Id="rId13" Type="http://schemas.openxmlformats.org/officeDocument/2006/relationships/image" Target="../media/image44.jpeg"/><Relationship Id="rId3" Type="http://schemas.openxmlformats.org/officeDocument/2006/relationships/image" Target="../media/image34.jpg"/><Relationship Id="rId7" Type="http://schemas.openxmlformats.org/officeDocument/2006/relationships/image" Target="../media/image38.jpg"/><Relationship Id="rId12"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7.jpg"/><Relationship Id="rId11" Type="http://schemas.openxmlformats.org/officeDocument/2006/relationships/image" Target="../media/image42.jpe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jpg"/><Relationship Id="rId9" Type="http://schemas.openxmlformats.org/officeDocument/2006/relationships/image" Target="../media/image40.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8.jpeg"/></Relationships>
</file>

<file path=ppt/slides/_rels/slide26.xml.rels><?xml version="1.0" encoding="UTF-8" standalone="yes"?>
<Relationships xmlns="http://schemas.openxmlformats.org/package/2006/relationships"><Relationship Id="rId8" Type="http://schemas.openxmlformats.org/officeDocument/2006/relationships/image" Target="../media/image63.jpg"/><Relationship Id="rId3" Type="http://schemas.openxmlformats.org/officeDocument/2006/relationships/image" Target="../media/image490.png"/><Relationship Id="rId7" Type="http://schemas.openxmlformats.org/officeDocument/2006/relationships/image" Target="../media/image62.jpe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61.jpg"/><Relationship Id="rId5" Type="http://schemas.openxmlformats.org/officeDocument/2006/relationships/image" Target="../media/image60.jpeg"/><Relationship Id="rId4" Type="http://schemas.openxmlformats.org/officeDocument/2006/relationships/image" Target="../media/image59.jpeg"/></Relationships>
</file>

<file path=ppt/slides/_rels/slide2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7.gif"/></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4.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6.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notesSlide" Target="../notesSlides/notesSlide45.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slideLayout" Target="../slideLayouts/slideLayout14.xml"/><Relationship Id="rId2" Type="http://schemas.openxmlformats.org/officeDocument/2006/relationships/tags" Target="../tags/tag5.xml"/><Relationship Id="rId16" Type="http://schemas.openxmlformats.org/officeDocument/2006/relationships/tags" Target="../tags/tag19.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tags" Target="../tags/tag18.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s>
</file>

<file path=ppt/slides/_rels/slide4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image" Target="../media/image84.jpeg"/><Relationship Id="rId2" Type="http://schemas.openxmlformats.org/officeDocument/2006/relationships/notesSlide" Target="../notesSlides/notesSlide54.xml"/><Relationship Id="rId1" Type="http://schemas.openxmlformats.org/officeDocument/2006/relationships/slideLayout" Target="../slideLayouts/slideLayout14.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s/_rels/slide5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86.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1.xml"/><Relationship Id="rId6" Type="http://schemas.openxmlformats.org/officeDocument/2006/relationships/image" Target="../media/image92.emf"/><Relationship Id="rId5" Type="http://schemas.openxmlformats.org/officeDocument/2006/relationships/image" Target="../media/image91.jpe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60.xml"/><Relationship Id="rId1" Type="http://schemas.openxmlformats.org/officeDocument/2006/relationships/slideLayout" Target="../slideLayouts/slideLayout17.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jpe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gif"/></Relationships>
</file>

<file path=ppt/slides/_rels/slide6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64E5AFE-F3D9-0444-E8DA-8D8FE9E93977}"/>
              </a:ext>
            </a:extLst>
          </p:cNvPr>
          <p:cNvSpPr>
            <a:spLocks noChangeArrowheads="1"/>
          </p:cNvSpPr>
          <p:nvPr/>
        </p:nvSpPr>
        <p:spPr bwMode="auto">
          <a:xfrm>
            <a:off x="-2137" y="2373314"/>
            <a:ext cx="12209099" cy="1214437"/>
          </a:xfrm>
          <a:prstGeom prst="rect">
            <a:avLst/>
          </a:prstGeom>
          <a:solidFill>
            <a:srgbClr val="296FCD"/>
          </a:solidFill>
          <a:ln w="9525">
            <a:solidFill>
              <a:srgbClr val="B6DCDF"/>
            </a:solidFill>
            <a:miter lim="800000"/>
            <a:headEnd/>
            <a:tailEnd/>
          </a:ln>
          <a:effectLst>
            <a:outerShdw blurRad="40000" dist="23000" dir="5400000" rotWithShape="0">
              <a:srgbClr val="808080">
                <a:alpha val="34998"/>
              </a:srgbClr>
            </a:outerShdw>
          </a:effectLst>
        </p:spPr>
        <p:txBody>
          <a:bodyPr anchor="ctr"/>
          <a:lstStyle/>
          <a:p>
            <a:pPr algn="ctr" eaLnBrk="1" hangingPunct="1">
              <a:buFont typeface="Arial" panose="020B0604020202020204" pitchFamily="34" charset="0"/>
              <a:buNone/>
              <a:defRPr/>
            </a:pPr>
            <a:endParaRPr lang="zh-CN" altLang="en-US">
              <a:solidFill>
                <a:srgbClr val="FFFFFF"/>
              </a:solidFill>
              <a:latin typeface="黑体" panose="02010609060101010101" pitchFamily="49" charset="-122"/>
              <a:ea typeface="黑体" panose="02010609060101010101" pitchFamily="49" charset="-122"/>
            </a:endParaRPr>
          </a:p>
        </p:txBody>
      </p:sp>
      <p:sp>
        <p:nvSpPr>
          <p:cNvPr id="5127" name="TextBox 2">
            <a:extLst>
              <a:ext uri="{FF2B5EF4-FFF2-40B4-BE49-F238E27FC236}">
                <a16:creationId xmlns:a16="http://schemas.microsoft.com/office/drawing/2014/main" id="{183C4DF5-584E-7ED1-40B0-C3CD7BC765E1}"/>
              </a:ext>
            </a:extLst>
          </p:cNvPr>
          <p:cNvSpPr txBox="1">
            <a:spLocks noChangeArrowheads="1"/>
          </p:cNvSpPr>
          <p:nvPr/>
        </p:nvSpPr>
        <p:spPr bwMode="auto">
          <a:xfrm>
            <a:off x="101600" y="2593975"/>
            <a:ext cx="12090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400" dirty="0">
                <a:solidFill>
                  <a:srgbClr val="FFFFFF"/>
                </a:solidFill>
                <a:latin typeface="黑体" panose="02010609060101010101" pitchFamily="49" charset="-122"/>
                <a:ea typeface="黑体" panose="02010609060101010101" pitchFamily="49" charset="-122"/>
                <a:cs typeface="Times New Roman" panose="02020603050405020304" pitchFamily="18" charset="0"/>
              </a:rPr>
              <a:t>第</a:t>
            </a:r>
            <a:r>
              <a:rPr lang="en-US" altLang="zh-CN" sz="4400" dirty="0">
                <a:solidFill>
                  <a:srgbClr val="FFFFFF"/>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4400" dirty="0">
                <a:solidFill>
                  <a:srgbClr val="FFFFFF"/>
                </a:solidFill>
                <a:latin typeface="黑体" panose="02010609060101010101" pitchFamily="49" charset="-122"/>
                <a:ea typeface="黑体" panose="02010609060101010101" pitchFamily="49" charset="-122"/>
                <a:cs typeface="Times New Roman" panose="02020603050405020304" pitchFamily="18" charset="0"/>
              </a:rPr>
              <a:t>章 大数据概述</a:t>
            </a:r>
            <a:endParaRPr lang="en-US" altLang="en-US" sz="4400" dirty="0">
              <a:solidFill>
                <a:srgbClr val="FFFFFF"/>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128" name="矩形 3">
            <a:extLst>
              <a:ext uri="{FF2B5EF4-FFF2-40B4-BE49-F238E27FC236}">
                <a16:creationId xmlns:a16="http://schemas.microsoft.com/office/drawing/2014/main" id="{A17866D8-67AF-1073-E813-0AC8E0478ADD}"/>
              </a:ext>
            </a:extLst>
          </p:cNvPr>
          <p:cNvSpPr>
            <a:spLocks noChangeArrowheads="1"/>
          </p:cNvSpPr>
          <p:nvPr/>
        </p:nvSpPr>
        <p:spPr bwMode="auto">
          <a:xfrm>
            <a:off x="2398714" y="4730750"/>
            <a:ext cx="748982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0"/>
              </a:spcBef>
              <a:buFontTx/>
              <a:buNone/>
            </a:pPr>
            <a:r>
              <a:rPr lang="zh-CN" altLang="en-US"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阎继宁 副教授</a:t>
            </a:r>
            <a:endParaRPr lang="en-US" altLang="zh-CN"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algn="ctr" eaLnBrk="1" hangingPunct="1">
              <a:lnSpc>
                <a:spcPct val="150000"/>
              </a:lnSpc>
              <a:spcBef>
                <a:spcPct val="0"/>
              </a:spcBef>
              <a:buFontTx/>
              <a:buNone/>
            </a:pPr>
            <a:r>
              <a:rPr lang="zh-CN" altLang="en-US"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计算机学院 大数据系</a:t>
            </a:r>
            <a:endParaRPr lang="en-US" altLang="zh-CN"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algn="ctr" eaLnBrk="1" hangingPunct="1">
              <a:lnSpc>
                <a:spcPct val="150000"/>
              </a:lnSpc>
              <a:spcBef>
                <a:spcPct val="0"/>
              </a:spcBef>
              <a:buFontTx/>
              <a:buNone/>
            </a:pPr>
            <a:r>
              <a:rPr lang="en-US" altLang="en-US" sz="2400"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yanjn@cug.edu.cn</a:t>
            </a:r>
            <a:endParaRPr lang="en-GB" altLang="en-US" sz="2800" b="1">
              <a:solidFill>
                <a:srgbClr val="FFFF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29" name="TextBox 9">
            <a:extLst>
              <a:ext uri="{FF2B5EF4-FFF2-40B4-BE49-F238E27FC236}">
                <a16:creationId xmlns:a16="http://schemas.microsoft.com/office/drawing/2014/main" id="{FD4DEFCC-9858-D098-FCC8-2F3A39FED711}"/>
              </a:ext>
            </a:extLst>
          </p:cNvPr>
          <p:cNvSpPr txBox="1">
            <a:spLocks noChangeArrowheads="1"/>
          </p:cNvSpPr>
          <p:nvPr/>
        </p:nvSpPr>
        <p:spPr bwMode="auto">
          <a:xfrm>
            <a:off x="9111343" y="1136651"/>
            <a:ext cx="2743200"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rgbClr val="000000"/>
                </a:solidFill>
                <a:latin typeface="华文楷体" panose="02010600040101010101" pitchFamily="2" charset="-122"/>
                <a:ea typeface="华文楷体" panose="02010600040101010101" pitchFamily="2" charset="-122"/>
              </a:rPr>
              <a:t>大数据平台及应用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b="1" dirty="0">
                <a:sym typeface="Huawei Sans" panose="020C0503030203020204" pitchFamily="34" charset="0"/>
              </a:rPr>
              <a:t>大数据时代的挑战与机遇</a:t>
            </a:r>
            <a:endParaRPr lang="en-US" altLang="zh-CN" dirty="0">
              <a:solidFill>
                <a:schemeClr val="bg1">
                  <a:lumMod val="50000"/>
                </a:schemeClr>
              </a:solidFill>
              <a:sym typeface="Huawei Sans" panose="020C0503030203020204" pitchFamily="34" charset="0"/>
            </a:endParaRPr>
          </a:p>
          <a:p>
            <a:pPr lvl="1"/>
            <a:r>
              <a:rPr lang="zh-CN" altLang="en-US" b="1" dirty="0">
                <a:sym typeface="Huawei Sans" panose="020C0503030203020204" pitchFamily="34" charset="0"/>
              </a:rPr>
              <a:t>大数据时代</a:t>
            </a:r>
          </a:p>
          <a:p>
            <a:pPr lvl="1"/>
            <a:r>
              <a:rPr lang="zh-CN" altLang="en-US" dirty="0">
                <a:solidFill>
                  <a:schemeClr val="bg1">
                    <a:lumMod val="50000"/>
                  </a:schemeClr>
                </a:solidFill>
                <a:sym typeface="Huawei Sans" panose="020C0503030203020204" pitchFamily="34" charset="0"/>
              </a:rPr>
              <a:t>大数据的应用领域</a:t>
            </a:r>
            <a:endParaRPr lang="en-US" altLang="zh-CN" dirty="0">
              <a:solidFill>
                <a:schemeClr val="bg1">
                  <a:lumMod val="50000"/>
                </a:schemeClr>
              </a:solidFill>
              <a:sym typeface="Huawei Sans" panose="020C0503030203020204" pitchFamily="34" charset="0"/>
            </a:endParaRPr>
          </a:p>
          <a:p>
            <a:pPr lvl="1"/>
            <a:r>
              <a:rPr lang="zh-CN" altLang="en-US" dirty="0">
                <a:solidFill>
                  <a:schemeClr val="bg1">
                    <a:lumMod val="50000"/>
                  </a:schemeClr>
                </a:solidFill>
                <a:sym typeface="Huawei Sans" panose="020C0503030203020204" pitchFamily="34" charset="0"/>
              </a:rPr>
              <a:t>企业所面临的挑战和机遇</a:t>
            </a:r>
            <a:endParaRPr lang="en-US" altLang="zh-CN" b="1" dirty="0">
              <a:sym typeface="Huawei Sans" panose="020C0503030203020204" pitchFamily="34" charset="0"/>
            </a:endParaRPr>
          </a:p>
          <a:p>
            <a:r>
              <a:rPr lang="zh-CN" altLang="en-US" dirty="0">
                <a:solidFill>
                  <a:schemeClr val="bg1">
                    <a:lumMod val="50000"/>
                  </a:schemeClr>
                </a:solidFill>
                <a:sym typeface="Huawei Sans" panose="020C0503030203020204" pitchFamily="34" charset="0"/>
              </a:rPr>
              <a:t>公有云大数据概述</a:t>
            </a:r>
            <a:endParaRPr lang="en-US" altLang="zh-CN" dirty="0">
              <a:solidFill>
                <a:schemeClr val="bg1">
                  <a:lumMod val="50000"/>
                </a:schemeClr>
              </a:solidFill>
              <a:sym typeface="Huawei Sans" panose="020C0503030203020204" pitchFamily="34" charset="0"/>
            </a:endParaRPr>
          </a:p>
          <a:p>
            <a:r>
              <a:rPr lang="zh-CN" altLang="en-US" dirty="0">
                <a:solidFill>
                  <a:schemeClr val="bg1">
                    <a:lumMod val="50000"/>
                  </a:schemeClr>
                </a:solidFill>
                <a:sym typeface="Huawei Sans" panose="020C0503030203020204" pitchFamily="34" charset="0"/>
              </a:rPr>
              <a:t>物联网</a:t>
            </a:r>
            <a:endParaRPr lang="en-US" altLang="zh-CN" dirty="0">
              <a:solidFill>
                <a:schemeClr val="bg1">
                  <a:lumMod val="50000"/>
                </a:schemeClr>
              </a:solidFill>
              <a:sym typeface="Huawei Sans" panose="020C0503030203020204" pitchFamily="34" charset="0"/>
            </a:endParaRPr>
          </a:p>
          <a:p>
            <a:r>
              <a:rPr lang="zh-CN" altLang="en-US" dirty="0">
                <a:solidFill>
                  <a:schemeClr val="bg1">
                    <a:lumMod val="50000"/>
                  </a:schemeClr>
                </a:solidFill>
                <a:sym typeface="Huawei Sans" panose="020C0503030203020204" pitchFamily="34" charset="0"/>
              </a:rPr>
              <a:t>大数据与云计算、物联网的关系</a:t>
            </a:r>
            <a:endParaRPr lang="en-US" altLang="zh-CN" dirty="0">
              <a:solidFill>
                <a:schemeClr val="bg1">
                  <a:lumMod val="50000"/>
                </a:schemeClr>
              </a:solidFill>
              <a:sym typeface="Huawei Sans" panose="020C0503030203020204" pitchFamily="34" charset="0"/>
            </a:endParaRPr>
          </a:p>
        </p:txBody>
      </p:sp>
    </p:spTree>
    <p:extLst>
      <p:ext uri="{BB962C8B-B14F-4D97-AF65-F5344CB8AC3E}">
        <p14:creationId xmlns:p14="http://schemas.microsoft.com/office/powerpoint/2010/main" val="1825668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sym typeface="Huawei Sans" panose="020C0503030203020204" pitchFamily="34" charset="0"/>
              </a:rPr>
              <a:t>开启第四次产业革命，迎接智能时代</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704" y="3372345"/>
            <a:ext cx="2494981" cy="17963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5664" y="2814581"/>
            <a:ext cx="2553648" cy="18035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6136" y="2350034"/>
            <a:ext cx="2635143" cy="17963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64927" y="1889255"/>
            <a:ext cx="2519864" cy="17963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文本框 5"/>
          <p:cNvSpPr txBox="1"/>
          <p:nvPr/>
        </p:nvSpPr>
        <p:spPr>
          <a:xfrm>
            <a:off x="933162" y="5515117"/>
            <a:ext cx="2782064" cy="923330"/>
          </a:xfrm>
          <a:prstGeom prst="rect">
            <a:avLst/>
          </a:prstGeom>
          <a:noFill/>
        </p:spPr>
        <p:txBody>
          <a:bodyPr wrap="square" rtlCol="0">
            <a:spAutoFit/>
          </a:bodyPr>
          <a:lstStyle/>
          <a:p>
            <a:pPr algn="ctr"/>
            <a:r>
              <a:rPr lang="zh-CN" altLang="en-US"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蒸汽时代</a:t>
            </a:r>
            <a:endParaRPr lang="en-US" altLang="zh-CN"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1760s - 1840s</a:t>
            </a:r>
          </a:p>
          <a:p>
            <a:pPr algn="ct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英国</a:t>
            </a:r>
          </a:p>
        </p:txBody>
      </p:sp>
      <p:sp>
        <p:nvSpPr>
          <p:cNvPr id="8" name="文本框 7"/>
          <p:cNvSpPr txBox="1"/>
          <p:nvPr/>
        </p:nvSpPr>
        <p:spPr>
          <a:xfrm>
            <a:off x="3882768" y="5083609"/>
            <a:ext cx="1899439" cy="923330"/>
          </a:xfrm>
          <a:prstGeom prst="rect">
            <a:avLst/>
          </a:prstGeom>
          <a:noFill/>
        </p:spPr>
        <p:txBody>
          <a:bodyPr wrap="square" rtlCol="0">
            <a:spAutoFit/>
          </a:bodyPr>
          <a:lstStyle/>
          <a:p>
            <a:pPr algn="ctr"/>
            <a:r>
              <a:rPr lang="zh-CN" altLang="en-US"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电气时代</a:t>
            </a:r>
            <a:endParaRPr lang="en-US" altLang="zh-CN"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1860s - 1920s</a:t>
            </a:r>
          </a:p>
          <a:p>
            <a:pPr algn="ct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欧美</a:t>
            </a:r>
          </a:p>
        </p:txBody>
      </p:sp>
      <p:sp>
        <p:nvSpPr>
          <p:cNvPr id="10" name="文本框 9"/>
          <p:cNvSpPr txBox="1"/>
          <p:nvPr/>
        </p:nvSpPr>
        <p:spPr>
          <a:xfrm>
            <a:off x="6528393" y="4556300"/>
            <a:ext cx="1810627" cy="923330"/>
          </a:xfrm>
          <a:prstGeom prst="rect">
            <a:avLst/>
          </a:prstGeom>
          <a:noFill/>
        </p:spPr>
        <p:txBody>
          <a:bodyPr wrap="square" rtlCol="0">
            <a:spAutoFit/>
          </a:bodyPr>
          <a:lstStyle/>
          <a:p>
            <a:pPr algn="ctr"/>
            <a:r>
              <a:rPr lang="zh-CN" altLang="en-US"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信息时代</a:t>
            </a:r>
            <a:endParaRPr lang="en-US" altLang="zh-CN"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1940s - 2010s</a:t>
            </a:r>
          </a:p>
          <a:p>
            <a:pPr algn="ct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美国</a:t>
            </a:r>
          </a:p>
        </p:txBody>
      </p:sp>
      <p:sp>
        <p:nvSpPr>
          <p:cNvPr id="12" name="文本框 11"/>
          <p:cNvSpPr txBox="1"/>
          <p:nvPr/>
        </p:nvSpPr>
        <p:spPr>
          <a:xfrm>
            <a:off x="9388932" y="4102412"/>
            <a:ext cx="1271853" cy="646331"/>
          </a:xfrm>
          <a:prstGeom prst="rect">
            <a:avLst/>
          </a:prstGeom>
          <a:noFill/>
        </p:spPr>
        <p:txBody>
          <a:bodyPr wrap="square" rtlCol="0">
            <a:spAutoFit/>
          </a:bodyPr>
          <a:lstStyle/>
          <a:p>
            <a:pPr algn="ctr"/>
            <a:r>
              <a:rPr lang="zh-CN" altLang="en-US"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智能时代</a:t>
            </a:r>
            <a:endParaRPr lang="en-US" altLang="zh-CN"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文本框 6"/>
          <p:cNvSpPr txBox="1"/>
          <p:nvPr/>
        </p:nvSpPr>
        <p:spPr>
          <a:xfrm>
            <a:off x="1828800" y="2874764"/>
            <a:ext cx="912378" cy="400110"/>
          </a:xfrm>
          <a:prstGeom prst="rect">
            <a:avLst/>
          </a:prstGeom>
          <a:noFill/>
        </p:spPr>
        <p:txBody>
          <a:bodyPr wrap="square" rtlCol="0">
            <a:spAutoFit/>
          </a:bodyPr>
          <a:lstStyle/>
          <a:p>
            <a:pPr algn="ct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热力</a:t>
            </a:r>
          </a:p>
        </p:txBody>
      </p:sp>
      <p:sp>
        <p:nvSpPr>
          <p:cNvPr id="13" name="文本框 12"/>
          <p:cNvSpPr txBox="1"/>
          <p:nvPr/>
        </p:nvSpPr>
        <p:spPr>
          <a:xfrm>
            <a:off x="4327520" y="2372979"/>
            <a:ext cx="912378" cy="400110"/>
          </a:xfrm>
          <a:prstGeom prst="rect">
            <a:avLst/>
          </a:prstGeom>
          <a:noFill/>
        </p:spPr>
        <p:txBody>
          <a:bodyPr wrap="square" rtlCol="0">
            <a:spAutoFit/>
          </a:bodyPr>
          <a:lstStyle/>
          <a:p>
            <a:pPr algn="ct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电力</a:t>
            </a:r>
          </a:p>
        </p:txBody>
      </p:sp>
      <p:sp>
        <p:nvSpPr>
          <p:cNvPr id="14" name="文本框 13"/>
          <p:cNvSpPr txBox="1"/>
          <p:nvPr/>
        </p:nvSpPr>
        <p:spPr>
          <a:xfrm>
            <a:off x="6398875" y="1950289"/>
            <a:ext cx="1982064" cy="400110"/>
          </a:xfrm>
          <a:prstGeom prst="rect">
            <a:avLst/>
          </a:prstGeom>
          <a:noFill/>
        </p:spPr>
        <p:txBody>
          <a:bodyPr wrap="square" rtlCol="0">
            <a:spAutoFit/>
          </a:bodyPr>
          <a:lstStyle/>
          <a:p>
            <a:pPr algn="ct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计算机、通信</a:t>
            </a:r>
          </a:p>
        </p:txBody>
      </p:sp>
      <p:sp>
        <p:nvSpPr>
          <p:cNvPr id="15" name="文本框 14"/>
          <p:cNvSpPr txBox="1"/>
          <p:nvPr/>
        </p:nvSpPr>
        <p:spPr>
          <a:xfrm>
            <a:off x="8950385" y="1515951"/>
            <a:ext cx="2225224" cy="400110"/>
          </a:xfrm>
          <a:prstGeom prst="rect">
            <a:avLst/>
          </a:prstGeom>
          <a:noFill/>
        </p:spPr>
        <p:txBody>
          <a:bodyPr wrap="square" rtlCol="0">
            <a:spAutoFit/>
          </a:bodyPr>
          <a:lstStyle/>
          <a:p>
            <a:pPr algn="ct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云、大、物、智</a:t>
            </a:r>
          </a:p>
        </p:txBody>
      </p:sp>
    </p:spTree>
    <p:extLst>
      <p:ext uri="{BB962C8B-B14F-4D97-AF65-F5344CB8AC3E}">
        <p14:creationId xmlns:p14="http://schemas.microsoft.com/office/powerpoint/2010/main" val="3402603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标题 135"/>
          <p:cNvSpPr>
            <a:spLocks noGrp="1"/>
          </p:cNvSpPr>
          <p:nvPr>
            <p:ph type="title"/>
          </p:nvPr>
        </p:nvSpPr>
        <p:spPr/>
        <p:txBody>
          <a:bodyPr/>
          <a:lstStyle/>
          <a:p>
            <a:r>
              <a:rPr lang="zh-CN" altLang="en-US" dirty="0">
                <a:sym typeface="Huawei Sans" panose="020C0503030203020204" pitchFamily="34" charset="0"/>
              </a:rPr>
              <a:t>欧美主要国家的大数据战略</a:t>
            </a:r>
          </a:p>
        </p:txBody>
      </p:sp>
      <p:sp>
        <p:nvSpPr>
          <p:cNvPr id="137" name="文本占位符 136"/>
          <p:cNvSpPr>
            <a:spLocks noGrp="1"/>
          </p:cNvSpPr>
          <p:nvPr>
            <p:ph type="body" sz="quarter" idx="10"/>
          </p:nvPr>
        </p:nvSpPr>
        <p:spPr>
          <a:xfrm>
            <a:off x="2532856" y="1047750"/>
            <a:ext cx="8927308" cy="4879805"/>
          </a:xfrm>
        </p:spPr>
        <p:txBody>
          <a:bodyPr/>
          <a:lstStyle/>
          <a:p>
            <a:r>
              <a:rPr lang="zh-CN" altLang="zh-CN" sz="1800" dirty="0">
                <a:latin typeface="+mn-lt"/>
                <a:ea typeface="+mn-ea"/>
              </a:rPr>
              <a:t>美国总统科技顾问委员会发布了</a:t>
            </a:r>
            <a:r>
              <a:rPr lang="en-US" altLang="zh-CN" sz="1800" dirty="0">
                <a:latin typeface="+mn-lt"/>
                <a:ea typeface="+mn-ea"/>
              </a:rPr>
              <a:t>NITRO</a:t>
            </a:r>
            <a:r>
              <a:rPr lang="zh-CN" altLang="zh-CN" sz="1800" dirty="0">
                <a:latin typeface="+mn-lt"/>
                <a:ea typeface="+mn-ea"/>
              </a:rPr>
              <a:t>编写的《联邦大数据研究和开发战略计划》</a:t>
            </a:r>
            <a:r>
              <a:rPr lang="zh-CN" altLang="en-US" sz="1800" dirty="0">
                <a:latin typeface="+mn-lt"/>
                <a:ea typeface="+mn-ea"/>
              </a:rPr>
              <a:t>，以确保</a:t>
            </a:r>
            <a:r>
              <a:rPr lang="zh-CN" altLang="zh-CN" sz="1800" dirty="0">
                <a:latin typeface="+mn-lt"/>
                <a:ea typeface="+mn-ea"/>
              </a:rPr>
              <a:t>国家在研发上的持续领导</a:t>
            </a:r>
            <a:r>
              <a:rPr lang="zh-CN" altLang="en-US" sz="1800" dirty="0">
                <a:latin typeface="+mn-lt"/>
                <a:ea typeface="+mn-ea"/>
              </a:rPr>
              <a:t>；</a:t>
            </a:r>
            <a:r>
              <a:rPr lang="zh-CN" altLang="zh-CN" sz="1800" dirty="0">
                <a:latin typeface="+mn-lt"/>
                <a:ea typeface="+mn-ea"/>
              </a:rPr>
              <a:t>提高国家应对社会压力的能力以及通过研究和开发面向国家和世界的环境问题</a:t>
            </a:r>
            <a:r>
              <a:rPr lang="zh-CN" altLang="en-US" sz="1800" dirty="0">
                <a:latin typeface="+mn-lt"/>
                <a:ea typeface="+mn-ea"/>
              </a:rPr>
              <a:t>。</a:t>
            </a:r>
            <a:endParaRPr lang="en-US" altLang="zh-CN" sz="1800" dirty="0">
              <a:latin typeface="+mn-lt"/>
              <a:ea typeface="+mn-ea"/>
            </a:endParaRPr>
          </a:p>
          <a:p>
            <a:r>
              <a:rPr lang="zh-CN" altLang="zh-CN" sz="1800" dirty="0">
                <a:latin typeface="+mn-lt"/>
                <a:ea typeface="+mn-ea"/>
              </a:rPr>
              <a:t>由英国商务、创新和技能部牵头编制的《英国数据能力发展战略规划》发布。该战略旨在使英国成为大数据分析的世界领跑者</a:t>
            </a:r>
            <a:r>
              <a:rPr lang="zh-CN" altLang="en-US" sz="1800" dirty="0">
                <a:latin typeface="+mn-lt"/>
                <a:ea typeface="+mn-ea"/>
              </a:rPr>
              <a:t>。</a:t>
            </a:r>
            <a:endParaRPr lang="en-US" altLang="zh-CN" sz="1800" dirty="0">
              <a:latin typeface="+mn-lt"/>
              <a:ea typeface="+mn-ea"/>
            </a:endParaRPr>
          </a:p>
          <a:p>
            <a:r>
              <a:rPr lang="zh-CN" altLang="en-US" sz="1800" dirty="0">
                <a:latin typeface="+mn-lt"/>
                <a:ea typeface="+mn-ea"/>
              </a:rPr>
              <a:t>欧盟委员会发布</a:t>
            </a:r>
            <a:r>
              <a:rPr lang="en-US" altLang="zh-CN" sz="1800" dirty="0">
                <a:latin typeface="+mn-lt"/>
                <a:ea typeface="+mn-ea"/>
              </a:rPr>
              <a:t>《</a:t>
            </a:r>
            <a:r>
              <a:rPr lang="zh-CN" altLang="en-US" sz="1800" dirty="0">
                <a:latin typeface="+mn-lt"/>
                <a:ea typeface="+mn-ea"/>
              </a:rPr>
              <a:t>打造欧洲数据经济</a:t>
            </a:r>
            <a:r>
              <a:rPr lang="en-US" altLang="zh-CN" sz="1800" dirty="0">
                <a:latin typeface="+mn-lt"/>
                <a:ea typeface="+mn-ea"/>
              </a:rPr>
              <a:t>》</a:t>
            </a:r>
            <a:r>
              <a:rPr lang="zh-CN" altLang="en-US" sz="1800" dirty="0">
                <a:latin typeface="+mn-lt"/>
                <a:ea typeface="+mn-ea"/>
              </a:rPr>
              <a:t>报告，对数据驱动型经济的潜力、面临的障碍、解决方案等进行了分析总结。</a:t>
            </a:r>
            <a:endParaRPr lang="en-US" altLang="zh-CN" sz="1800" dirty="0">
              <a:latin typeface="+mn-lt"/>
              <a:ea typeface="+mn-ea"/>
            </a:endParaRPr>
          </a:p>
          <a:p>
            <a:r>
              <a:rPr lang="zh-CN" altLang="zh-CN" sz="1800" dirty="0">
                <a:latin typeface="+mn-lt"/>
                <a:ea typeface="+mn-ea"/>
              </a:rPr>
              <a:t>澳大利亚政府信息管理办公室大数据工作组发布了《公共服务大数据战略》，旨在使澳大利亚在该领域跻身全球领先水平</a:t>
            </a:r>
            <a:r>
              <a:rPr lang="zh-CN" altLang="en-US" sz="1800" dirty="0">
                <a:latin typeface="+mn-lt"/>
                <a:ea typeface="+mn-ea"/>
              </a:rPr>
              <a:t>。</a:t>
            </a:r>
            <a:endParaRPr lang="en-US" altLang="zh-CN" sz="1800" dirty="0">
              <a:latin typeface="+mn-lt"/>
              <a:ea typeface="+mn-ea"/>
            </a:endParaRPr>
          </a:p>
          <a:p>
            <a:r>
              <a:rPr lang="zh-CN" altLang="zh-CN" sz="1800" dirty="0">
                <a:latin typeface="+mn-lt"/>
                <a:ea typeface="+mn-ea"/>
              </a:rPr>
              <a:t>日本政府经内阁会议决定了</a:t>
            </a:r>
            <a:r>
              <a:rPr lang="en-US" altLang="zh-CN" sz="1800" dirty="0">
                <a:latin typeface="+mn-lt"/>
                <a:ea typeface="+mn-ea"/>
              </a:rPr>
              <a:t>2014</a:t>
            </a:r>
            <a:r>
              <a:rPr lang="zh-CN" altLang="zh-CN" sz="1800" dirty="0">
                <a:latin typeface="+mn-lt"/>
                <a:ea typeface="+mn-ea"/>
              </a:rPr>
              <a:t>年度版《制造业白皮书》。白皮书中指出，</a:t>
            </a:r>
            <a:r>
              <a:rPr lang="zh-CN" altLang="en-US" sz="1800" dirty="0">
                <a:latin typeface="+mn-lt"/>
                <a:ea typeface="+mn-ea"/>
              </a:rPr>
              <a:t>日</a:t>
            </a:r>
            <a:r>
              <a:rPr lang="zh-CN" altLang="zh-CN" sz="1800" dirty="0">
                <a:latin typeface="+mn-lt"/>
                <a:ea typeface="+mn-ea"/>
              </a:rPr>
              <a:t>本制造业在积极发挥</a:t>
            </a:r>
            <a:r>
              <a:rPr lang="en-US" altLang="zh-CN" sz="1800" dirty="0">
                <a:latin typeface="+mn-lt"/>
                <a:ea typeface="+mn-ea"/>
              </a:rPr>
              <a:t>IT</a:t>
            </a:r>
            <a:r>
              <a:rPr lang="zh-CN" altLang="zh-CN" sz="1800" dirty="0">
                <a:latin typeface="+mn-lt"/>
                <a:ea typeface="+mn-ea"/>
              </a:rPr>
              <a:t>作用方面落后</a:t>
            </a:r>
            <a:r>
              <a:rPr lang="zh-CN" altLang="en-US" sz="1800" dirty="0">
                <a:latin typeface="+mn-lt"/>
                <a:ea typeface="+mn-ea"/>
              </a:rPr>
              <a:t>于</a:t>
            </a:r>
            <a:r>
              <a:rPr lang="zh-CN" altLang="zh-CN" sz="1800" dirty="0">
                <a:latin typeface="+mn-lt"/>
                <a:ea typeface="+mn-ea"/>
              </a:rPr>
              <a:t>欧美，建议转型为利用大数据的</a:t>
            </a:r>
            <a:r>
              <a:rPr lang="en-US" altLang="zh-CN" sz="1800" dirty="0">
                <a:latin typeface="+mn-lt"/>
                <a:ea typeface="+mn-ea"/>
              </a:rPr>
              <a:t>“</a:t>
            </a:r>
            <a:r>
              <a:rPr lang="zh-CN" altLang="zh-CN" sz="1800" dirty="0">
                <a:latin typeface="+mn-lt"/>
                <a:ea typeface="+mn-ea"/>
              </a:rPr>
              <a:t>下一代</a:t>
            </a:r>
            <a:r>
              <a:rPr lang="en-US" altLang="zh-CN" sz="1800" dirty="0">
                <a:latin typeface="+mn-lt"/>
                <a:ea typeface="+mn-ea"/>
              </a:rPr>
              <a:t>” </a:t>
            </a:r>
            <a:r>
              <a:rPr lang="zh-CN" altLang="zh-CN" sz="1800" dirty="0">
                <a:latin typeface="+mn-lt"/>
                <a:ea typeface="+mn-ea"/>
              </a:rPr>
              <a:t>制造业。</a:t>
            </a:r>
            <a:endParaRPr lang="en-US" altLang="zh-CN" sz="1800" dirty="0">
              <a:latin typeface="+mn-lt"/>
              <a:ea typeface="+mn-ea"/>
            </a:endParaRPr>
          </a:p>
        </p:txBody>
      </p:sp>
      <p:sp>
        <p:nvSpPr>
          <p:cNvPr id="138" name="标题 1"/>
          <p:cNvSpPr txBox="1">
            <a:spLocks/>
          </p:cNvSpPr>
          <p:nvPr/>
        </p:nvSpPr>
        <p:spPr>
          <a:xfrm>
            <a:off x="1201412" y="1067856"/>
            <a:ext cx="1038029" cy="368275"/>
          </a:xfrm>
          <a:prstGeom prst="rect">
            <a:avLst/>
          </a:prstGeom>
        </p:spPr>
        <p:txBody>
          <a:bodyPr vert="horz" lIns="68562" tIns="34281" rIns="68562" bIns="34281" rtlCol="0" anchor="ctr">
            <a:normAutofit/>
          </a:bodyPr>
          <a:lstStyle/>
          <a:p>
            <a:pPr eaLnBrk="0" fontAlgn="base" hangingPunct="0">
              <a:spcBef>
                <a:spcPct val="0"/>
              </a:spcBef>
              <a:spcAft>
                <a:spcPct val="0"/>
              </a:spcAft>
              <a:buClr>
                <a:schemeClr val="bg1">
                  <a:lumMod val="50000"/>
                </a:schemeClr>
              </a:buClr>
              <a:buSzPct val="60000"/>
              <a:defRPr/>
            </a:pPr>
            <a:r>
              <a:rPr lang="zh-CN" altLang="en-US" sz="1600" kern="0" dirty="0">
                <a:latin typeface="Huawei Sans" panose="020C0503030203020204" pitchFamily="34" charset="0"/>
                <a:ea typeface="方正兰亭黑简体" panose="02000000000000000000" pitchFamily="2" charset="-122"/>
                <a:cs typeface="+mn-ea"/>
                <a:sym typeface="Huawei Sans" panose="020C0503030203020204" pitchFamily="34" charset="0"/>
              </a:rPr>
              <a:t>美国</a:t>
            </a:r>
          </a:p>
        </p:txBody>
      </p:sp>
      <p:pic>
        <p:nvPicPr>
          <p:cNvPr id="139" name="Picture 4"/>
          <p:cNvPicPr>
            <a:picLocks noChangeAspect="1" noChangeArrowheads="1"/>
          </p:cNvPicPr>
          <p:nvPr/>
        </p:nvPicPr>
        <p:blipFill>
          <a:blip r:embed="rId3" cstate="print"/>
          <a:srcRect/>
          <a:stretch>
            <a:fillRect/>
          </a:stretch>
        </p:blipFill>
        <p:spPr bwMode="auto">
          <a:xfrm>
            <a:off x="947267" y="1450298"/>
            <a:ext cx="1083947" cy="623119"/>
          </a:xfrm>
          <a:prstGeom prst="rect">
            <a:avLst/>
          </a:prstGeom>
          <a:noFill/>
          <a:ln w="9525">
            <a:noFill/>
            <a:miter lim="800000"/>
            <a:headEnd/>
            <a:tailEnd/>
          </a:ln>
        </p:spPr>
      </p:pic>
      <p:sp>
        <p:nvSpPr>
          <p:cNvPr id="140" name="标题 1"/>
          <p:cNvSpPr txBox="1">
            <a:spLocks/>
          </p:cNvSpPr>
          <p:nvPr/>
        </p:nvSpPr>
        <p:spPr>
          <a:xfrm>
            <a:off x="1201412" y="2002200"/>
            <a:ext cx="1188132" cy="497313"/>
          </a:xfrm>
          <a:prstGeom prst="rect">
            <a:avLst/>
          </a:prstGeom>
        </p:spPr>
        <p:txBody>
          <a:bodyPr vert="horz" lIns="68562" tIns="34281" rIns="68562" bIns="34281" rtlCol="0" anchor="ctr">
            <a:noAutofit/>
          </a:bodyPr>
          <a:lstStyle/>
          <a:p>
            <a:pPr eaLnBrk="0" fontAlgn="base" hangingPunct="0">
              <a:spcBef>
                <a:spcPct val="0"/>
              </a:spcBef>
              <a:spcAft>
                <a:spcPct val="0"/>
              </a:spcAft>
              <a:buClr>
                <a:schemeClr val="bg1">
                  <a:lumMod val="50000"/>
                </a:schemeClr>
              </a:buClr>
              <a:buSzPct val="60000"/>
              <a:defRPr/>
            </a:pPr>
            <a:r>
              <a:rPr lang="zh-CN" altLang="en-US" sz="1600" kern="0" dirty="0">
                <a:latin typeface="Huawei Sans" panose="020C0503030203020204" pitchFamily="34" charset="0"/>
                <a:ea typeface="方正兰亭黑简体" panose="02000000000000000000" pitchFamily="2" charset="-122"/>
                <a:cs typeface="+mn-ea"/>
                <a:sym typeface="Huawei Sans" panose="020C0503030203020204" pitchFamily="34" charset="0"/>
              </a:rPr>
              <a:t>英国</a:t>
            </a:r>
          </a:p>
        </p:txBody>
      </p:sp>
      <p:pic>
        <p:nvPicPr>
          <p:cNvPr id="141" name="图片 1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707" y="2366512"/>
            <a:ext cx="1083947" cy="663976"/>
          </a:xfrm>
          <a:prstGeom prst="rect">
            <a:avLst/>
          </a:prstGeom>
        </p:spPr>
      </p:pic>
      <p:pic>
        <p:nvPicPr>
          <p:cNvPr id="142" name="图片 1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2707" y="3370275"/>
            <a:ext cx="1083947" cy="645738"/>
          </a:xfrm>
          <a:prstGeom prst="rect">
            <a:avLst/>
          </a:prstGeom>
        </p:spPr>
      </p:pic>
      <p:sp>
        <p:nvSpPr>
          <p:cNvPr id="143" name="标题 1"/>
          <p:cNvSpPr txBox="1">
            <a:spLocks/>
          </p:cNvSpPr>
          <p:nvPr/>
        </p:nvSpPr>
        <p:spPr>
          <a:xfrm>
            <a:off x="1201412" y="2990068"/>
            <a:ext cx="1188132" cy="497313"/>
          </a:xfrm>
          <a:prstGeom prst="rect">
            <a:avLst/>
          </a:prstGeom>
        </p:spPr>
        <p:txBody>
          <a:bodyPr vert="horz" lIns="68562" tIns="34281" rIns="68562" bIns="34281" rtlCol="0" anchor="ctr">
            <a:noAutofit/>
          </a:bodyPr>
          <a:lstStyle/>
          <a:p>
            <a:pPr eaLnBrk="0" fontAlgn="base" hangingPunct="0">
              <a:spcBef>
                <a:spcPct val="0"/>
              </a:spcBef>
              <a:spcAft>
                <a:spcPct val="0"/>
              </a:spcAft>
              <a:buClr>
                <a:schemeClr val="bg1">
                  <a:lumMod val="50000"/>
                </a:schemeClr>
              </a:buClr>
              <a:buSzPct val="60000"/>
              <a:defRPr/>
            </a:pPr>
            <a:r>
              <a:rPr lang="zh-CN" altLang="en-US" sz="1600" kern="0" dirty="0">
                <a:latin typeface="Huawei Sans" panose="020C0503030203020204" pitchFamily="34" charset="0"/>
                <a:ea typeface="方正兰亭黑简体" panose="02000000000000000000" pitchFamily="2" charset="-122"/>
                <a:cs typeface="+mn-ea"/>
                <a:sym typeface="Huawei Sans" panose="020C0503030203020204" pitchFamily="34" charset="0"/>
              </a:rPr>
              <a:t>欧盟</a:t>
            </a:r>
          </a:p>
        </p:txBody>
      </p:sp>
      <p:pic>
        <p:nvPicPr>
          <p:cNvPr id="2" name="图片 1"/>
          <p:cNvPicPr>
            <a:picLocks noChangeAspect="1"/>
          </p:cNvPicPr>
          <p:nvPr/>
        </p:nvPicPr>
        <p:blipFill rotWithShape="1">
          <a:blip r:embed="rId6">
            <a:extLst>
              <a:ext uri="{28A0092B-C50C-407E-A947-70E740481C1C}">
                <a14:useLocalDpi xmlns:a14="http://schemas.microsoft.com/office/drawing/2010/main" val="0"/>
              </a:ext>
            </a:extLst>
          </a:blip>
          <a:srcRect l="12345" r="14999"/>
          <a:stretch/>
        </p:blipFill>
        <p:spPr>
          <a:xfrm>
            <a:off x="912707" y="4417674"/>
            <a:ext cx="1083947" cy="682745"/>
          </a:xfrm>
          <a:prstGeom prst="rect">
            <a:avLst/>
          </a:prstGeom>
        </p:spPr>
      </p:pic>
      <p:sp>
        <p:nvSpPr>
          <p:cNvPr id="11" name="标题 1"/>
          <p:cNvSpPr txBox="1">
            <a:spLocks/>
          </p:cNvSpPr>
          <p:nvPr/>
        </p:nvSpPr>
        <p:spPr>
          <a:xfrm>
            <a:off x="1027507" y="4053020"/>
            <a:ext cx="1188132" cy="497313"/>
          </a:xfrm>
          <a:prstGeom prst="rect">
            <a:avLst/>
          </a:prstGeom>
        </p:spPr>
        <p:txBody>
          <a:bodyPr vert="horz" lIns="68562" tIns="34281" rIns="68562" bIns="34281" rtlCol="0" anchor="ctr">
            <a:noAutofit/>
          </a:bodyPr>
          <a:lstStyle/>
          <a:p>
            <a:pPr eaLnBrk="0" fontAlgn="base" hangingPunct="0">
              <a:spcBef>
                <a:spcPct val="0"/>
              </a:spcBef>
              <a:spcAft>
                <a:spcPct val="0"/>
              </a:spcAft>
              <a:buClr>
                <a:schemeClr val="bg1">
                  <a:lumMod val="50000"/>
                </a:schemeClr>
              </a:buClr>
              <a:buSzPct val="60000"/>
              <a:defRPr/>
            </a:pPr>
            <a:r>
              <a:rPr lang="zh-CN" altLang="en-US" sz="1600" kern="0" dirty="0">
                <a:latin typeface="Huawei Sans" panose="020C0503030203020204" pitchFamily="34" charset="0"/>
                <a:ea typeface="方正兰亭黑简体" panose="02000000000000000000" pitchFamily="2" charset="-122"/>
                <a:cs typeface="+mn-ea"/>
                <a:sym typeface="Huawei Sans" panose="020C0503030203020204" pitchFamily="34" charset="0"/>
              </a:rPr>
              <a:t>澳大利亚</a:t>
            </a:r>
          </a:p>
        </p:txBody>
      </p:sp>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8979" y="5387538"/>
            <a:ext cx="931402" cy="607483"/>
          </a:xfrm>
          <a:prstGeom prst="rect">
            <a:avLst/>
          </a:prstGeom>
        </p:spPr>
      </p:pic>
      <p:sp>
        <p:nvSpPr>
          <p:cNvPr id="13" name="标题 1"/>
          <p:cNvSpPr txBox="1">
            <a:spLocks/>
          </p:cNvSpPr>
          <p:nvPr/>
        </p:nvSpPr>
        <p:spPr>
          <a:xfrm>
            <a:off x="1134373" y="4957691"/>
            <a:ext cx="661105" cy="497313"/>
          </a:xfrm>
          <a:prstGeom prst="rect">
            <a:avLst/>
          </a:prstGeom>
        </p:spPr>
        <p:txBody>
          <a:bodyPr vert="horz" lIns="68562" tIns="34281" rIns="68562" bIns="34281" rtlCol="0" anchor="ctr">
            <a:noAutofit/>
          </a:bodyPr>
          <a:lstStyle/>
          <a:p>
            <a:pPr algn="ctr" eaLnBrk="0" fontAlgn="base" hangingPunct="0">
              <a:spcBef>
                <a:spcPct val="0"/>
              </a:spcBef>
              <a:spcAft>
                <a:spcPct val="0"/>
              </a:spcAft>
              <a:buClr>
                <a:schemeClr val="bg1">
                  <a:lumMod val="50000"/>
                </a:schemeClr>
              </a:buClr>
              <a:buSzPct val="60000"/>
              <a:defRPr/>
            </a:pPr>
            <a:r>
              <a:rPr lang="zh-CN" altLang="en-US" sz="1600" kern="0" dirty="0">
                <a:latin typeface="Huawei Sans" panose="020C0503030203020204" pitchFamily="34" charset="0"/>
                <a:ea typeface="方正兰亭黑简体" panose="02000000000000000000" pitchFamily="2" charset="-122"/>
                <a:cs typeface="+mn-ea"/>
                <a:sym typeface="Huawei Sans" panose="020C0503030203020204" pitchFamily="34" charset="0"/>
              </a:rPr>
              <a:t>日本</a:t>
            </a:r>
          </a:p>
        </p:txBody>
      </p:sp>
    </p:spTree>
    <p:extLst>
      <p:ext uri="{BB962C8B-B14F-4D97-AF65-F5344CB8AC3E}">
        <p14:creationId xmlns:p14="http://schemas.microsoft.com/office/powerpoint/2010/main" val="1419462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849" y="1640743"/>
            <a:ext cx="3348372" cy="3919414"/>
          </a:xfrm>
          <a:prstGeom prst="rect">
            <a:avLst/>
          </a:prstGeom>
        </p:spPr>
      </p:pic>
      <p:sp>
        <p:nvSpPr>
          <p:cNvPr id="5" name="标题 4"/>
          <p:cNvSpPr>
            <a:spLocks noGrp="1"/>
          </p:cNvSpPr>
          <p:nvPr>
            <p:ph type="title"/>
          </p:nvPr>
        </p:nvSpPr>
        <p:spPr/>
        <p:txBody>
          <a:bodyPr/>
          <a:lstStyle/>
          <a:p>
            <a:r>
              <a:rPr lang="zh-CN" altLang="en-US" dirty="0">
                <a:sym typeface="Huawei Sans" panose="020C0503030203020204" pitchFamily="34" charset="0"/>
              </a:rPr>
              <a:t>中国实施国家大数据战略</a:t>
            </a:r>
          </a:p>
        </p:txBody>
      </p:sp>
      <p:sp>
        <p:nvSpPr>
          <p:cNvPr id="10" name="文本占位符 9"/>
          <p:cNvSpPr>
            <a:spLocks noGrp="1"/>
          </p:cNvSpPr>
          <p:nvPr>
            <p:ph type="body" sz="quarter" idx="10"/>
          </p:nvPr>
        </p:nvSpPr>
        <p:spPr/>
        <p:txBody>
          <a:bodyPr/>
          <a:lstStyle/>
          <a:p>
            <a:r>
              <a:rPr lang="zh-CN" altLang="en-US" dirty="0">
                <a:sym typeface="Huawei Sans" panose="020C0503030203020204" pitchFamily="34" charset="0"/>
              </a:rPr>
              <a:t>实施国家大数据战略加快建设数字中国：</a:t>
            </a:r>
          </a:p>
          <a:p>
            <a:pPr lvl="1"/>
            <a:r>
              <a:rPr lang="zh-CN" altLang="en-US" dirty="0">
                <a:sym typeface="Huawei Sans" panose="020C0503030203020204" pitchFamily="34" charset="0"/>
              </a:rPr>
              <a:t>要推动大数据技术产业创新发展；</a:t>
            </a:r>
          </a:p>
          <a:p>
            <a:pPr lvl="1"/>
            <a:r>
              <a:rPr lang="zh-CN" altLang="en-US" dirty="0">
                <a:sym typeface="Huawei Sans" panose="020C0503030203020204" pitchFamily="34" charset="0"/>
              </a:rPr>
              <a:t>要构建以数据为关键要素的数字经济；</a:t>
            </a:r>
          </a:p>
          <a:p>
            <a:pPr lvl="1"/>
            <a:r>
              <a:rPr lang="zh-CN" altLang="en-US" dirty="0">
                <a:sym typeface="Huawei Sans" panose="020C0503030203020204" pitchFamily="34" charset="0"/>
              </a:rPr>
              <a:t>要运用大数据提升国家治理现代水平；</a:t>
            </a:r>
          </a:p>
          <a:p>
            <a:pPr lvl="1"/>
            <a:r>
              <a:rPr lang="zh-CN" altLang="en-US" dirty="0">
                <a:sym typeface="Huawei Sans" panose="020C0503030203020204" pitchFamily="34" charset="0"/>
              </a:rPr>
              <a:t>要运用大数据促进保障和改善民生；</a:t>
            </a:r>
          </a:p>
          <a:p>
            <a:pPr lvl="1"/>
            <a:r>
              <a:rPr lang="zh-CN" altLang="en-US" dirty="0">
                <a:sym typeface="Huawei Sans" panose="020C0503030203020204" pitchFamily="34" charset="0"/>
              </a:rPr>
              <a:t>要切实保障国家数据安全。</a:t>
            </a:r>
          </a:p>
          <a:p>
            <a:endParaRPr lang="zh-CN" altLang="en-US" dirty="0">
              <a:sym typeface="Huawei Sans" panose="020C0503030203020204" pitchFamily="34" charset="0"/>
            </a:endParaRP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4133063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832513" y="1924334"/>
            <a:ext cx="3207224" cy="420351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标题 8"/>
          <p:cNvSpPr>
            <a:spLocks noGrp="1"/>
          </p:cNvSpPr>
          <p:nvPr>
            <p:ph type="title"/>
          </p:nvPr>
        </p:nvSpPr>
        <p:spPr/>
        <p:txBody>
          <a:bodyPr/>
          <a:lstStyle/>
          <a:p>
            <a:r>
              <a:rPr lang="zh-CN" altLang="en-US">
                <a:sym typeface="Huawei Sans" panose="020C0503030203020204" pitchFamily="34" charset="0"/>
              </a:rPr>
              <a:t>智能世界，从数据管理走向数据运营</a:t>
            </a:r>
            <a:endParaRPr lang="zh-CN" altLang="en-US" dirty="0">
              <a:sym typeface="Huawei Sans" panose="020C0503030203020204" pitchFamily="34" charset="0"/>
            </a:endParaRPr>
          </a:p>
        </p:txBody>
      </p:sp>
      <p:sp>
        <p:nvSpPr>
          <p:cNvPr id="16" name="文本框 15"/>
          <p:cNvSpPr txBox="1"/>
          <p:nvPr/>
        </p:nvSpPr>
        <p:spPr>
          <a:xfrm>
            <a:off x="1390766" y="2181452"/>
            <a:ext cx="2104366" cy="477054"/>
          </a:xfrm>
          <a:prstGeom prst="rect">
            <a:avLst/>
          </a:prstGeom>
          <a:noFill/>
        </p:spPr>
        <p:txBody>
          <a:bodyPr wrap="square" rtlCol="0">
            <a:spAutoFit/>
          </a:bodyPr>
          <a:lstStyle/>
          <a:p>
            <a:pPr algn="ctr"/>
            <a:r>
              <a:rPr lang="zh-CN" altLang="en-US" sz="2500" b="1" dirty="0">
                <a:latin typeface="Huawei Sans" panose="020C0503030203020204" pitchFamily="34" charset="0"/>
                <a:ea typeface="方正兰亭黑简体" panose="02000000000000000000" pitchFamily="2" charset="-122"/>
                <a:sym typeface="Huawei Sans" panose="020C0503030203020204" pitchFamily="34" charset="0"/>
              </a:rPr>
              <a:t>数据驱动体验</a:t>
            </a:r>
          </a:p>
        </p:txBody>
      </p:sp>
      <p:cxnSp>
        <p:nvCxnSpPr>
          <p:cNvPr id="22" name="直接连接符 21"/>
          <p:cNvCxnSpPr/>
          <p:nvPr/>
        </p:nvCxnSpPr>
        <p:spPr>
          <a:xfrm>
            <a:off x="1078173" y="2674961"/>
            <a:ext cx="2729552" cy="0"/>
          </a:xfrm>
          <a:prstGeom prst="line">
            <a:avLst/>
          </a:prstGeom>
          <a:ln>
            <a:solidFill>
              <a:srgbClr val="BF000B"/>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084143" y="5051944"/>
            <a:ext cx="2729552" cy="369332"/>
          </a:xfrm>
          <a:prstGeom prst="rect">
            <a:avLst/>
          </a:prstGeom>
          <a:noFill/>
        </p:spPr>
        <p:txBody>
          <a:bodyPr wrap="square" rtlCol="0">
            <a:spAutoFit/>
          </a:bodyPr>
          <a:lstStyle/>
          <a:p>
            <a:pPr algn="ctr"/>
            <a:r>
              <a:rPr lang="zh-CN" altLang="en-US" b="1" dirty="0">
                <a:latin typeface="Huawei Sans" panose="020C0503030203020204" pitchFamily="34" charset="0"/>
                <a:ea typeface="方正兰亭黑简体" panose="02000000000000000000" pitchFamily="2" charset="-122"/>
                <a:sym typeface="Huawei Sans" panose="020C0503030203020204" pitchFamily="34" charset="0"/>
              </a:rPr>
              <a:t>每天</a:t>
            </a:r>
            <a:r>
              <a:rPr lang="en-US" altLang="zh-CN"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1.2</a:t>
            </a:r>
            <a:r>
              <a:rPr lang="zh-CN" altLang="en-US"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亿</a:t>
            </a:r>
            <a:r>
              <a:rPr lang="zh-CN" altLang="en-US" b="1" dirty="0">
                <a:latin typeface="Huawei Sans" panose="020C0503030203020204" pitchFamily="34" charset="0"/>
                <a:ea typeface="方正兰亭黑简体" panose="02000000000000000000" pitchFamily="2" charset="-122"/>
                <a:sym typeface="Huawei Sans" panose="020C0503030203020204" pitchFamily="34" charset="0"/>
              </a:rPr>
              <a:t>数据标签</a:t>
            </a:r>
          </a:p>
        </p:txBody>
      </p:sp>
      <p:sp>
        <p:nvSpPr>
          <p:cNvPr id="28" name="文本框 27"/>
          <p:cNvSpPr txBox="1"/>
          <p:nvPr/>
        </p:nvSpPr>
        <p:spPr>
          <a:xfrm>
            <a:off x="1383942" y="5421276"/>
            <a:ext cx="2104366" cy="382137"/>
          </a:xfrm>
          <a:prstGeom prst="rect">
            <a:avLst/>
          </a:prstGeom>
          <a:noFill/>
        </p:spPr>
        <p:txBody>
          <a:bodyPr wrap="square" rtlCol="0">
            <a:spAutoFit/>
          </a:bodyPr>
          <a:lstStyle/>
          <a:p>
            <a:pPr algn="ct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数据决定用户体验</a:t>
            </a:r>
          </a:p>
        </p:txBody>
      </p:sp>
      <p:sp>
        <p:nvSpPr>
          <p:cNvPr id="29" name="矩形 28"/>
          <p:cNvSpPr/>
          <p:nvPr/>
        </p:nvSpPr>
        <p:spPr>
          <a:xfrm>
            <a:off x="4492905" y="1924334"/>
            <a:ext cx="3207224" cy="420351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文本框 29"/>
          <p:cNvSpPr txBox="1"/>
          <p:nvPr/>
        </p:nvSpPr>
        <p:spPr>
          <a:xfrm>
            <a:off x="5043817" y="2197907"/>
            <a:ext cx="2104366" cy="477054"/>
          </a:xfrm>
          <a:prstGeom prst="rect">
            <a:avLst/>
          </a:prstGeom>
          <a:noFill/>
        </p:spPr>
        <p:txBody>
          <a:bodyPr wrap="square" rtlCol="0">
            <a:spAutoFit/>
          </a:bodyPr>
          <a:lstStyle/>
          <a:p>
            <a:pPr algn="ctr"/>
            <a:r>
              <a:rPr lang="zh-CN" altLang="en-US" sz="2500" b="1" dirty="0">
                <a:latin typeface="Huawei Sans" panose="020C0503030203020204" pitchFamily="34" charset="0"/>
                <a:ea typeface="方正兰亭黑简体" panose="02000000000000000000" pitchFamily="2" charset="-122"/>
                <a:sym typeface="Huawei Sans" panose="020C0503030203020204" pitchFamily="34" charset="0"/>
              </a:rPr>
              <a:t>数据驱动决策</a:t>
            </a:r>
          </a:p>
        </p:txBody>
      </p:sp>
      <p:cxnSp>
        <p:nvCxnSpPr>
          <p:cNvPr id="31" name="直接连接符 30"/>
          <p:cNvCxnSpPr/>
          <p:nvPr/>
        </p:nvCxnSpPr>
        <p:spPr>
          <a:xfrm>
            <a:off x="4731224" y="2691416"/>
            <a:ext cx="2729552" cy="0"/>
          </a:xfrm>
          <a:prstGeom prst="line">
            <a:avLst/>
          </a:prstGeom>
          <a:ln>
            <a:solidFill>
              <a:srgbClr val="BF000B"/>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554323" y="5055483"/>
            <a:ext cx="3145806" cy="369332"/>
          </a:xfrm>
          <a:prstGeom prst="rect">
            <a:avLst/>
          </a:prstGeom>
          <a:noFill/>
        </p:spPr>
        <p:txBody>
          <a:bodyPr wrap="square" rtlCol="0">
            <a:spAutoFit/>
          </a:bodyPr>
          <a:lstStyle/>
          <a:p>
            <a:pPr algn="ctr"/>
            <a:r>
              <a:rPr lang="en-US" altLang="zh-CN"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50</a:t>
            </a:r>
            <a:r>
              <a:rPr lang="zh-CN" altLang="en-US"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年</a:t>
            </a:r>
            <a:r>
              <a:rPr lang="zh-CN" altLang="en-US" b="1" dirty="0">
                <a:latin typeface="Huawei Sans" panose="020C0503030203020204" pitchFamily="34" charset="0"/>
                <a:ea typeface="方正兰亭黑简体" panose="02000000000000000000" pitchFamily="2" charset="-122"/>
                <a:sym typeface="Huawei Sans" panose="020C0503030203020204" pitchFamily="34" charset="0"/>
              </a:rPr>
              <a:t>油田历史数据综合分析</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文本框 32"/>
          <p:cNvSpPr txBox="1"/>
          <p:nvPr/>
        </p:nvSpPr>
        <p:spPr>
          <a:xfrm>
            <a:off x="4618462" y="5421277"/>
            <a:ext cx="2996989" cy="369332"/>
          </a:xfrm>
          <a:prstGeom prst="rect">
            <a:avLst/>
          </a:prstGeom>
          <a:noFill/>
        </p:spPr>
        <p:txBody>
          <a:bodyPr wrap="square" rtlCol="0">
            <a:spAutoFit/>
          </a:bodyPr>
          <a:lstStyle/>
          <a:p>
            <a:pPr algn="ct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数据分析决定石油开采效率</a:t>
            </a:r>
          </a:p>
        </p:txBody>
      </p:sp>
      <p:sp>
        <p:nvSpPr>
          <p:cNvPr id="34" name="矩形 33"/>
          <p:cNvSpPr/>
          <p:nvPr/>
        </p:nvSpPr>
        <p:spPr>
          <a:xfrm>
            <a:off x="8214714" y="1924334"/>
            <a:ext cx="3207224" cy="420351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文本框 34"/>
          <p:cNvSpPr txBox="1"/>
          <p:nvPr/>
        </p:nvSpPr>
        <p:spPr>
          <a:xfrm>
            <a:off x="8753801" y="2197908"/>
            <a:ext cx="2104366" cy="477054"/>
          </a:xfrm>
          <a:prstGeom prst="rect">
            <a:avLst/>
          </a:prstGeom>
          <a:noFill/>
        </p:spPr>
        <p:txBody>
          <a:bodyPr wrap="square" rtlCol="0">
            <a:spAutoFit/>
          </a:bodyPr>
          <a:lstStyle/>
          <a:p>
            <a:pPr algn="ctr"/>
            <a:r>
              <a:rPr lang="zh-CN" altLang="en-US" sz="2500" b="1" dirty="0">
                <a:latin typeface="Huawei Sans" panose="020C0503030203020204" pitchFamily="34" charset="0"/>
                <a:ea typeface="方正兰亭黑简体" panose="02000000000000000000" pitchFamily="2" charset="-122"/>
                <a:sym typeface="Huawei Sans" panose="020C0503030203020204" pitchFamily="34" charset="0"/>
              </a:rPr>
              <a:t>数据驱动流程</a:t>
            </a:r>
          </a:p>
        </p:txBody>
      </p:sp>
      <p:cxnSp>
        <p:nvCxnSpPr>
          <p:cNvPr id="36" name="直接连接符 35"/>
          <p:cNvCxnSpPr/>
          <p:nvPr/>
        </p:nvCxnSpPr>
        <p:spPr>
          <a:xfrm>
            <a:off x="8441208" y="2691417"/>
            <a:ext cx="2729552" cy="0"/>
          </a:xfrm>
          <a:prstGeom prst="line">
            <a:avLst/>
          </a:prstGeom>
          <a:ln>
            <a:solidFill>
              <a:srgbClr val="BF000B"/>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8453550" y="5053714"/>
            <a:ext cx="2729552" cy="369332"/>
          </a:xfrm>
          <a:prstGeom prst="rect">
            <a:avLst/>
          </a:prstGeom>
          <a:noFill/>
        </p:spPr>
        <p:txBody>
          <a:bodyPr wrap="square" rtlCol="0">
            <a:spAutoFit/>
          </a:bodyPr>
          <a:lstStyle/>
          <a:p>
            <a:pPr algn="ctr"/>
            <a:r>
              <a:rPr lang="zh-CN" altLang="en-US" b="1" dirty="0">
                <a:latin typeface="Huawei Sans" panose="020C0503030203020204" pitchFamily="34" charset="0"/>
                <a:ea typeface="方正兰亭黑简体" panose="02000000000000000000" pitchFamily="2" charset="-122"/>
                <a:sym typeface="Huawei Sans" panose="020C0503030203020204" pitchFamily="34" charset="0"/>
              </a:rPr>
              <a:t>每天</a:t>
            </a:r>
            <a:r>
              <a:rPr lang="en-US" altLang="zh-CN"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45</a:t>
            </a:r>
            <a:r>
              <a:rPr lang="zh-CN" altLang="en-US"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万次</a:t>
            </a:r>
            <a:r>
              <a:rPr lang="zh-CN" altLang="en-US" b="1" dirty="0">
                <a:latin typeface="Huawei Sans" panose="020C0503030203020204" pitchFamily="34" charset="0"/>
                <a:ea typeface="方正兰亭黑简体" panose="02000000000000000000" pitchFamily="2" charset="-122"/>
                <a:sym typeface="Huawei Sans" panose="020C0503030203020204" pitchFamily="34" charset="0"/>
              </a:rPr>
              <a:t>数据碰撞</a:t>
            </a:r>
          </a:p>
        </p:txBody>
      </p:sp>
      <p:sp>
        <p:nvSpPr>
          <p:cNvPr id="38" name="文本框 37"/>
          <p:cNvSpPr txBox="1"/>
          <p:nvPr/>
        </p:nvSpPr>
        <p:spPr>
          <a:xfrm>
            <a:off x="8483990" y="5419930"/>
            <a:ext cx="2699112" cy="369332"/>
          </a:xfrm>
          <a:prstGeom prst="rect">
            <a:avLst/>
          </a:prstGeom>
          <a:noFill/>
        </p:spPr>
        <p:txBody>
          <a:bodyPr wrap="square" rtlCol="0">
            <a:spAutoFit/>
          </a:bodyPr>
          <a:lstStyle/>
          <a:p>
            <a:pPr algn="ct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数据流动决定流程繁简</a:t>
            </a:r>
          </a:p>
        </p:txBody>
      </p:sp>
      <p:pic>
        <p:nvPicPr>
          <p:cNvPr id="39" name="图片 38" descr="屏幕剪辑"/>
          <p:cNvPicPr>
            <a:picLocks noChangeAspect="1"/>
          </p:cNvPicPr>
          <p:nvPr/>
        </p:nvPicPr>
        <p:blipFill rotWithShape="1">
          <a:blip r:embed="rId3">
            <a:extLst>
              <a:ext uri="{28A0092B-C50C-407E-A947-70E740481C1C}">
                <a14:useLocalDpi xmlns:a14="http://schemas.microsoft.com/office/drawing/2010/main" val="0"/>
              </a:ext>
            </a:extLst>
          </a:blip>
          <a:srcRect t="3133"/>
          <a:stretch/>
        </p:blipFill>
        <p:spPr>
          <a:xfrm>
            <a:off x="1234469" y="3044294"/>
            <a:ext cx="2416959" cy="1824779"/>
          </a:xfrm>
          <a:prstGeom prst="rect">
            <a:avLst/>
          </a:prstGeom>
        </p:spPr>
      </p:pic>
      <p:pic>
        <p:nvPicPr>
          <p:cNvPr id="40" name="图片 39"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6668" y="3178711"/>
            <a:ext cx="2597385" cy="1661272"/>
          </a:xfrm>
          <a:prstGeom prst="rect">
            <a:avLst/>
          </a:prstGeom>
        </p:spPr>
      </p:pic>
      <p:pic>
        <p:nvPicPr>
          <p:cNvPr id="41" name="图片 40"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3990" y="3169681"/>
            <a:ext cx="2699112" cy="1670302"/>
          </a:xfrm>
          <a:prstGeom prst="rect">
            <a:avLst/>
          </a:prstGeom>
        </p:spPr>
      </p:pic>
    </p:spTree>
    <p:extLst>
      <p:ext uri="{BB962C8B-B14F-4D97-AF65-F5344CB8AC3E}">
        <p14:creationId xmlns:p14="http://schemas.microsoft.com/office/powerpoint/2010/main" val="4029761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 所有生意都是数据生意</a:t>
            </a:r>
          </a:p>
        </p:txBody>
      </p:sp>
      <p:grpSp>
        <p:nvGrpSpPr>
          <p:cNvPr id="41" name="24680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70000" y="1938022"/>
            <a:ext cx="10174572" cy="3425317"/>
            <a:chOff x="673100" y="1800238"/>
            <a:chExt cx="10845800" cy="3651289"/>
          </a:xfrm>
        </p:grpSpPr>
        <p:cxnSp>
          <p:nvCxnSpPr>
            <p:cNvPr id="42" name="直接连接符 41"/>
            <p:cNvCxnSpPr/>
            <p:nvPr/>
          </p:nvCxnSpPr>
          <p:spPr>
            <a:xfrm>
              <a:off x="673100" y="5365085"/>
              <a:ext cx="10845800" cy="0"/>
            </a:xfrm>
            <a:prstGeom prst="line">
              <a:avLst/>
            </a:prstGeom>
            <a:noFill/>
            <a:ln w="19050" cap="rnd" cmpd="sng" algn="ctr">
              <a:solidFill>
                <a:srgbClr val="FFFFFF">
                  <a:lumMod val="85000"/>
                </a:srgbClr>
              </a:solidFill>
              <a:prstDash val="solid"/>
              <a:round/>
            </a:ln>
            <a:effectLst/>
          </p:spPr>
        </p:cxnSp>
        <p:cxnSp>
          <p:nvCxnSpPr>
            <p:cNvPr id="43" name="直接连接符 42"/>
            <p:cNvCxnSpPr>
              <a:stCxn id="76" idx="3"/>
              <a:endCxn id="45" idx="0"/>
            </p:cNvCxnSpPr>
            <p:nvPr/>
          </p:nvCxnSpPr>
          <p:spPr>
            <a:xfrm>
              <a:off x="1731960" y="2846315"/>
              <a:ext cx="2" cy="2469733"/>
            </a:xfrm>
            <a:prstGeom prst="line">
              <a:avLst/>
            </a:prstGeom>
            <a:noFill/>
            <a:ln w="3175" cap="rnd" cmpd="sng" algn="ctr">
              <a:solidFill>
                <a:srgbClr val="FFFFFF">
                  <a:lumMod val="75000"/>
                </a:srgbClr>
              </a:solidFill>
              <a:prstDash val="dash"/>
              <a:round/>
            </a:ln>
            <a:effectLst/>
          </p:spPr>
        </p:cxnSp>
        <p:grpSp>
          <p:nvGrpSpPr>
            <p:cNvPr id="44" name="íṡḻidê"/>
            <p:cNvGrpSpPr/>
            <p:nvPr/>
          </p:nvGrpSpPr>
          <p:grpSpPr>
            <a:xfrm>
              <a:off x="1439636" y="2261939"/>
              <a:ext cx="584648" cy="584376"/>
              <a:chOff x="1439636" y="2261939"/>
              <a:chExt cx="584648" cy="584376"/>
            </a:xfrm>
          </p:grpSpPr>
          <p:sp>
            <p:nvSpPr>
              <p:cNvPr id="76" name="íṩlíḋè">
                <a:extLst>
                  <a:ext uri="{FF2B5EF4-FFF2-40B4-BE49-F238E27FC236}">
                    <a16:creationId xmlns:a16="http://schemas.microsoft.com/office/drawing/2014/main" id="{BCBDAFF5-EEC7-4752-8D67-75AF77AC5D51}"/>
                  </a:ext>
                </a:extLst>
              </p:cNvPr>
              <p:cNvSpPr/>
              <p:nvPr/>
            </p:nvSpPr>
            <p:spPr>
              <a:xfrm>
                <a:off x="1439636" y="2261939"/>
                <a:ext cx="584648" cy="584376"/>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rgbClr val="25B0D2"/>
              </a:solidFill>
              <a:ln w="28575" cap="flat" cmpd="sng" algn="ctr">
                <a:noFill/>
                <a:prstDash val="solid"/>
                <a:miter lim="800000"/>
              </a:ln>
              <a:effectLst/>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işḷidê">
                <a:extLst>
                  <a:ext uri="{FF2B5EF4-FFF2-40B4-BE49-F238E27FC236}">
                    <a16:creationId xmlns:a16="http://schemas.microsoft.com/office/drawing/2014/main" id="{F95C62D7-2474-43E8-B2BA-C1D67E663EF7}"/>
                  </a:ext>
                </a:extLst>
              </p:cNvPr>
              <p:cNvSpPr/>
              <p:nvPr/>
            </p:nvSpPr>
            <p:spPr>
              <a:xfrm>
                <a:off x="1560741" y="2415296"/>
                <a:ext cx="342441" cy="277663"/>
              </a:xfrm>
              <a:custGeom>
                <a:avLst/>
                <a:gdLst>
                  <a:gd name="connsiteX0" fmla="*/ 301723 w 609652"/>
                  <a:gd name="connsiteY0" fmla="*/ 440097 h 494328"/>
                  <a:gd name="connsiteX1" fmla="*/ 594166 w 609652"/>
                  <a:gd name="connsiteY1" fmla="*/ 440500 h 494328"/>
                  <a:gd name="connsiteX2" fmla="*/ 602017 w 609652"/>
                  <a:gd name="connsiteY2" fmla="*/ 443617 h 494328"/>
                  <a:gd name="connsiteX3" fmla="*/ 609545 w 609652"/>
                  <a:gd name="connsiteY3" fmla="*/ 453290 h 494328"/>
                  <a:gd name="connsiteX4" fmla="*/ 609652 w 609652"/>
                  <a:gd name="connsiteY4" fmla="*/ 476291 h 494328"/>
                  <a:gd name="connsiteX5" fmla="*/ 598683 w 609652"/>
                  <a:gd name="connsiteY5" fmla="*/ 487254 h 494328"/>
                  <a:gd name="connsiteX6" fmla="*/ 10005 w 609652"/>
                  <a:gd name="connsiteY6" fmla="*/ 486717 h 494328"/>
                  <a:gd name="connsiteX7" fmla="*/ 541 w 609652"/>
                  <a:gd name="connsiteY7" fmla="*/ 477151 h 494328"/>
                  <a:gd name="connsiteX8" fmla="*/ 4 w 609652"/>
                  <a:gd name="connsiteY8" fmla="*/ 453505 h 494328"/>
                  <a:gd name="connsiteX9" fmla="*/ 5703 w 609652"/>
                  <a:gd name="connsiteY9" fmla="*/ 447056 h 494328"/>
                  <a:gd name="connsiteX10" fmla="*/ 9682 w 609652"/>
                  <a:gd name="connsiteY10" fmla="*/ 445659 h 494328"/>
                  <a:gd name="connsiteX11" fmla="*/ 301723 w 609652"/>
                  <a:gd name="connsiteY11" fmla="*/ 440097 h 494328"/>
                  <a:gd name="connsiteX12" fmla="*/ 322560 w 609652"/>
                  <a:gd name="connsiteY12" fmla="*/ 290718 h 494328"/>
                  <a:gd name="connsiteX13" fmla="*/ 431324 w 609652"/>
                  <a:gd name="connsiteY13" fmla="*/ 295671 h 494328"/>
                  <a:gd name="connsiteX14" fmla="*/ 436809 w 609652"/>
                  <a:gd name="connsiteY14" fmla="*/ 307590 h 494328"/>
                  <a:gd name="connsiteX15" fmla="*/ 439498 w 609652"/>
                  <a:gd name="connsiteY15" fmla="*/ 348929 h 494328"/>
                  <a:gd name="connsiteX16" fmla="*/ 437239 w 609652"/>
                  <a:gd name="connsiteY16" fmla="*/ 389195 h 494328"/>
                  <a:gd name="connsiteX17" fmla="*/ 436594 w 609652"/>
                  <a:gd name="connsiteY17" fmla="*/ 407342 h 494328"/>
                  <a:gd name="connsiteX18" fmla="*/ 436917 w 609652"/>
                  <a:gd name="connsiteY18" fmla="*/ 408631 h 494328"/>
                  <a:gd name="connsiteX19" fmla="*/ 437885 w 609652"/>
                  <a:gd name="connsiteY19" fmla="*/ 426025 h 494328"/>
                  <a:gd name="connsiteX20" fmla="*/ 437239 w 609652"/>
                  <a:gd name="connsiteY20" fmla="*/ 427743 h 494328"/>
                  <a:gd name="connsiteX21" fmla="*/ 437239 w 609652"/>
                  <a:gd name="connsiteY21" fmla="*/ 427851 h 494328"/>
                  <a:gd name="connsiteX22" fmla="*/ 430356 w 609652"/>
                  <a:gd name="connsiteY22" fmla="*/ 434723 h 494328"/>
                  <a:gd name="connsiteX23" fmla="*/ 428850 w 609652"/>
                  <a:gd name="connsiteY23" fmla="*/ 434938 h 494328"/>
                  <a:gd name="connsiteX24" fmla="*/ 427129 w 609652"/>
                  <a:gd name="connsiteY24" fmla="*/ 434723 h 494328"/>
                  <a:gd name="connsiteX25" fmla="*/ 210946 w 609652"/>
                  <a:gd name="connsiteY25" fmla="*/ 430750 h 494328"/>
                  <a:gd name="connsiteX26" fmla="*/ 209655 w 609652"/>
                  <a:gd name="connsiteY26" fmla="*/ 424307 h 494328"/>
                  <a:gd name="connsiteX27" fmla="*/ 207181 w 609652"/>
                  <a:gd name="connsiteY27" fmla="*/ 378887 h 494328"/>
                  <a:gd name="connsiteX28" fmla="*/ 207504 w 609652"/>
                  <a:gd name="connsiteY28" fmla="*/ 302650 h 494328"/>
                  <a:gd name="connsiteX29" fmla="*/ 212667 w 609652"/>
                  <a:gd name="connsiteY29" fmla="*/ 296101 h 494328"/>
                  <a:gd name="connsiteX30" fmla="*/ 214280 w 609652"/>
                  <a:gd name="connsiteY30" fmla="*/ 295027 h 494328"/>
                  <a:gd name="connsiteX31" fmla="*/ 322560 w 609652"/>
                  <a:gd name="connsiteY31" fmla="*/ 290718 h 494328"/>
                  <a:gd name="connsiteX32" fmla="*/ 248606 w 609652"/>
                  <a:gd name="connsiteY32" fmla="*/ 220922 h 494328"/>
                  <a:gd name="connsiteX33" fmla="*/ 253768 w 609652"/>
                  <a:gd name="connsiteY33" fmla="*/ 222640 h 494328"/>
                  <a:gd name="connsiteX34" fmla="*/ 258931 w 609652"/>
                  <a:gd name="connsiteY34" fmla="*/ 224144 h 494328"/>
                  <a:gd name="connsiteX35" fmla="*/ 385627 w 609652"/>
                  <a:gd name="connsiteY35" fmla="*/ 222425 h 494328"/>
                  <a:gd name="connsiteX36" fmla="*/ 396382 w 609652"/>
                  <a:gd name="connsiteY36" fmla="*/ 222318 h 494328"/>
                  <a:gd name="connsiteX37" fmla="*/ 489306 w 609652"/>
                  <a:gd name="connsiteY37" fmla="*/ 285892 h 494328"/>
                  <a:gd name="connsiteX38" fmla="*/ 538780 w 609652"/>
                  <a:gd name="connsiteY38" fmla="*/ 421203 h 494328"/>
                  <a:gd name="connsiteX39" fmla="*/ 536306 w 609652"/>
                  <a:gd name="connsiteY39" fmla="*/ 423888 h 494328"/>
                  <a:gd name="connsiteX40" fmla="*/ 532650 w 609652"/>
                  <a:gd name="connsiteY40" fmla="*/ 427324 h 494328"/>
                  <a:gd name="connsiteX41" fmla="*/ 494791 w 609652"/>
                  <a:gd name="connsiteY41" fmla="*/ 428720 h 494328"/>
                  <a:gd name="connsiteX42" fmla="*/ 458977 w 609652"/>
                  <a:gd name="connsiteY42" fmla="*/ 428720 h 494328"/>
                  <a:gd name="connsiteX43" fmla="*/ 450158 w 609652"/>
                  <a:gd name="connsiteY43" fmla="*/ 423029 h 494328"/>
                  <a:gd name="connsiteX44" fmla="*/ 451556 w 609652"/>
                  <a:gd name="connsiteY44" fmla="*/ 353977 h 494328"/>
                  <a:gd name="connsiteX45" fmla="*/ 434778 w 609652"/>
                  <a:gd name="connsiteY45" fmla="*/ 280630 h 494328"/>
                  <a:gd name="connsiteX46" fmla="*/ 321741 w 609652"/>
                  <a:gd name="connsiteY46" fmla="*/ 278805 h 494328"/>
                  <a:gd name="connsiteX47" fmla="*/ 195476 w 609652"/>
                  <a:gd name="connsiteY47" fmla="*/ 286966 h 494328"/>
                  <a:gd name="connsiteX48" fmla="*/ 191173 w 609652"/>
                  <a:gd name="connsiteY48" fmla="*/ 352903 h 494328"/>
                  <a:gd name="connsiteX49" fmla="*/ 190743 w 609652"/>
                  <a:gd name="connsiteY49" fmla="*/ 426895 h 494328"/>
                  <a:gd name="connsiteX50" fmla="*/ 189668 w 609652"/>
                  <a:gd name="connsiteY50" fmla="*/ 428935 h 494328"/>
                  <a:gd name="connsiteX51" fmla="*/ 181494 w 609652"/>
                  <a:gd name="connsiteY51" fmla="*/ 434627 h 494328"/>
                  <a:gd name="connsiteX52" fmla="*/ 156004 w 609652"/>
                  <a:gd name="connsiteY52" fmla="*/ 434734 h 494328"/>
                  <a:gd name="connsiteX53" fmla="*/ 128686 w 609652"/>
                  <a:gd name="connsiteY53" fmla="*/ 433982 h 494328"/>
                  <a:gd name="connsiteX54" fmla="*/ 128686 w 609652"/>
                  <a:gd name="connsiteY54" fmla="*/ 433875 h 494328"/>
                  <a:gd name="connsiteX55" fmla="*/ 119544 w 609652"/>
                  <a:gd name="connsiteY55" fmla="*/ 428828 h 494328"/>
                  <a:gd name="connsiteX56" fmla="*/ 111693 w 609652"/>
                  <a:gd name="connsiteY56" fmla="*/ 412719 h 494328"/>
                  <a:gd name="connsiteX57" fmla="*/ 83514 w 609652"/>
                  <a:gd name="connsiteY57" fmla="*/ 408316 h 494328"/>
                  <a:gd name="connsiteX58" fmla="*/ 67704 w 609652"/>
                  <a:gd name="connsiteY58" fmla="*/ 425928 h 494328"/>
                  <a:gd name="connsiteX59" fmla="*/ 59853 w 609652"/>
                  <a:gd name="connsiteY59" fmla="*/ 429042 h 494328"/>
                  <a:gd name="connsiteX60" fmla="*/ 55659 w 609652"/>
                  <a:gd name="connsiteY60" fmla="*/ 428720 h 494328"/>
                  <a:gd name="connsiteX61" fmla="*/ 52647 w 609652"/>
                  <a:gd name="connsiteY61" fmla="*/ 386087 h 494328"/>
                  <a:gd name="connsiteX62" fmla="*/ 69855 w 609652"/>
                  <a:gd name="connsiteY62" fmla="*/ 370837 h 494328"/>
                  <a:gd name="connsiteX63" fmla="*/ 106100 w 609652"/>
                  <a:gd name="connsiteY63" fmla="*/ 356447 h 494328"/>
                  <a:gd name="connsiteX64" fmla="*/ 125675 w 609652"/>
                  <a:gd name="connsiteY64" fmla="*/ 332714 h 494328"/>
                  <a:gd name="connsiteX65" fmla="*/ 248606 w 609652"/>
                  <a:gd name="connsiteY65" fmla="*/ 220922 h 494328"/>
                  <a:gd name="connsiteX66" fmla="*/ 327555 w 609652"/>
                  <a:gd name="connsiteY66" fmla="*/ 0 h 494328"/>
                  <a:gd name="connsiteX67" fmla="*/ 306046 w 609652"/>
                  <a:gd name="connsiteY67" fmla="*/ 221019 h 494328"/>
                  <a:gd name="connsiteX68" fmla="*/ 302282 w 609652"/>
                  <a:gd name="connsiteY68" fmla="*/ 219193 h 494328"/>
                  <a:gd name="connsiteX69" fmla="*/ 327555 w 609652"/>
                  <a:gd name="connsiteY69" fmla="*/ 0 h 49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9652" h="494328">
                    <a:moveTo>
                      <a:pt x="301723" y="440097"/>
                    </a:moveTo>
                    <a:cubicBezTo>
                      <a:pt x="399383" y="440822"/>
                      <a:pt x="497111" y="442542"/>
                      <a:pt x="594166" y="440500"/>
                    </a:cubicBezTo>
                    <a:cubicBezTo>
                      <a:pt x="597715" y="440392"/>
                      <a:pt x="600296" y="441682"/>
                      <a:pt x="602017" y="443617"/>
                    </a:cubicBezTo>
                    <a:cubicBezTo>
                      <a:pt x="606103" y="444692"/>
                      <a:pt x="609437" y="447916"/>
                      <a:pt x="609545" y="453290"/>
                    </a:cubicBezTo>
                    <a:cubicBezTo>
                      <a:pt x="609545" y="461029"/>
                      <a:pt x="609545" y="468660"/>
                      <a:pt x="609652" y="476291"/>
                    </a:cubicBezTo>
                    <a:cubicBezTo>
                      <a:pt x="609652" y="482633"/>
                      <a:pt x="604598" y="486824"/>
                      <a:pt x="598683" y="487254"/>
                    </a:cubicBezTo>
                    <a:cubicBezTo>
                      <a:pt x="402851" y="503269"/>
                      <a:pt x="206267" y="487147"/>
                      <a:pt x="10005" y="486717"/>
                    </a:cubicBezTo>
                    <a:cubicBezTo>
                      <a:pt x="4736" y="486717"/>
                      <a:pt x="649" y="482310"/>
                      <a:pt x="541" y="477151"/>
                    </a:cubicBezTo>
                    <a:lnTo>
                      <a:pt x="4" y="453505"/>
                    </a:lnTo>
                    <a:cubicBezTo>
                      <a:pt x="-104" y="449743"/>
                      <a:pt x="2692" y="447486"/>
                      <a:pt x="5703" y="447056"/>
                    </a:cubicBezTo>
                    <a:cubicBezTo>
                      <a:pt x="6779" y="446304"/>
                      <a:pt x="8069" y="445766"/>
                      <a:pt x="9682" y="445659"/>
                    </a:cubicBezTo>
                    <a:cubicBezTo>
                      <a:pt x="106469" y="439640"/>
                      <a:pt x="204062" y="439371"/>
                      <a:pt x="301723" y="440097"/>
                    </a:cubicBezTo>
                    <a:close/>
                    <a:moveTo>
                      <a:pt x="322560" y="290718"/>
                    </a:moveTo>
                    <a:cubicBezTo>
                      <a:pt x="359290" y="291752"/>
                      <a:pt x="396100" y="294329"/>
                      <a:pt x="431324" y="295671"/>
                    </a:cubicBezTo>
                    <a:cubicBezTo>
                      <a:pt x="438100" y="295993"/>
                      <a:pt x="439928" y="303509"/>
                      <a:pt x="436809" y="307590"/>
                    </a:cubicBezTo>
                    <a:cubicBezTo>
                      <a:pt x="443047" y="319938"/>
                      <a:pt x="440251" y="334971"/>
                      <a:pt x="439498" y="348929"/>
                    </a:cubicBezTo>
                    <a:cubicBezTo>
                      <a:pt x="438745" y="362351"/>
                      <a:pt x="437992" y="375773"/>
                      <a:pt x="437239" y="389195"/>
                    </a:cubicBezTo>
                    <a:cubicBezTo>
                      <a:pt x="436917" y="395638"/>
                      <a:pt x="437454" y="401866"/>
                      <a:pt x="436594" y="407342"/>
                    </a:cubicBezTo>
                    <a:cubicBezTo>
                      <a:pt x="436702" y="407772"/>
                      <a:pt x="436917" y="408094"/>
                      <a:pt x="436917" y="408631"/>
                    </a:cubicBezTo>
                    <a:cubicBezTo>
                      <a:pt x="437239" y="414429"/>
                      <a:pt x="437777" y="420227"/>
                      <a:pt x="437885" y="426025"/>
                    </a:cubicBezTo>
                    <a:cubicBezTo>
                      <a:pt x="437885" y="426777"/>
                      <a:pt x="437454" y="427099"/>
                      <a:pt x="437239" y="427743"/>
                    </a:cubicBezTo>
                    <a:lnTo>
                      <a:pt x="437239" y="427851"/>
                    </a:lnTo>
                    <a:cubicBezTo>
                      <a:pt x="437777" y="431931"/>
                      <a:pt x="433690" y="434294"/>
                      <a:pt x="430356" y="434723"/>
                    </a:cubicBezTo>
                    <a:cubicBezTo>
                      <a:pt x="429818" y="434830"/>
                      <a:pt x="429388" y="434830"/>
                      <a:pt x="428850" y="434938"/>
                    </a:cubicBezTo>
                    <a:cubicBezTo>
                      <a:pt x="428312" y="435045"/>
                      <a:pt x="427667" y="434830"/>
                      <a:pt x="427129" y="434723"/>
                    </a:cubicBezTo>
                    <a:cubicBezTo>
                      <a:pt x="357004" y="436763"/>
                      <a:pt x="280210" y="441595"/>
                      <a:pt x="210946" y="430750"/>
                    </a:cubicBezTo>
                    <a:cubicBezTo>
                      <a:pt x="207934" y="430320"/>
                      <a:pt x="207504" y="425918"/>
                      <a:pt x="209655" y="424307"/>
                    </a:cubicBezTo>
                    <a:cubicBezTo>
                      <a:pt x="205030" y="410026"/>
                      <a:pt x="207181" y="393598"/>
                      <a:pt x="207181" y="378887"/>
                    </a:cubicBezTo>
                    <a:cubicBezTo>
                      <a:pt x="207289" y="353439"/>
                      <a:pt x="207504" y="327991"/>
                      <a:pt x="207504" y="302650"/>
                    </a:cubicBezTo>
                    <a:cubicBezTo>
                      <a:pt x="207504" y="298892"/>
                      <a:pt x="209870" y="296745"/>
                      <a:pt x="212667" y="296101"/>
                    </a:cubicBezTo>
                    <a:cubicBezTo>
                      <a:pt x="213097" y="295671"/>
                      <a:pt x="213527" y="295134"/>
                      <a:pt x="214280" y="295027"/>
                    </a:cubicBezTo>
                    <a:cubicBezTo>
                      <a:pt x="249181" y="290195"/>
                      <a:pt x="285830" y="289685"/>
                      <a:pt x="322560" y="290718"/>
                    </a:cubicBezTo>
                    <a:close/>
                    <a:moveTo>
                      <a:pt x="248606" y="220922"/>
                    </a:moveTo>
                    <a:cubicBezTo>
                      <a:pt x="250757" y="220707"/>
                      <a:pt x="252478" y="221459"/>
                      <a:pt x="253768" y="222640"/>
                    </a:cubicBezTo>
                    <a:cubicBezTo>
                      <a:pt x="255597" y="222533"/>
                      <a:pt x="257425" y="222855"/>
                      <a:pt x="258931" y="224144"/>
                    </a:cubicBezTo>
                    <a:cubicBezTo>
                      <a:pt x="300123" y="257971"/>
                      <a:pt x="344757" y="259582"/>
                      <a:pt x="385627" y="222425"/>
                    </a:cubicBezTo>
                    <a:cubicBezTo>
                      <a:pt x="389176" y="219204"/>
                      <a:pt x="393478" y="219955"/>
                      <a:pt x="396382" y="222318"/>
                    </a:cubicBezTo>
                    <a:cubicBezTo>
                      <a:pt x="432519" y="209646"/>
                      <a:pt x="471560" y="260334"/>
                      <a:pt x="489306" y="285892"/>
                    </a:cubicBezTo>
                    <a:cubicBezTo>
                      <a:pt x="508020" y="312847"/>
                      <a:pt x="558139" y="387053"/>
                      <a:pt x="538780" y="421203"/>
                    </a:cubicBezTo>
                    <a:cubicBezTo>
                      <a:pt x="538135" y="422384"/>
                      <a:pt x="537167" y="423243"/>
                      <a:pt x="536306" y="423888"/>
                    </a:cubicBezTo>
                    <a:cubicBezTo>
                      <a:pt x="535769" y="425499"/>
                      <a:pt x="534801" y="426895"/>
                      <a:pt x="532650" y="427324"/>
                    </a:cubicBezTo>
                    <a:cubicBezTo>
                      <a:pt x="520496" y="430116"/>
                      <a:pt x="507267" y="428291"/>
                      <a:pt x="494791" y="428720"/>
                    </a:cubicBezTo>
                    <a:cubicBezTo>
                      <a:pt x="482853" y="429150"/>
                      <a:pt x="470700" y="430761"/>
                      <a:pt x="458977" y="428720"/>
                    </a:cubicBezTo>
                    <a:cubicBezTo>
                      <a:pt x="455212" y="430224"/>
                      <a:pt x="450050" y="428398"/>
                      <a:pt x="450158" y="423029"/>
                    </a:cubicBezTo>
                    <a:cubicBezTo>
                      <a:pt x="450265" y="399940"/>
                      <a:pt x="451018" y="376959"/>
                      <a:pt x="451556" y="353977"/>
                    </a:cubicBezTo>
                    <a:cubicBezTo>
                      <a:pt x="452093" y="329385"/>
                      <a:pt x="457471" y="296953"/>
                      <a:pt x="434778" y="280630"/>
                    </a:cubicBezTo>
                    <a:cubicBezTo>
                      <a:pt x="397135" y="280416"/>
                      <a:pt x="359492" y="279556"/>
                      <a:pt x="321741" y="278805"/>
                    </a:cubicBezTo>
                    <a:cubicBezTo>
                      <a:pt x="292487" y="278375"/>
                      <a:pt x="221933" y="265059"/>
                      <a:pt x="195476" y="286966"/>
                    </a:cubicBezTo>
                    <a:cubicBezTo>
                      <a:pt x="194292" y="308981"/>
                      <a:pt x="190851" y="330674"/>
                      <a:pt x="191173" y="352903"/>
                    </a:cubicBezTo>
                    <a:cubicBezTo>
                      <a:pt x="191389" y="377603"/>
                      <a:pt x="193755" y="402302"/>
                      <a:pt x="190743" y="426895"/>
                    </a:cubicBezTo>
                    <a:cubicBezTo>
                      <a:pt x="190636" y="427754"/>
                      <a:pt x="190098" y="428291"/>
                      <a:pt x="189668" y="428935"/>
                    </a:cubicBezTo>
                    <a:cubicBezTo>
                      <a:pt x="189130" y="432586"/>
                      <a:pt x="186119" y="435808"/>
                      <a:pt x="181494" y="434627"/>
                    </a:cubicBezTo>
                    <a:cubicBezTo>
                      <a:pt x="173212" y="432479"/>
                      <a:pt x="164501" y="434197"/>
                      <a:pt x="156004" y="434734"/>
                    </a:cubicBezTo>
                    <a:cubicBezTo>
                      <a:pt x="146755" y="435271"/>
                      <a:pt x="137935" y="435164"/>
                      <a:pt x="128686" y="433982"/>
                    </a:cubicBezTo>
                    <a:cubicBezTo>
                      <a:pt x="128686" y="433982"/>
                      <a:pt x="128686" y="433875"/>
                      <a:pt x="128686" y="433875"/>
                    </a:cubicBezTo>
                    <a:cubicBezTo>
                      <a:pt x="124814" y="435271"/>
                      <a:pt x="120405" y="434090"/>
                      <a:pt x="119544" y="428828"/>
                    </a:cubicBezTo>
                    <a:cubicBezTo>
                      <a:pt x="118469" y="421740"/>
                      <a:pt x="115457" y="416478"/>
                      <a:pt x="111693" y="412719"/>
                    </a:cubicBezTo>
                    <a:lnTo>
                      <a:pt x="83514" y="408316"/>
                    </a:lnTo>
                    <a:cubicBezTo>
                      <a:pt x="76739" y="411431"/>
                      <a:pt x="70823" y="417122"/>
                      <a:pt x="67704" y="425928"/>
                    </a:cubicBezTo>
                    <a:cubicBezTo>
                      <a:pt x="66521" y="429365"/>
                      <a:pt x="62649" y="430224"/>
                      <a:pt x="59853" y="429042"/>
                    </a:cubicBezTo>
                    <a:cubicBezTo>
                      <a:pt x="58670" y="430009"/>
                      <a:pt x="56949" y="430224"/>
                      <a:pt x="55659" y="428720"/>
                    </a:cubicBezTo>
                    <a:cubicBezTo>
                      <a:pt x="45226" y="415941"/>
                      <a:pt x="43505" y="400799"/>
                      <a:pt x="52647" y="386087"/>
                    </a:cubicBezTo>
                    <a:cubicBezTo>
                      <a:pt x="57057" y="379106"/>
                      <a:pt x="62649" y="374489"/>
                      <a:pt x="69855" y="370837"/>
                    </a:cubicBezTo>
                    <a:cubicBezTo>
                      <a:pt x="84267" y="363642"/>
                      <a:pt x="92334" y="366434"/>
                      <a:pt x="106100" y="356447"/>
                    </a:cubicBezTo>
                    <a:cubicBezTo>
                      <a:pt x="117286" y="348286"/>
                      <a:pt x="119759" y="344312"/>
                      <a:pt x="125675" y="332714"/>
                    </a:cubicBezTo>
                    <a:cubicBezTo>
                      <a:pt x="153638" y="277623"/>
                      <a:pt x="181171" y="227580"/>
                      <a:pt x="248606" y="220922"/>
                    </a:cubicBezTo>
                    <a:close/>
                    <a:moveTo>
                      <a:pt x="327555" y="0"/>
                    </a:moveTo>
                    <a:cubicBezTo>
                      <a:pt x="453279" y="215"/>
                      <a:pt x="435856" y="249586"/>
                      <a:pt x="306046" y="221019"/>
                    </a:cubicBezTo>
                    <a:cubicBezTo>
                      <a:pt x="304433" y="220589"/>
                      <a:pt x="303250" y="219945"/>
                      <a:pt x="302282" y="219193"/>
                    </a:cubicBezTo>
                    <a:cubicBezTo>
                      <a:pt x="237215" y="194600"/>
                      <a:pt x="198820" y="-215"/>
                      <a:pt x="327555" y="0"/>
                    </a:cubicBezTo>
                    <a:close/>
                  </a:path>
                </a:pathLst>
              </a:custGeom>
              <a:solidFill>
                <a:srgbClr val="FFFFFF"/>
              </a:solidFill>
              <a:ln w="12700" cap="flat" cmpd="sng" algn="ctr">
                <a:noFill/>
                <a:prstDash val="solid"/>
                <a:miter lim="800000"/>
              </a:ln>
              <a:effectLst/>
            </p:spPr>
            <p:txBody>
              <a:bodyPr spcFirstLastPara="0" vert="horz" wrap="square" lIns="91440" tIns="45720" rIns="91440" bIns="45720" numCol="1" spcCol="1270" anchor="ctr" anchorCtr="0">
                <a:normAutofit fontScale="6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77900" rtl="0" eaLnBrk="1" fontAlgn="auto" latinLnBrk="0" hangingPunct="1">
                  <a:lnSpc>
                    <a:spcPct val="90000"/>
                  </a:lnSpc>
                  <a:spcBef>
                    <a:spcPts val="0"/>
                  </a:spcBef>
                  <a:spcAft>
                    <a:spcPct val="3500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45" name="ïŝḻïďê"/>
            <p:cNvSpPr/>
            <p:nvPr/>
          </p:nvSpPr>
          <p:spPr>
            <a:xfrm>
              <a:off x="1677962" y="5316048"/>
              <a:ext cx="108000" cy="108000"/>
            </a:xfrm>
            <a:prstGeom prst="ellipse">
              <a:avLst/>
            </a:prstGeom>
            <a:solidFill>
              <a:srgbClr val="25B0D2"/>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2000" b="1" i="1" u="none" strike="noStrike" kern="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6" name="直接连接符 45"/>
            <p:cNvCxnSpPr>
              <a:stCxn id="72" idx="3"/>
              <a:endCxn id="47" idx="0"/>
            </p:cNvCxnSpPr>
            <p:nvPr/>
          </p:nvCxnSpPr>
          <p:spPr>
            <a:xfrm>
              <a:off x="3913978" y="3445571"/>
              <a:ext cx="3" cy="1865514"/>
            </a:xfrm>
            <a:prstGeom prst="line">
              <a:avLst/>
            </a:prstGeom>
            <a:noFill/>
            <a:ln w="3175" cap="rnd" cmpd="sng" algn="ctr">
              <a:solidFill>
                <a:srgbClr val="FFFFFF">
                  <a:lumMod val="75000"/>
                </a:srgbClr>
              </a:solidFill>
              <a:prstDash val="dash"/>
              <a:round/>
            </a:ln>
            <a:effectLst/>
          </p:spPr>
        </p:cxnSp>
        <p:sp>
          <p:nvSpPr>
            <p:cNvPr id="47" name="ïŝḻiḑè"/>
            <p:cNvSpPr/>
            <p:nvPr/>
          </p:nvSpPr>
          <p:spPr>
            <a:xfrm>
              <a:off x="3859981" y="5311085"/>
              <a:ext cx="108000" cy="108000"/>
            </a:xfrm>
            <a:prstGeom prst="ellipse">
              <a:avLst/>
            </a:prstGeom>
            <a:solidFill>
              <a:srgbClr val="047ABA"/>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2000" b="1" i="1" u="none" strike="noStrike" kern="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8" name="直接连接符 47"/>
            <p:cNvCxnSpPr>
              <a:stCxn id="74" idx="3"/>
              <a:endCxn id="50" idx="0"/>
            </p:cNvCxnSpPr>
            <p:nvPr/>
          </p:nvCxnSpPr>
          <p:spPr>
            <a:xfrm flipH="1">
              <a:off x="6089577" y="2846315"/>
              <a:ext cx="6419" cy="2497212"/>
            </a:xfrm>
            <a:prstGeom prst="line">
              <a:avLst/>
            </a:prstGeom>
            <a:noFill/>
            <a:ln w="3175" cap="rnd" cmpd="sng" algn="ctr">
              <a:solidFill>
                <a:srgbClr val="FFFFFF">
                  <a:lumMod val="75000"/>
                </a:srgbClr>
              </a:solidFill>
              <a:prstDash val="dash"/>
              <a:round/>
            </a:ln>
            <a:effectLst/>
          </p:spPr>
        </p:cxnSp>
        <p:grpSp>
          <p:nvGrpSpPr>
            <p:cNvPr id="49" name="ïSļide"/>
            <p:cNvGrpSpPr/>
            <p:nvPr/>
          </p:nvGrpSpPr>
          <p:grpSpPr>
            <a:xfrm>
              <a:off x="5803672" y="2261939"/>
              <a:ext cx="584648" cy="584376"/>
              <a:chOff x="5803676" y="2261939"/>
              <a:chExt cx="584648" cy="584376"/>
            </a:xfrm>
          </p:grpSpPr>
          <p:sp>
            <p:nvSpPr>
              <p:cNvPr id="74" name="íşľiďè">
                <a:extLst>
                  <a:ext uri="{FF2B5EF4-FFF2-40B4-BE49-F238E27FC236}">
                    <a16:creationId xmlns:a16="http://schemas.microsoft.com/office/drawing/2014/main" id="{BCBDAFF5-EEC7-4752-8D67-75AF77AC5D51}"/>
                  </a:ext>
                </a:extLst>
              </p:cNvPr>
              <p:cNvSpPr/>
              <p:nvPr/>
            </p:nvSpPr>
            <p:spPr>
              <a:xfrm>
                <a:off x="5803676" y="2261939"/>
                <a:ext cx="584648" cy="584376"/>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rgbClr val="25B0D2"/>
              </a:solidFill>
              <a:ln w="28575" cap="flat" cmpd="sng" algn="ctr">
                <a:noFill/>
                <a:prstDash val="solid"/>
                <a:miter lim="800000"/>
              </a:ln>
              <a:effectLst/>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íşļiḋe">
                <a:extLst>
                  <a:ext uri="{FF2B5EF4-FFF2-40B4-BE49-F238E27FC236}">
                    <a16:creationId xmlns:a16="http://schemas.microsoft.com/office/drawing/2014/main" id="{F95C62D7-2474-43E8-B2BA-C1D67E663EF7}"/>
                  </a:ext>
                </a:extLst>
              </p:cNvPr>
              <p:cNvSpPr/>
              <p:nvPr/>
            </p:nvSpPr>
            <p:spPr>
              <a:xfrm>
                <a:off x="5924779" y="2415296"/>
                <a:ext cx="342441" cy="277663"/>
              </a:xfrm>
              <a:custGeom>
                <a:avLst/>
                <a:gdLst>
                  <a:gd name="connsiteX0" fmla="*/ 301723 w 609652"/>
                  <a:gd name="connsiteY0" fmla="*/ 440097 h 494328"/>
                  <a:gd name="connsiteX1" fmla="*/ 594166 w 609652"/>
                  <a:gd name="connsiteY1" fmla="*/ 440500 h 494328"/>
                  <a:gd name="connsiteX2" fmla="*/ 602017 w 609652"/>
                  <a:gd name="connsiteY2" fmla="*/ 443617 h 494328"/>
                  <a:gd name="connsiteX3" fmla="*/ 609545 w 609652"/>
                  <a:gd name="connsiteY3" fmla="*/ 453290 h 494328"/>
                  <a:gd name="connsiteX4" fmla="*/ 609652 w 609652"/>
                  <a:gd name="connsiteY4" fmla="*/ 476291 h 494328"/>
                  <a:gd name="connsiteX5" fmla="*/ 598683 w 609652"/>
                  <a:gd name="connsiteY5" fmla="*/ 487254 h 494328"/>
                  <a:gd name="connsiteX6" fmla="*/ 10005 w 609652"/>
                  <a:gd name="connsiteY6" fmla="*/ 486717 h 494328"/>
                  <a:gd name="connsiteX7" fmla="*/ 541 w 609652"/>
                  <a:gd name="connsiteY7" fmla="*/ 477151 h 494328"/>
                  <a:gd name="connsiteX8" fmla="*/ 4 w 609652"/>
                  <a:gd name="connsiteY8" fmla="*/ 453505 h 494328"/>
                  <a:gd name="connsiteX9" fmla="*/ 5703 w 609652"/>
                  <a:gd name="connsiteY9" fmla="*/ 447056 h 494328"/>
                  <a:gd name="connsiteX10" fmla="*/ 9682 w 609652"/>
                  <a:gd name="connsiteY10" fmla="*/ 445659 h 494328"/>
                  <a:gd name="connsiteX11" fmla="*/ 301723 w 609652"/>
                  <a:gd name="connsiteY11" fmla="*/ 440097 h 494328"/>
                  <a:gd name="connsiteX12" fmla="*/ 322560 w 609652"/>
                  <a:gd name="connsiteY12" fmla="*/ 290718 h 494328"/>
                  <a:gd name="connsiteX13" fmla="*/ 431324 w 609652"/>
                  <a:gd name="connsiteY13" fmla="*/ 295671 h 494328"/>
                  <a:gd name="connsiteX14" fmla="*/ 436809 w 609652"/>
                  <a:gd name="connsiteY14" fmla="*/ 307590 h 494328"/>
                  <a:gd name="connsiteX15" fmla="*/ 439498 w 609652"/>
                  <a:gd name="connsiteY15" fmla="*/ 348929 h 494328"/>
                  <a:gd name="connsiteX16" fmla="*/ 437239 w 609652"/>
                  <a:gd name="connsiteY16" fmla="*/ 389195 h 494328"/>
                  <a:gd name="connsiteX17" fmla="*/ 436594 w 609652"/>
                  <a:gd name="connsiteY17" fmla="*/ 407342 h 494328"/>
                  <a:gd name="connsiteX18" fmla="*/ 436917 w 609652"/>
                  <a:gd name="connsiteY18" fmla="*/ 408631 h 494328"/>
                  <a:gd name="connsiteX19" fmla="*/ 437885 w 609652"/>
                  <a:gd name="connsiteY19" fmla="*/ 426025 h 494328"/>
                  <a:gd name="connsiteX20" fmla="*/ 437239 w 609652"/>
                  <a:gd name="connsiteY20" fmla="*/ 427743 h 494328"/>
                  <a:gd name="connsiteX21" fmla="*/ 437239 w 609652"/>
                  <a:gd name="connsiteY21" fmla="*/ 427851 h 494328"/>
                  <a:gd name="connsiteX22" fmla="*/ 430356 w 609652"/>
                  <a:gd name="connsiteY22" fmla="*/ 434723 h 494328"/>
                  <a:gd name="connsiteX23" fmla="*/ 428850 w 609652"/>
                  <a:gd name="connsiteY23" fmla="*/ 434938 h 494328"/>
                  <a:gd name="connsiteX24" fmla="*/ 427129 w 609652"/>
                  <a:gd name="connsiteY24" fmla="*/ 434723 h 494328"/>
                  <a:gd name="connsiteX25" fmla="*/ 210946 w 609652"/>
                  <a:gd name="connsiteY25" fmla="*/ 430750 h 494328"/>
                  <a:gd name="connsiteX26" fmla="*/ 209655 w 609652"/>
                  <a:gd name="connsiteY26" fmla="*/ 424307 h 494328"/>
                  <a:gd name="connsiteX27" fmla="*/ 207181 w 609652"/>
                  <a:gd name="connsiteY27" fmla="*/ 378887 h 494328"/>
                  <a:gd name="connsiteX28" fmla="*/ 207504 w 609652"/>
                  <a:gd name="connsiteY28" fmla="*/ 302650 h 494328"/>
                  <a:gd name="connsiteX29" fmla="*/ 212667 w 609652"/>
                  <a:gd name="connsiteY29" fmla="*/ 296101 h 494328"/>
                  <a:gd name="connsiteX30" fmla="*/ 214280 w 609652"/>
                  <a:gd name="connsiteY30" fmla="*/ 295027 h 494328"/>
                  <a:gd name="connsiteX31" fmla="*/ 322560 w 609652"/>
                  <a:gd name="connsiteY31" fmla="*/ 290718 h 494328"/>
                  <a:gd name="connsiteX32" fmla="*/ 248606 w 609652"/>
                  <a:gd name="connsiteY32" fmla="*/ 220922 h 494328"/>
                  <a:gd name="connsiteX33" fmla="*/ 253768 w 609652"/>
                  <a:gd name="connsiteY33" fmla="*/ 222640 h 494328"/>
                  <a:gd name="connsiteX34" fmla="*/ 258931 w 609652"/>
                  <a:gd name="connsiteY34" fmla="*/ 224144 h 494328"/>
                  <a:gd name="connsiteX35" fmla="*/ 385627 w 609652"/>
                  <a:gd name="connsiteY35" fmla="*/ 222425 h 494328"/>
                  <a:gd name="connsiteX36" fmla="*/ 396382 w 609652"/>
                  <a:gd name="connsiteY36" fmla="*/ 222318 h 494328"/>
                  <a:gd name="connsiteX37" fmla="*/ 489306 w 609652"/>
                  <a:gd name="connsiteY37" fmla="*/ 285892 h 494328"/>
                  <a:gd name="connsiteX38" fmla="*/ 538780 w 609652"/>
                  <a:gd name="connsiteY38" fmla="*/ 421203 h 494328"/>
                  <a:gd name="connsiteX39" fmla="*/ 536306 w 609652"/>
                  <a:gd name="connsiteY39" fmla="*/ 423888 h 494328"/>
                  <a:gd name="connsiteX40" fmla="*/ 532650 w 609652"/>
                  <a:gd name="connsiteY40" fmla="*/ 427324 h 494328"/>
                  <a:gd name="connsiteX41" fmla="*/ 494791 w 609652"/>
                  <a:gd name="connsiteY41" fmla="*/ 428720 h 494328"/>
                  <a:gd name="connsiteX42" fmla="*/ 458977 w 609652"/>
                  <a:gd name="connsiteY42" fmla="*/ 428720 h 494328"/>
                  <a:gd name="connsiteX43" fmla="*/ 450158 w 609652"/>
                  <a:gd name="connsiteY43" fmla="*/ 423029 h 494328"/>
                  <a:gd name="connsiteX44" fmla="*/ 451556 w 609652"/>
                  <a:gd name="connsiteY44" fmla="*/ 353977 h 494328"/>
                  <a:gd name="connsiteX45" fmla="*/ 434778 w 609652"/>
                  <a:gd name="connsiteY45" fmla="*/ 280630 h 494328"/>
                  <a:gd name="connsiteX46" fmla="*/ 321741 w 609652"/>
                  <a:gd name="connsiteY46" fmla="*/ 278805 h 494328"/>
                  <a:gd name="connsiteX47" fmla="*/ 195476 w 609652"/>
                  <a:gd name="connsiteY47" fmla="*/ 286966 h 494328"/>
                  <a:gd name="connsiteX48" fmla="*/ 191173 w 609652"/>
                  <a:gd name="connsiteY48" fmla="*/ 352903 h 494328"/>
                  <a:gd name="connsiteX49" fmla="*/ 190743 w 609652"/>
                  <a:gd name="connsiteY49" fmla="*/ 426895 h 494328"/>
                  <a:gd name="connsiteX50" fmla="*/ 189668 w 609652"/>
                  <a:gd name="connsiteY50" fmla="*/ 428935 h 494328"/>
                  <a:gd name="connsiteX51" fmla="*/ 181494 w 609652"/>
                  <a:gd name="connsiteY51" fmla="*/ 434627 h 494328"/>
                  <a:gd name="connsiteX52" fmla="*/ 156004 w 609652"/>
                  <a:gd name="connsiteY52" fmla="*/ 434734 h 494328"/>
                  <a:gd name="connsiteX53" fmla="*/ 128686 w 609652"/>
                  <a:gd name="connsiteY53" fmla="*/ 433982 h 494328"/>
                  <a:gd name="connsiteX54" fmla="*/ 128686 w 609652"/>
                  <a:gd name="connsiteY54" fmla="*/ 433875 h 494328"/>
                  <a:gd name="connsiteX55" fmla="*/ 119544 w 609652"/>
                  <a:gd name="connsiteY55" fmla="*/ 428828 h 494328"/>
                  <a:gd name="connsiteX56" fmla="*/ 111693 w 609652"/>
                  <a:gd name="connsiteY56" fmla="*/ 412719 h 494328"/>
                  <a:gd name="connsiteX57" fmla="*/ 83514 w 609652"/>
                  <a:gd name="connsiteY57" fmla="*/ 408316 h 494328"/>
                  <a:gd name="connsiteX58" fmla="*/ 67704 w 609652"/>
                  <a:gd name="connsiteY58" fmla="*/ 425928 h 494328"/>
                  <a:gd name="connsiteX59" fmla="*/ 59853 w 609652"/>
                  <a:gd name="connsiteY59" fmla="*/ 429042 h 494328"/>
                  <a:gd name="connsiteX60" fmla="*/ 55659 w 609652"/>
                  <a:gd name="connsiteY60" fmla="*/ 428720 h 494328"/>
                  <a:gd name="connsiteX61" fmla="*/ 52647 w 609652"/>
                  <a:gd name="connsiteY61" fmla="*/ 386087 h 494328"/>
                  <a:gd name="connsiteX62" fmla="*/ 69855 w 609652"/>
                  <a:gd name="connsiteY62" fmla="*/ 370837 h 494328"/>
                  <a:gd name="connsiteX63" fmla="*/ 106100 w 609652"/>
                  <a:gd name="connsiteY63" fmla="*/ 356447 h 494328"/>
                  <a:gd name="connsiteX64" fmla="*/ 125675 w 609652"/>
                  <a:gd name="connsiteY64" fmla="*/ 332714 h 494328"/>
                  <a:gd name="connsiteX65" fmla="*/ 248606 w 609652"/>
                  <a:gd name="connsiteY65" fmla="*/ 220922 h 494328"/>
                  <a:gd name="connsiteX66" fmla="*/ 327555 w 609652"/>
                  <a:gd name="connsiteY66" fmla="*/ 0 h 494328"/>
                  <a:gd name="connsiteX67" fmla="*/ 306046 w 609652"/>
                  <a:gd name="connsiteY67" fmla="*/ 221019 h 494328"/>
                  <a:gd name="connsiteX68" fmla="*/ 302282 w 609652"/>
                  <a:gd name="connsiteY68" fmla="*/ 219193 h 494328"/>
                  <a:gd name="connsiteX69" fmla="*/ 327555 w 609652"/>
                  <a:gd name="connsiteY69" fmla="*/ 0 h 49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9652" h="494328">
                    <a:moveTo>
                      <a:pt x="301723" y="440097"/>
                    </a:moveTo>
                    <a:cubicBezTo>
                      <a:pt x="399383" y="440822"/>
                      <a:pt x="497111" y="442542"/>
                      <a:pt x="594166" y="440500"/>
                    </a:cubicBezTo>
                    <a:cubicBezTo>
                      <a:pt x="597715" y="440392"/>
                      <a:pt x="600296" y="441682"/>
                      <a:pt x="602017" y="443617"/>
                    </a:cubicBezTo>
                    <a:cubicBezTo>
                      <a:pt x="606103" y="444692"/>
                      <a:pt x="609437" y="447916"/>
                      <a:pt x="609545" y="453290"/>
                    </a:cubicBezTo>
                    <a:cubicBezTo>
                      <a:pt x="609545" y="461029"/>
                      <a:pt x="609545" y="468660"/>
                      <a:pt x="609652" y="476291"/>
                    </a:cubicBezTo>
                    <a:cubicBezTo>
                      <a:pt x="609652" y="482633"/>
                      <a:pt x="604598" y="486824"/>
                      <a:pt x="598683" y="487254"/>
                    </a:cubicBezTo>
                    <a:cubicBezTo>
                      <a:pt x="402851" y="503269"/>
                      <a:pt x="206267" y="487147"/>
                      <a:pt x="10005" y="486717"/>
                    </a:cubicBezTo>
                    <a:cubicBezTo>
                      <a:pt x="4736" y="486717"/>
                      <a:pt x="649" y="482310"/>
                      <a:pt x="541" y="477151"/>
                    </a:cubicBezTo>
                    <a:lnTo>
                      <a:pt x="4" y="453505"/>
                    </a:lnTo>
                    <a:cubicBezTo>
                      <a:pt x="-104" y="449743"/>
                      <a:pt x="2692" y="447486"/>
                      <a:pt x="5703" y="447056"/>
                    </a:cubicBezTo>
                    <a:cubicBezTo>
                      <a:pt x="6779" y="446304"/>
                      <a:pt x="8069" y="445766"/>
                      <a:pt x="9682" y="445659"/>
                    </a:cubicBezTo>
                    <a:cubicBezTo>
                      <a:pt x="106469" y="439640"/>
                      <a:pt x="204062" y="439371"/>
                      <a:pt x="301723" y="440097"/>
                    </a:cubicBezTo>
                    <a:close/>
                    <a:moveTo>
                      <a:pt x="322560" y="290718"/>
                    </a:moveTo>
                    <a:cubicBezTo>
                      <a:pt x="359290" y="291752"/>
                      <a:pt x="396100" y="294329"/>
                      <a:pt x="431324" y="295671"/>
                    </a:cubicBezTo>
                    <a:cubicBezTo>
                      <a:pt x="438100" y="295993"/>
                      <a:pt x="439928" y="303509"/>
                      <a:pt x="436809" y="307590"/>
                    </a:cubicBezTo>
                    <a:cubicBezTo>
                      <a:pt x="443047" y="319938"/>
                      <a:pt x="440251" y="334971"/>
                      <a:pt x="439498" y="348929"/>
                    </a:cubicBezTo>
                    <a:cubicBezTo>
                      <a:pt x="438745" y="362351"/>
                      <a:pt x="437992" y="375773"/>
                      <a:pt x="437239" y="389195"/>
                    </a:cubicBezTo>
                    <a:cubicBezTo>
                      <a:pt x="436917" y="395638"/>
                      <a:pt x="437454" y="401866"/>
                      <a:pt x="436594" y="407342"/>
                    </a:cubicBezTo>
                    <a:cubicBezTo>
                      <a:pt x="436702" y="407772"/>
                      <a:pt x="436917" y="408094"/>
                      <a:pt x="436917" y="408631"/>
                    </a:cubicBezTo>
                    <a:cubicBezTo>
                      <a:pt x="437239" y="414429"/>
                      <a:pt x="437777" y="420227"/>
                      <a:pt x="437885" y="426025"/>
                    </a:cubicBezTo>
                    <a:cubicBezTo>
                      <a:pt x="437885" y="426777"/>
                      <a:pt x="437454" y="427099"/>
                      <a:pt x="437239" y="427743"/>
                    </a:cubicBezTo>
                    <a:lnTo>
                      <a:pt x="437239" y="427851"/>
                    </a:lnTo>
                    <a:cubicBezTo>
                      <a:pt x="437777" y="431931"/>
                      <a:pt x="433690" y="434294"/>
                      <a:pt x="430356" y="434723"/>
                    </a:cubicBezTo>
                    <a:cubicBezTo>
                      <a:pt x="429818" y="434830"/>
                      <a:pt x="429388" y="434830"/>
                      <a:pt x="428850" y="434938"/>
                    </a:cubicBezTo>
                    <a:cubicBezTo>
                      <a:pt x="428312" y="435045"/>
                      <a:pt x="427667" y="434830"/>
                      <a:pt x="427129" y="434723"/>
                    </a:cubicBezTo>
                    <a:cubicBezTo>
                      <a:pt x="357004" y="436763"/>
                      <a:pt x="280210" y="441595"/>
                      <a:pt x="210946" y="430750"/>
                    </a:cubicBezTo>
                    <a:cubicBezTo>
                      <a:pt x="207934" y="430320"/>
                      <a:pt x="207504" y="425918"/>
                      <a:pt x="209655" y="424307"/>
                    </a:cubicBezTo>
                    <a:cubicBezTo>
                      <a:pt x="205030" y="410026"/>
                      <a:pt x="207181" y="393598"/>
                      <a:pt x="207181" y="378887"/>
                    </a:cubicBezTo>
                    <a:cubicBezTo>
                      <a:pt x="207289" y="353439"/>
                      <a:pt x="207504" y="327991"/>
                      <a:pt x="207504" y="302650"/>
                    </a:cubicBezTo>
                    <a:cubicBezTo>
                      <a:pt x="207504" y="298892"/>
                      <a:pt x="209870" y="296745"/>
                      <a:pt x="212667" y="296101"/>
                    </a:cubicBezTo>
                    <a:cubicBezTo>
                      <a:pt x="213097" y="295671"/>
                      <a:pt x="213527" y="295134"/>
                      <a:pt x="214280" y="295027"/>
                    </a:cubicBezTo>
                    <a:cubicBezTo>
                      <a:pt x="249181" y="290195"/>
                      <a:pt x="285830" y="289685"/>
                      <a:pt x="322560" y="290718"/>
                    </a:cubicBezTo>
                    <a:close/>
                    <a:moveTo>
                      <a:pt x="248606" y="220922"/>
                    </a:moveTo>
                    <a:cubicBezTo>
                      <a:pt x="250757" y="220707"/>
                      <a:pt x="252478" y="221459"/>
                      <a:pt x="253768" y="222640"/>
                    </a:cubicBezTo>
                    <a:cubicBezTo>
                      <a:pt x="255597" y="222533"/>
                      <a:pt x="257425" y="222855"/>
                      <a:pt x="258931" y="224144"/>
                    </a:cubicBezTo>
                    <a:cubicBezTo>
                      <a:pt x="300123" y="257971"/>
                      <a:pt x="344757" y="259582"/>
                      <a:pt x="385627" y="222425"/>
                    </a:cubicBezTo>
                    <a:cubicBezTo>
                      <a:pt x="389176" y="219204"/>
                      <a:pt x="393478" y="219955"/>
                      <a:pt x="396382" y="222318"/>
                    </a:cubicBezTo>
                    <a:cubicBezTo>
                      <a:pt x="432519" y="209646"/>
                      <a:pt x="471560" y="260334"/>
                      <a:pt x="489306" y="285892"/>
                    </a:cubicBezTo>
                    <a:cubicBezTo>
                      <a:pt x="508020" y="312847"/>
                      <a:pt x="558139" y="387053"/>
                      <a:pt x="538780" y="421203"/>
                    </a:cubicBezTo>
                    <a:cubicBezTo>
                      <a:pt x="538135" y="422384"/>
                      <a:pt x="537167" y="423243"/>
                      <a:pt x="536306" y="423888"/>
                    </a:cubicBezTo>
                    <a:cubicBezTo>
                      <a:pt x="535769" y="425499"/>
                      <a:pt x="534801" y="426895"/>
                      <a:pt x="532650" y="427324"/>
                    </a:cubicBezTo>
                    <a:cubicBezTo>
                      <a:pt x="520496" y="430116"/>
                      <a:pt x="507267" y="428291"/>
                      <a:pt x="494791" y="428720"/>
                    </a:cubicBezTo>
                    <a:cubicBezTo>
                      <a:pt x="482853" y="429150"/>
                      <a:pt x="470700" y="430761"/>
                      <a:pt x="458977" y="428720"/>
                    </a:cubicBezTo>
                    <a:cubicBezTo>
                      <a:pt x="455212" y="430224"/>
                      <a:pt x="450050" y="428398"/>
                      <a:pt x="450158" y="423029"/>
                    </a:cubicBezTo>
                    <a:cubicBezTo>
                      <a:pt x="450265" y="399940"/>
                      <a:pt x="451018" y="376959"/>
                      <a:pt x="451556" y="353977"/>
                    </a:cubicBezTo>
                    <a:cubicBezTo>
                      <a:pt x="452093" y="329385"/>
                      <a:pt x="457471" y="296953"/>
                      <a:pt x="434778" y="280630"/>
                    </a:cubicBezTo>
                    <a:cubicBezTo>
                      <a:pt x="397135" y="280416"/>
                      <a:pt x="359492" y="279556"/>
                      <a:pt x="321741" y="278805"/>
                    </a:cubicBezTo>
                    <a:cubicBezTo>
                      <a:pt x="292487" y="278375"/>
                      <a:pt x="221933" y="265059"/>
                      <a:pt x="195476" y="286966"/>
                    </a:cubicBezTo>
                    <a:cubicBezTo>
                      <a:pt x="194292" y="308981"/>
                      <a:pt x="190851" y="330674"/>
                      <a:pt x="191173" y="352903"/>
                    </a:cubicBezTo>
                    <a:cubicBezTo>
                      <a:pt x="191389" y="377603"/>
                      <a:pt x="193755" y="402302"/>
                      <a:pt x="190743" y="426895"/>
                    </a:cubicBezTo>
                    <a:cubicBezTo>
                      <a:pt x="190636" y="427754"/>
                      <a:pt x="190098" y="428291"/>
                      <a:pt x="189668" y="428935"/>
                    </a:cubicBezTo>
                    <a:cubicBezTo>
                      <a:pt x="189130" y="432586"/>
                      <a:pt x="186119" y="435808"/>
                      <a:pt x="181494" y="434627"/>
                    </a:cubicBezTo>
                    <a:cubicBezTo>
                      <a:pt x="173212" y="432479"/>
                      <a:pt x="164501" y="434197"/>
                      <a:pt x="156004" y="434734"/>
                    </a:cubicBezTo>
                    <a:cubicBezTo>
                      <a:pt x="146755" y="435271"/>
                      <a:pt x="137935" y="435164"/>
                      <a:pt x="128686" y="433982"/>
                    </a:cubicBezTo>
                    <a:cubicBezTo>
                      <a:pt x="128686" y="433982"/>
                      <a:pt x="128686" y="433875"/>
                      <a:pt x="128686" y="433875"/>
                    </a:cubicBezTo>
                    <a:cubicBezTo>
                      <a:pt x="124814" y="435271"/>
                      <a:pt x="120405" y="434090"/>
                      <a:pt x="119544" y="428828"/>
                    </a:cubicBezTo>
                    <a:cubicBezTo>
                      <a:pt x="118469" y="421740"/>
                      <a:pt x="115457" y="416478"/>
                      <a:pt x="111693" y="412719"/>
                    </a:cubicBezTo>
                    <a:lnTo>
                      <a:pt x="83514" y="408316"/>
                    </a:lnTo>
                    <a:cubicBezTo>
                      <a:pt x="76739" y="411431"/>
                      <a:pt x="70823" y="417122"/>
                      <a:pt x="67704" y="425928"/>
                    </a:cubicBezTo>
                    <a:cubicBezTo>
                      <a:pt x="66521" y="429365"/>
                      <a:pt x="62649" y="430224"/>
                      <a:pt x="59853" y="429042"/>
                    </a:cubicBezTo>
                    <a:cubicBezTo>
                      <a:pt x="58670" y="430009"/>
                      <a:pt x="56949" y="430224"/>
                      <a:pt x="55659" y="428720"/>
                    </a:cubicBezTo>
                    <a:cubicBezTo>
                      <a:pt x="45226" y="415941"/>
                      <a:pt x="43505" y="400799"/>
                      <a:pt x="52647" y="386087"/>
                    </a:cubicBezTo>
                    <a:cubicBezTo>
                      <a:pt x="57057" y="379106"/>
                      <a:pt x="62649" y="374489"/>
                      <a:pt x="69855" y="370837"/>
                    </a:cubicBezTo>
                    <a:cubicBezTo>
                      <a:pt x="84267" y="363642"/>
                      <a:pt x="92334" y="366434"/>
                      <a:pt x="106100" y="356447"/>
                    </a:cubicBezTo>
                    <a:cubicBezTo>
                      <a:pt x="117286" y="348286"/>
                      <a:pt x="119759" y="344312"/>
                      <a:pt x="125675" y="332714"/>
                    </a:cubicBezTo>
                    <a:cubicBezTo>
                      <a:pt x="153638" y="277623"/>
                      <a:pt x="181171" y="227580"/>
                      <a:pt x="248606" y="220922"/>
                    </a:cubicBezTo>
                    <a:close/>
                    <a:moveTo>
                      <a:pt x="327555" y="0"/>
                    </a:moveTo>
                    <a:cubicBezTo>
                      <a:pt x="453279" y="215"/>
                      <a:pt x="435856" y="249586"/>
                      <a:pt x="306046" y="221019"/>
                    </a:cubicBezTo>
                    <a:cubicBezTo>
                      <a:pt x="304433" y="220589"/>
                      <a:pt x="303250" y="219945"/>
                      <a:pt x="302282" y="219193"/>
                    </a:cubicBezTo>
                    <a:cubicBezTo>
                      <a:pt x="237215" y="194600"/>
                      <a:pt x="198820" y="-215"/>
                      <a:pt x="327555" y="0"/>
                    </a:cubicBezTo>
                    <a:close/>
                  </a:path>
                </a:pathLst>
              </a:custGeom>
              <a:solidFill>
                <a:srgbClr val="FFFFFF"/>
              </a:solidFill>
              <a:ln w="12700" cap="flat" cmpd="sng" algn="ctr">
                <a:noFill/>
                <a:prstDash val="solid"/>
                <a:miter lim="800000"/>
              </a:ln>
              <a:effectLst/>
            </p:spPr>
            <p:txBody>
              <a:bodyPr spcFirstLastPara="0" vert="horz" wrap="square" lIns="91440" tIns="45720" rIns="91440" bIns="45720" numCol="1" spcCol="1270" anchor="ctr" anchorCtr="0">
                <a:normAutofit fontScale="6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77900" rtl="0" eaLnBrk="1" fontAlgn="auto" latinLnBrk="0" hangingPunct="1">
                  <a:lnSpc>
                    <a:spcPct val="90000"/>
                  </a:lnSpc>
                  <a:spcBef>
                    <a:spcPts val="0"/>
                  </a:spcBef>
                  <a:spcAft>
                    <a:spcPct val="3500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0" name="îś1iḑè"/>
            <p:cNvSpPr/>
            <p:nvPr/>
          </p:nvSpPr>
          <p:spPr>
            <a:xfrm>
              <a:off x="6035577" y="5343527"/>
              <a:ext cx="108000" cy="108000"/>
            </a:xfrm>
            <a:prstGeom prst="ellipse">
              <a:avLst/>
            </a:prstGeom>
            <a:solidFill>
              <a:srgbClr val="25B0D2"/>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2000" b="1" i="1" u="none" strike="noStrike" kern="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51" name="直接连接符 50"/>
            <p:cNvCxnSpPr>
              <a:stCxn id="70" idx="3"/>
              <a:endCxn id="54" idx="0"/>
            </p:cNvCxnSpPr>
            <p:nvPr/>
          </p:nvCxnSpPr>
          <p:spPr>
            <a:xfrm flipH="1">
              <a:off x="8278013" y="3445571"/>
              <a:ext cx="1" cy="1890392"/>
            </a:xfrm>
            <a:prstGeom prst="line">
              <a:avLst/>
            </a:prstGeom>
            <a:noFill/>
            <a:ln w="3175" cap="rnd" cmpd="sng" algn="ctr">
              <a:solidFill>
                <a:srgbClr val="FFFFFF">
                  <a:lumMod val="75000"/>
                </a:srgbClr>
              </a:solidFill>
              <a:prstDash val="dash"/>
              <a:round/>
            </a:ln>
            <a:effectLst/>
          </p:spPr>
        </p:cxnSp>
        <p:grpSp>
          <p:nvGrpSpPr>
            <p:cNvPr id="52" name="iṥ1ïďe"/>
            <p:cNvGrpSpPr/>
            <p:nvPr/>
          </p:nvGrpSpPr>
          <p:grpSpPr>
            <a:xfrm>
              <a:off x="3621654" y="2861195"/>
              <a:ext cx="584648" cy="584376"/>
              <a:chOff x="3621657" y="2861195"/>
              <a:chExt cx="584648" cy="584376"/>
            </a:xfrm>
          </p:grpSpPr>
          <p:sp>
            <p:nvSpPr>
              <p:cNvPr id="72" name="ísľíďê">
                <a:extLst>
                  <a:ext uri="{FF2B5EF4-FFF2-40B4-BE49-F238E27FC236}">
                    <a16:creationId xmlns:a16="http://schemas.microsoft.com/office/drawing/2014/main" id="{BCBDAFF5-EEC7-4752-8D67-75AF77AC5D51}"/>
                  </a:ext>
                </a:extLst>
              </p:cNvPr>
              <p:cNvSpPr/>
              <p:nvPr/>
            </p:nvSpPr>
            <p:spPr>
              <a:xfrm>
                <a:off x="3621657" y="2861195"/>
                <a:ext cx="584648" cy="584376"/>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rgbClr val="047ABA"/>
              </a:solidFill>
              <a:ln w="28575" cap="flat" cmpd="sng" algn="ctr">
                <a:noFill/>
                <a:prstDash val="solid"/>
                <a:miter lim="800000"/>
              </a:ln>
              <a:effectLst/>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íŝḻiḑe">
                <a:extLst>
                  <a:ext uri="{FF2B5EF4-FFF2-40B4-BE49-F238E27FC236}">
                    <a16:creationId xmlns:a16="http://schemas.microsoft.com/office/drawing/2014/main" id="{F95C62D7-2474-43E8-B2BA-C1D67E663EF7}"/>
                  </a:ext>
                </a:extLst>
              </p:cNvPr>
              <p:cNvSpPr/>
              <p:nvPr/>
            </p:nvSpPr>
            <p:spPr>
              <a:xfrm>
                <a:off x="3742760" y="3014552"/>
                <a:ext cx="342441" cy="277663"/>
              </a:xfrm>
              <a:custGeom>
                <a:avLst/>
                <a:gdLst>
                  <a:gd name="connsiteX0" fmla="*/ 301723 w 609652"/>
                  <a:gd name="connsiteY0" fmla="*/ 440097 h 494328"/>
                  <a:gd name="connsiteX1" fmla="*/ 594166 w 609652"/>
                  <a:gd name="connsiteY1" fmla="*/ 440500 h 494328"/>
                  <a:gd name="connsiteX2" fmla="*/ 602017 w 609652"/>
                  <a:gd name="connsiteY2" fmla="*/ 443617 h 494328"/>
                  <a:gd name="connsiteX3" fmla="*/ 609545 w 609652"/>
                  <a:gd name="connsiteY3" fmla="*/ 453290 h 494328"/>
                  <a:gd name="connsiteX4" fmla="*/ 609652 w 609652"/>
                  <a:gd name="connsiteY4" fmla="*/ 476291 h 494328"/>
                  <a:gd name="connsiteX5" fmla="*/ 598683 w 609652"/>
                  <a:gd name="connsiteY5" fmla="*/ 487254 h 494328"/>
                  <a:gd name="connsiteX6" fmla="*/ 10005 w 609652"/>
                  <a:gd name="connsiteY6" fmla="*/ 486717 h 494328"/>
                  <a:gd name="connsiteX7" fmla="*/ 541 w 609652"/>
                  <a:gd name="connsiteY7" fmla="*/ 477151 h 494328"/>
                  <a:gd name="connsiteX8" fmla="*/ 4 w 609652"/>
                  <a:gd name="connsiteY8" fmla="*/ 453505 h 494328"/>
                  <a:gd name="connsiteX9" fmla="*/ 5703 w 609652"/>
                  <a:gd name="connsiteY9" fmla="*/ 447056 h 494328"/>
                  <a:gd name="connsiteX10" fmla="*/ 9682 w 609652"/>
                  <a:gd name="connsiteY10" fmla="*/ 445659 h 494328"/>
                  <a:gd name="connsiteX11" fmla="*/ 301723 w 609652"/>
                  <a:gd name="connsiteY11" fmla="*/ 440097 h 494328"/>
                  <a:gd name="connsiteX12" fmla="*/ 322560 w 609652"/>
                  <a:gd name="connsiteY12" fmla="*/ 290718 h 494328"/>
                  <a:gd name="connsiteX13" fmla="*/ 431324 w 609652"/>
                  <a:gd name="connsiteY13" fmla="*/ 295671 h 494328"/>
                  <a:gd name="connsiteX14" fmla="*/ 436809 w 609652"/>
                  <a:gd name="connsiteY14" fmla="*/ 307590 h 494328"/>
                  <a:gd name="connsiteX15" fmla="*/ 439498 w 609652"/>
                  <a:gd name="connsiteY15" fmla="*/ 348929 h 494328"/>
                  <a:gd name="connsiteX16" fmla="*/ 437239 w 609652"/>
                  <a:gd name="connsiteY16" fmla="*/ 389195 h 494328"/>
                  <a:gd name="connsiteX17" fmla="*/ 436594 w 609652"/>
                  <a:gd name="connsiteY17" fmla="*/ 407342 h 494328"/>
                  <a:gd name="connsiteX18" fmla="*/ 436917 w 609652"/>
                  <a:gd name="connsiteY18" fmla="*/ 408631 h 494328"/>
                  <a:gd name="connsiteX19" fmla="*/ 437885 w 609652"/>
                  <a:gd name="connsiteY19" fmla="*/ 426025 h 494328"/>
                  <a:gd name="connsiteX20" fmla="*/ 437239 w 609652"/>
                  <a:gd name="connsiteY20" fmla="*/ 427743 h 494328"/>
                  <a:gd name="connsiteX21" fmla="*/ 437239 w 609652"/>
                  <a:gd name="connsiteY21" fmla="*/ 427851 h 494328"/>
                  <a:gd name="connsiteX22" fmla="*/ 430356 w 609652"/>
                  <a:gd name="connsiteY22" fmla="*/ 434723 h 494328"/>
                  <a:gd name="connsiteX23" fmla="*/ 428850 w 609652"/>
                  <a:gd name="connsiteY23" fmla="*/ 434938 h 494328"/>
                  <a:gd name="connsiteX24" fmla="*/ 427129 w 609652"/>
                  <a:gd name="connsiteY24" fmla="*/ 434723 h 494328"/>
                  <a:gd name="connsiteX25" fmla="*/ 210946 w 609652"/>
                  <a:gd name="connsiteY25" fmla="*/ 430750 h 494328"/>
                  <a:gd name="connsiteX26" fmla="*/ 209655 w 609652"/>
                  <a:gd name="connsiteY26" fmla="*/ 424307 h 494328"/>
                  <a:gd name="connsiteX27" fmla="*/ 207181 w 609652"/>
                  <a:gd name="connsiteY27" fmla="*/ 378887 h 494328"/>
                  <a:gd name="connsiteX28" fmla="*/ 207504 w 609652"/>
                  <a:gd name="connsiteY28" fmla="*/ 302650 h 494328"/>
                  <a:gd name="connsiteX29" fmla="*/ 212667 w 609652"/>
                  <a:gd name="connsiteY29" fmla="*/ 296101 h 494328"/>
                  <a:gd name="connsiteX30" fmla="*/ 214280 w 609652"/>
                  <a:gd name="connsiteY30" fmla="*/ 295027 h 494328"/>
                  <a:gd name="connsiteX31" fmla="*/ 322560 w 609652"/>
                  <a:gd name="connsiteY31" fmla="*/ 290718 h 494328"/>
                  <a:gd name="connsiteX32" fmla="*/ 248606 w 609652"/>
                  <a:gd name="connsiteY32" fmla="*/ 220922 h 494328"/>
                  <a:gd name="connsiteX33" fmla="*/ 253768 w 609652"/>
                  <a:gd name="connsiteY33" fmla="*/ 222640 h 494328"/>
                  <a:gd name="connsiteX34" fmla="*/ 258931 w 609652"/>
                  <a:gd name="connsiteY34" fmla="*/ 224144 h 494328"/>
                  <a:gd name="connsiteX35" fmla="*/ 385627 w 609652"/>
                  <a:gd name="connsiteY35" fmla="*/ 222425 h 494328"/>
                  <a:gd name="connsiteX36" fmla="*/ 396382 w 609652"/>
                  <a:gd name="connsiteY36" fmla="*/ 222318 h 494328"/>
                  <a:gd name="connsiteX37" fmla="*/ 489306 w 609652"/>
                  <a:gd name="connsiteY37" fmla="*/ 285892 h 494328"/>
                  <a:gd name="connsiteX38" fmla="*/ 538780 w 609652"/>
                  <a:gd name="connsiteY38" fmla="*/ 421203 h 494328"/>
                  <a:gd name="connsiteX39" fmla="*/ 536306 w 609652"/>
                  <a:gd name="connsiteY39" fmla="*/ 423888 h 494328"/>
                  <a:gd name="connsiteX40" fmla="*/ 532650 w 609652"/>
                  <a:gd name="connsiteY40" fmla="*/ 427324 h 494328"/>
                  <a:gd name="connsiteX41" fmla="*/ 494791 w 609652"/>
                  <a:gd name="connsiteY41" fmla="*/ 428720 h 494328"/>
                  <a:gd name="connsiteX42" fmla="*/ 458977 w 609652"/>
                  <a:gd name="connsiteY42" fmla="*/ 428720 h 494328"/>
                  <a:gd name="connsiteX43" fmla="*/ 450158 w 609652"/>
                  <a:gd name="connsiteY43" fmla="*/ 423029 h 494328"/>
                  <a:gd name="connsiteX44" fmla="*/ 451556 w 609652"/>
                  <a:gd name="connsiteY44" fmla="*/ 353977 h 494328"/>
                  <a:gd name="connsiteX45" fmla="*/ 434778 w 609652"/>
                  <a:gd name="connsiteY45" fmla="*/ 280630 h 494328"/>
                  <a:gd name="connsiteX46" fmla="*/ 321741 w 609652"/>
                  <a:gd name="connsiteY46" fmla="*/ 278805 h 494328"/>
                  <a:gd name="connsiteX47" fmla="*/ 195476 w 609652"/>
                  <a:gd name="connsiteY47" fmla="*/ 286966 h 494328"/>
                  <a:gd name="connsiteX48" fmla="*/ 191173 w 609652"/>
                  <a:gd name="connsiteY48" fmla="*/ 352903 h 494328"/>
                  <a:gd name="connsiteX49" fmla="*/ 190743 w 609652"/>
                  <a:gd name="connsiteY49" fmla="*/ 426895 h 494328"/>
                  <a:gd name="connsiteX50" fmla="*/ 189668 w 609652"/>
                  <a:gd name="connsiteY50" fmla="*/ 428935 h 494328"/>
                  <a:gd name="connsiteX51" fmla="*/ 181494 w 609652"/>
                  <a:gd name="connsiteY51" fmla="*/ 434627 h 494328"/>
                  <a:gd name="connsiteX52" fmla="*/ 156004 w 609652"/>
                  <a:gd name="connsiteY52" fmla="*/ 434734 h 494328"/>
                  <a:gd name="connsiteX53" fmla="*/ 128686 w 609652"/>
                  <a:gd name="connsiteY53" fmla="*/ 433982 h 494328"/>
                  <a:gd name="connsiteX54" fmla="*/ 128686 w 609652"/>
                  <a:gd name="connsiteY54" fmla="*/ 433875 h 494328"/>
                  <a:gd name="connsiteX55" fmla="*/ 119544 w 609652"/>
                  <a:gd name="connsiteY55" fmla="*/ 428828 h 494328"/>
                  <a:gd name="connsiteX56" fmla="*/ 111693 w 609652"/>
                  <a:gd name="connsiteY56" fmla="*/ 412719 h 494328"/>
                  <a:gd name="connsiteX57" fmla="*/ 83514 w 609652"/>
                  <a:gd name="connsiteY57" fmla="*/ 408316 h 494328"/>
                  <a:gd name="connsiteX58" fmla="*/ 67704 w 609652"/>
                  <a:gd name="connsiteY58" fmla="*/ 425928 h 494328"/>
                  <a:gd name="connsiteX59" fmla="*/ 59853 w 609652"/>
                  <a:gd name="connsiteY59" fmla="*/ 429042 h 494328"/>
                  <a:gd name="connsiteX60" fmla="*/ 55659 w 609652"/>
                  <a:gd name="connsiteY60" fmla="*/ 428720 h 494328"/>
                  <a:gd name="connsiteX61" fmla="*/ 52647 w 609652"/>
                  <a:gd name="connsiteY61" fmla="*/ 386087 h 494328"/>
                  <a:gd name="connsiteX62" fmla="*/ 69855 w 609652"/>
                  <a:gd name="connsiteY62" fmla="*/ 370837 h 494328"/>
                  <a:gd name="connsiteX63" fmla="*/ 106100 w 609652"/>
                  <a:gd name="connsiteY63" fmla="*/ 356447 h 494328"/>
                  <a:gd name="connsiteX64" fmla="*/ 125675 w 609652"/>
                  <a:gd name="connsiteY64" fmla="*/ 332714 h 494328"/>
                  <a:gd name="connsiteX65" fmla="*/ 248606 w 609652"/>
                  <a:gd name="connsiteY65" fmla="*/ 220922 h 494328"/>
                  <a:gd name="connsiteX66" fmla="*/ 327555 w 609652"/>
                  <a:gd name="connsiteY66" fmla="*/ 0 h 494328"/>
                  <a:gd name="connsiteX67" fmla="*/ 306046 w 609652"/>
                  <a:gd name="connsiteY67" fmla="*/ 221019 h 494328"/>
                  <a:gd name="connsiteX68" fmla="*/ 302282 w 609652"/>
                  <a:gd name="connsiteY68" fmla="*/ 219193 h 494328"/>
                  <a:gd name="connsiteX69" fmla="*/ 327555 w 609652"/>
                  <a:gd name="connsiteY69" fmla="*/ 0 h 49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9652" h="494328">
                    <a:moveTo>
                      <a:pt x="301723" y="440097"/>
                    </a:moveTo>
                    <a:cubicBezTo>
                      <a:pt x="399383" y="440822"/>
                      <a:pt x="497111" y="442542"/>
                      <a:pt x="594166" y="440500"/>
                    </a:cubicBezTo>
                    <a:cubicBezTo>
                      <a:pt x="597715" y="440392"/>
                      <a:pt x="600296" y="441682"/>
                      <a:pt x="602017" y="443617"/>
                    </a:cubicBezTo>
                    <a:cubicBezTo>
                      <a:pt x="606103" y="444692"/>
                      <a:pt x="609437" y="447916"/>
                      <a:pt x="609545" y="453290"/>
                    </a:cubicBezTo>
                    <a:cubicBezTo>
                      <a:pt x="609545" y="461029"/>
                      <a:pt x="609545" y="468660"/>
                      <a:pt x="609652" y="476291"/>
                    </a:cubicBezTo>
                    <a:cubicBezTo>
                      <a:pt x="609652" y="482633"/>
                      <a:pt x="604598" y="486824"/>
                      <a:pt x="598683" y="487254"/>
                    </a:cubicBezTo>
                    <a:cubicBezTo>
                      <a:pt x="402851" y="503269"/>
                      <a:pt x="206267" y="487147"/>
                      <a:pt x="10005" y="486717"/>
                    </a:cubicBezTo>
                    <a:cubicBezTo>
                      <a:pt x="4736" y="486717"/>
                      <a:pt x="649" y="482310"/>
                      <a:pt x="541" y="477151"/>
                    </a:cubicBezTo>
                    <a:lnTo>
                      <a:pt x="4" y="453505"/>
                    </a:lnTo>
                    <a:cubicBezTo>
                      <a:pt x="-104" y="449743"/>
                      <a:pt x="2692" y="447486"/>
                      <a:pt x="5703" y="447056"/>
                    </a:cubicBezTo>
                    <a:cubicBezTo>
                      <a:pt x="6779" y="446304"/>
                      <a:pt x="8069" y="445766"/>
                      <a:pt x="9682" y="445659"/>
                    </a:cubicBezTo>
                    <a:cubicBezTo>
                      <a:pt x="106469" y="439640"/>
                      <a:pt x="204062" y="439371"/>
                      <a:pt x="301723" y="440097"/>
                    </a:cubicBezTo>
                    <a:close/>
                    <a:moveTo>
                      <a:pt x="322560" y="290718"/>
                    </a:moveTo>
                    <a:cubicBezTo>
                      <a:pt x="359290" y="291752"/>
                      <a:pt x="396100" y="294329"/>
                      <a:pt x="431324" y="295671"/>
                    </a:cubicBezTo>
                    <a:cubicBezTo>
                      <a:pt x="438100" y="295993"/>
                      <a:pt x="439928" y="303509"/>
                      <a:pt x="436809" y="307590"/>
                    </a:cubicBezTo>
                    <a:cubicBezTo>
                      <a:pt x="443047" y="319938"/>
                      <a:pt x="440251" y="334971"/>
                      <a:pt x="439498" y="348929"/>
                    </a:cubicBezTo>
                    <a:cubicBezTo>
                      <a:pt x="438745" y="362351"/>
                      <a:pt x="437992" y="375773"/>
                      <a:pt x="437239" y="389195"/>
                    </a:cubicBezTo>
                    <a:cubicBezTo>
                      <a:pt x="436917" y="395638"/>
                      <a:pt x="437454" y="401866"/>
                      <a:pt x="436594" y="407342"/>
                    </a:cubicBezTo>
                    <a:cubicBezTo>
                      <a:pt x="436702" y="407772"/>
                      <a:pt x="436917" y="408094"/>
                      <a:pt x="436917" y="408631"/>
                    </a:cubicBezTo>
                    <a:cubicBezTo>
                      <a:pt x="437239" y="414429"/>
                      <a:pt x="437777" y="420227"/>
                      <a:pt x="437885" y="426025"/>
                    </a:cubicBezTo>
                    <a:cubicBezTo>
                      <a:pt x="437885" y="426777"/>
                      <a:pt x="437454" y="427099"/>
                      <a:pt x="437239" y="427743"/>
                    </a:cubicBezTo>
                    <a:lnTo>
                      <a:pt x="437239" y="427851"/>
                    </a:lnTo>
                    <a:cubicBezTo>
                      <a:pt x="437777" y="431931"/>
                      <a:pt x="433690" y="434294"/>
                      <a:pt x="430356" y="434723"/>
                    </a:cubicBezTo>
                    <a:cubicBezTo>
                      <a:pt x="429818" y="434830"/>
                      <a:pt x="429388" y="434830"/>
                      <a:pt x="428850" y="434938"/>
                    </a:cubicBezTo>
                    <a:cubicBezTo>
                      <a:pt x="428312" y="435045"/>
                      <a:pt x="427667" y="434830"/>
                      <a:pt x="427129" y="434723"/>
                    </a:cubicBezTo>
                    <a:cubicBezTo>
                      <a:pt x="357004" y="436763"/>
                      <a:pt x="280210" y="441595"/>
                      <a:pt x="210946" y="430750"/>
                    </a:cubicBezTo>
                    <a:cubicBezTo>
                      <a:pt x="207934" y="430320"/>
                      <a:pt x="207504" y="425918"/>
                      <a:pt x="209655" y="424307"/>
                    </a:cubicBezTo>
                    <a:cubicBezTo>
                      <a:pt x="205030" y="410026"/>
                      <a:pt x="207181" y="393598"/>
                      <a:pt x="207181" y="378887"/>
                    </a:cubicBezTo>
                    <a:cubicBezTo>
                      <a:pt x="207289" y="353439"/>
                      <a:pt x="207504" y="327991"/>
                      <a:pt x="207504" y="302650"/>
                    </a:cubicBezTo>
                    <a:cubicBezTo>
                      <a:pt x="207504" y="298892"/>
                      <a:pt x="209870" y="296745"/>
                      <a:pt x="212667" y="296101"/>
                    </a:cubicBezTo>
                    <a:cubicBezTo>
                      <a:pt x="213097" y="295671"/>
                      <a:pt x="213527" y="295134"/>
                      <a:pt x="214280" y="295027"/>
                    </a:cubicBezTo>
                    <a:cubicBezTo>
                      <a:pt x="249181" y="290195"/>
                      <a:pt x="285830" y="289685"/>
                      <a:pt x="322560" y="290718"/>
                    </a:cubicBezTo>
                    <a:close/>
                    <a:moveTo>
                      <a:pt x="248606" y="220922"/>
                    </a:moveTo>
                    <a:cubicBezTo>
                      <a:pt x="250757" y="220707"/>
                      <a:pt x="252478" y="221459"/>
                      <a:pt x="253768" y="222640"/>
                    </a:cubicBezTo>
                    <a:cubicBezTo>
                      <a:pt x="255597" y="222533"/>
                      <a:pt x="257425" y="222855"/>
                      <a:pt x="258931" y="224144"/>
                    </a:cubicBezTo>
                    <a:cubicBezTo>
                      <a:pt x="300123" y="257971"/>
                      <a:pt x="344757" y="259582"/>
                      <a:pt x="385627" y="222425"/>
                    </a:cubicBezTo>
                    <a:cubicBezTo>
                      <a:pt x="389176" y="219204"/>
                      <a:pt x="393478" y="219955"/>
                      <a:pt x="396382" y="222318"/>
                    </a:cubicBezTo>
                    <a:cubicBezTo>
                      <a:pt x="432519" y="209646"/>
                      <a:pt x="471560" y="260334"/>
                      <a:pt x="489306" y="285892"/>
                    </a:cubicBezTo>
                    <a:cubicBezTo>
                      <a:pt x="508020" y="312847"/>
                      <a:pt x="558139" y="387053"/>
                      <a:pt x="538780" y="421203"/>
                    </a:cubicBezTo>
                    <a:cubicBezTo>
                      <a:pt x="538135" y="422384"/>
                      <a:pt x="537167" y="423243"/>
                      <a:pt x="536306" y="423888"/>
                    </a:cubicBezTo>
                    <a:cubicBezTo>
                      <a:pt x="535769" y="425499"/>
                      <a:pt x="534801" y="426895"/>
                      <a:pt x="532650" y="427324"/>
                    </a:cubicBezTo>
                    <a:cubicBezTo>
                      <a:pt x="520496" y="430116"/>
                      <a:pt x="507267" y="428291"/>
                      <a:pt x="494791" y="428720"/>
                    </a:cubicBezTo>
                    <a:cubicBezTo>
                      <a:pt x="482853" y="429150"/>
                      <a:pt x="470700" y="430761"/>
                      <a:pt x="458977" y="428720"/>
                    </a:cubicBezTo>
                    <a:cubicBezTo>
                      <a:pt x="455212" y="430224"/>
                      <a:pt x="450050" y="428398"/>
                      <a:pt x="450158" y="423029"/>
                    </a:cubicBezTo>
                    <a:cubicBezTo>
                      <a:pt x="450265" y="399940"/>
                      <a:pt x="451018" y="376959"/>
                      <a:pt x="451556" y="353977"/>
                    </a:cubicBezTo>
                    <a:cubicBezTo>
                      <a:pt x="452093" y="329385"/>
                      <a:pt x="457471" y="296953"/>
                      <a:pt x="434778" y="280630"/>
                    </a:cubicBezTo>
                    <a:cubicBezTo>
                      <a:pt x="397135" y="280416"/>
                      <a:pt x="359492" y="279556"/>
                      <a:pt x="321741" y="278805"/>
                    </a:cubicBezTo>
                    <a:cubicBezTo>
                      <a:pt x="292487" y="278375"/>
                      <a:pt x="221933" y="265059"/>
                      <a:pt x="195476" y="286966"/>
                    </a:cubicBezTo>
                    <a:cubicBezTo>
                      <a:pt x="194292" y="308981"/>
                      <a:pt x="190851" y="330674"/>
                      <a:pt x="191173" y="352903"/>
                    </a:cubicBezTo>
                    <a:cubicBezTo>
                      <a:pt x="191389" y="377603"/>
                      <a:pt x="193755" y="402302"/>
                      <a:pt x="190743" y="426895"/>
                    </a:cubicBezTo>
                    <a:cubicBezTo>
                      <a:pt x="190636" y="427754"/>
                      <a:pt x="190098" y="428291"/>
                      <a:pt x="189668" y="428935"/>
                    </a:cubicBezTo>
                    <a:cubicBezTo>
                      <a:pt x="189130" y="432586"/>
                      <a:pt x="186119" y="435808"/>
                      <a:pt x="181494" y="434627"/>
                    </a:cubicBezTo>
                    <a:cubicBezTo>
                      <a:pt x="173212" y="432479"/>
                      <a:pt x="164501" y="434197"/>
                      <a:pt x="156004" y="434734"/>
                    </a:cubicBezTo>
                    <a:cubicBezTo>
                      <a:pt x="146755" y="435271"/>
                      <a:pt x="137935" y="435164"/>
                      <a:pt x="128686" y="433982"/>
                    </a:cubicBezTo>
                    <a:cubicBezTo>
                      <a:pt x="128686" y="433982"/>
                      <a:pt x="128686" y="433875"/>
                      <a:pt x="128686" y="433875"/>
                    </a:cubicBezTo>
                    <a:cubicBezTo>
                      <a:pt x="124814" y="435271"/>
                      <a:pt x="120405" y="434090"/>
                      <a:pt x="119544" y="428828"/>
                    </a:cubicBezTo>
                    <a:cubicBezTo>
                      <a:pt x="118469" y="421740"/>
                      <a:pt x="115457" y="416478"/>
                      <a:pt x="111693" y="412719"/>
                    </a:cubicBezTo>
                    <a:lnTo>
                      <a:pt x="83514" y="408316"/>
                    </a:lnTo>
                    <a:cubicBezTo>
                      <a:pt x="76739" y="411431"/>
                      <a:pt x="70823" y="417122"/>
                      <a:pt x="67704" y="425928"/>
                    </a:cubicBezTo>
                    <a:cubicBezTo>
                      <a:pt x="66521" y="429365"/>
                      <a:pt x="62649" y="430224"/>
                      <a:pt x="59853" y="429042"/>
                    </a:cubicBezTo>
                    <a:cubicBezTo>
                      <a:pt x="58670" y="430009"/>
                      <a:pt x="56949" y="430224"/>
                      <a:pt x="55659" y="428720"/>
                    </a:cubicBezTo>
                    <a:cubicBezTo>
                      <a:pt x="45226" y="415941"/>
                      <a:pt x="43505" y="400799"/>
                      <a:pt x="52647" y="386087"/>
                    </a:cubicBezTo>
                    <a:cubicBezTo>
                      <a:pt x="57057" y="379106"/>
                      <a:pt x="62649" y="374489"/>
                      <a:pt x="69855" y="370837"/>
                    </a:cubicBezTo>
                    <a:cubicBezTo>
                      <a:pt x="84267" y="363642"/>
                      <a:pt x="92334" y="366434"/>
                      <a:pt x="106100" y="356447"/>
                    </a:cubicBezTo>
                    <a:cubicBezTo>
                      <a:pt x="117286" y="348286"/>
                      <a:pt x="119759" y="344312"/>
                      <a:pt x="125675" y="332714"/>
                    </a:cubicBezTo>
                    <a:cubicBezTo>
                      <a:pt x="153638" y="277623"/>
                      <a:pt x="181171" y="227580"/>
                      <a:pt x="248606" y="220922"/>
                    </a:cubicBezTo>
                    <a:close/>
                    <a:moveTo>
                      <a:pt x="327555" y="0"/>
                    </a:moveTo>
                    <a:cubicBezTo>
                      <a:pt x="453279" y="215"/>
                      <a:pt x="435856" y="249586"/>
                      <a:pt x="306046" y="221019"/>
                    </a:cubicBezTo>
                    <a:cubicBezTo>
                      <a:pt x="304433" y="220589"/>
                      <a:pt x="303250" y="219945"/>
                      <a:pt x="302282" y="219193"/>
                    </a:cubicBezTo>
                    <a:cubicBezTo>
                      <a:pt x="237215" y="194600"/>
                      <a:pt x="198820" y="-215"/>
                      <a:pt x="327555" y="0"/>
                    </a:cubicBezTo>
                    <a:close/>
                  </a:path>
                </a:pathLst>
              </a:custGeom>
              <a:solidFill>
                <a:srgbClr val="FFFFFF"/>
              </a:solidFill>
              <a:ln w="12700" cap="flat" cmpd="sng" algn="ctr">
                <a:noFill/>
                <a:prstDash val="solid"/>
                <a:miter lim="800000"/>
              </a:ln>
              <a:effectLst/>
            </p:spPr>
            <p:txBody>
              <a:bodyPr spcFirstLastPara="0" vert="horz" wrap="square" lIns="91440" tIns="45720" rIns="91440" bIns="45720" numCol="1" spcCol="1270" anchor="ctr" anchorCtr="0">
                <a:normAutofit fontScale="6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77900" rtl="0" eaLnBrk="1" fontAlgn="auto" latinLnBrk="0" hangingPunct="1">
                  <a:lnSpc>
                    <a:spcPct val="90000"/>
                  </a:lnSpc>
                  <a:spcBef>
                    <a:spcPts val="0"/>
                  </a:spcBef>
                  <a:spcAft>
                    <a:spcPct val="3500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3" name="ïṧľiḋé"/>
            <p:cNvGrpSpPr/>
            <p:nvPr/>
          </p:nvGrpSpPr>
          <p:grpSpPr>
            <a:xfrm>
              <a:off x="7985690" y="2861195"/>
              <a:ext cx="584648" cy="584376"/>
              <a:chOff x="7985695" y="2861195"/>
              <a:chExt cx="584648" cy="584376"/>
            </a:xfrm>
          </p:grpSpPr>
          <p:sp>
            <p:nvSpPr>
              <p:cNvPr id="70" name="îṧlïḑé">
                <a:extLst>
                  <a:ext uri="{FF2B5EF4-FFF2-40B4-BE49-F238E27FC236}">
                    <a16:creationId xmlns:a16="http://schemas.microsoft.com/office/drawing/2014/main" id="{BCBDAFF5-EEC7-4752-8D67-75AF77AC5D51}"/>
                  </a:ext>
                </a:extLst>
              </p:cNvPr>
              <p:cNvSpPr/>
              <p:nvPr/>
            </p:nvSpPr>
            <p:spPr>
              <a:xfrm>
                <a:off x="7985695" y="2861195"/>
                <a:ext cx="584648" cy="584376"/>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rgbClr val="047ABA"/>
              </a:solidFill>
              <a:ln w="28575" cap="flat" cmpd="sng" algn="ctr">
                <a:noFill/>
                <a:prstDash val="solid"/>
                <a:miter lim="800000"/>
              </a:ln>
              <a:effectLst/>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íŝľïḑè">
                <a:extLst>
                  <a:ext uri="{FF2B5EF4-FFF2-40B4-BE49-F238E27FC236}">
                    <a16:creationId xmlns:a16="http://schemas.microsoft.com/office/drawing/2014/main" id="{F95C62D7-2474-43E8-B2BA-C1D67E663EF7}"/>
                  </a:ext>
                </a:extLst>
              </p:cNvPr>
              <p:cNvSpPr/>
              <p:nvPr/>
            </p:nvSpPr>
            <p:spPr>
              <a:xfrm>
                <a:off x="8106798" y="3014552"/>
                <a:ext cx="342441" cy="277663"/>
              </a:xfrm>
              <a:custGeom>
                <a:avLst/>
                <a:gdLst>
                  <a:gd name="connsiteX0" fmla="*/ 301723 w 609652"/>
                  <a:gd name="connsiteY0" fmla="*/ 440097 h 494328"/>
                  <a:gd name="connsiteX1" fmla="*/ 594166 w 609652"/>
                  <a:gd name="connsiteY1" fmla="*/ 440500 h 494328"/>
                  <a:gd name="connsiteX2" fmla="*/ 602017 w 609652"/>
                  <a:gd name="connsiteY2" fmla="*/ 443617 h 494328"/>
                  <a:gd name="connsiteX3" fmla="*/ 609545 w 609652"/>
                  <a:gd name="connsiteY3" fmla="*/ 453290 h 494328"/>
                  <a:gd name="connsiteX4" fmla="*/ 609652 w 609652"/>
                  <a:gd name="connsiteY4" fmla="*/ 476291 h 494328"/>
                  <a:gd name="connsiteX5" fmla="*/ 598683 w 609652"/>
                  <a:gd name="connsiteY5" fmla="*/ 487254 h 494328"/>
                  <a:gd name="connsiteX6" fmla="*/ 10005 w 609652"/>
                  <a:gd name="connsiteY6" fmla="*/ 486717 h 494328"/>
                  <a:gd name="connsiteX7" fmla="*/ 541 w 609652"/>
                  <a:gd name="connsiteY7" fmla="*/ 477151 h 494328"/>
                  <a:gd name="connsiteX8" fmla="*/ 4 w 609652"/>
                  <a:gd name="connsiteY8" fmla="*/ 453505 h 494328"/>
                  <a:gd name="connsiteX9" fmla="*/ 5703 w 609652"/>
                  <a:gd name="connsiteY9" fmla="*/ 447056 h 494328"/>
                  <a:gd name="connsiteX10" fmla="*/ 9682 w 609652"/>
                  <a:gd name="connsiteY10" fmla="*/ 445659 h 494328"/>
                  <a:gd name="connsiteX11" fmla="*/ 301723 w 609652"/>
                  <a:gd name="connsiteY11" fmla="*/ 440097 h 494328"/>
                  <a:gd name="connsiteX12" fmla="*/ 322560 w 609652"/>
                  <a:gd name="connsiteY12" fmla="*/ 290718 h 494328"/>
                  <a:gd name="connsiteX13" fmla="*/ 431324 w 609652"/>
                  <a:gd name="connsiteY13" fmla="*/ 295671 h 494328"/>
                  <a:gd name="connsiteX14" fmla="*/ 436809 w 609652"/>
                  <a:gd name="connsiteY14" fmla="*/ 307590 h 494328"/>
                  <a:gd name="connsiteX15" fmla="*/ 439498 w 609652"/>
                  <a:gd name="connsiteY15" fmla="*/ 348929 h 494328"/>
                  <a:gd name="connsiteX16" fmla="*/ 437239 w 609652"/>
                  <a:gd name="connsiteY16" fmla="*/ 389195 h 494328"/>
                  <a:gd name="connsiteX17" fmla="*/ 436594 w 609652"/>
                  <a:gd name="connsiteY17" fmla="*/ 407342 h 494328"/>
                  <a:gd name="connsiteX18" fmla="*/ 436917 w 609652"/>
                  <a:gd name="connsiteY18" fmla="*/ 408631 h 494328"/>
                  <a:gd name="connsiteX19" fmla="*/ 437885 w 609652"/>
                  <a:gd name="connsiteY19" fmla="*/ 426025 h 494328"/>
                  <a:gd name="connsiteX20" fmla="*/ 437239 w 609652"/>
                  <a:gd name="connsiteY20" fmla="*/ 427743 h 494328"/>
                  <a:gd name="connsiteX21" fmla="*/ 437239 w 609652"/>
                  <a:gd name="connsiteY21" fmla="*/ 427851 h 494328"/>
                  <a:gd name="connsiteX22" fmla="*/ 430356 w 609652"/>
                  <a:gd name="connsiteY22" fmla="*/ 434723 h 494328"/>
                  <a:gd name="connsiteX23" fmla="*/ 428850 w 609652"/>
                  <a:gd name="connsiteY23" fmla="*/ 434938 h 494328"/>
                  <a:gd name="connsiteX24" fmla="*/ 427129 w 609652"/>
                  <a:gd name="connsiteY24" fmla="*/ 434723 h 494328"/>
                  <a:gd name="connsiteX25" fmla="*/ 210946 w 609652"/>
                  <a:gd name="connsiteY25" fmla="*/ 430750 h 494328"/>
                  <a:gd name="connsiteX26" fmla="*/ 209655 w 609652"/>
                  <a:gd name="connsiteY26" fmla="*/ 424307 h 494328"/>
                  <a:gd name="connsiteX27" fmla="*/ 207181 w 609652"/>
                  <a:gd name="connsiteY27" fmla="*/ 378887 h 494328"/>
                  <a:gd name="connsiteX28" fmla="*/ 207504 w 609652"/>
                  <a:gd name="connsiteY28" fmla="*/ 302650 h 494328"/>
                  <a:gd name="connsiteX29" fmla="*/ 212667 w 609652"/>
                  <a:gd name="connsiteY29" fmla="*/ 296101 h 494328"/>
                  <a:gd name="connsiteX30" fmla="*/ 214280 w 609652"/>
                  <a:gd name="connsiteY30" fmla="*/ 295027 h 494328"/>
                  <a:gd name="connsiteX31" fmla="*/ 322560 w 609652"/>
                  <a:gd name="connsiteY31" fmla="*/ 290718 h 494328"/>
                  <a:gd name="connsiteX32" fmla="*/ 248606 w 609652"/>
                  <a:gd name="connsiteY32" fmla="*/ 220922 h 494328"/>
                  <a:gd name="connsiteX33" fmla="*/ 253768 w 609652"/>
                  <a:gd name="connsiteY33" fmla="*/ 222640 h 494328"/>
                  <a:gd name="connsiteX34" fmla="*/ 258931 w 609652"/>
                  <a:gd name="connsiteY34" fmla="*/ 224144 h 494328"/>
                  <a:gd name="connsiteX35" fmla="*/ 385627 w 609652"/>
                  <a:gd name="connsiteY35" fmla="*/ 222425 h 494328"/>
                  <a:gd name="connsiteX36" fmla="*/ 396382 w 609652"/>
                  <a:gd name="connsiteY36" fmla="*/ 222318 h 494328"/>
                  <a:gd name="connsiteX37" fmla="*/ 489306 w 609652"/>
                  <a:gd name="connsiteY37" fmla="*/ 285892 h 494328"/>
                  <a:gd name="connsiteX38" fmla="*/ 538780 w 609652"/>
                  <a:gd name="connsiteY38" fmla="*/ 421203 h 494328"/>
                  <a:gd name="connsiteX39" fmla="*/ 536306 w 609652"/>
                  <a:gd name="connsiteY39" fmla="*/ 423888 h 494328"/>
                  <a:gd name="connsiteX40" fmla="*/ 532650 w 609652"/>
                  <a:gd name="connsiteY40" fmla="*/ 427324 h 494328"/>
                  <a:gd name="connsiteX41" fmla="*/ 494791 w 609652"/>
                  <a:gd name="connsiteY41" fmla="*/ 428720 h 494328"/>
                  <a:gd name="connsiteX42" fmla="*/ 458977 w 609652"/>
                  <a:gd name="connsiteY42" fmla="*/ 428720 h 494328"/>
                  <a:gd name="connsiteX43" fmla="*/ 450158 w 609652"/>
                  <a:gd name="connsiteY43" fmla="*/ 423029 h 494328"/>
                  <a:gd name="connsiteX44" fmla="*/ 451556 w 609652"/>
                  <a:gd name="connsiteY44" fmla="*/ 353977 h 494328"/>
                  <a:gd name="connsiteX45" fmla="*/ 434778 w 609652"/>
                  <a:gd name="connsiteY45" fmla="*/ 280630 h 494328"/>
                  <a:gd name="connsiteX46" fmla="*/ 321741 w 609652"/>
                  <a:gd name="connsiteY46" fmla="*/ 278805 h 494328"/>
                  <a:gd name="connsiteX47" fmla="*/ 195476 w 609652"/>
                  <a:gd name="connsiteY47" fmla="*/ 286966 h 494328"/>
                  <a:gd name="connsiteX48" fmla="*/ 191173 w 609652"/>
                  <a:gd name="connsiteY48" fmla="*/ 352903 h 494328"/>
                  <a:gd name="connsiteX49" fmla="*/ 190743 w 609652"/>
                  <a:gd name="connsiteY49" fmla="*/ 426895 h 494328"/>
                  <a:gd name="connsiteX50" fmla="*/ 189668 w 609652"/>
                  <a:gd name="connsiteY50" fmla="*/ 428935 h 494328"/>
                  <a:gd name="connsiteX51" fmla="*/ 181494 w 609652"/>
                  <a:gd name="connsiteY51" fmla="*/ 434627 h 494328"/>
                  <a:gd name="connsiteX52" fmla="*/ 156004 w 609652"/>
                  <a:gd name="connsiteY52" fmla="*/ 434734 h 494328"/>
                  <a:gd name="connsiteX53" fmla="*/ 128686 w 609652"/>
                  <a:gd name="connsiteY53" fmla="*/ 433982 h 494328"/>
                  <a:gd name="connsiteX54" fmla="*/ 128686 w 609652"/>
                  <a:gd name="connsiteY54" fmla="*/ 433875 h 494328"/>
                  <a:gd name="connsiteX55" fmla="*/ 119544 w 609652"/>
                  <a:gd name="connsiteY55" fmla="*/ 428828 h 494328"/>
                  <a:gd name="connsiteX56" fmla="*/ 111693 w 609652"/>
                  <a:gd name="connsiteY56" fmla="*/ 412719 h 494328"/>
                  <a:gd name="connsiteX57" fmla="*/ 83514 w 609652"/>
                  <a:gd name="connsiteY57" fmla="*/ 408316 h 494328"/>
                  <a:gd name="connsiteX58" fmla="*/ 67704 w 609652"/>
                  <a:gd name="connsiteY58" fmla="*/ 425928 h 494328"/>
                  <a:gd name="connsiteX59" fmla="*/ 59853 w 609652"/>
                  <a:gd name="connsiteY59" fmla="*/ 429042 h 494328"/>
                  <a:gd name="connsiteX60" fmla="*/ 55659 w 609652"/>
                  <a:gd name="connsiteY60" fmla="*/ 428720 h 494328"/>
                  <a:gd name="connsiteX61" fmla="*/ 52647 w 609652"/>
                  <a:gd name="connsiteY61" fmla="*/ 386087 h 494328"/>
                  <a:gd name="connsiteX62" fmla="*/ 69855 w 609652"/>
                  <a:gd name="connsiteY62" fmla="*/ 370837 h 494328"/>
                  <a:gd name="connsiteX63" fmla="*/ 106100 w 609652"/>
                  <a:gd name="connsiteY63" fmla="*/ 356447 h 494328"/>
                  <a:gd name="connsiteX64" fmla="*/ 125675 w 609652"/>
                  <a:gd name="connsiteY64" fmla="*/ 332714 h 494328"/>
                  <a:gd name="connsiteX65" fmla="*/ 248606 w 609652"/>
                  <a:gd name="connsiteY65" fmla="*/ 220922 h 494328"/>
                  <a:gd name="connsiteX66" fmla="*/ 327555 w 609652"/>
                  <a:gd name="connsiteY66" fmla="*/ 0 h 494328"/>
                  <a:gd name="connsiteX67" fmla="*/ 306046 w 609652"/>
                  <a:gd name="connsiteY67" fmla="*/ 221019 h 494328"/>
                  <a:gd name="connsiteX68" fmla="*/ 302282 w 609652"/>
                  <a:gd name="connsiteY68" fmla="*/ 219193 h 494328"/>
                  <a:gd name="connsiteX69" fmla="*/ 327555 w 609652"/>
                  <a:gd name="connsiteY69" fmla="*/ 0 h 49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9652" h="494328">
                    <a:moveTo>
                      <a:pt x="301723" y="440097"/>
                    </a:moveTo>
                    <a:cubicBezTo>
                      <a:pt x="399383" y="440822"/>
                      <a:pt x="497111" y="442542"/>
                      <a:pt x="594166" y="440500"/>
                    </a:cubicBezTo>
                    <a:cubicBezTo>
                      <a:pt x="597715" y="440392"/>
                      <a:pt x="600296" y="441682"/>
                      <a:pt x="602017" y="443617"/>
                    </a:cubicBezTo>
                    <a:cubicBezTo>
                      <a:pt x="606103" y="444692"/>
                      <a:pt x="609437" y="447916"/>
                      <a:pt x="609545" y="453290"/>
                    </a:cubicBezTo>
                    <a:cubicBezTo>
                      <a:pt x="609545" y="461029"/>
                      <a:pt x="609545" y="468660"/>
                      <a:pt x="609652" y="476291"/>
                    </a:cubicBezTo>
                    <a:cubicBezTo>
                      <a:pt x="609652" y="482633"/>
                      <a:pt x="604598" y="486824"/>
                      <a:pt x="598683" y="487254"/>
                    </a:cubicBezTo>
                    <a:cubicBezTo>
                      <a:pt x="402851" y="503269"/>
                      <a:pt x="206267" y="487147"/>
                      <a:pt x="10005" y="486717"/>
                    </a:cubicBezTo>
                    <a:cubicBezTo>
                      <a:pt x="4736" y="486717"/>
                      <a:pt x="649" y="482310"/>
                      <a:pt x="541" y="477151"/>
                    </a:cubicBezTo>
                    <a:lnTo>
                      <a:pt x="4" y="453505"/>
                    </a:lnTo>
                    <a:cubicBezTo>
                      <a:pt x="-104" y="449743"/>
                      <a:pt x="2692" y="447486"/>
                      <a:pt x="5703" y="447056"/>
                    </a:cubicBezTo>
                    <a:cubicBezTo>
                      <a:pt x="6779" y="446304"/>
                      <a:pt x="8069" y="445766"/>
                      <a:pt x="9682" y="445659"/>
                    </a:cubicBezTo>
                    <a:cubicBezTo>
                      <a:pt x="106469" y="439640"/>
                      <a:pt x="204062" y="439371"/>
                      <a:pt x="301723" y="440097"/>
                    </a:cubicBezTo>
                    <a:close/>
                    <a:moveTo>
                      <a:pt x="322560" y="290718"/>
                    </a:moveTo>
                    <a:cubicBezTo>
                      <a:pt x="359290" y="291752"/>
                      <a:pt x="396100" y="294329"/>
                      <a:pt x="431324" y="295671"/>
                    </a:cubicBezTo>
                    <a:cubicBezTo>
                      <a:pt x="438100" y="295993"/>
                      <a:pt x="439928" y="303509"/>
                      <a:pt x="436809" y="307590"/>
                    </a:cubicBezTo>
                    <a:cubicBezTo>
                      <a:pt x="443047" y="319938"/>
                      <a:pt x="440251" y="334971"/>
                      <a:pt x="439498" y="348929"/>
                    </a:cubicBezTo>
                    <a:cubicBezTo>
                      <a:pt x="438745" y="362351"/>
                      <a:pt x="437992" y="375773"/>
                      <a:pt x="437239" y="389195"/>
                    </a:cubicBezTo>
                    <a:cubicBezTo>
                      <a:pt x="436917" y="395638"/>
                      <a:pt x="437454" y="401866"/>
                      <a:pt x="436594" y="407342"/>
                    </a:cubicBezTo>
                    <a:cubicBezTo>
                      <a:pt x="436702" y="407772"/>
                      <a:pt x="436917" y="408094"/>
                      <a:pt x="436917" y="408631"/>
                    </a:cubicBezTo>
                    <a:cubicBezTo>
                      <a:pt x="437239" y="414429"/>
                      <a:pt x="437777" y="420227"/>
                      <a:pt x="437885" y="426025"/>
                    </a:cubicBezTo>
                    <a:cubicBezTo>
                      <a:pt x="437885" y="426777"/>
                      <a:pt x="437454" y="427099"/>
                      <a:pt x="437239" y="427743"/>
                    </a:cubicBezTo>
                    <a:lnTo>
                      <a:pt x="437239" y="427851"/>
                    </a:lnTo>
                    <a:cubicBezTo>
                      <a:pt x="437777" y="431931"/>
                      <a:pt x="433690" y="434294"/>
                      <a:pt x="430356" y="434723"/>
                    </a:cubicBezTo>
                    <a:cubicBezTo>
                      <a:pt x="429818" y="434830"/>
                      <a:pt x="429388" y="434830"/>
                      <a:pt x="428850" y="434938"/>
                    </a:cubicBezTo>
                    <a:cubicBezTo>
                      <a:pt x="428312" y="435045"/>
                      <a:pt x="427667" y="434830"/>
                      <a:pt x="427129" y="434723"/>
                    </a:cubicBezTo>
                    <a:cubicBezTo>
                      <a:pt x="357004" y="436763"/>
                      <a:pt x="280210" y="441595"/>
                      <a:pt x="210946" y="430750"/>
                    </a:cubicBezTo>
                    <a:cubicBezTo>
                      <a:pt x="207934" y="430320"/>
                      <a:pt x="207504" y="425918"/>
                      <a:pt x="209655" y="424307"/>
                    </a:cubicBezTo>
                    <a:cubicBezTo>
                      <a:pt x="205030" y="410026"/>
                      <a:pt x="207181" y="393598"/>
                      <a:pt x="207181" y="378887"/>
                    </a:cubicBezTo>
                    <a:cubicBezTo>
                      <a:pt x="207289" y="353439"/>
                      <a:pt x="207504" y="327991"/>
                      <a:pt x="207504" y="302650"/>
                    </a:cubicBezTo>
                    <a:cubicBezTo>
                      <a:pt x="207504" y="298892"/>
                      <a:pt x="209870" y="296745"/>
                      <a:pt x="212667" y="296101"/>
                    </a:cubicBezTo>
                    <a:cubicBezTo>
                      <a:pt x="213097" y="295671"/>
                      <a:pt x="213527" y="295134"/>
                      <a:pt x="214280" y="295027"/>
                    </a:cubicBezTo>
                    <a:cubicBezTo>
                      <a:pt x="249181" y="290195"/>
                      <a:pt x="285830" y="289685"/>
                      <a:pt x="322560" y="290718"/>
                    </a:cubicBezTo>
                    <a:close/>
                    <a:moveTo>
                      <a:pt x="248606" y="220922"/>
                    </a:moveTo>
                    <a:cubicBezTo>
                      <a:pt x="250757" y="220707"/>
                      <a:pt x="252478" y="221459"/>
                      <a:pt x="253768" y="222640"/>
                    </a:cubicBezTo>
                    <a:cubicBezTo>
                      <a:pt x="255597" y="222533"/>
                      <a:pt x="257425" y="222855"/>
                      <a:pt x="258931" y="224144"/>
                    </a:cubicBezTo>
                    <a:cubicBezTo>
                      <a:pt x="300123" y="257971"/>
                      <a:pt x="344757" y="259582"/>
                      <a:pt x="385627" y="222425"/>
                    </a:cubicBezTo>
                    <a:cubicBezTo>
                      <a:pt x="389176" y="219204"/>
                      <a:pt x="393478" y="219955"/>
                      <a:pt x="396382" y="222318"/>
                    </a:cubicBezTo>
                    <a:cubicBezTo>
                      <a:pt x="432519" y="209646"/>
                      <a:pt x="471560" y="260334"/>
                      <a:pt x="489306" y="285892"/>
                    </a:cubicBezTo>
                    <a:cubicBezTo>
                      <a:pt x="508020" y="312847"/>
                      <a:pt x="558139" y="387053"/>
                      <a:pt x="538780" y="421203"/>
                    </a:cubicBezTo>
                    <a:cubicBezTo>
                      <a:pt x="538135" y="422384"/>
                      <a:pt x="537167" y="423243"/>
                      <a:pt x="536306" y="423888"/>
                    </a:cubicBezTo>
                    <a:cubicBezTo>
                      <a:pt x="535769" y="425499"/>
                      <a:pt x="534801" y="426895"/>
                      <a:pt x="532650" y="427324"/>
                    </a:cubicBezTo>
                    <a:cubicBezTo>
                      <a:pt x="520496" y="430116"/>
                      <a:pt x="507267" y="428291"/>
                      <a:pt x="494791" y="428720"/>
                    </a:cubicBezTo>
                    <a:cubicBezTo>
                      <a:pt x="482853" y="429150"/>
                      <a:pt x="470700" y="430761"/>
                      <a:pt x="458977" y="428720"/>
                    </a:cubicBezTo>
                    <a:cubicBezTo>
                      <a:pt x="455212" y="430224"/>
                      <a:pt x="450050" y="428398"/>
                      <a:pt x="450158" y="423029"/>
                    </a:cubicBezTo>
                    <a:cubicBezTo>
                      <a:pt x="450265" y="399940"/>
                      <a:pt x="451018" y="376959"/>
                      <a:pt x="451556" y="353977"/>
                    </a:cubicBezTo>
                    <a:cubicBezTo>
                      <a:pt x="452093" y="329385"/>
                      <a:pt x="457471" y="296953"/>
                      <a:pt x="434778" y="280630"/>
                    </a:cubicBezTo>
                    <a:cubicBezTo>
                      <a:pt x="397135" y="280416"/>
                      <a:pt x="359492" y="279556"/>
                      <a:pt x="321741" y="278805"/>
                    </a:cubicBezTo>
                    <a:cubicBezTo>
                      <a:pt x="292487" y="278375"/>
                      <a:pt x="221933" y="265059"/>
                      <a:pt x="195476" y="286966"/>
                    </a:cubicBezTo>
                    <a:cubicBezTo>
                      <a:pt x="194292" y="308981"/>
                      <a:pt x="190851" y="330674"/>
                      <a:pt x="191173" y="352903"/>
                    </a:cubicBezTo>
                    <a:cubicBezTo>
                      <a:pt x="191389" y="377603"/>
                      <a:pt x="193755" y="402302"/>
                      <a:pt x="190743" y="426895"/>
                    </a:cubicBezTo>
                    <a:cubicBezTo>
                      <a:pt x="190636" y="427754"/>
                      <a:pt x="190098" y="428291"/>
                      <a:pt x="189668" y="428935"/>
                    </a:cubicBezTo>
                    <a:cubicBezTo>
                      <a:pt x="189130" y="432586"/>
                      <a:pt x="186119" y="435808"/>
                      <a:pt x="181494" y="434627"/>
                    </a:cubicBezTo>
                    <a:cubicBezTo>
                      <a:pt x="173212" y="432479"/>
                      <a:pt x="164501" y="434197"/>
                      <a:pt x="156004" y="434734"/>
                    </a:cubicBezTo>
                    <a:cubicBezTo>
                      <a:pt x="146755" y="435271"/>
                      <a:pt x="137935" y="435164"/>
                      <a:pt x="128686" y="433982"/>
                    </a:cubicBezTo>
                    <a:cubicBezTo>
                      <a:pt x="128686" y="433982"/>
                      <a:pt x="128686" y="433875"/>
                      <a:pt x="128686" y="433875"/>
                    </a:cubicBezTo>
                    <a:cubicBezTo>
                      <a:pt x="124814" y="435271"/>
                      <a:pt x="120405" y="434090"/>
                      <a:pt x="119544" y="428828"/>
                    </a:cubicBezTo>
                    <a:cubicBezTo>
                      <a:pt x="118469" y="421740"/>
                      <a:pt x="115457" y="416478"/>
                      <a:pt x="111693" y="412719"/>
                    </a:cubicBezTo>
                    <a:lnTo>
                      <a:pt x="83514" y="408316"/>
                    </a:lnTo>
                    <a:cubicBezTo>
                      <a:pt x="76739" y="411431"/>
                      <a:pt x="70823" y="417122"/>
                      <a:pt x="67704" y="425928"/>
                    </a:cubicBezTo>
                    <a:cubicBezTo>
                      <a:pt x="66521" y="429365"/>
                      <a:pt x="62649" y="430224"/>
                      <a:pt x="59853" y="429042"/>
                    </a:cubicBezTo>
                    <a:cubicBezTo>
                      <a:pt x="58670" y="430009"/>
                      <a:pt x="56949" y="430224"/>
                      <a:pt x="55659" y="428720"/>
                    </a:cubicBezTo>
                    <a:cubicBezTo>
                      <a:pt x="45226" y="415941"/>
                      <a:pt x="43505" y="400799"/>
                      <a:pt x="52647" y="386087"/>
                    </a:cubicBezTo>
                    <a:cubicBezTo>
                      <a:pt x="57057" y="379106"/>
                      <a:pt x="62649" y="374489"/>
                      <a:pt x="69855" y="370837"/>
                    </a:cubicBezTo>
                    <a:cubicBezTo>
                      <a:pt x="84267" y="363642"/>
                      <a:pt x="92334" y="366434"/>
                      <a:pt x="106100" y="356447"/>
                    </a:cubicBezTo>
                    <a:cubicBezTo>
                      <a:pt x="117286" y="348286"/>
                      <a:pt x="119759" y="344312"/>
                      <a:pt x="125675" y="332714"/>
                    </a:cubicBezTo>
                    <a:cubicBezTo>
                      <a:pt x="153638" y="277623"/>
                      <a:pt x="181171" y="227580"/>
                      <a:pt x="248606" y="220922"/>
                    </a:cubicBezTo>
                    <a:close/>
                    <a:moveTo>
                      <a:pt x="327555" y="0"/>
                    </a:moveTo>
                    <a:cubicBezTo>
                      <a:pt x="453279" y="215"/>
                      <a:pt x="435856" y="249586"/>
                      <a:pt x="306046" y="221019"/>
                    </a:cubicBezTo>
                    <a:cubicBezTo>
                      <a:pt x="304433" y="220589"/>
                      <a:pt x="303250" y="219945"/>
                      <a:pt x="302282" y="219193"/>
                    </a:cubicBezTo>
                    <a:cubicBezTo>
                      <a:pt x="237215" y="194600"/>
                      <a:pt x="198820" y="-215"/>
                      <a:pt x="327555" y="0"/>
                    </a:cubicBezTo>
                    <a:close/>
                  </a:path>
                </a:pathLst>
              </a:custGeom>
              <a:solidFill>
                <a:srgbClr val="FFFFFF"/>
              </a:solidFill>
              <a:ln w="12700" cap="flat" cmpd="sng" algn="ctr">
                <a:noFill/>
                <a:prstDash val="solid"/>
                <a:miter lim="800000"/>
              </a:ln>
              <a:effectLst/>
            </p:spPr>
            <p:txBody>
              <a:bodyPr spcFirstLastPara="0" vert="horz" wrap="square" lIns="91440" tIns="45720" rIns="91440" bIns="45720" numCol="1" spcCol="1270" anchor="ctr" anchorCtr="0">
                <a:normAutofit fontScale="6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77900" rtl="0" eaLnBrk="1" fontAlgn="auto" latinLnBrk="0" hangingPunct="1">
                  <a:lnSpc>
                    <a:spcPct val="90000"/>
                  </a:lnSpc>
                  <a:spcBef>
                    <a:spcPts val="0"/>
                  </a:spcBef>
                  <a:spcAft>
                    <a:spcPct val="3500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4" name="íśľiďe"/>
            <p:cNvSpPr/>
            <p:nvPr/>
          </p:nvSpPr>
          <p:spPr>
            <a:xfrm>
              <a:off x="8224013" y="5335963"/>
              <a:ext cx="108000" cy="108000"/>
            </a:xfrm>
            <a:prstGeom prst="ellipse">
              <a:avLst/>
            </a:prstGeom>
            <a:solidFill>
              <a:srgbClr val="047ABA"/>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2000" b="1" i="1" u="none" strike="noStrike" kern="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55" name="直接连接符 54"/>
            <p:cNvCxnSpPr>
              <a:stCxn id="68" idx="3"/>
              <a:endCxn id="62" idx="0"/>
            </p:cNvCxnSpPr>
            <p:nvPr/>
          </p:nvCxnSpPr>
          <p:spPr>
            <a:xfrm>
              <a:off x="10460032" y="2846315"/>
              <a:ext cx="5" cy="2497212"/>
            </a:xfrm>
            <a:prstGeom prst="line">
              <a:avLst/>
            </a:prstGeom>
            <a:noFill/>
            <a:ln w="3175" cap="rnd" cmpd="sng" algn="ctr">
              <a:solidFill>
                <a:srgbClr val="FFFFFF">
                  <a:lumMod val="75000"/>
                </a:srgbClr>
              </a:solidFill>
              <a:prstDash val="dash"/>
              <a:round/>
            </a:ln>
            <a:effectLst/>
          </p:spPr>
        </p:cxnSp>
        <p:grpSp>
          <p:nvGrpSpPr>
            <p:cNvPr id="56" name="ïşļiḑè"/>
            <p:cNvGrpSpPr/>
            <p:nvPr/>
          </p:nvGrpSpPr>
          <p:grpSpPr>
            <a:xfrm>
              <a:off x="10167708" y="2261939"/>
              <a:ext cx="584648" cy="584376"/>
              <a:chOff x="10167713" y="2261939"/>
              <a:chExt cx="584648" cy="584376"/>
            </a:xfrm>
          </p:grpSpPr>
          <p:sp>
            <p:nvSpPr>
              <p:cNvPr id="68" name="ïš1îḓé">
                <a:extLst>
                  <a:ext uri="{FF2B5EF4-FFF2-40B4-BE49-F238E27FC236}">
                    <a16:creationId xmlns:a16="http://schemas.microsoft.com/office/drawing/2014/main" id="{BCBDAFF5-EEC7-4752-8D67-75AF77AC5D51}"/>
                  </a:ext>
                </a:extLst>
              </p:cNvPr>
              <p:cNvSpPr/>
              <p:nvPr/>
            </p:nvSpPr>
            <p:spPr>
              <a:xfrm>
                <a:off x="10167713" y="2261939"/>
                <a:ext cx="584648" cy="584376"/>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rgbClr val="25B0D2"/>
              </a:solidFill>
              <a:ln w="28575" cap="flat" cmpd="sng" algn="ctr">
                <a:noFill/>
                <a:prstDash val="solid"/>
                <a:miter lim="800000"/>
              </a:ln>
              <a:effectLst/>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iṡḷïḑê">
                <a:extLst>
                  <a:ext uri="{FF2B5EF4-FFF2-40B4-BE49-F238E27FC236}">
                    <a16:creationId xmlns:a16="http://schemas.microsoft.com/office/drawing/2014/main" id="{F95C62D7-2474-43E8-B2BA-C1D67E663EF7}"/>
                  </a:ext>
                </a:extLst>
              </p:cNvPr>
              <p:cNvSpPr/>
              <p:nvPr/>
            </p:nvSpPr>
            <p:spPr>
              <a:xfrm>
                <a:off x="10288816" y="2415296"/>
                <a:ext cx="342441" cy="277663"/>
              </a:xfrm>
              <a:custGeom>
                <a:avLst/>
                <a:gdLst>
                  <a:gd name="connsiteX0" fmla="*/ 301723 w 609652"/>
                  <a:gd name="connsiteY0" fmla="*/ 440097 h 494328"/>
                  <a:gd name="connsiteX1" fmla="*/ 594166 w 609652"/>
                  <a:gd name="connsiteY1" fmla="*/ 440500 h 494328"/>
                  <a:gd name="connsiteX2" fmla="*/ 602017 w 609652"/>
                  <a:gd name="connsiteY2" fmla="*/ 443617 h 494328"/>
                  <a:gd name="connsiteX3" fmla="*/ 609545 w 609652"/>
                  <a:gd name="connsiteY3" fmla="*/ 453290 h 494328"/>
                  <a:gd name="connsiteX4" fmla="*/ 609652 w 609652"/>
                  <a:gd name="connsiteY4" fmla="*/ 476291 h 494328"/>
                  <a:gd name="connsiteX5" fmla="*/ 598683 w 609652"/>
                  <a:gd name="connsiteY5" fmla="*/ 487254 h 494328"/>
                  <a:gd name="connsiteX6" fmla="*/ 10005 w 609652"/>
                  <a:gd name="connsiteY6" fmla="*/ 486717 h 494328"/>
                  <a:gd name="connsiteX7" fmla="*/ 541 w 609652"/>
                  <a:gd name="connsiteY7" fmla="*/ 477151 h 494328"/>
                  <a:gd name="connsiteX8" fmla="*/ 4 w 609652"/>
                  <a:gd name="connsiteY8" fmla="*/ 453505 h 494328"/>
                  <a:gd name="connsiteX9" fmla="*/ 5703 w 609652"/>
                  <a:gd name="connsiteY9" fmla="*/ 447056 h 494328"/>
                  <a:gd name="connsiteX10" fmla="*/ 9682 w 609652"/>
                  <a:gd name="connsiteY10" fmla="*/ 445659 h 494328"/>
                  <a:gd name="connsiteX11" fmla="*/ 301723 w 609652"/>
                  <a:gd name="connsiteY11" fmla="*/ 440097 h 494328"/>
                  <a:gd name="connsiteX12" fmla="*/ 322560 w 609652"/>
                  <a:gd name="connsiteY12" fmla="*/ 290718 h 494328"/>
                  <a:gd name="connsiteX13" fmla="*/ 431324 w 609652"/>
                  <a:gd name="connsiteY13" fmla="*/ 295671 h 494328"/>
                  <a:gd name="connsiteX14" fmla="*/ 436809 w 609652"/>
                  <a:gd name="connsiteY14" fmla="*/ 307590 h 494328"/>
                  <a:gd name="connsiteX15" fmla="*/ 439498 w 609652"/>
                  <a:gd name="connsiteY15" fmla="*/ 348929 h 494328"/>
                  <a:gd name="connsiteX16" fmla="*/ 437239 w 609652"/>
                  <a:gd name="connsiteY16" fmla="*/ 389195 h 494328"/>
                  <a:gd name="connsiteX17" fmla="*/ 436594 w 609652"/>
                  <a:gd name="connsiteY17" fmla="*/ 407342 h 494328"/>
                  <a:gd name="connsiteX18" fmla="*/ 436917 w 609652"/>
                  <a:gd name="connsiteY18" fmla="*/ 408631 h 494328"/>
                  <a:gd name="connsiteX19" fmla="*/ 437885 w 609652"/>
                  <a:gd name="connsiteY19" fmla="*/ 426025 h 494328"/>
                  <a:gd name="connsiteX20" fmla="*/ 437239 w 609652"/>
                  <a:gd name="connsiteY20" fmla="*/ 427743 h 494328"/>
                  <a:gd name="connsiteX21" fmla="*/ 437239 w 609652"/>
                  <a:gd name="connsiteY21" fmla="*/ 427851 h 494328"/>
                  <a:gd name="connsiteX22" fmla="*/ 430356 w 609652"/>
                  <a:gd name="connsiteY22" fmla="*/ 434723 h 494328"/>
                  <a:gd name="connsiteX23" fmla="*/ 428850 w 609652"/>
                  <a:gd name="connsiteY23" fmla="*/ 434938 h 494328"/>
                  <a:gd name="connsiteX24" fmla="*/ 427129 w 609652"/>
                  <a:gd name="connsiteY24" fmla="*/ 434723 h 494328"/>
                  <a:gd name="connsiteX25" fmla="*/ 210946 w 609652"/>
                  <a:gd name="connsiteY25" fmla="*/ 430750 h 494328"/>
                  <a:gd name="connsiteX26" fmla="*/ 209655 w 609652"/>
                  <a:gd name="connsiteY26" fmla="*/ 424307 h 494328"/>
                  <a:gd name="connsiteX27" fmla="*/ 207181 w 609652"/>
                  <a:gd name="connsiteY27" fmla="*/ 378887 h 494328"/>
                  <a:gd name="connsiteX28" fmla="*/ 207504 w 609652"/>
                  <a:gd name="connsiteY28" fmla="*/ 302650 h 494328"/>
                  <a:gd name="connsiteX29" fmla="*/ 212667 w 609652"/>
                  <a:gd name="connsiteY29" fmla="*/ 296101 h 494328"/>
                  <a:gd name="connsiteX30" fmla="*/ 214280 w 609652"/>
                  <a:gd name="connsiteY30" fmla="*/ 295027 h 494328"/>
                  <a:gd name="connsiteX31" fmla="*/ 322560 w 609652"/>
                  <a:gd name="connsiteY31" fmla="*/ 290718 h 494328"/>
                  <a:gd name="connsiteX32" fmla="*/ 248606 w 609652"/>
                  <a:gd name="connsiteY32" fmla="*/ 220922 h 494328"/>
                  <a:gd name="connsiteX33" fmla="*/ 253768 w 609652"/>
                  <a:gd name="connsiteY33" fmla="*/ 222640 h 494328"/>
                  <a:gd name="connsiteX34" fmla="*/ 258931 w 609652"/>
                  <a:gd name="connsiteY34" fmla="*/ 224144 h 494328"/>
                  <a:gd name="connsiteX35" fmla="*/ 385627 w 609652"/>
                  <a:gd name="connsiteY35" fmla="*/ 222425 h 494328"/>
                  <a:gd name="connsiteX36" fmla="*/ 396382 w 609652"/>
                  <a:gd name="connsiteY36" fmla="*/ 222318 h 494328"/>
                  <a:gd name="connsiteX37" fmla="*/ 489306 w 609652"/>
                  <a:gd name="connsiteY37" fmla="*/ 285892 h 494328"/>
                  <a:gd name="connsiteX38" fmla="*/ 538780 w 609652"/>
                  <a:gd name="connsiteY38" fmla="*/ 421203 h 494328"/>
                  <a:gd name="connsiteX39" fmla="*/ 536306 w 609652"/>
                  <a:gd name="connsiteY39" fmla="*/ 423888 h 494328"/>
                  <a:gd name="connsiteX40" fmla="*/ 532650 w 609652"/>
                  <a:gd name="connsiteY40" fmla="*/ 427324 h 494328"/>
                  <a:gd name="connsiteX41" fmla="*/ 494791 w 609652"/>
                  <a:gd name="connsiteY41" fmla="*/ 428720 h 494328"/>
                  <a:gd name="connsiteX42" fmla="*/ 458977 w 609652"/>
                  <a:gd name="connsiteY42" fmla="*/ 428720 h 494328"/>
                  <a:gd name="connsiteX43" fmla="*/ 450158 w 609652"/>
                  <a:gd name="connsiteY43" fmla="*/ 423029 h 494328"/>
                  <a:gd name="connsiteX44" fmla="*/ 451556 w 609652"/>
                  <a:gd name="connsiteY44" fmla="*/ 353977 h 494328"/>
                  <a:gd name="connsiteX45" fmla="*/ 434778 w 609652"/>
                  <a:gd name="connsiteY45" fmla="*/ 280630 h 494328"/>
                  <a:gd name="connsiteX46" fmla="*/ 321741 w 609652"/>
                  <a:gd name="connsiteY46" fmla="*/ 278805 h 494328"/>
                  <a:gd name="connsiteX47" fmla="*/ 195476 w 609652"/>
                  <a:gd name="connsiteY47" fmla="*/ 286966 h 494328"/>
                  <a:gd name="connsiteX48" fmla="*/ 191173 w 609652"/>
                  <a:gd name="connsiteY48" fmla="*/ 352903 h 494328"/>
                  <a:gd name="connsiteX49" fmla="*/ 190743 w 609652"/>
                  <a:gd name="connsiteY49" fmla="*/ 426895 h 494328"/>
                  <a:gd name="connsiteX50" fmla="*/ 189668 w 609652"/>
                  <a:gd name="connsiteY50" fmla="*/ 428935 h 494328"/>
                  <a:gd name="connsiteX51" fmla="*/ 181494 w 609652"/>
                  <a:gd name="connsiteY51" fmla="*/ 434627 h 494328"/>
                  <a:gd name="connsiteX52" fmla="*/ 156004 w 609652"/>
                  <a:gd name="connsiteY52" fmla="*/ 434734 h 494328"/>
                  <a:gd name="connsiteX53" fmla="*/ 128686 w 609652"/>
                  <a:gd name="connsiteY53" fmla="*/ 433982 h 494328"/>
                  <a:gd name="connsiteX54" fmla="*/ 128686 w 609652"/>
                  <a:gd name="connsiteY54" fmla="*/ 433875 h 494328"/>
                  <a:gd name="connsiteX55" fmla="*/ 119544 w 609652"/>
                  <a:gd name="connsiteY55" fmla="*/ 428828 h 494328"/>
                  <a:gd name="connsiteX56" fmla="*/ 111693 w 609652"/>
                  <a:gd name="connsiteY56" fmla="*/ 412719 h 494328"/>
                  <a:gd name="connsiteX57" fmla="*/ 83514 w 609652"/>
                  <a:gd name="connsiteY57" fmla="*/ 408316 h 494328"/>
                  <a:gd name="connsiteX58" fmla="*/ 67704 w 609652"/>
                  <a:gd name="connsiteY58" fmla="*/ 425928 h 494328"/>
                  <a:gd name="connsiteX59" fmla="*/ 59853 w 609652"/>
                  <a:gd name="connsiteY59" fmla="*/ 429042 h 494328"/>
                  <a:gd name="connsiteX60" fmla="*/ 55659 w 609652"/>
                  <a:gd name="connsiteY60" fmla="*/ 428720 h 494328"/>
                  <a:gd name="connsiteX61" fmla="*/ 52647 w 609652"/>
                  <a:gd name="connsiteY61" fmla="*/ 386087 h 494328"/>
                  <a:gd name="connsiteX62" fmla="*/ 69855 w 609652"/>
                  <a:gd name="connsiteY62" fmla="*/ 370837 h 494328"/>
                  <a:gd name="connsiteX63" fmla="*/ 106100 w 609652"/>
                  <a:gd name="connsiteY63" fmla="*/ 356447 h 494328"/>
                  <a:gd name="connsiteX64" fmla="*/ 125675 w 609652"/>
                  <a:gd name="connsiteY64" fmla="*/ 332714 h 494328"/>
                  <a:gd name="connsiteX65" fmla="*/ 248606 w 609652"/>
                  <a:gd name="connsiteY65" fmla="*/ 220922 h 494328"/>
                  <a:gd name="connsiteX66" fmla="*/ 327555 w 609652"/>
                  <a:gd name="connsiteY66" fmla="*/ 0 h 494328"/>
                  <a:gd name="connsiteX67" fmla="*/ 306046 w 609652"/>
                  <a:gd name="connsiteY67" fmla="*/ 221019 h 494328"/>
                  <a:gd name="connsiteX68" fmla="*/ 302282 w 609652"/>
                  <a:gd name="connsiteY68" fmla="*/ 219193 h 494328"/>
                  <a:gd name="connsiteX69" fmla="*/ 327555 w 609652"/>
                  <a:gd name="connsiteY69" fmla="*/ 0 h 49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9652" h="494328">
                    <a:moveTo>
                      <a:pt x="301723" y="440097"/>
                    </a:moveTo>
                    <a:cubicBezTo>
                      <a:pt x="399383" y="440822"/>
                      <a:pt x="497111" y="442542"/>
                      <a:pt x="594166" y="440500"/>
                    </a:cubicBezTo>
                    <a:cubicBezTo>
                      <a:pt x="597715" y="440392"/>
                      <a:pt x="600296" y="441682"/>
                      <a:pt x="602017" y="443617"/>
                    </a:cubicBezTo>
                    <a:cubicBezTo>
                      <a:pt x="606103" y="444692"/>
                      <a:pt x="609437" y="447916"/>
                      <a:pt x="609545" y="453290"/>
                    </a:cubicBezTo>
                    <a:cubicBezTo>
                      <a:pt x="609545" y="461029"/>
                      <a:pt x="609545" y="468660"/>
                      <a:pt x="609652" y="476291"/>
                    </a:cubicBezTo>
                    <a:cubicBezTo>
                      <a:pt x="609652" y="482633"/>
                      <a:pt x="604598" y="486824"/>
                      <a:pt x="598683" y="487254"/>
                    </a:cubicBezTo>
                    <a:cubicBezTo>
                      <a:pt x="402851" y="503269"/>
                      <a:pt x="206267" y="487147"/>
                      <a:pt x="10005" y="486717"/>
                    </a:cubicBezTo>
                    <a:cubicBezTo>
                      <a:pt x="4736" y="486717"/>
                      <a:pt x="649" y="482310"/>
                      <a:pt x="541" y="477151"/>
                    </a:cubicBezTo>
                    <a:lnTo>
                      <a:pt x="4" y="453505"/>
                    </a:lnTo>
                    <a:cubicBezTo>
                      <a:pt x="-104" y="449743"/>
                      <a:pt x="2692" y="447486"/>
                      <a:pt x="5703" y="447056"/>
                    </a:cubicBezTo>
                    <a:cubicBezTo>
                      <a:pt x="6779" y="446304"/>
                      <a:pt x="8069" y="445766"/>
                      <a:pt x="9682" y="445659"/>
                    </a:cubicBezTo>
                    <a:cubicBezTo>
                      <a:pt x="106469" y="439640"/>
                      <a:pt x="204062" y="439371"/>
                      <a:pt x="301723" y="440097"/>
                    </a:cubicBezTo>
                    <a:close/>
                    <a:moveTo>
                      <a:pt x="322560" y="290718"/>
                    </a:moveTo>
                    <a:cubicBezTo>
                      <a:pt x="359290" y="291752"/>
                      <a:pt x="396100" y="294329"/>
                      <a:pt x="431324" y="295671"/>
                    </a:cubicBezTo>
                    <a:cubicBezTo>
                      <a:pt x="438100" y="295993"/>
                      <a:pt x="439928" y="303509"/>
                      <a:pt x="436809" y="307590"/>
                    </a:cubicBezTo>
                    <a:cubicBezTo>
                      <a:pt x="443047" y="319938"/>
                      <a:pt x="440251" y="334971"/>
                      <a:pt x="439498" y="348929"/>
                    </a:cubicBezTo>
                    <a:cubicBezTo>
                      <a:pt x="438745" y="362351"/>
                      <a:pt x="437992" y="375773"/>
                      <a:pt x="437239" y="389195"/>
                    </a:cubicBezTo>
                    <a:cubicBezTo>
                      <a:pt x="436917" y="395638"/>
                      <a:pt x="437454" y="401866"/>
                      <a:pt x="436594" y="407342"/>
                    </a:cubicBezTo>
                    <a:cubicBezTo>
                      <a:pt x="436702" y="407772"/>
                      <a:pt x="436917" y="408094"/>
                      <a:pt x="436917" y="408631"/>
                    </a:cubicBezTo>
                    <a:cubicBezTo>
                      <a:pt x="437239" y="414429"/>
                      <a:pt x="437777" y="420227"/>
                      <a:pt x="437885" y="426025"/>
                    </a:cubicBezTo>
                    <a:cubicBezTo>
                      <a:pt x="437885" y="426777"/>
                      <a:pt x="437454" y="427099"/>
                      <a:pt x="437239" y="427743"/>
                    </a:cubicBezTo>
                    <a:lnTo>
                      <a:pt x="437239" y="427851"/>
                    </a:lnTo>
                    <a:cubicBezTo>
                      <a:pt x="437777" y="431931"/>
                      <a:pt x="433690" y="434294"/>
                      <a:pt x="430356" y="434723"/>
                    </a:cubicBezTo>
                    <a:cubicBezTo>
                      <a:pt x="429818" y="434830"/>
                      <a:pt x="429388" y="434830"/>
                      <a:pt x="428850" y="434938"/>
                    </a:cubicBezTo>
                    <a:cubicBezTo>
                      <a:pt x="428312" y="435045"/>
                      <a:pt x="427667" y="434830"/>
                      <a:pt x="427129" y="434723"/>
                    </a:cubicBezTo>
                    <a:cubicBezTo>
                      <a:pt x="357004" y="436763"/>
                      <a:pt x="280210" y="441595"/>
                      <a:pt x="210946" y="430750"/>
                    </a:cubicBezTo>
                    <a:cubicBezTo>
                      <a:pt x="207934" y="430320"/>
                      <a:pt x="207504" y="425918"/>
                      <a:pt x="209655" y="424307"/>
                    </a:cubicBezTo>
                    <a:cubicBezTo>
                      <a:pt x="205030" y="410026"/>
                      <a:pt x="207181" y="393598"/>
                      <a:pt x="207181" y="378887"/>
                    </a:cubicBezTo>
                    <a:cubicBezTo>
                      <a:pt x="207289" y="353439"/>
                      <a:pt x="207504" y="327991"/>
                      <a:pt x="207504" y="302650"/>
                    </a:cubicBezTo>
                    <a:cubicBezTo>
                      <a:pt x="207504" y="298892"/>
                      <a:pt x="209870" y="296745"/>
                      <a:pt x="212667" y="296101"/>
                    </a:cubicBezTo>
                    <a:cubicBezTo>
                      <a:pt x="213097" y="295671"/>
                      <a:pt x="213527" y="295134"/>
                      <a:pt x="214280" y="295027"/>
                    </a:cubicBezTo>
                    <a:cubicBezTo>
                      <a:pt x="249181" y="290195"/>
                      <a:pt x="285830" y="289685"/>
                      <a:pt x="322560" y="290718"/>
                    </a:cubicBezTo>
                    <a:close/>
                    <a:moveTo>
                      <a:pt x="248606" y="220922"/>
                    </a:moveTo>
                    <a:cubicBezTo>
                      <a:pt x="250757" y="220707"/>
                      <a:pt x="252478" y="221459"/>
                      <a:pt x="253768" y="222640"/>
                    </a:cubicBezTo>
                    <a:cubicBezTo>
                      <a:pt x="255597" y="222533"/>
                      <a:pt x="257425" y="222855"/>
                      <a:pt x="258931" y="224144"/>
                    </a:cubicBezTo>
                    <a:cubicBezTo>
                      <a:pt x="300123" y="257971"/>
                      <a:pt x="344757" y="259582"/>
                      <a:pt x="385627" y="222425"/>
                    </a:cubicBezTo>
                    <a:cubicBezTo>
                      <a:pt x="389176" y="219204"/>
                      <a:pt x="393478" y="219955"/>
                      <a:pt x="396382" y="222318"/>
                    </a:cubicBezTo>
                    <a:cubicBezTo>
                      <a:pt x="432519" y="209646"/>
                      <a:pt x="471560" y="260334"/>
                      <a:pt x="489306" y="285892"/>
                    </a:cubicBezTo>
                    <a:cubicBezTo>
                      <a:pt x="508020" y="312847"/>
                      <a:pt x="558139" y="387053"/>
                      <a:pt x="538780" y="421203"/>
                    </a:cubicBezTo>
                    <a:cubicBezTo>
                      <a:pt x="538135" y="422384"/>
                      <a:pt x="537167" y="423243"/>
                      <a:pt x="536306" y="423888"/>
                    </a:cubicBezTo>
                    <a:cubicBezTo>
                      <a:pt x="535769" y="425499"/>
                      <a:pt x="534801" y="426895"/>
                      <a:pt x="532650" y="427324"/>
                    </a:cubicBezTo>
                    <a:cubicBezTo>
                      <a:pt x="520496" y="430116"/>
                      <a:pt x="507267" y="428291"/>
                      <a:pt x="494791" y="428720"/>
                    </a:cubicBezTo>
                    <a:cubicBezTo>
                      <a:pt x="482853" y="429150"/>
                      <a:pt x="470700" y="430761"/>
                      <a:pt x="458977" y="428720"/>
                    </a:cubicBezTo>
                    <a:cubicBezTo>
                      <a:pt x="455212" y="430224"/>
                      <a:pt x="450050" y="428398"/>
                      <a:pt x="450158" y="423029"/>
                    </a:cubicBezTo>
                    <a:cubicBezTo>
                      <a:pt x="450265" y="399940"/>
                      <a:pt x="451018" y="376959"/>
                      <a:pt x="451556" y="353977"/>
                    </a:cubicBezTo>
                    <a:cubicBezTo>
                      <a:pt x="452093" y="329385"/>
                      <a:pt x="457471" y="296953"/>
                      <a:pt x="434778" y="280630"/>
                    </a:cubicBezTo>
                    <a:cubicBezTo>
                      <a:pt x="397135" y="280416"/>
                      <a:pt x="359492" y="279556"/>
                      <a:pt x="321741" y="278805"/>
                    </a:cubicBezTo>
                    <a:cubicBezTo>
                      <a:pt x="292487" y="278375"/>
                      <a:pt x="221933" y="265059"/>
                      <a:pt x="195476" y="286966"/>
                    </a:cubicBezTo>
                    <a:cubicBezTo>
                      <a:pt x="194292" y="308981"/>
                      <a:pt x="190851" y="330674"/>
                      <a:pt x="191173" y="352903"/>
                    </a:cubicBezTo>
                    <a:cubicBezTo>
                      <a:pt x="191389" y="377603"/>
                      <a:pt x="193755" y="402302"/>
                      <a:pt x="190743" y="426895"/>
                    </a:cubicBezTo>
                    <a:cubicBezTo>
                      <a:pt x="190636" y="427754"/>
                      <a:pt x="190098" y="428291"/>
                      <a:pt x="189668" y="428935"/>
                    </a:cubicBezTo>
                    <a:cubicBezTo>
                      <a:pt x="189130" y="432586"/>
                      <a:pt x="186119" y="435808"/>
                      <a:pt x="181494" y="434627"/>
                    </a:cubicBezTo>
                    <a:cubicBezTo>
                      <a:pt x="173212" y="432479"/>
                      <a:pt x="164501" y="434197"/>
                      <a:pt x="156004" y="434734"/>
                    </a:cubicBezTo>
                    <a:cubicBezTo>
                      <a:pt x="146755" y="435271"/>
                      <a:pt x="137935" y="435164"/>
                      <a:pt x="128686" y="433982"/>
                    </a:cubicBezTo>
                    <a:cubicBezTo>
                      <a:pt x="128686" y="433982"/>
                      <a:pt x="128686" y="433875"/>
                      <a:pt x="128686" y="433875"/>
                    </a:cubicBezTo>
                    <a:cubicBezTo>
                      <a:pt x="124814" y="435271"/>
                      <a:pt x="120405" y="434090"/>
                      <a:pt x="119544" y="428828"/>
                    </a:cubicBezTo>
                    <a:cubicBezTo>
                      <a:pt x="118469" y="421740"/>
                      <a:pt x="115457" y="416478"/>
                      <a:pt x="111693" y="412719"/>
                    </a:cubicBezTo>
                    <a:lnTo>
                      <a:pt x="83514" y="408316"/>
                    </a:lnTo>
                    <a:cubicBezTo>
                      <a:pt x="76739" y="411431"/>
                      <a:pt x="70823" y="417122"/>
                      <a:pt x="67704" y="425928"/>
                    </a:cubicBezTo>
                    <a:cubicBezTo>
                      <a:pt x="66521" y="429365"/>
                      <a:pt x="62649" y="430224"/>
                      <a:pt x="59853" y="429042"/>
                    </a:cubicBezTo>
                    <a:cubicBezTo>
                      <a:pt x="58670" y="430009"/>
                      <a:pt x="56949" y="430224"/>
                      <a:pt x="55659" y="428720"/>
                    </a:cubicBezTo>
                    <a:cubicBezTo>
                      <a:pt x="45226" y="415941"/>
                      <a:pt x="43505" y="400799"/>
                      <a:pt x="52647" y="386087"/>
                    </a:cubicBezTo>
                    <a:cubicBezTo>
                      <a:pt x="57057" y="379106"/>
                      <a:pt x="62649" y="374489"/>
                      <a:pt x="69855" y="370837"/>
                    </a:cubicBezTo>
                    <a:cubicBezTo>
                      <a:pt x="84267" y="363642"/>
                      <a:pt x="92334" y="366434"/>
                      <a:pt x="106100" y="356447"/>
                    </a:cubicBezTo>
                    <a:cubicBezTo>
                      <a:pt x="117286" y="348286"/>
                      <a:pt x="119759" y="344312"/>
                      <a:pt x="125675" y="332714"/>
                    </a:cubicBezTo>
                    <a:cubicBezTo>
                      <a:pt x="153638" y="277623"/>
                      <a:pt x="181171" y="227580"/>
                      <a:pt x="248606" y="220922"/>
                    </a:cubicBezTo>
                    <a:close/>
                    <a:moveTo>
                      <a:pt x="327555" y="0"/>
                    </a:moveTo>
                    <a:cubicBezTo>
                      <a:pt x="453279" y="215"/>
                      <a:pt x="435856" y="249586"/>
                      <a:pt x="306046" y="221019"/>
                    </a:cubicBezTo>
                    <a:cubicBezTo>
                      <a:pt x="304433" y="220589"/>
                      <a:pt x="303250" y="219945"/>
                      <a:pt x="302282" y="219193"/>
                    </a:cubicBezTo>
                    <a:cubicBezTo>
                      <a:pt x="237215" y="194600"/>
                      <a:pt x="198820" y="-215"/>
                      <a:pt x="327555" y="0"/>
                    </a:cubicBezTo>
                    <a:close/>
                  </a:path>
                </a:pathLst>
              </a:custGeom>
              <a:solidFill>
                <a:srgbClr val="FFFFFF"/>
              </a:solidFill>
              <a:ln w="12700" cap="flat" cmpd="sng" algn="ctr">
                <a:noFill/>
                <a:prstDash val="solid"/>
                <a:miter lim="800000"/>
              </a:ln>
              <a:effectLst/>
            </p:spPr>
            <p:txBody>
              <a:bodyPr spcFirstLastPara="0" vert="horz" wrap="square" lIns="91440" tIns="45720" rIns="91440" bIns="45720" numCol="1" spcCol="1270" anchor="ctr" anchorCtr="0">
                <a:normAutofit fontScale="6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77900" rtl="0" eaLnBrk="1" fontAlgn="auto" latinLnBrk="0" hangingPunct="1">
                  <a:lnSpc>
                    <a:spcPct val="90000"/>
                  </a:lnSpc>
                  <a:spcBef>
                    <a:spcPts val="0"/>
                  </a:spcBef>
                  <a:spcAft>
                    <a:spcPct val="3500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7" name="iṩ1íďê">
              <a:extLst>
                <a:ext uri="{FF2B5EF4-FFF2-40B4-BE49-F238E27FC236}">
                  <a16:creationId xmlns:a16="http://schemas.microsoft.com/office/drawing/2014/main" id="{8649B9B3-0A4D-4DBF-B790-CAAF8AB07B72}"/>
                </a:ext>
              </a:extLst>
            </p:cNvPr>
            <p:cNvSpPr/>
            <p:nvPr/>
          </p:nvSpPr>
          <p:spPr bwMode="auto">
            <a:xfrm>
              <a:off x="673100" y="3400385"/>
              <a:ext cx="2117725" cy="1272978"/>
            </a:xfrm>
            <a:prstGeom prst="rect">
              <a:avLst/>
            </a:prstGeom>
            <a:solidFill>
              <a:srgbClr val="FFFFFF"/>
            </a:solid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Your business is now a data business</a:t>
              </a:r>
            </a:p>
          </p:txBody>
        </p:sp>
        <p:sp>
          <p:nvSpPr>
            <p:cNvPr id="58" name="iṣļïdé">
              <a:extLst>
                <a:ext uri="{FF2B5EF4-FFF2-40B4-BE49-F238E27FC236}">
                  <a16:creationId xmlns:a16="http://schemas.microsoft.com/office/drawing/2014/main" id="{8649B9B3-0A4D-4DBF-B790-CAAF8AB07B72}"/>
                </a:ext>
              </a:extLst>
            </p:cNvPr>
            <p:cNvSpPr/>
            <p:nvPr/>
          </p:nvSpPr>
          <p:spPr bwMode="auto">
            <a:xfrm>
              <a:off x="5287463" y="3124172"/>
              <a:ext cx="1966410" cy="1132771"/>
            </a:xfrm>
            <a:prstGeom prst="rect">
              <a:avLst/>
            </a:prstGeom>
            <a:solidFill>
              <a:srgbClr val="FFFFFF"/>
            </a:solid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Streaming data is a business opportunity</a:t>
              </a:r>
            </a:p>
          </p:txBody>
        </p:sp>
        <p:sp>
          <p:nvSpPr>
            <p:cNvPr id="59" name="ísḷïḍé">
              <a:extLst>
                <a:ext uri="{FF2B5EF4-FFF2-40B4-BE49-F238E27FC236}">
                  <a16:creationId xmlns:a16="http://schemas.microsoft.com/office/drawing/2014/main" id="{8649B9B3-0A4D-4DBF-B790-CAAF8AB07B72}"/>
                </a:ext>
              </a:extLst>
            </p:cNvPr>
            <p:cNvSpPr/>
            <p:nvPr/>
          </p:nvSpPr>
          <p:spPr bwMode="auto">
            <a:xfrm>
              <a:off x="2954128" y="3650076"/>
              <a:ext cx="2212232" cy="1403814"/>
            </a:xfrm>
            <a:prstGeom prst="rect">
              <a:avLst/>
            </a:prstGeom>
            <a:solidFill>
              <a:srgbClr val="FFFFFF"/>
            </a:solid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40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Data about your customers is as valuable as your customers</a:t>
              </a:r>
            </a:p>
          </p:txBody>
        </p:sp>
        <p:sp>
          <p:nvSpPr>
            <p:cNvPr id="60" name="îṣ1íďé">
              <a:extLst>
                <a:ext uri="{FF2B5EF4-FFF2-40B4-BE49-F238E27FC236}">
                  <a16:creationId xmlns:a16="http://schemas.microsoft.com/office/drawing/2014/main" id="{8649B9B3-0A4D-4DBF-B790-CAAF8AB07B72}"/>
                </a:ext>
              </a:extLst>
            </p:cNvPr>
            <p:cNvSpPr/>
            <p:nvPr/>
          </p:nvSpPr>
          <p:spPr bwMode="auto">
            <a:xfrm>
              <a:off x="7374976" y="3999642"/>
              <a:ext cx="1961907" cy="469056"/>
            </a:xfrm>
            <a:prstGeom prst="rect">
              <a:avLst/>
            </a:prstGeom>
            <a:solidFill>
              <a:srgbClr val="FFFFFF"/>
            </a:solid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Data is the Platform</a:t>
              </a:r>
            </a:p>
          </p:txBody>
        </p:sp>
        <p:sp>
          <p:nvSpPr>
            <p:cNvPr id="61" name="íṧḻïḑe">
              <a:extLst>
                <a:ext uri="{FF2B5EF4-FFF2-40B4-BE49-F238E27FC236}">
                  <a16:creationId xmlns:a16="http://schemas.microsoft.com/office/drawing/2014/main" id="{8649B9B3-0A4D-4DBF-B790-CAAF8AB07B72}"/>
                </a:ext>
              </a:extLst>
            </p:cNvPr>
            <p:cNvSpPr/>
            <p:nvPr/>
          </p:nvSpPr>
          <p:spPr bwMode="auto">
            <a:xfrm>
              <a:off x="9401175" y="3400386"/>
              <a:ext cx="2117725" cy="400715"/>
            </a:xfrm>
            <a:prstGeom prst="rect">
              <a:avLst/>
            </a:prstGeom>
            <a:solidFill>
              <a:srgbClr val="FFFFFF"/>
            </a:solid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Keep data moving</a:t>
              </a:r>
            </a:p>
          </p:txBody>
        </p:sp>
        <p:sp>
          <p:nvSpPr>
            <p:cNvPr id="62" name="îṡḷîďé"/>
            <p:cNvSpPr/>
            <p:nvPr/>
          </p:nvSpPr>
          <p:spPr>
            <a:xfrm>
              <a:off x="10406037" y="5343527"/>
              <a:ext cx="108000" cy="108000"/>
            </a:xfrm>
            <a:prstGeom prst="ellipse">
              <a:avLst/>
            </a:prstGeom>
            <a:solidFill>
              <a:srgbClr val="25B0D2"/>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2000" b="1" i="1" u="none" strike="noStrike" kern="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íşḻídé"/>
            <p:cNvSpPr/>
            <p:nvPr/>
          </p:nvSpPr>
          <p:spPr>
            <a:xfrm>
              <a:off x="1062421" y="1834298"/>
              <a:ext cx="1339075" cy="369332"/>
            </a:xfrm>
            <a:prstGeom prst="rect">
              <a:avLst/>
            </a:prstGeom>
          </p:spPr>
          <p:txBody>
            <a:bodyPr wrap="square" lIns="91440" tIns="45720" rIns="91440" bIns="4572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sng"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数据的生意</a:t>
              </a:r>
              <a:endParaRPr kumimoji="0" lang="en-US" altLang="zh-CN" sz="1600" b="1" i="0" u="sng"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ïṡ1iḋê"/>
            <p:cNvSpPr/>
            <p:nvPr/>
          </p:nvSpPr>
          <p:spPr>
            <a:xfrm>
              <a:off x="3035809" y="2415296"/>
              <a:ext cx="1769873" cy="369332"/>
            </a:xfrm>
            <a:prstGeom prst="rect">
              <a:avLst/>
            </a:prstGeom>
          </p:spPr>
          <p:txBody>
            <a:bodyPr wrap="square" lIns="91440" tIns="45720" rIns="91440" bIns="4572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sng"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数据和客户同价</a:t>
              </a:r>
              <a:endParaRPr kumimoji="0" lang="en-US" altLang="zh-CN" sz="1600" b="1" i="0" u="sng"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îŝļíďe"/>
            <p:cNvSpPr/>
            <p:nvPr/>
          </p:nvSpPr>
          <p:spPr>
            <a:xfrm>
              <a:off x="5302003" y="1800238"/>
              <a:ext cx="1575147" cy="369332"/>
            </a:xfrm>
            <a:prstGeom prst="rect">
              <a:avLst/>
            </a:prstGeom>
          </p:spPr>
          <p:txBody>
            <a:bodyPr wrap="square" lIns="91440" tIns="45720" rIns="91440" bIns="4572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sng"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流数据即商机</a:t>
              </a:r>
              <a:endParaRPr kumimoji="0" lang="en-US" altLang="zh-CN" sz="1600" b="1" i="0" u="sng"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i$1íḋé"/>
            <p:cNvSpPr/>
            <p:nvPr/>
          </p:nvSpPr>
          <p:spPr>
            <a:xfrm>
              <a:off x="7647436" y="2415296"/>
              <a:ext cx="1352667" cy="369332"/>
            </a:xfrm>
            <a:prstGeom prst="rect">
              <a:avLst/>
            </a:prstGeom>
          </p:spPr>
          <p:txBody>
            <a:bodyPr wrap="square" lIns="91440" tIns="45720" rIns="91440" bIns="4572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sng"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数据即平台</a:t>
              </a:r>
              <a:endParaRPr kumimoji="0" lang="en-US" altLang="zh-CN" sz="1600" b="1" i="0" u="sng"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ïšliḓe"/>
            <p:cNvSpPr/>
            <p:nvPr/>
          </p:nvSpPr>
          <p:spPr>
            <a:xfrm>
              <a:off x="9761994" y="1834297"/>
              <a:ext cx="1396075" cy="369332"/>
            </a:xfrm>
            <a:prstGeom prst="rect">
              <a:avLst/>
            </a:prstGeom>
          </p:spPr>
          <p:txBody>
            <a:bodyPr wrap="square" lIns="91440" tIns="45720" rIns="91440" bIns="4572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sng"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让数据流动</a:t>
              </a:r>
              <a:endParaRPr kumimoji="0" lang="en-US" altLang="zh-CN" sz="1600" b="1" i="0" u="sng"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995354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Huawei Sans" panose="020C0503030203020204" pitchFamily="34" charset="0"/>
              </a:rPr>
              <a:t> 大数据时代</a:t>
            </a:r>
          </a:p>
        </p:txBody>
      </p:sp>
      <p:sp>
        <p:nvSpPr>
          <p:cNvPr id="15" name="文本占位符 14"/>
          <p:cNvSpPr>
            <a:spLocks noGrp="1"/>
          </p:cNvSpPr>
          <p:nvPr>
            <p:ph type="body" sz="quarter" idx="10"/>
          </p:nvPr>
        </p:nvSpPr>
        <p:spPr/>
        <p:txBody>
          <a:bodyPr/>
          <a:lstStyle/>
          <a:p>
            <a:r>
              <a:rPr lang="zh-CN" altLang="en-US" dirty="0">
                <a:sym typeface="Huawei Sans" panose="020C0503030203020204" pitchFamily="34" charset="0"/>
              </a:rPr>
              <a:t>维基百科的定义：</a:t>
            </a:r>
          </a:p>
          <a:p>
            <a:pPr lvl="1"/>
            <a:r>
              <a:rPr lang="zh-CN" altLang="en-US" dirty="0">
                <a:sym typeface="Huawei Sans" panose="020C0503030203020204" pitchFamily="34" charset="0"/>
              </a:rPr>
              <a:t>大数据是指利用常用软件工具捕获、管理和处理数据所耗时间超过可容忍时间的数据集。</a:t>
            </a:r>
          </a:p>
          <a:p>
            <a:endParaRPr lang="zh-CN" altLang="en-US" dirty="0">
              <a:sym typeface="Huawei Sans" panose="020C0503030203020204" pitchFamily="34" charset="0"/>
            </a:endParaRPr>
          </a:p>
        </p:txBody>
      </p:sp>
      <p:grpSp>
        <p:nvGrpSpPr>
          <p:cNvPr id="49" name="组合 48"/>
          <p:cNvGrpSpPr/>
          <p:nvPr/>
        </p:nvGrpSpPr>
        <p:grpSpPr>
          <a:xfrm>
            <a:off x="3086100" y="2578237"/>
            <a:ext cx="5774857" cy="3029774"/>
            <a:chOff x="3633010" y="2771550"/>
            <a:chExt cx="4713597" cy="2438521"/>
          </a:xfrm>
        </p:grpSpPr>
        <p:grpSp>
          <p:nvGrpSpPr>
            <p:cNvPr id="50" name="24678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633010" y="2771550"/>
              <a:ext cx="4713597" cy="2438521"/>
              <a:chOff x="1864774" y="1434086"/>
              <a:chExt cx="8522344" cy="4408928"/>
            </a:xfrm>
          </p:grpSpPr>
          <p:grpSp>
            <p:nvGrpSpPr>
              <p:cNvPr id="55" name="îṡļiďé">
                <a:extLst>
                  <a:ext uri="{FF2B5EF4-FFF2-40B4-BE49-F238E27FC236}">
                    <a16:creationId xmlns:a16="http://schemas.microsoft.com/office/drawing/2014/main" id="{88C8DF15-CB04-4375-B409-67467917A86C}"/>
                  </a:ext>
                </a:extLst>
              </p:cNvPr>
              <p:cNvGrpSpPr/>
              <p:nvPr/>
            </p:nvGrpSpPr>
            <p:grpSpPr>
              <a:xfrm>
                <a:off x="3889830" y="1434086"/>
                <a:ext cx="4412342" cy="4408928"/>
                <a:chOff x="4236023" y="1649234"/>
                <a:chExt cx="3719955" cy="3717079"/>
              </a:xfrm>
            </p:grpSpPr>
            <p:sp>
              <p:nvSpPr>
                <p:cNvPr id="60" name="íṧľîḍê">
                  <a:extLst>
                    <a:ext uri="{FF2B5EF4-FFF2-40B4-BE49-F238E27FC236}">
                      <a16:creationId xmlns:a16="http://schemas.microsoft.com/office/drawing/2014/main" id="{18381049-6556-46BF-9702-86542BC3EBBA}"/>
                    </a:ext>
                  </a:extLst>
                </p:cNvPr>
                <p:cNvSpPr/>
                <p:nvPr/>
              </p:nvSpPr>
              <p:spPr bwMode="auto">
                <a:xfrm>
                  <a:off x="4236023" y="1649234"/>
                  <a:ext cx="3719955" cy="3717079"/>
                </a:xfrm>
                <a:custGeom>
                  <a:avLst/>
                  <a:gdLst>
                    <a:gd name="connsiteX0" fmla="*/ 3330059 w 3719955"/>
                    <a:gd name="connsiteY0" fmla="*/ 2274219 h 3717079"/>
                    <a:gd name="connsiteX1" fmla="*/ 3344282 w 3719955"/>
                    <a:gd name="connsiteY1" fmla="*/ 2281973 h 3717079"/>
                    <a:gd name="connsiteX2" fmla="*/ 3341525 w 3719955"/>
                    <a:gd name="connsiteY2" fmla="*/ 2279941 h 3717079"/>
                    <a:gd name="connsiteX3" fmla="*/ 2598522 w 3719955"/>
                    <a:gd name="connsiteY3" fmla="*/ 2250069 h 3717079"/>
                    <a:gd name="connsiteX4" fmla="*/ 2542846 w 3719955"/>
                    <a:gd name="connsiteY4" fmla="*/ 2277067 h 3717079"/>
                    <a:gd name="connsiteX5" fmla="*/ 2518918 w 3719955"/>
                    <a:gd name="connsiteY5" fmla="*/ 2294496 h 3717079"/>
                    <a:gd name="connsiteX6" fmla="*/ 2677649 w 3719955"/>
                    <a:gd name="connsiteY6" fmla="*/ 2213978 h 3717079"/>
                    <a:gd name="connsiteX7" fmla="*/ 2666542 w 3719955"/>
                    <a:gd name="connsiteY7" fmla="*/ 2217084 h 3717079"/>
                    <a:gd name="connsiteX8" fmla="*/ 2656627 w 3719955"/>
                    <a:gd name="connsiteY8" fmla="*/ 2221892 h 3717079"/>
                    <a:gd name="connsiteX9" fmla="*/ 3183286 w 3719955"/>
                    <a:gd name="connsiteY9" fmla="*/ 2208398 h 3717079"/>
                    <a:gd name="connsiteX10" fmla="*/ 3223040 w 3719955"/>
                    <a:gd name="connsiteY10" fmla="*/ 2220804 h 3717079"/>
                    <a:gd name="connsiteX11" fmla="*/ 3218999 w 3719955"/>
                    <a:gd name="connsiteY11" fmla="*/ 2218787 h 3717079"/>
                    <a:gd name="connsiteX12" fmla="*/ 3084177 w 3719955"/>
                    <a:gd name="connsiteY12" fmla="*/ 2179850 h 3717079"/>
                    <a:gd name="connsiteX13" fmla="*/ 3086228 w 3719955"/>
                    <a:gd name="connsiteY13" fmla="*/ 2180164 h 3717079"/>
                    <a:gd name="connsiteX14" fmla="*/ 3085620 w 3719955"/>
                    <a:gd name="connsiteY14" fmla="*/ 2179987 h 3717079"/>
                    <a:gd name="connsiteX15" fmla="*/ 2811543 w 3719955"/>
                    <a:gd name="connsiteY15" fmla="*/ 2178499 h 3717079"/>
                    <a:gd name="connsiteX16" fmla="*/ 2801092 w 3719955"/>
                    <a:gd name="connsiteY16" fmla="*/ 2179455 h 3717079"/>
                    <a:gd name="connsiteX17" fmla="*/ 2795540 w 3719955"/>
                    <a:gd name="connsiteY17" fmla="*/ 2181008 h 3717079"/>
                    <a:gd name="connsiteX18" fmla="*/ 1856836 w 3719955"/>
                    <a:gd name="connsiteY18" fmla="*/ 1096401 h 3717079"/>
                    <a:gd name="connsiteX19" fmla="*/ 1332152 w 3719955"/>
                    <a:gd name="connsiteY19" fmla="*/ 1310914 h 3717079"/>
                    <a:gd name="connsiteX20" fmla="*/ 1309629 w 3719955"/>
                    <a:gd name="connsiteY20" fmla="*/ 1330210 h 3717079"/>
                    <a:gd name="connsiteX21" fmla="*/ 1307956 w 3719955"/>
                    <a:gd name="connsiteY21" fmla="*/ 1332153 h 3717079"/>
                    <a:gd name="connsiteX22" fmla="*/ 1093369 w 3719955"/>
                    <a:gd name="connsiteY22" fmla="*/ 1860244 h 3717079"/>
                    <a:gd name="connsiteX23" fmla="*/ 1218385 w 3719955"/>
                    <a:gd name="connsiteY23" fmla="*/ 2275636 h 3717079"/>
                    <a:gd name="connsiteX24" fmla="*/ 1305949 w 3719955"/>
                    <a:gd name="connsiteY24" fmla="*/ 2382479 h 3717079"/>
                    <a:gd name="connsiteX25" fmla="*/ 1332152 w 3719955"/>
                    <a:gd name="connsiteY25" fmla="*/ 2404948 h 3717079"/>
                    <a:gd name="connsiteX26" fmla="*/ 1856836 w 3719955"/>
                    <a:gd name="connsiteY26" fmla="*/ 2623068 h 3717079"/>
                    <a:gd name="connsiteX27" fmla="*/ 2381519 w 3719955"/>
                    <a:gd name="connsiteY27" fmla="*/ 2404948 h 3717079"/>
                    <a:gd name="connsiteX28" fmla="*/ 2469279 w 3719955"/>
                    <a:gd name="connsiteY28" fmla="*/ 2330653 h 3717079"/>
                    <a:gd name="connsiteX29" fmla="*/ 2432876 w 3719955"/>
                    <a:gd name="connsiteY29" fmla="*/ 2357169 h 3717079"/>
                    <a:gd name="connsiteX30" fmla="*/ 2626959 w 3719955"/>
                    <a:gd name="connsiteY30" fmla="*/ 1859847 h 3717079"/>
                    <a:gd name="connsiteX31" fmla="*/ 2500550 w 3719955"/>
                    <a:gd name="connsiteY31" fmla="*/ 1443106 h 3717079"/>
                    <a:gd name="connsiteX32" fmla="*/ 2415321 w 3719955"/>
                    <a:gd name="connsiteY32" fmla="*/ 1339503 h 3717079"/>
                    <a:gd name="connsiteX33" fmla="*/ 2381519 w 3719955"/>
                    <a:gd name="connsiteY33" fmla="*/ 1310914 h 3717079"/>
                    <a:gd name="connsiteX34" fmla="*/ 1856836 w 3719955"/>
                    <a:gd name="connsiteY34" fmla="*/ 1096401 h 3717079"/>
                    <a:gd name="connsiteX35" fmla="*/ 773398 w 3719955"/>
                    <a:gd name="connsiteY35" fmla="*/ 0 h 3717079"/>
                    <a:gd name="connsiteX36" fmla="*/ 780350 w 3719955"/>
                    <a:gd name="connsiteY36" fmla="*/ 365 h 3717079"/>
                    <a:gd name="connsiteX37" fmla="*/ 852040 w 3719955"/>
                    <a:gd name="connsiteY37" fmla="*/ 4009 h 3717079"/>
                    <a:gd name="connsiteX38" fmla="*/ 853205 w 3719955"/>
                    <a:gd name="connsiteY38" fmla="*/ 4188 h 3717079"/>
                    <a:gd name="connsiteX39" fmla="*/ 854135 w 3719955"/>
                    <a:gd name="connsiteY39" fmla="*/ 4236 h 3717079"/>
                    <a:gd name="connsiteX40" fmla="*/ 873422 w 3719955"/>
                    <a:gd name="connsiteY40" fmla="*/ 7292 h 3717079"/>
                    <a:gd name="connsiteX41" fmla="*/ 928657 w 3719955"/>
                    <a:gd name="connsiteY41" fmla="*/ 15772 h 3717079"/>
                    <a:gd name="connsiteX42" fmla="*/ 930410 w 3719955"/>
                    <a:gd name="connsiteY42" fmla="*/ 16319 h 3717079"/>
                    <a:gd name="connsiteX43" fmla="*/ 932517 w 3719955"/>
                    <a:gd name="connsiteY43" fmla="*/ 16653 h 3717079"/>
                    <a:gd name="connsiteX44" fmla="*/ 1008104 w 3719955"/>
                    <a:gd name="connsiteY44" fmla="*/ 36810 h 3717079"/>
                    <a:gd name="connsiteX45" fmla="*/ 1063731 w 3719955"/>
                    <a:gd name="connsiteY45" fmla="*/ 57921 h 3717079"/>
                    <a:gd name="connsiteX46" fmla="*/ 1073624 w 3719955"/>
                    <a:gd name="connsiteY46" fmla="*/ 61008 h 3717079"/>
                    <a:gd name="connsiteX47" fmla="*/ 1077654 w 3719955"/>
                    <a:gd name="connsiteY47" fmla="*/ 63205 h 3717079"/>
                    <a:gd name="connsiteX48" fmla="*/ 1080457 w 3719955"/>
                    <a:gd name="connsiteY48" fmla="*/ 64269 h 3717079"/>
                    <a:gd name="connsiteX49" fmla="*/ 1105931 w 3719955"/>
                    <a:gd name="connsiteY49" fmla="*/ 78620 h 3717079"/>
                    <a:gd name="connsiteX50" fmla="*/ 1204940 w 3719955"/>
                    <a:gd name="connsiteY50" fmla="*/ 132596 h 3717079"/>
                    <a:gd name="connsiteX51" fmla="*/ 1211757 w 3719955"/>
                    <a:gd name="connsiteY51" fmla="*/ 138241 h 3717079"/>
                    <a:gd name="connsiteX52" fmla="*/ 1213704 w 3719955"/>
                    <a:gd name="connsiteY52" fmla="*/ 139338 h 3717079"/>
                    <a:gd name="connsiteX53" fmla="*/ 1229527 w 3719955"/>
                    <a:gd name="connsiteY53" fmla="*/ 152956 h 3717079"/>
                    <a:gd name="connsiteX54" fmla="*/ 1319452 w 3719955"/>
                    <a:gd name="connsiteY54" fmla="*/ 227421 h 3717079"/>
                    <a:gd name="connsiteX55" fmla="*/ 1327701 w 3719955"/>
                    <a:gd name="connsiteY55" fmla="*/ 237450 h 3717079"/>
                    <a:gd name="connsiteX56" fmla="*/ 1328745 w 3719955"/>
                    <a:gd name="connsiteY56" fmla="*/ 238348 h 3717079"/>
                    <a:gd name="connsiteX57" fmla="*/ 1856836 w 3719955"/>
                    <a:gd name="connsiteY57" fmla="*/ 456266 h 3717079"/>
                    <a:gd name="connsiteX58" fmla="*/ 2381519 w 3719955"/>
                    <a:gd name="connsiteY58" fmla="*/ 238348 h 3717079"/>
                    <a:gd name="connsiteX59" fmla="*/ 2943681 w 3719955"/>
                    <a:gd name="connsiteY59" fmla="*/ 0 h 3717079"/>
                    <a:gd name="connsiteX60" fmla="*/ 2945358 w 3719955"/>
                    <a:gd name="connsiteY60" fmla="*/ 85 h 3717079"/>
                    <a:gd name="connsiteX61" fmla="*/ 2947027 w 3719955"/>
                    <a:gd name="connsiteY61" fmla="*/ 1 h 3717079"/>
                    <a:gd name="connsiteX62" fmla="*/ 3719955 w 3719955"/>
                    <a:gd name="connsiteY62" fmla="*/ 776640 h 3717079"/>
                    <a:gd name="connsiteX63" fmla="*/ 3579181 w 3719955"/>
                    <a:gd name="connsiteY63" fmla="*/ 1218290 h 3717079"/>
                    <a:gd name="connsiteX64" fmla="*/ 3507380 w 3719955"/>
                    <a:gd name="connsiteY64" fmla="*/ 1301472 h 3717079"/>
                    <a:gd name="connsiteX65" fmla="*/ 3490084 w 3719955"/>
                    <a:gd name="connsiteY65" fmla="*/ 1322406 h 3717079"/>
                    <a:gd name="connsiteX66" fmla="*/ 3487395 w 3719955"/>
                    <a:gd name="connsiteY66" fmla="*/ 1324625 h 3717079"/>
                    <a:gd name="connsiteX67" fmla="*/ 3478202 w 3719955"/>
                    <a:gd name="connsiteY67" fmla="*/ 1335275 h 3717079"/>
                    <a:gd name="connsiteX68" fmla="*/ 3263689 w 3719955"/>
                    <a:gd name="connsiteY68" fmla="*/ 1859847 h 3717079"/>
                    <a:gd name="connsiteX69" fmla="*/ 3450962 w 3719955"/>
                    <a:gd name="connsiteY69" fmla="*/ 2360575 h 3717079"/>
                    <a:gd name="connsiteX70" fmla="*/ 3441131 w 3719955"/>
                    <a:gd name="connsiteY70" fmla="*/ 2353331 h 3717079"/>
                    <a:gd name="connsiteX71" fmla="*/ 3490084 w 3719955"/>
                    <a:gd name="connsiteY71" fmla="*/ 2393871 h 3717079"/>
                    <a:gd name="connsiteX72" fmla="*/ 3717078 w 3719955"/>
                    <a:gd name="connsiteY72" fmla="*/ 2943433 h 3717079"/>
                    <a:gd name="connsiteX73" fmla="*/ 2943681 w 3719955"/>
                    <a:gd name="connsiteY73" fmla="*/ 3717079 h 3717079"/>
                    <a:gd name="connsiteX74" fmla="*/ 2381519 w 3719955"/>
                    <a:gd name="connsiteY74" fmla="*/ 3481918 h 3717079"/>
                    <a:gd name="connsiteX75" fmla="*/ 1856836 w 3719955"/>
                    <a:gd name="connsiteY75" fmla="*/ 3263797 h 3717079"/>
                    <a:gd name="connsiteX76" fmla="*/ 1328745 w 3719955"/>
                    <a:gd name="connsiteY76" fmla="*/ 3481918 h 3717079"/>
                    <a:gd name="connsiteX77" fmla="*/ 1323659 w 3719955"/>
                    <a:gd name="connsiteY77" fmla="*/ 3486276 h 3717079"/>
                    <a:gd name="connsiteX78" fmla="*/ 1319452 w 3719955"/>
                    <a:gd name="connsiteY78" fmla="*/ 3491363 h 3717079"/>
                    <a:gd name="connsiteX79" fmla="*/ 1276122 w 3719955"/>
                    <a:gd name="connsiteY79" fmla="*/ 3527007 h 3717079"/>
                    <a:gd name="connsiteX80" fmla="*/ 1213704 w 3719955"/>
                    <a:gd name="connsiteY80" fmla="*/ 3580488 h 3717079"/>
                    <a:gd name="connsiteX81" fmla="*/ 1205723 w 3719955"/>
                    <a:gd name="connsiteY81" fmla="*/ 3584918 h 3717079"/>
                    <a:gd name="connsiteX82" fmla="*/ 1204940 w 3719955"/>
                    <a:gd name="connsiteY82" fmla="*/ 3585562 h 3717079"/>
                    <a:gd name="connsiteX83" fmla="*/ 1190090 w 3719955"/>
                    <a:gd name="connsiteY83" fmla="*/ 3593596 h 3717079"/>
                    <a:gd name="connsiteX84" fmla="*/ 1080457 w 3719955"/>
                    <a:gd name="connsiteY84" fmla="*/ 3654455 h 3717079"/>
                    <a:gd name="connsiteX85" fmla="*/ 854135 w 3719955"/>
                    <a:gd name="connsiteY85" fmla="*/ 3712986 h 3717079"/>
                    <a:gd name="connsiteX86" fmla="*/ 852220 w 3719955"/>
                    <a:gd name="connsiteY86" fmla="*/ 3713083 h 3717079"/>
                    <a:gd name="connsiteX87" fmla="*/ 852040 w 3719955"/>
                    <a:gd name="connsiteY87" fmla="*/ 3713110 h 3717079"/>
                    <a:gd name="connsiteX88" fmla="*/ 801878 w 3719955"/>
                    <a:gd name="connsiteY88" fmla="*/ 3715635 h 3717079"/>
                    <a:gd name="connsiteX89" fmla="*/ 773398 w 3719955"/>
                    <a:gd name="connsiteY89" fmla="*/ 3717079 h 3717079"/>
                    <a:gd name="connsiteX90" fmla="*/ 773295 w 3719955"/>
                    <a:gd name="connsiteY90" fmla="*/ 3717074 h 3717079"/>
                    <a:gd name="connsiteX91" fmla="*/ 773193 w 3719955"/>
                    <a:gd name="connsiteY91" fmla="*/ 3717079 h 3717079"/>
                    <a:gd name="connsiteX92" fmla="*/ 0 w 3719955"/>
                    <a:gd name="connsiteY92" fmla="*/ 2943682 h 3717079"/>
                    <a:gd name="connsiteX93" fmla="*/ 7 w 3719955"/>
                    <a:gd name="connsiteY93" fmla="*/ 2943557 h 3717079"/>
                    <a:gd name="connsiteX94" fmla="*/ 0 w 3719955"/>
                    <a:gd name="connsiteY94" fmla="*/ 2943433 h 3717079"/>
                    <a:gd name="connsiteX95" fmla="*/ 1851 w 3719955"/>
                    <a:gd name="connsiteY95" fmla="*/ 2906706 h 3717079"/>
                    <a:gd name="connsiteX96" fmla="*/ 4092 w 3719955"/>
                    <a:gd name="connsiteY96" fmla="*/ 2861959 h 3717079"/>
                    <a:gd name="connsiteX97" fmla="*/ 136512 w 3719955"/>
                    <a:gd name="connsiteY97" fmla="*/ 2501459 h 3717079"/>
                    <a:gd name="connsiteX98" fmla="*/ 210108 w 3719955"/>
                    <a:gd name="connsiteY98" fmla="*/ 2414401 h 3717079"/>
                    <a:gd name="connsiteX99" fmla="*/ 226994 w 3719955"/>
                    <a:gd name="connsiteY99" fmla="*/ 2393871 h 3717079"/>
                    <a:gd name="connsiteX100" fmla="*/ 228557 w 3719955"/>
                    <a:gd name="connsiteY100" fmla="*/ 2392577 h 3717079"/>
                    <a:gd name="connsiteX101" fmla="*/ 235024 w 3719955"/>
                    <a:gd name="connsiteY101" fmla="*/ 2384927 h 3717079"/>
                    <a:gd name="connsiteX102" fmla="*/ 453016 w 3719955"/>
                    <a:gd name="connsiteY102" fmla="*/ 1860244 h 3717079"/>
                    <a:gd name="connsiteX103" fmla="*/ 235024 w 3719955"/>
                    <a:gd name="connsiteY103" fmla="*/ 1335560 h 3717079"/>
                    <a:gd name="connsiteX104" fmla="*/ 0 w 3719955"/>
                    <a:gd name="connsiteY104" fmla="*/ 776806 h 3717079"/>
                    <a:gd name="connsiteX105" fmla="*/ 12 w 3719955"/>
                    <a:gd name="connsiteY105" fmla="*/ 776569 h 3717079"/>
                    <a:gd name="connsiteX106" fmla="*/ 0 w 3719955"/>
                    <a:gd name="connsiteY106" fmla="*/ 776334 h 3717079"/>
                    <a:gd name="connsiteX107" fmla="*/ 341536 w 3719955"/>
                    <a:gd name="connsiteY107" fmla="*/ 132515 h 3717079"/>
                    <a:gd name="connsiteX108" fmla="*/ 408858 w 3719955"/>
                    <a:gd name="connsiteY108" fmla="*/ 95846 h 3717079"/>
                    <a:gd name="connsiteX109" fmla="*/ 472761 w 3719955"/>
                    <a:gd name="connsiteY109" fmla="*/ 61008 h 3717079"/>
                    <a:gd name="connsiteX110" fmla="*/ 773193 w 3719955"/>
                    <a:gd name="connsiteY110" fmla="*/ 1 h 3717079"/>
                    <a:gd name="connsiteX111" fmla="*/ 773285 w 3719955"/>
                    <a:gd name="connsiteY111" fmla="*/ 6 h 371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719955" h="3717079">
                      <a:moveTo>
                        <a:pt x="3330059" y="2274219"/>
                      </a:moveTo>
                      <a:lnTo>
                        <a:pt x="3344282" y="2281973"/>
                      </a:lnTo>
                      <a:lnTo>
                        <a:pt x="3341525" y="2279941"/>
                      </a:lnTo>
                      <a:close/>
                      <a:moveTo>
                        <a:pt x="2598522" y="2250069"/>
                      </a:moveTo>
                      <a:lnTo>
                        <a:pt x="2542846" y="2277067"/>
                      </a:lnTo>
                      <a:lnTo>
                        <a:pt x="2518918" y="2294496"/>
                      </a:lnTo>
                      <a:close/>
                      <a:moveTo>
                        <a:pt x="2677649" y="2213978"/>
                      </a:moveTo>
                      <a:lnTo>
                        <a:pt x="2666542" y="2217084"/>
                      </a:lnTo>
                      <a:lnTo>
                        <a:pt x="2656627" y="2221892"/>
                      </a:lnTo>
                      <a:close/>
                      <a:moveTo>
                        <a:pt x="3183286" y="2208398"/>
                      </a:moveTo>
                      <a:lnTo>
                        <a:pt x="3223040" y="2220804"/>
                      </a:lnTo>
                      <a:lnTo>
                        <a:pt x="3218999" y="2218787"/>
                      </a:lnTo>
                      <a:close/>
                      <a:moveTo>
                        <a:pt x="3084177" y="2179850"/>
                      </a:moveTo>
                      <a:lnTo>
                        <a:pt x="3086228" y="2180164"/>
                      </a:lnTo>
                      <a:lnTo>
                        <a:pt x="3085620" y="2179987"/>
                      </a:lnTo>
                      <a:close/>
                      <a:moveTo>
                        <a:pt x="2811543" y="2178499"/>
                      </a:moveTo>
                      <a:lnTo>
                        <a:pt x="2801092" y="2179455"/>
                      </a:lnTo>
                      <a:lnTo>
                        <a:pt x="2795540" y="2181008"/>
                      </a:lnTo>
                      <a:close/>
                      <a:moveTo>
                        <a:pt x="1856836" y="1096401"/>
                      </a:moveTo>
                      <a:cubicBezTo>
                        <a:pt x="1652413" y="1096401"/>
                        <a:pt x="1465026" y="1178120"/>
                        <a:pt x="1332152" y="1310914"/>
                      </a:cubicBezTo>
                      <a:lnTo>
                        <a:pt x="1309629" y="1330210"/>
                      </a:lnTo>
                      <a:lnTo>
                        <a:pt x="1307956" y="1332153"/>
                      </a:lnTo>
                      <a:cubicBezTo>
                        <a:pt x="1175117" y="1468434"/>
                        <a:pt x="1093369" y="1655821"/>
                        <a:pt x="1093369" y="1860244"/>
                      </a:cubicBezTo>
                      <a:cubicBezTo>
                        <a:pt x="1093369" y="2013560"/>
                        <a:pt x="1139352" y="2157295"/>
                        <a:pt x="1218385" y="2275636"/>
                      </a:cubicBezTo>
                      <a:lnTo>
                        <a:pt x="1305949" y="2382479"/>
                      </a:lnTo>
                      <a:lnTo>
                        <a:pt x="1332152" y="2404948"/>
                      </a:lnTo>
                      <a:cubicBezTo>
                        <a:pt x="1465026" y="2541273"/>
                        <a:pt x="1652413" y="2623068"/>
                        <a:pt x="1856836" y="2623068"/>
                      </a:cubicBezTo>
                      <a:cubicBezTo>
                        <a:pt x="2064665" y="2623068"/>
                        <a:pt x="2248645" y="2541273"/>
                        <a:pt x="2381519" y="2404948"/>
                      </a:cubicBezTo>
                      <a:lnTo>
                        <a:pt x="2469279" y="2330653"/>
                      </a:lnTo>
                      <a:lnTo>
                        <a:pt x="2432876" y="2357169"/>
                      </a:lnTo>
                      <a:cubicBezTo>
                        <a:pt x="2552050" y="2227729"/>
                        <a:pt x="2626959" y="2054007"/>
                        <a:pt x="2626959" y="1859847"/>
                      </a:cubicBezTo>
                      <a:cubicBezTo>
                        <a:pt x="2626959" y="1706563"/>
                        <a:pt x="2580992" y="1562860"/>
                        <a:pt x="2500550" y="1443106"/>
                      </a:cubicBezTo>
                      <a:lnTo>
                        <a:pt x="2415321" y="1339503"/>
                      </a:lnTo>
                      <a:lnTo>
                        <a:pt x="2381519" y="1310914"/>
                      </a:lnTo>
                      <a:cubicBezTo>
                        <a:pt x="2248645" y="1178120"/>
                        <a:pt x="2064665" y="1096401"/>
                        <a:pt x="1856836" y="1096401"/>
                      </a:cubicBezTo>
                      <a:close/>
                      <a:moveTo>
                        <a:pt x="773398" y="0"/>
                      </a:moveTo>
                      <a:lnTo>
                        <a:pt x="780350" y="365"/>
                      </a:lnTo>
                      <a:lnTo>
                        <a:pt x="852040" y="4009"/>
                      </a:lnTo>
                      <a:lnTo>
                        <a:pt x="853205" y="4188"/>
                      </a:lnTo>
                      <a:lnTo>
                        <a:pt x="854135" y="4236"/>
                      </a:lnTo>
                      <a:lnTo>
                        <a:pt x="873422" y="7292"/>
                      </a:lnTo>
                      <a:lnTo>
                        <a:pt x="928657" y="15772"/>
                      </a:lnTo>
                      <a:lnTo>
                        <a:pt x="930410" y="16319"/>
                      </a:lnTo>
                      <a:lnTo>
                        <a:pt x="932517" y="16653"/>
                      </a:lnTo>
                      <a:cubicBezTo>
                        <a:pt x="958203" y="22106"/>
                        <a:pt x="983423" y="28849"/>
                        <a:pt x="1008104" y="36810"/>
                      </a:cubicBezTo>
                      <a:lnTo>
                        <a:pt x="1063731" y="57921"/>
                      </a:lnTo>
                      <a:lnTo>
                        <a:pt x="1073624" y="61008"/>
                      </a:lnTo>
                      <a:lnTo>
                        <a:pt x="1077654" y="63205"/>
                      </a:lnTo>
                      <a:lnTo>
                        <a:pt x="1080457" y="64269"/>
                      </a:lnTo>
                      <a:lnTo>
                        <a:pt x="1105931" y="78620"/>
                      </a:lnTo>
                      <a:lnTo>
                        <a:pt x="1204940" y="132596"/>
                      </a:lnTo>
                      <a:lnTo>
                        <a:pt x="1211757" y="138241"/>
                      </a:lnTo>
                      <a:lnTo>
                        <a:pt x="1213704" y="139338"/>
                      </a:lnTo>
                      <a:lnTo>
                        <a:pt x="1229527" y="152956"/>
                      </a:lnTo>
                      <a:lnTo>
                        <a:pt x="1319452" y="227421"/>
                      </a:lnTo>
                      <a:lnTo>
                        <a:pt x="1327701" y="237450"/>
                      </a:lnTo>
                      <a:lnTo>
                        <a:pt x="1328745" y="238348"/>
                      </a:lnTo>
                      <a:cubicBezTo>
                        <a:pt x="1465026" y="371142"/>
                        <a:pt x="1652413" y="456266"/>
                        <a:pt x="1856836" y="456266"/>
                      </a:cubicBezTo>
                      <a:cubicBezTo>
                        <a:pt x="2064665" y="456266"/>
                        <a:pt x="2248645" y="371142"/>
                        <a:pt x="2381519" y="238348"/>
                      </a:cubicBezTo>
                      <a:cubicBezTo>
                        <a:pt x="2524615" y="91934"/>
                        <a:pt x="2722223" y="0"/>
                        <a:pt x="2943681" y="0"/>
                      </a:cubicBezTo>
                      <a:lnTo>
                        <a:pt x="2945358" y="85"/>
                      </a:lnTo>
                      <a:lnTo>
                        <a:pt x="2947027" y="1"/>
                      </a:lnTo>
                      <a:cubicBezTo>
                        <a:pt x="3372648" y="1"/>
                        <a:pt x="3719955" y="347445"/>
                        <a:pt x="3719955" y="776640"/>
                      </a:cubicBezTo>
                      <a:cubicBezTo>
                        <a:pt x="3719955" y="940143"/>
                        <a:pt x="3668242" y="1092150"/>
                        <a:pt x="3579181" y="1218290"/>
                      </a:cubicBezTo>
                      <a:lnTo>
                        <a:pt x="3507380" y="1301472"/>
                      </a:lnTo>
                      <a:lnTo>
                        <a:pt x="3490084" y="1322406"/>
                      </a:lnTo>
                      <a:lnTo>
                        <a:pt x="3487395" y="1324625"/>
                      </a:lnTo>
                      <a:lnTo>
                        <a:pt x="3478202" y="1335275"/>
                      </a:lnTo>
                      <a:cubicBezTo>
                        <a:pt x="3345408" y="1468122"/>
                        <a:pt x="3263689" y="1655469"/>
                        <a:pt x="3263689" y="1859847"/>
                      </a:cubicBezTo>
                      <a:cubicBezTo>
                        <a:pt x="3263689" y="2050601"/>
                        <a:pt x="3331788" y="2227729"/>
                        <a:pt x="3450962" y="2360575"/>
                      </a:cubicBezTo>
                      <a:lnTo>
                        <a:pt x="3441131" y="2353331"/>
                      </a:lnTo>
                      <a:lnTo>
                        <a:pt x="3490084" y="2393871"/>
                      </a:lnTo>
                      <a:cubicBezTo>
                        <a:pt x="3630199" y="2534457"/>
                        <a:pt x="3717078" y="2728720"/>
                        <a:pt x="3717078" y="2943433"/>
                      </a:cubicBezTo>
                      <a:cubicBezTo>
                        <a:pt x="3717078" y="3372858"/>
                        <a:pt x="3369560" y="3717079"/>
                        <a:pt x="2943681" y="3717079"/>
                      </a:cubicBezTo>
                      <a:cubicBezTo>
                        <a:pt x="2722223" y="3717079"/>
                        <a:pt x="2524615" y="3628468"/>
                        <a:pt x="2381519" y="3481918"/>
                      </a:cubicBezTo>
                      <a:cubicBezTo>
                        <a:pt x="2248645" y="3345593"/>
                        <a:pt x="2064665" y="3263797"/>
                        <a:pt x="1856836" y="3263797"/>
                      </a:cubicBezTo>
                      <a:cubicBezTo>
                        <a:pt x="1652413" y="3263797"/>
                        <a:pt x="1465026" y="3345593"/>
                        <a:pt x="1328745" y="3481918"/>
                      </a:cubicBezTo>
                      <a:lnTo>
                        <a:pt x="1323659" y="3486276"/>
                      </a:lnTo>
                      <a:lnTo>
                        <a:pt x="1319452" y="3491363"/>
                      </a:lnTo>
                      <a:lnTo>
                        <a:pt x="1276122" y="3527007"/>
                      </a:lnTo>
                      <a:lnTo>
                        <a:pt x="1213704" y="3580488"/>
                      </a:lnTo>
                      <a:lnTo>
                        <a:pt x="1205723" y="3584918"/>
                      </a:lnTo>
                      <a:lnTo>
                        <a:pt x="1204940" y="3585562"/>
                      </a:lnTo>
                      <a:lnTo>
                        <a:pt x="1190090" y="3593596"/>
                      </a:lnTo>
                      <a:lnTo>
                        <a:pt x="1080457" y="3654455"/>
                      </a:lnTo>
                      <a:cubicBezTo>
                        <a:pt x="1009868" y="3684808"/>
                        <a:pt x="933768" y="3704858"/>
                        <a:pt x="854135" y="3712986"/>
                      </a:cubicBezTo>
                      <a:lnTo>
                        <a:pt x="852220" y="3713083"/>
                      </a:lnTo>
                      <a:lnTo>
                        <a:pt x="852040" y="3713110"/>
                      </a:lnTo>
                      <a:lnTo>
                        <a:pt x="801878" y="3715635"/>
                      </a:lnTo>
                      <a:lnTo>
                        <a:pt x="773398" y="3717079"/>
                      </a:lnTo>
                      <a:lnTo>
                        <a:pt x="773295" y="3717074"/>
                      </a:lnTo>
                      <a:lnTo>
                        <a:pt x="773193" y="3717079"/>
                      </a:lnTo>
                      <a:cubicBezTo>
                        <a:pt x="347426" y="3717079"/>
                        <a:pt x="0" y="3372968"/>
                        <a:pt x="0" y="2943682"/>
                      </a:cubicBezTo>
                      <a:lnTo>
                        <a:pt x="7" y="2943557"/>
                      </a:lnTo>
                      <a:lnTo>
                        <a:pt x="0" y="2943433"/>
                      </a:lnTo>
                      <a:lnTo>
                        <a:pt x="1851" y="2906706"/>
                      </a:lnTo>
                      <a:lnTo>
                        <a:pt x="4092" y="2861959"/>
                      </a:lnTo>
                      <a:cubicBezTo>
                        <a:pt x="17630" y="2728040"/>
                        <a:pt x="64264" y="2605932"/>
                        <a:pt x="136512" y="2501459"/>
                      </a:cubicBezTo>
                      <a:lnTo>
                        <a:pt x="210108" y="2414401"/>
                      </a:lnTo>
                      <a:lnTo>
                        <a:pt x="226994" y="2393871"/>
                      </a:lnTo>
                      <a:lnTo>
                        <a:pt x="228557" y="2392577"/>
                      </a:lnTo>
                      <a:lnTo>
                        <a:pt x="235024" y="2384927"/>
                      </a:lnTo>
                      <a:cubicBezTo>
                        <a:pt x="371269" y="2252053"/>
                        <a:pt x="453016" y="2064666"/>
                        <a:pt x="453016" y="1860244"/>
                      </a:cubicBezTo>
                      <a:cubicBezTo>
                        <a:pt x="453016" y="1655821"/>
                        <a:pt x="371269" y="1468434"/>
                        <a:pt x="235024" y="1335560"/>
                      </a:cubicBezTo>
                      <a:cubicBezTo>
                        <a:pt x="88560" y="1192464"/>
                        <a:pt x="0" y="994856"/>
                        <a:pt x="0" y="776806"/>
                      </a:cubicBezTo>
                      <a:lnTo>
                        <a:pt x="12" y="776569"/>
                      </a:lnTo>
                      <a:lnTo>
                        <a:pt x="0" y="776334"/>
                      </a:lnTo>
                      <a:cubicBezTo>
                        <a:pt x="0" y="508192"/>
                        <a:pt x="135750" y="271972"/>
                        <a:pt x="341536" y="132515"/>
                      </a:cubicBezTo>
                      <a:lnTo>
                        <a:pt x="408858" y="95846"/>
                      </a:lnTo>
                      <a:lnTo>
                        <a:pt x="472761" y="61008"/>
                      </a:lnTo>
                      <a:cubicBezTo>
                        <a:pt x="565206" y="21721"/>
                        <a:pt x="666751" y="1"/>
                        <a:pt x="773193" y="1"/>
                      </a:cubicBezTo>
                      <a:lnTo>
                        <a:pt x="773285" y="6"/>
                      </a:lnTo>
                      <a:close/>
                    </a:path>
                  </a:pathLst>
                </a:custGeom>
                <a:solidFill>
                  <a:srgbClr val="FFFFFF">
                    <a:lumMod val="95000"/>
                  </a:srgbClr>
                </a:solidFill>
                <a:ln w="12700" cap="flat" cmpd="sng" algn="ctr">
                  <a:noFill/>
                  <a:prstDash val="solid"/>
                </a:ln>
                <a:effectLst/>
              </p:spPr>
              <p:txBody>
                <a:bodyPr wrap="square" lIns="91440" tIns="45720" rIns="91440" bIns="45720" rtlCol="0" anchor="b">
                  <a:norm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lumMod val="65000"/>
                        <a:lumOff val="3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ïśļïḋê">
                  <a:extLst>
                    <a:ext uri="{FF2B5EF4-FFF2-40B4-BE49-F238E27FC236}">
                      <a16:creationId xmlns:a16="http://schemas.microsoft.com/office/drawing/2014/main" id="{B7AA6A36-8F36-4CDE-AED3-51DFDB61E240}"/>
                    </a:ext>
                  </a:extLst>
                </p:cNvPr>
                <p:cNvSpPr/>
                <p:nvPr/>
              </p:nvSpPr>
              <p:spPr>
                <a:xfrm>
                  <a:off x="4731656" y="2143454"/>
                  <a:ext cx="2728688" cy="2728638"/>
                </a:xfrm>
                <a:prstGeom prst="ellipse">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4V</a:t>
                  </a:r>
                  <a:endParaRPr kumimoji="0" lang="zh-CN" altLang="en-US" sz="3600" b="1"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í$lîḋê">
                  <a:extLst>
                    <a:ext uri="{FF2B5EF4-FFF2-40B4-BE49-F238E27FC236}">
                      <a16:creationId xmlns:a16="http://schemas.microsoft.com/office/drawing/2014/main" id="{BE5E48EC-D141-440F-AA8B-45B1AF9A42E9}"/>
                    </a:ext>
                  </a:extLst>
                </p:cNvPr>
                <p:cNvSpPr/>
                <p:nvPr/>
              </p:nvSpPr>
              <p:spPr bwMode="auto">
                <a:xfrm>
                  <a:off x="4343191" y="1757841"/>
                  <a:ext cx="1332048" cy="1332048"/>
                </a:xfrm>
                <a:prstGeom prst="ellipse">
                  <a:avLst/>
                </a:prstGeom>
                <a:solidFill>
                  <a:srgbClr val="25B0D2"/>
                </a:solidFill>
                <a:ln w="76200">
                  <a:solidFill>
                    <a:srgbClr val="FFFFFF"/>
                  </a:solidFill>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lumMod val="65000"/>
                        <a:lumOff val="3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íṩḻidê">
                  <a:extLst>
                    <a:ext uri="{FF2B5EF4-FFF2-40B4-BE49-F238E27FC236}">
                      <a16:creationId xmlns:a16="http://schemas.microsoft.com/office/drawing/2014/main" id="{B1600909-2833-4E1C-84D5-9AB957F45722}"/>
                    </a:ext>
                  </a:extLst>
                </p:cNvPr>
                <p:cNvSpPr/>
                <p:nvPr/>
              </p:nvSpPr>
              <p:spPr bwMode="auto">
                <a:xfrm>
                  <a:off x="4343191" y="3923500"/>
                  <a:ext cx="1332048" cy="1334925"/>
                </a:xfrm>
                <a:prstGeom prst="ellipse">
                  <a:avLst/>
                </a:prstGeom>
                <a:solidFill>
                  <a:srgbClr val="58C4B8"/>
                </a:solidFill>
                <a:ln w="76200">
                  <a:solidFill>
                    <a:srgbClr val="FFFFFF"/>
                  </a:solidFill>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lumMod val="65000"/>
                        <a:lumOff val="3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íśļîḋé">
                  <a:extLst>
                    <a:ext uri="{FF2B5EF4-FFF2-40B4-BE49-F238E27FC236}">
                      <a16:creationId xmlns:a16="http://schemas.microsoft.com/office/drawing/2014/main" id="{FD0B3480-8960-47B3-9944-30F0F7C18F74}"/>
                    </a:ext>
                  </a:extLst>
                </p:cNvPr>
                <p:cNvSpPr/>
                <p:nvPr/>
              </p:nvSpPr>
              <p:spPr bwMode="auto">
                <a:xfrm>
                  <a:off x="6513165" y="3923500"/>
                  <a:ext cx="1336364" cy="1334925"/>
                </a:xfrm>
                <a:prstGeom prst="ellipse">
                  <a:avLst/>
                </a:prstGeom>
                <a:solidFill>
                  <a:srgbClr val="15B0B8"/>
                </a:solidFill>
                <a:ln w="76200">
                  <a:solidFill>
                    <a:srgbClr val="FFFFFF"/>
                  </a:solidFill>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lumMod val="65000"/>
                        <a:lumOff val="3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ïšľïḍe">
                  <a:extLst>
                    <a:ext uri="{FF2B5EF4-FFF2-40B4-BE49-F238E27FC236}">
                      <a16:creationId xmlns:a16="http://schemas.microsoft.com/office/drawing/2014/main" id="{F6902149-2CB9-4399-9917-00DEB1E7D6B8}"/>
                    </a:ext>
                  </a:extLst>
                </p:cNvPr>
                <p:cNvSpPr/>
                <p:nvPr/>
              </p:nvSpPr>
              <p:spPr bwMode="auto">
                <a:xfrm>
                  <a:off x="6513165" y="1757841"/>
                  <a:ext cx="1336364" cy="1332048"/>
                </a:xfrm>
                <a:prstGeom prst="ellipse">
                  <a:avLst/>
                </a:prstGeom>
                <a:solidFill>
                  <a:srgbClr val="047ABA"/>
                </a:solidFill>
                <a:ln w="76200">
                  <a:solidFill>
                    <a:srgbClr val="FFFFFF"/>
                  </a:solidFill>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lumMod val="65000"/>
                        <a:lumOff val="3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6" name="îṥḻiďé">
                <a:extLst>
                  <a:ext uri="{FF2B5EF4-FFF2-40B4-BE49-F238E27FC236}">
                    <a16:creationId xmlns:a16="http://schemas.microsoft.com/office/drawing/2014/main" id="{15F55E49-5530-40F0-94B1-669E4F2FB7AD}"/>
                  </a:ext>
                </a:extLst>
              </p:cNvPr>
              <p:cNvSpPr txBox="1"/>
              <p:nvPr/>
            </p:nvSpPr>
            <p:spPr bwMode="auto">
              <a:xfrm>
                <a:off x="8436217" y="1707164"/>
                <a:ext cx="1950901" cy="9939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Velocity</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处理速度快</a:t>
                </a:r>
              </a:p>
            </p:txBody>
          </p:sp>
          <p:sp>
            <p:nvSpPr>
              <p:cNvPr id="57" name="ïślïdé">
                <a:extLst>
                  <a:ext uri="{FF2B5EF4-FFF2-40B4-BE49-F238E27FC236}">
                    <a16:creationId xmlns:a16="http://schemas.microsoft.com/office/drawing/2014/main" id="{F49FEB01-B23D-49A4-94E4-04A805F5EA14}"/>
                  </a:ext>
                </a:extLst>
              </p:cNvPr>
              <p:cNvSpPr txBox="1"/>
              <p:nvPr/>
            </p:nvSpPr>
            <p:spPr bwMode="auto">
              <a:xfrm>
                <a:off x="8429287" y="4561767"/>
                <a:ext cx="1957831" cy="8652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Value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价值密度低</a:t>
                </a:r>
              </a:p>
            </p:txBody>
          </p:sp>
          <p:sp>
            <p:nvSpPr>
              <p:cNvPr id="58" name="íSļíḑé">
                <a:extLst>
                  <a:ext uri="{FF2B5EF4-FFF2-40B4-BE49-F238E27FC236}">
                    <a16:creationId xmlns:a16="http://schemas.microsoft.com/office/drawing/2014/main" id="{32363DE2-8664-4C77-B4DC-968787AC9B51}"/>
                  </a:ext>
                </a:extLst>
              </p:cNvPr>
              <p:cNvSpPr txBox="1"/>
              <p:nvPr/>
            </p:nvSpPr>
            <p:spPr bwMode="auto">
              <a:xfrm>
                <a:off x="2076104" y="1770413"/>
                <a:ext cx="1688197" cy="75560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Volume</a:t>
                </a:r>
              </a:p>
              <a:p>
                <a:pPr marL="0" marR="0" lvl="0" indent="0" algn="r" defTabSz="914377"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体量巨大</a:t>
                </a:r>
              </a:p>
            </p:txBody>
          </p:sp>
          <p:sp>
            <p:nvSpPr>
              <p:cNvPr id="59" name="ïṥḷîḑè">
                <a:extLst>
                  <a:ext uri="{FF2B5EF4-FFF2-40B4-BE49-F238E27FC236}">
                    <a16:creationId xmlns:a16="http://schemas.microsoft.com/office/drawing/2014/main" id="{E197B9B4-6A64-4B75-A878-E708C90F30FB}"/>
                  </a:ext>
                </a:extLst>
              </p:cNvPr>
              <p:cNvSpPr txBox="1"/>
              <p:nvPr/>
            </p:nvSpPr>
            <p:spPr bwMode="auto">
              <a:xfrm>
                <a:off x="1864774" y="4561767"/>
                <a:ext cx="1809573" cy="8652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Variety</a:t>
                </a:r>
              </a:p>
              <a:p>
                <a:pPr marL="0" marR="0" lvl="0" indent="0" algn="r" defTabSz="914377"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类型繁多</a:t>
                </a:r>
              </a:p>
            </p:txBody>
          </p:sp>
        </p:grpSp>
        <p:sp>
          <p:nvSpPr>
            <p:cNvPr id="51" name="business-man-thinking-of-several-options_28708"/>
            <p:cNvSpPr>
              <a:spLocks noChangeAspect="1"/>
            </p:cNvSpPr>
            <p:nvPr/>
          </p:nvSpPr>
          <p:spPr bwMode="auto">
            <a:xfrm>
              <a:off x="5044790" y="4458443"/>
              <a:ext cx="486953" cy="457055"/>
            </a:xfrm>
            <a:custGeom>
              <a:avLst/>
              <a:gdLst>
                <a:gd name="connsiteX0" fmla="*/ 374444 w 605663"/>
                <a:gd name="connsiteY0" fmla="*/ 479361 h 568475"/>
                <a:gd name="connsiteX1" fmla="*/ 338074 w 605663"/>
                <a:gd name="connsiteY1" fmla="*/ 506122 h 568475"/>
                <a:gd name="connsiteX2" fmla="*/ 332749 w 605663"/>
                <a:gd name="connsiteY2" fmla="*/ 507204 h 568475"/>
                <a:gd name="connsiteX3" fmla="*/ 328417 w 605663"/>
                <a:gd name="connsiteY3" fmla="*/ 503780 h 568475"/>
                <a:gd name="connsiteX4" fmla="*/ 322641 w 605663"/>
                <a:gd name="connsiteY4" fmla="*/ 491976 h 568475"/>
                <a:gd name="connsiteX5" fmla="*/ 310819 w 605663"/>
                <a:gd name="connsiteY5" fmla="*/ 526126 h 568475"/>
                <a:gd name="connsiteX6" fmla="*/ 315512 w 605663"/>
                <a:gd name="connsiteY6" fmla="*/ 526126 h 568475"/>
                <a:gd name="connsiteX7" fmla="*/ 322009 w 605663"/>
                <a:gd name="connsiteY7" fmla="*/ 532523 h 568475"/>
                <a:gd name="connsiteX8" fmla="*/ 315512 w 605663"/>
                <a:gd name="connsiteY8" fmla="*/ 539011 h 568475"/>
                <a:gd name="connsiteX9" fmla="*/ 308382 w 605663"/>
                <a:gd name="connsiteY9" fmla="*/ 539011 h 568475"/>
                <a:gd name="connsiteX10" fmla="*/ 308201 w 605663"/>
                <a:gd name="connsiteY10" fmla="*/ 540813 h 568475"/>
                <a:gd name="connsiteX11" fmla="*/ 315602 w 605663"/>
                <a:gd name="connsiteY11" fmla="*/ 540813 h 568475"/>
                <a:gd name="connsiteX12" fmla="*/ 322009 w 605663"/>
                <a:gd name="connsiteY12" fmla="*/ 547300 h 568475"/>
                <a:gd name="connsiteX13" fmla="*/ 315602 w 605663"/>
                <a:gd name="connsiteY13" fmla="*/ 553698 h 568475"/>
                <a:gd name="connsiteX14" fmla="*/ 307118 w 605663"/>
                <a:gd name="connsiteY14" fmla="*/ 553698 h 568475"/>
                <a:gd name="connsiteX15" fmla="*/ 307118 w 605663"/>
                <a:gd name="connsiteY15" fmla="*/ 555410 h 568475"/>
                <a:gd name="connsiteX16" fmla="*/ 412710 w 605663"/>
                <a:gd name="connsiteY16" fmla="*/ 529099 h 568475"/>
                <a:gd name="connsiteX17" fmla="*/ 383650 w 605663"/>
                <a:gd name="connsiteY17" fmla="*/ 483416 h 568475"/>
                <a:gd name="connsiteX18" fmla="*/ 374444 w 605663"/>
                <a:gd name="connsiteY18" fmla="*/ 479361 h 568475"/>
                <a:gd name="connsiteX19" fmla="*/ 226526 w 605663"/>
                <a:gd name="connsiteY19" fmla="*/ 479361 h 568475"/>
                <a:gd name="connsiteX20" fmla="*/ 217411 w 605663"/>
                <a:gd name="connsiteY20" fmla="*/ 483416 h 568475"/>
                <a:gd name="connsiteX21" fmla="*/ 188260 w 605663"/>
                <a:gd name="connsiteY21" fmla="*/ 529460 h 568475"/>
                <a:gd name="connsiteX22" fmla="*/ 293942 w 605663"/>
                <a:gd name="connsiteY22" fmla="*/ 555410 h 568475"/>
                <a:gd name="connsiteX23" fmla="*/ 293852 w 605663"/>
                <a:gd name="connsiteY23" fmla="*/ 553788 h 568475"/>
                <a:gd name="connsiteX24" fmla="*/ 285459 w 605663"/>
                <a:gd name="connsiteY24" fmla="*/ 553788 h 568475"/>
                <a:gd name="connsiteX25" fmla="*/ 278961 w 605663"/>
                <a:gd name="connsiteY25" fmla="*/ 547300 h 568475"/>
                <a:gd name="connsiteX26" fmla="*/ 285459 w 605663"/>
                <a:gd name="connsiteY26" fmla="*/ 540813 h 568475"/>
                <a:gd name="connsiteX27" fmla="*/ 292859 w 605663"/>
                <a:gd name="connsiteY27" fmla="*/ 540813 h 568475"/>
                <a:gd name="connsiteX28" fmla="*/ 292588 w 605663"/>
                <a:gd name="connsiteY28" fmla="*/ 539011 h 568475"/>
                <a:gd name="connsiteX29" fmla="*/ 285459 w 605663"/>
                <a:gd name="connsiteY29" fmla="*/ 539011 h 568475"/>
                <a:gd name="connsiteX30" fmla="*/ 278961 w 605663"/>
                <a:gd name="connsiteY30" fmla="*/ 532613 h 568475"/>
                <a:gd name="connsiteX31" fmla="*/ 285459 w 605663"/>
                <a:gd name="connsiteY31" fmla="*/ 526126 h 568475"/>
                <a:gd name="connsiteX32" fmla="*/ 290242 w 605663"/>
                <a:gd name="connsiteY32" fmla="*/ 526126 h 568475"/>
                <a:gd name="connsiteX33" fmla="*/ 278329 w 605663"/>
                <a:gd name="connsiteY33" fmla="*/ 491976 h 568475"/>
                <a:gd name="connsiteX34" fmla="*/ 272553 w 605663"/>
                <a:gd name="connsiteY34" fmla="*/ 503780 h 568475"/>
                <a:gd name="connsiteX35" fmla="*/ 268311 w 605663"/>
                <a:gd name="connsiteY35" fmla="*/ 507204 h 568475"/>
                <a:gd name="connsiteX36" fmla="*/ 262896 w 605663"/>
                <a:gd name="connsiteY36" fmla="*/ 506122 h 568475"/>
                <a:gd name="connsiteX37" fmla="*/ 289249 w 605663"/>
                <a:gd name="connsiteY37" fmla="*/ 466206 h 568475"/>
                <a:gd name="connsiteX38" fmla="*/ 284737 w 605663"/>
                <a:gd name="connsiteY38" fmla="*/ 476117 h 568475"/>
                <a:gd name="connsiteX39" fmla="*/ 300530 w 605663"/>
                <a:gd name="connsiteY39" fmla="*/ 514052 h 568475"/>
                <a:gd name="connsiteX40" fmla="*/ 316324 w 605663"/>
                <a:gd name="connsiteY40" fmla="*/ 476117 h 568475"/>
                <a:gd name="connsiteX41" fmla="*/ 311721 w 605663"/>
                <a:gd name="connsiteY41" fmla="*/ 466206 h 568475"/>
                <a:gd name="connsiteX42" fmla="*/ 300530 w 605663"/>
                <a:gd name="connsiteY42" fmla="*/ 467197 h 568475"/>
                <a:gd name="connsiteX43" fmla="*/ 289249 w 605663"/>
                <a:gd name="connsiteY43" fmla="*/ 466206 h 568475"/>
                <a:gd name="connsiteX44" fmla="*/ 347911 w 605663"/>
                <a:gd name="connsiteY44" fmla="*/ 449536 h 568475"/>
                <a:gd name="connsiteX45" fmla="*/ 323273 w 605663"/>
                <a:gd name="connsiteY45" fmla="*/ 463142 h 568475"/>
                <a:gd name="connsiteX46" fmla="*/ 335998 w 605663"/>
                <a:gd name="connsiteY46" fmla="*/ 490624 h 568475"/>
                <a:gd name="connsiteX47" fmla="*/ 362622 w 605663"/>
                <a:gd name="connsiteY47" fmla="*/ 470981 h 568475"/>
                <a:gd name="connsiteX48" fmla="*/ 347911 w 605663"/>
                <a:gd name="connsiteY48" fmla="*/ 449536 h 568475"/>
                <a:gd name="connsiteX49" fmla="*/ 251796 w 605663"/>
                <a:gd name="connsiteY49" fmla="*/ 449536 h 568475"/>
                <a:gd name="connsiteX50" fmla="*/ 237085 w 605663"/>
                <a:gd name="connsiteY50" fmla="*/ 471071 h 568475"/>
                <a:gd name="connsiteX51" fmla="*/ 263708 w 605663"/>
                <a:gd name="connsiteY51" fmla="*/ 490714 h 568475"/>
                <a:gd name="connsiteX52" fmla="*/ 276434 w 605663"/>
                <a:gd name="connsiteY52" fmla="*/ 463232 h 568475"/>
                <a:gd name="connsiteX53" fmla="*/ 251796 w 605663"/>
                <a:gd name="connsiteY53" fmla="*/ 449536 h 568475"/>
                <a:gd name="connsiteX54" fmla="*/ 329823 w 605663"/>
                <a:gd name="connsiteY54" fmla="*/ 362706 h 568475"/>
                <a:gd name="connsiteX55" fmla="*/ 342948 w 605663"/>
                <a:gd name="connsiteY55" fmla="*/ 375831 h 568475"/>
                <a:gd name="connsiteX56" fmla="*/ 329823 w 605663"/>
                <a:gd name="connsiteY56" fmla="*/ 388956 h 568475"/>
                <a:gd name="connsiteX57" fmla="*/ 316698 w 605663"/>
                <a:gd name="connsiteY57" fmla="*/ 375831 h 568475"/>
                <a:gd name="connsiteX58" fmla="*/ 329823 w 605663"/>
                <a:gd name="connsiteY58" fmla="*/ 362706 h 568475"/>
                <a:gd name="connsiteX59" fmla="*/ 300543 w 605663"/>
                <a:gd name="connsiteY59" fmla="*/ 362706 h 568475"/>
                <a:gd name="connsiteX60" fmla="*/ 306959 w 605663"/>
                <a:gd name="connsiteY60" fmla="*/ 369200 h 568475"/>
                <a:gd name="connsiteX61" fmla="*/ 306959 w 605663"/>
                <a:gd name="connsiteY61" fmla="*/ 409065 h 568475"/>
                <a:gd name="connsiteX62" fmla="*/ 300543 w 605663"/>
                <a:gd name="connsiteY62" fmla="*/ 415559 h 568475"/>
                <a:gd name="connsiteX63" fmla="*/ 287710 w 605663"/>
                <a:gd name="connsiteY63" fmla="*/ 415559 h 568475"/>
                <a:gd name="connsiteX64" fmla="*/ 281203 w 605663"/>
                <a:gd name="connsiteY64" fmla="*/ 409065 h 568475"/>
                <a:gd name="connsiteX65" fmla="*/ 287710 w 605663"/>
                <a:gd name="connsiteY65" fmla="*/ 402662 h 568475"/>
                <a:gd name="connsiteX66" fmla="*/ 294036 w 605663"/>
                <a:gd name="connsiteY66" fmla="*/ 402662 h 568475"/>
                <a:gd name="connsiteX67" fmla="*/ 294036 w 605663"/>
                <a:gd name="connsiteY67" fmla="*/ 369200 h 568475"/>
                <a:gd name="connsiteX68" fmla="*/ 300543 w 605663"/>
                <a:gd name="connsiteY68" fmla="*/ 362706 h 568475"/>
                <a:gd name="connsiteX69" fmla="*/ 271536 w 605663"/>
                <a:gd name="connsiteY69" fmla="*/ 362706 h 568475"/>
                <a:gd name="connsiteX70" fmla="*/ 284661 w 605663"/>
                <a:gd name="connsiteY70" fmla="*/ 375831 h 568475"/>
                <a:gd name="connsiteX71" fmla="*/ 271536 w 605663"/>
                <a:gd name="connsiteY71" fmla="*/ 388956 h 568475"/>
                <a:gd name="connsiteX72" fmla="*/ 258411 w 605663"/>
                <a:gd name="connsiteY72" fmla="*/ 375831 h 568475"/>
                <a:gd name="connsiteX73" fmla="*/ 271536 w 605663"/>
                <a:gd name="connsiteY73" fmla="*/ 362706 h 568475"/>
                <a:gd name="connsiteX74" fmla="*/ 387697 w 605663"/>
                <a:gd name="connsiteY74" fmla="*/ 342854 h 568475"/>
                <a:gd name="connsiteX75" fmla="*/ 396805 w 605663"/>
                <a:gd name="connsiteY75" fmla="*/ 342854 h 568475"/>
                <a:gd name="connsiteX76" fmla="*/ 396805 w 605663"/>
                <a:gd name="connsiteY76" fmla="*/ 351932 h 568475"/>
                <a:gd name="connsiteX77" fmla="*/ 387697 w 605663"/>
                <a:gd name="connsiteY77" fmla="*/ 361100 h 568475"/>
                <a:gd name="connsiteX78" fmla="*/ 383097 w 605663"/>
                <a:gd name="connsiteY78" fmla="*/ 362988 h 568475"/>
                <a:gd name="connsiteX79" fmla="*/ 378498 w 605663"/>
                <a:gd name="connsiteY79" fmla="*/ 361100 h 568475"/>
                <a:gd name="connsiteX80" fmla="*/ 378498 w 605663"/>
                <a:gd name="connsiteY80" fmla="*/ 351932 h 568475"/>
                <a:gd name="connsiteX81" fmla="*/ 196933 w 605663"/>
                <a:gd name="connsiteY81" fmla="*/ 338415 h 568475"/>
                <a:gd name="connsiteX82" fmla="*/ 206041 w 605663"/>
                <a:gd name="connsiteY82" fmla="*/ 338415 h 568475"/>
                <a:gd name="connsiteX83" fmla="*/ 215240 w 605663"/>
                <a:gd name="connsiteY83" fmla="*/ 347522 h 568475"/>
                <a:gd name="connsiteX84" fmla="*/ 215240 w 605663"/>
                <a:gd name="connsiteY84" fmla="*/ 356719 h 568475"/>
                <a:gd name="connsiteX85" fmla="*/ 210641 w 605663"/>
                <a:gd name="connsiteY85" fmla="*/ 358613 h 568475"/>
                <a:gd name="connsiteX86" fmla="*/ 206041 w 605663"/>
                <a:gd name="connsiteY86" fmla="*/ 356719 h 568475"/>
                <a:gd name="connsiteX87" fmla="*/ 196933 w 605663"/>
                <a:gd name="connsiteY87" fmla="*/ 347522 h 568475"/>
                <a:gd name="connsiteX88" fmla="*/ 196933 w 605663"/>
                <a:gd name="connsiteY88" fmla="*/ 338415 h 568475"/>
                <a:gd name="connsiteX89" fmla="*/ 300530 w 605663"/>
                <a:gd name="connsiteY89" fmla="*/ 327893 h 568475"/>
                <a:gd name="connsiteX90" fmla="*/ 237265 w 605663"/>
                <a:gd name="connsiteY90" fmla="*/ 391058 h 568475"/>
                <a:gd name="connsiteX91" fmla="*/ 300530 w 605663"/>
                <a:gd name="connsiteY91" fmla="*/ 454222 h 568475"/>
                <a:gd name="connsiteX92" fmla="*/ 363795 w 605663"/>
                <a:gd name="connsiteY92" fmla="*/ 391058 h 568475"/>
                <a:gd name="connsiteX93" fmla="*/ 300530 w 605663"/>
                <a:gd name="connsiteY93" fmla="*/ 327893 h 568475"/>
                <a:gd name="connsiteX94" fmla="*/ 412183 w 605663"/>
                <a:gd name="connsiteY94" fmla="*/ 318375 h 568475"/>
                <a:gd name="connsiteX95" fmla="*/ 421291 w 605663"/>
                <a:gd name="connsiteY95" fmla="*/ 318375 h 568475"/>
                <a:gd name="connsiteX96" fmla="*/ 421291 w 605663"/>
                <a:gd name="connsiteY96" fmla="*/ 327482 h 568475"/>
                <a:gd name="connsiteX97" fmla="*/ 412183 w 605663"/>
                <a:gd name="connsiteY97" fmla="*/ 336679 h 568475"/>
                <a:gd name="connsiteX98" fmla="*/ 407583 w 605663"/>
                <a:gd name="connsiteY98" fmla="*/ 338573 h 568475"/>
                <a:gd name="connsiteX99" fmla="*/ 402984 w 605663"/>
                <a:gd name="connsiteY99" fmla="*/ 336679 h 568475"/>
                <a:gd name="connsiteX100" fmla="*/ 402984 w 605663"/>
                <a:gd name="connsiteY100" fmla="*/ 327482 h 568475"/>
                <a:gd name="connsiteX101" fmla="*/ 176892 w 605663"/>
                <a:gd name="connsiteY101" fmla="*/ 318375 h 568475"/>
                <a:gd name="connsiteX102" fmla="*/ 186000 w 605663"/>
                <a:gd name="connsiteY102" fmla="*/ 318375 h 568475"/>
                <a:gd name="connsiteX103" fmla="*/ 195199 w 605663"/>
                <a:gd name="connsiteY103" fmla="*/ 327482 h 568475"/>
                <a:gd name="connsiteX104" fmla="*/ 195199 w 605663"/>
                <a:gd name="connsiteY104" fmla="*/ 336679 h 568475"/>
                <a:gd name="connsiteX105" fmla="*/ 190600 w 605663"/>
                <a:gd name="connsiteY105" fmla="*/ 338573 h 568475"/>
                <a:gd name="connsiteX106" fmla="*/ 186000 w 605663"/>
                <a:gd name="connsiteY106" fmla="*/ 336679 h 568475"/>
                <a:gd name="connsiteX107" fmla="*/ 176892 w 605663"/>
                <a:gd name="connsiteY107" fmla="*/ 327482 h 568475"/>
                <a:gd name="connsiteX108" fmla="*/ 176892 w 605663"/>
                <a:gd name="connsiteY108" fmla="*/ 318375 h 568475"/>
                <a:gd name="connsiteX109" fmla="*/ 300548 w 605663"/>
                <a:gd name="connsiteY109" fmla="*/ 274499 h 568475"/>
                <a:gd name="connsiteX110" fmla="*/ 306959 w 605663"/>
                <a:gd name="connsiteY110" fmla="*/ 280910 h 568475"/>
                <a:gd name="connsiteX111" fmla="*/ 306959 w 605663"/>
                <a:gd name="connsiteY111" fmla="*/ 293914 h 568475"/>
                <a:gd name="connsiteX112" fmla="*/ 300548 w 605663"/>
                <a:gd name="connsiteY112" fmla="*/ 300326 h 568475"/>
                <a:gd name="connsiteX113" fmla="*/ 294046 w 605663"/>
                <a:gd name="connsiteY113" fmla="*/ 293914 h 568475"/>
                <a:gd name="connsiteX114" fmla="*/ 294046 w 605663"/>
                <a:gd name="connsiteY114" fmla="*/ 280910 h 568475"/>
                <a:gd name="connsiteX115" fmla="*/ 300548 w 605663"/>
                <a:gd name="connsiteY115" fmla="*/ 274499 h 568475"/>
                <a:gd name="connsiteX116" fmla="*/ 300548 w 605663"/>
                <a:gd name="connsiteY116" fmla="*/ 236394 h 568475"/>
                <a:gd name="connsiteX117" fmla="*/ 306959 w 605663"/>
                <a:gd name="connsiteY117" fmla="*/ 242891 h 568475"/>
                <a:gd name="connsiteX118" fmla="*/ 306959 w 605663"/>
                <a:gd name="connsiteY118" fmla="*/ 261933 h 568475"/>
                <a:gd name="connsiteX119" fmla="*/ 300548 w 605663"/>
                <a:gd name="connsiteY119" fmla="*/ 268431 h 568475"/>
                <a:gd name="connsiteX120" fmla="*/ 294046 w 605663"/>
                <a:gd name="connsiteY120" fmla="*/ 261933 h 568475"/>
                <a:gd name="connsiteX121" fmla="*/ 294046 w 605663"/>
                <a:gd name="connsiteY121" fmla="*/ 242891 h 568475"/>
                <a:gd name="connsiteX122" fmla="*/ 300548 w 605663"/>
                <a:gd name="connsiteY122" fmla="*/ 236394 h 568475"/>
                <a:gd name="connsiteX123" fmla="*/ 80322 w 605663"/>
                <a:gd name="connsiteY123" fmla="*/ 226525 h 568475"/>
                <a:gd name="connsiteX124" fmla="*/ 73824 w 605663"/>
                <a:gd name="connsiteY124" fmla="*/ 232922 h 568475"/>
                <a:gd name="connsiteX125" fmla="*/ 80322 w 605663"/>
                <a:gd name="connsiteY125" fmla="*/ 239410 h 568475"/>
                <a:gd name="connsiteX126" fmla="*/ 87542 w 605663"/>
                <a:gd name="connsiteY126" fmla="*/ 239410 h 568475"/>
                <a:gd name="connsiteX127" fmla="*/ 87542 w 605663"/>
                <a:gd name="connsiteY127" fmla="*/ 297978 h 568475"/>
                <a:gd name="connsiteX128" fmla="*/ 93950 w 605663"/>
                <a:gd name="connsiteY128" fmla="*/ 304466 h 568475"/>
                <a:gd name="connsiteX129" fmla="*/ 100447 w 605663"/>
                <a:gd name="connsiteY129" fmla="*/ 297978 h 568475"/>
                <a:gd name="connsiteX130" fmla="*/ 100447 w 605663"/>
                <a:gd name="connsiteY130" fmla="*/ 232922 h 568475"/>
                <a:gd name="connsiteX131" fmla="*/ 93950 w 605663"/>
                <a:gd name="connsiteY131" fmla="*/ 226525 h 568475"/>
                <a:gd name="connsiteX132" fmla="*/ 511623 w 605663"/>
                <a:gd name="connsiteY132" fmla="*/ 225624 h 568475"/>
                <a:gd name="connsiteX133" fmla="*/ 488339 w 605663"/>
                <a:gd name="connsiteY133" fmla="*/ 248871 h 568475"/>
                <a:gd name="connsiteX134" fmla="*/ 494837 w 605663"/>
                <a:gd name="connsiteY134" fmla="*/ 255358 h 568475"/>
                <a:gd name="connsiteX135" fmla="*/ 501335 w 605663"/>
                <a:gd name="connsiteY135" fmla="*/ 248871 h 568475"/>
                <a:gd name="connsiteX136" fmla="*/ 511623 w 605663"/>
                <a:gd name="connsiteY136" fmla="*/ 238509 h 568475"/>
                <a:gd name="connsiteX137" fmla="*/ 522002 w 605663"/>
                <a:gd name="connsiteY137" fmla="*/ 248871 h 568475"/>
                <a:gd name="connsiteX138" fmla="*/ 520738 w 605663"/>
                <a:gd name="connsiteY138" fmla="*/ 253737 h 568475"/>
                <a:gd name="connsiteX139" fmla="*/ 511713 w 605663"/>
                <a:gd name="connsiteY139" fmla="*/ 252115 h 568475"/>
                <a:gd name="connsiteX140" fmla="*/ 505216 w 605663"/>
                <a:gd name="connsiteY140" fmla="*/ 258512 h 568475"/>
                <a:gd name="connsiteX141" fmla="*/ 511713 w 605663"/>
                <a:gd name="connsiteY141" fmla="*/ 265000 h 568475"/>
                <a:gd name="connsiteX142" fmla="*/ 525341 w 605663"/>
                <a:gd name="connsiteY142" fmla="*/ 278606 h 568475"/>
                <a:gd name="connsiteX143" fmla="*/ 511713 w 605663"/>
                <a:gd name="connsiteY143" fmla="*/ 292302 h 568475"/>
                <a:gd name="connsiteX144" fmla="*/ 497996 w 605663"/>
                <a:gd name="connsiteY144" fmla="*/ 278606 h 568475"/>
                <a:gd name="connsiteX145" fmla="*/ 491588 w 605663"/>
                <a:gd name="connsiteY145" fmla="*/ 272208 h 568475"/>
                <a:gd name="connsiteX146" fmla="*/ 485090 w 605663"/>
                <a:gd name="connsiteY146" fmla="*/ 278606 h 568475"/>
                <a:gd name="connsiteX147" fmla="*/ 511713 w 605663"/>
                <a:gd name="connsiteY147" fmla="*/ 305187 h 568475"/>
                <a:gd name="connsiteX148" fmla="*/ 538247 w 605663"/>
                <a:gd name="connsiteY148" fmla="*/ 278606 h 568475"/>
                <a:gd name="connsiteX149" fmla="*/ 531388 w 605663"/>
                <a:gd name="connsiteY149" fmla="*/ 260945 h 568475"/>
                <a:gd name="connsiteX150" fmla="*/ 534908 w 605663"/>
                <a:gd name="connsiteY150" fmla="*/ 248871 h 568475"/>
                <a:gd name="connsiteX151" fmla="*/ 511623 w 605663"/>
                <a:gd name="connsiteY151" fmla="*/ 225624 h 568475"/>
                <a:gd name="connsiteX152" fmla="*/ 300548 w 605663"/>
                <a:gd name="connsiteY152" fmla="*/ 204428 h 568475"/>
                <a:gd name="connsiteX153" fmla="*/ 306959 w 605663"/>
                <a:gd name="connsiteY153" fmla="*/ 210907 h 568475"/>
                <a:gd name="connsiteX154" fmla="*/ 306959 w 605663"/>
                <a:gd name="connsiteY154" fmla="*/ 223776 h 568475"/>
                <a:gd name="connsiteX155" fmla="*/ 300548 w 605663"/>
                <a:gd name="connsiteY155" fmla="*/ 230255 h 568475"/>
                <a:gd name="connsiteX156" fmla="*/ 294046 w 605663"/>
                <a:gd name="connsiteY156" fmla="*/ 223776 h 568475"/>
                <a:gd name="connsiteX157" fmla="*/ 294046 w 605663"/>
                <a:gd name="connsiteY157" fmla="*/ 210907 h 568475"/>
                <a:gd name="connsiteX158" fmla="*/ 300548 w 605663"/>
                <a:gd name="connsiteY158" fmla="*/ 204428 h 568475"/>
                <a:gd name="connsiteX159" fmla="*/ 209649 w 605663"/>
                <a:gd name="connsiteY159" fmla="*/ 70372 h 568475"/>
                <a:gd name="connsiteX160" fmla="*/ 88083 w 605663"/>
                <a:gd name="connsiteY160" fmla="*/ 169398 h 568475"/>
                <a:gd name="connsiteX161" fmla="*/ 93950 w 605663"/>
                <a:gd name="connsiteY161" fmla="*/ 169037 h 568475"/>
                <a:gd name="connsiteX162" fmla="*/ 187989 w 605663"/>
                <a:gd name="connsiteY162" fmla="*/ 262927 h 568475"/>
                <a:gd name="connsiteX163" fmla="*/ 93950 w 605663"/>
                <a:gd name="connsiteY163" fmla="*/ 356727 h 568475"/>
                <a:gd name="connsiteX164" fmla="*/ 51984 w 605663"/>
                <a:gd name="connsiteY164" fmla="*/ 346635 h 568475"/>
                <a:gd name="connsiteX165" fmla="*/ 176347 w 605663"/>
                <a:gd name="connsiteY165" fmla="*/ 523062 h 568475"/>
                <a:gd name="connsiteX166" fmla="*/ 214071 w 605663"/>
                <a:gd name="connsiteY166" fmla="*/ 470891 h 568475"/>
                <a:gd name="connsiteX167" fmla="*/ 222465 w 605663"/>
                <a:gd name="connsiteY167" fmla="*/ 466836 h 568475"/>
                <a:gd name="connsiteX168" fmla="*/ 242139 w 605663"/>
                <a:gd name="connsiteY168" fmla="*/ 439805 h 568475"/>
                <a:gd name="connsiteX169" fmla="*/ 224269 w 605663"/>
                <a:gd name="connsiteY169" fmla="*/ 391058 h 568475"/>
                <a:gd name="connsiteX170" fmla="*/ 300530 w 605663"/>
                <a:gd name="connsiteY170" fmla="*/ 314918 h 568475"/>
                <a:gd name="connsiteX171" fmla="*/ 376701 w 605663"/>
                <a:gd name="connsiteY171" fmla="*/ 391058 h 568475"/>
                <a:gd name="connsiteX172" fmla="*/ 358921 w 605663"/>
                <a:gd name="connsiteY172" fmla="*/ 439805 h 568475"/>
                <a:gd name="connsiteX173" fmla="*/ 378596 w 605663"/>
                <a:gd name="connsiteY173" fmla="*/ 466836 h 568475"/>
                <a:gd name="connsiteX174" fmla="*/ 386989 w 605663"/>
                <a:gd name="connsiteY174" fmla="*/ 470891 h 568475"/>
                <a:gd name="connsiteX175" fmla="*/ 424623 w 605663"/>
                <a:gd name="connsiteY175" fmla="*/ 522792 h 568475"/>
                <a:gd name="connsiteX176" fmla="*/ 546369 w 605663"/>
                <a:gd name="connsiteY176" fmla="*/ 352582 h 568475"/>
                <a:gd name="connsiteX177" fmla="*/ 511623 w 605663"/>
                <a:gd name="connsiteY177" fmla="*/ 359340 h 568475"/>
                <a:gd name="connsiteX178" fmla="*/ 417674 w 605663"/>
                <a:gd name="connsiteY178" fmla="*/ 265540 h 568475"/>
                <a:gd name="connsiteX179" fmla="*/ 511623 w 605663"/>
                <a:gd name="connsiteY179" fmla="*/ 171651 h 568475"/>
                <a:gd name="connsiteX180" fmla="*/ 512796 w 605663"/>
                <a:gd name="connsiteY180" fmla="*/ 171741 h 568475"/>
                <a:gd name="connsiteX181" fmla="*/ 391592 w 605663"/>
                <a:gd name="connsiteY181" fmla="*/ 71093 h 568475"/>
                <a:gd name="connsiteX182" fmla="*/ 394480 w 605663"/>
                <a:gd name="connsiteY182" fmla="*/ 93890 h 568475"/>
                <a:gd name="connsiteX183" fmla="*/ 300530 w 605663"/>
                <a:gd name="connsiteY183" fmla="*/ 187689 h 568475"/>
                <a:gd name="connsiteX184" fmla="*/ 206490 w 605663"/>
                <a:gd name="connsiteY184" fmla="*/ 93890 h 568475"/>
                <a:gd name="connsiteX185" fmla="*/ 209649 w 605663"/>
                <a:gd name="connsiteY185" fmla="*/ 70372 h 568475"/>
                <a:gd name="connsiteX186" fmla="*/ 299718 w 605663"/>
                <a:gd name="connsiteY186" fmla="*/ 59650 h 568475"/>
                <a:gd name="connsiteX187" fmla="*/ 276434 w 605663"/>
                <a:gd name="connsiteY187" fmla="*/ 82897 h 568475"/>
                <a:gd name="connsiteX188" fmla="*/ 282932 w 605663"/>
                <a:gd name="connsiteY188" fmla="*/ 89384 h 568475"/>
                <a:gd name="connsiteX189" fmla="*/ 289339 w 605663"/>
                <a:gd name="connsiteY189" fmla="*/ 82897 h 568475"/>
                <a:gd name="connsiteX190" fmla="*/ 299718 w 605663"/>
                <a:gd name="connsiteY190" fmla="*/ 72625 h 568475"/>
                <a:gd name="connsiteX191" fmla="*/ 310006 w 605663"/>
                <a:gd name="connsiteY191" fmla="*/ 82897 h 568475"/>
                <a:gd name="connsiteX192" fmla="*/ 306396 w 605663"/>
                <a:gd name="connsiteY192" fmla="*/ 90736 h 568475"/>
                <a:gd name="connsiteX193" fmla="*/ 306216 w 605663"/>
                <a:gd name="connsiteY193" fmla="*/ 91006 h 568475"/>
                <a:gd name="connsiteX194" fmla="*/ 306035 w 605663"/>
                <a:gd name="connsiteY194" fmla="*/ 91096 h 568475"/>
                <a:gd name="connsiteX195" fmla="*/ 277787 w 605663"/>
                <a:gd name="connsiteY195" fmla="*/ 119389 h 568475"/>
                <a:gd name="connsiteX196" fmla="*/ 276343 w 605663"/>
                <a:gd name="connsiteY196" fmla="*/ 121462 h 568475"/>
                <a:gd name="connsiteX197" fmla="*/ 276343 w 605663"/>
                <a:gd name="connsiteY197" fmla="*/ 126418 h 568475"/>
                <a:gd name="connsiteX198" fmla="*/ 279863 w 605663"/>
                <a:gd name="connsiteY198" fmla="*/ 129932 h 568475"/>
                <a:gd name="connsiteX199" fmla="*/ 282300 w 605663"/>
                <a:gd name="connsiteY199" fmla="*/ 130382 h 568475"/>
                <a:gd name="connsiteX200" fmla="*/ 316504 w 605663"/>
                <a:gd name="connsiteY200" fmla="*/ 130382 h 568475"/>
                <a:gd name="connsiteX201" fmla="*/ 323002 w 605663"/>
                <a:gd name="connsiteY201" fmla="*/ 123985 h 568475"/>
                <a:gd name="connsiteX202" fmla="*/ 316504 w 605663"/>
                <a:gd name="connsiteY202" fmla="*/ 117497 h 568475"/>
                <a:gd name="connsiteX203" fmla="*/ 297913 w 605663"/>
                <a:gd name="connsiteY203" fmla="*/ 117497 h 568475"/>
                <a:gd name="connsiteX204" fmla="*/ 315151 w 605663"/>
                <a:gd name="connsiteY204" fmla="*/ 100287 h 568475"/>
                <a:gd name="connsiteX205" fmla="*/ 315331 w 605663"/>
                <a:gd name="connsiteY205" fmla="*/ 100107 h 568475"/>
                <a:gd name="connsiteX206" fmla="*/ 323002 w 605663"/>
                <a:gd name="connsiteY206" fmla="*/ 82897 h 568475"/>
                <a:gd name="connsiteX207" fmla="*/ 299718 w 605663"/>
                <a:gd name="connsiteY207" fmla="*/ 59650 h 568475"/>
                <a:gd name="connsiteX208" fmla="*/ 300530 w 605663"/>
                <a:gd name="connsiteY208" fmla="*/ 0 h 568475"/>
                <a:gd name="connsiteX209" fmla="*/ 386086 w 605663"/>
                <a:gd name="connsiteY209" fmla="*/ 55234 h 568475"/>
                <a:gd name="connsiteX210" fmla="*/ 527688 w 605663"/>
                <a:gd name="connsiteY210" fmla="*/ 171200 h 568475"/>
                <a:gd name="connsiteX211" fmla="*/ 528951 w 605663"/>
                <a:gd name="connsiteY211" fmla="*/ 173272 h 568475"/>
                <a:gd name="connsiteX212" fmla="*/ 605663 w 605663"/>
                <a:gd name="connsiteY212" fmla="*/ 265450 h 568475"/>
                <a:gd name="connsiteX213" fmla="*/ 560809 w 605663"/>
                <a:gd name="connsiteY213" fmla="*/ 345284 h 568475"/>
                <a:gd name="connsiteX214" fmla="*/ 560809 w 605663"/>
                <a:gd name="connsiteY214" fmla="*/ 345554 h 568475"/>
                <a:gd name="connsiteX215" fmla="*/ 299718 w 605663"/>
                <a:gd name="connsiteY215" fmla="*/ 568475 h 568475"/>
                <a:gd name="connsiteX216" fmla="*/ 37544 w 605663"/>
                <a:gd name="connsiteY216" fmla="*/ 337715 h 568475"/>
                <a:gd name="connsiteX217" fmla="*/ 0 w 605663"/>
                <a:gd name="connsiteY217" fmla="*/ 262837 h 568475"/>
                <a:gd name="connsiteX218" fmla="*/ 71387 w 605663"/>
                <a:gd name="connsiteY218" fmla="*/ 171921 h 568475"/>
                <a:gd name="connsiteX219" fmla="*/ 215245 w 605663"/>
                <a:gd name="connsiteY219" fmla="*/ 54694 h 568475"/>
                <a:gd name="connsiteX220" fmla="*/ 300530 w 605663"/>
                <a:gd name="connsiteY220" fmla="*/ 0 h 56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605663" h="568475">
                  <a:moveTo>
                    <a:pt x="374444" y="479361"/>
                  </a:moveTo>
                  <a:lnTo>
                    <a:pt x="338074" y="506122"/>
                  </a:lnTo>
                  <a:cubicBezTo>
                    <a:pt x="336540" y="507204"/>
                    <a:pt x="334554" y="507654"/>
                    <a:pt x="332749" y="507204"/>
                  </a:cubicBezTo>
                  <a:cubicBezTo>
                    <a:pt x="330854" y="506753"/>
                    <a:pt x="329320" y="505492"/>
                    <a:pt x="328417" y="503780"/>
                  </a:cubicBezTo>
                  <a:lnTo>
                    <a:pt x="322641" y="491976"/>
                  </a:lnTo>
                  <a:cubicBezTo>
                    <a:pt x="318851" y="499905"/>
                    <a:pt x="314068" y="511889"/>
                    <a:pt x="310819" y="526126"/>
                  </a:cubicBezTo>
                  <a:lnTo>
                    <a:pt x="315512" y="526126"/>
                  </a:lnTo>
                  <a:cubicBezTo>
                    <a:pt x="319121" y="526126"/>
                    <a:pt x="322009" y="529009"/>
                    <a:pt x="322009" y="532523"/>
                  </a:cubicBezTo>
                  <a:cubicBezTo>
                    <a:pt x="322009" y="536127"/>
                    <a:pt x="319121" y="539011"/>
                    <a:pt x="315512" y="539011"/>
                  </a:cubicBezTo>
                  <a:lnTo>
                    <a:pt x="308382" y="539011"/>
                  </a:lnTo>
                  <a:cubicBezTo>
                    <a:pt x="308292" y="539641"/>
                    <a:pt x="308201" y="540182"/>
                    <a:pt x="308201" y="540813"/>
                  </a:cubicBezTo>
                  <a:lnTo>
                    <a:pt x="315602" y="540813"/>
                  </a:lnTo>
                  <a:cubicBezTo>
                    <a:pt x="319121" y="540813"/>
                    <a:pt x="322009" y="543696"/>
                    <a:pt x="322009" y="547300"/>
                  </a:cubicBezTo>
                  <a:cubicBezTo>
                    <a:pt x="322009" y="550815"/>
                    <a:pt x="319121" y="553698"/>
                    <a:pt x="315602" y="553698"/>
                  </a:cubicBezTo>
                  <a:lnTo>
                    <a:pt x="307118" y="553698"/>
                  </a:lnTo>
                  <a:cubicBezTo>
                    <a:pt x="307118" y="554239"/>
                    <a:pt x="307118" y="554779"/>
                    <a:pt x="307118" y="555410"/>
                  </a:cubicBezTo>
                  <a:cubicBezTo>
                    <a:pt x="344933" y="554329"/>
                    <a:pt x="380762" y="545048"/>
                    <a:pt x="412710" y="529099"/>
                  </a:cubicBezTo>
                  <a:cubicBezTo>
                    <a:pt x="410995" y="520089"/>
                    <a:pt x="403685" y="488732"/>
                    <a:pt x="383650" y="483416"/>
                  </a:cubicBezTo>
                  <a:cubicBezTo>
                    <a:pt x="380491" y="482515"/>
                    <a:pt x="377423" y="481073"/>
                    <a:pt x="374444" y="479361"/>
                  </a:cubicBezTo>
                  <a:close/>
                  <a:moveTo>
                    <a:pt x="226526" y="479361"/>
                  </a:moveTo>
                  <a:cubicBezTo>
                    <a:pt x="223547" y="481073"/>
                    <a:pt x="220479" y="482515"/>
                    <a:pt x="217411" y="483416"/>
                  </a:cubicBezTo>
                  <a:cubicBezTo>
                    <a:pt x="197014" y="488822"/>
                    <a:pt x="189794" y="520900"/>
                    <a:pt x="188260" y="529460"/>
                  </a:cubicBezTo>
                  <a:cubicBezTo>
                    <a:pt x="220389" y="545318"/>
                    <a:pt x="256218" y="554509"/>
                    <a:pt x="293942" y="555410"/>
                  </a:cubicBezTo>
                  <a:cubicBezTo>
                    <a:pt x="293942" y="554869"/>
                    <a:pt x="293852" y="554329"/>
                    <a:pt x="293852" y="553788"/>
                  </a:cubicBezTo>
                  <a:lnTo>
                    <a:pt x="285459" y="553788"/>
                  </a:lnTo>
                  <a:cubicBezTo>
                    <a:pt x="281849" y="553788"/>
                    <a:pt x="278961" y="550815"/>
                    <a:pt x="278961" y="547300"/>
                  </a:cubicBezTo>
                  <a:cubicBezTo>
                    <a:pt x="278961" y="543696"/>
                    <a:pt x="281849" y="540813"/>
                    <a:pt x="285459" y="540813"/>
                  </a:cubicBezTo>
                  <a:lnTo>
                    <a:pt x="292859" y="540813"/>
                  </a:lnTo>
                  <a:cubicBezTo>
                    <a:pt x="292769" y="540272"/>
                    <a:pt x="292678" y="539641"/>
                    <a:pt x="292588" y="539011"/>
                  </a:cubicBezTo>
                  <a:lnTo>
                    <a:pt x="285459" y="539011"/>
                  </a:lnTo>
                  <a:cubicBezTo>
                    <a:pt x="281849" y="539011"/>
                    <a:pt x="278961" y="536127"/>
                    <a:pt x="278961" y="532613"/>
                  </a:cubicBezTo>
                  <a:cubicBezTo>
                    <a:pt x="278961" y="529009"/>
                    <a:pt x="281849" y="526126"/>
                    <a:pt x="285459" y="526126"/>
                  </a:cubicBezTo>
                  <a:lnTo>
                    <a:pt x="290242" y="526126"/>
                  </a:lnTo>
                  <a:cubicBezTo>
                    <a:pt x="286903" y="511889"/>
                    <a:pt x="282119" y="499905"/>
                    <a:pt x="278329" y="491976"/>
                  </a:cubicBezTo>
                  <a:lnTo>
                    <a:pt x="272553" y="503780"/>
                  </a:lnTo>
                  <a:cubicBezTo>
                    <a:pt x="271650" y="505492"/>
                    <a:pt x="270116" y="506753"/>
                    <a:pt x="268311" y="507204"/>
                  </a:cubicBezTo>
                  <a:cubicBezTo>
                    <a:pt x="266416" y="507654"/>
                    <a:pt x="264430" y="507204"/>
                    <a:pt x="262896" y="506122"/>
                  </a:cubicBezTo>
                  <a:close/>
                  <a:moveTo>
                    <a:pt x="289249" y="466206"/>
                  </a:moveTo>
                  <a:lnTo>
                    <a:pt x="284737" y="476117"/>
                  </a:lnTo>
                  <a:cubicBezTo>
                    <a:pt x="287444" y="480893"/>
                    <a:pt x="294935" y="494769"/>
                    <a:pt x="300530" y="514052"/>
                  </a:cubicBezTo>
                  <a:cubicBezTo>
                    <a:pt x="306035" y="494769"/>
                    <a:pt x="313526" y="480893"/>
                    <a:pt x="316324" y="476117"/>
                  </a:cubicBezTo>
                  <a:lnTo>
                    <a:pt x="311721" y="466206"/>
                  </a:lnTo>
                  <a:cubicBezTo>
                    <a:pt x="308021" y="466746"/>
                    <a:pt x="304321" y="467197"/>
                    <a:pt x="300530" y="467197"/>
                  </a:cubicBezTo>
                  <a:cubicBezTo>
                    <a:pt x="296649" y="467197"/>
                    <a:pt x="292949" y="466746"/>
                    <a:pt x="289249" y="466206"/>
                  </a:cubicBezTo>
                  <a:close/>
                  <a:moveTo>
                    <a:pt x="347911" y="449536"/>
                  </a:moveTo>
                  <a:cubicBezTo>
                    <a:pt x="340691" y="455483"/>
                    <a:pt x="332388" y="460078"/>
                    <a:pt x="323273" y="463142"/>
                  </a:cubicBezTo>
                  <a:lnTo>
                    <a:pt x="335998" y="490624"/>
                  </a:lnTo>
                  <a:lnTo>
                    <a:pt x="362622" y="470981"/>
                  </a:lnTo>
                  <a:cubicBezTo>
                    <a:pt x="355853" y="464043"/>
                    <a:pt x="350979" y="455663"/>
                    <a:pt x="347911" y="449536"/>
                  </a:cubicBezTo>
                  <a:close/>
                  <a:moveTo>
                    <a:pt x="251796" y="449536"/>
                  </a:moveTo>
                  <a:cubicBezTo>
                    <a:pt x="248817" y="455753"/>
                    <a:pt x="243854" y="464043"/>
                    <a:pt x="237085" y="471071"/>
                  </a:cubicBezTo>
                  <a:lnTo>
                    <a:pt x="263708" y="490714"/>
                  </a:lnTo>
                  <a:lnTo>
                    <a:pt x="276434" y="463232"/>
                  </a:lnTo>
                  <a:cubicBezTo>
                    <a:pt x="267409" y="460169"/>
                    <a:pt x="259015" y="455483"/>
                    <a:pt x="251796" y="449536"/>
                  </a:cubicBezTo>
                  <a:close/>
                  <a:moveTo>
                    <a:pt x="329823" y="362706"/>
                  </a:moveTo>
                  <a:cubicBezTo>
                    <a:pt x="337072" y="362706"/>
                    <a:pt x="342948" y="368582"/>
                    <a:pt x="342948" y="375831"/>
                  </a:cubicBezTo>
                  <a:cubicBezTo>
                    <a:pt x="342948" y="383080"/>
                    <a:pt x="337072" y="388956"/>
                    <a:pt x="329823" y="388956"/>
                  </a:cubicBezTo>
                  <a:cubicBezTo>
                    <a:pt x="322574" y="388956"/>
                    <a:pt x="316698" y="383080"/>
                    <a:pt x="316698" y="375831"/>
                  </a:cubicBezTo>
                  <a:cubicBezTo>
                    <a:pt x="316698" y="368582"/>
                    <a:pt x="322574" y="362706"/>
                    <a:pt x="329823" y="362706"/>
                  </a:cubicBezTo>
                  <a:close/>
                  <a:moveTo>
                    <a:pt x="300543" y="362706"/>
                  </a:moveTo>
                  <a:cubicBezTo>
                    <a:pt x="304067" y="362706"/>
                    <a:pt x="306959" y="365592"/>
                    <a:pt x="306959" y="369200"/>
                  </a:cubicBezTo>
                  <a:lnTo>
                    <a:pt x="306959" y="409065"/>
                  </a:lnTo>
                  <a:cubicBezTo>
                    <a:pt x="306959" y="412673"/>
                    <a:pt x="304067" y="415559"/>
                    <a:pt x="300543" y="415559"/>
                  </a:cubicBezTo>
                  <a:lnTo>
                    <a:pt x="287710" y="415559"/>
                  </a:lnTo>
                  <a:cubicBezTo>
                    <a:pt x="284095" y="415559"/>
                    <a:pt x="281203" y="412673"/>
                    <a:pt x="281203" y="409065"/>
                  </a:cubicBezTo>
                  <a:cubicBezTo>
                    <a:pt x="281203" y="405548"/>
                    <a:pt x="284095" y="402662"/>
                    <a:pt x="287710" y="402662"/>
                  </a:cubicBezTo>
                  <a:lnTo>
                    <a:pt x="294036" y="402662"/>
                  </a:lnTo>
                  <a:lnTo>
                    <a:pt x="294036" y="369200"/>
                  </a:lnTo>
                  <a:cubicBezTo>
                    <a:pt x="294036" y="365592"/>
                    <a:pt x="296928" y="362706"/>
                    <a:pt x="300543" y="362706"/>
                  </a:cubicBezTo>
                  <a:close/>
                  <a:moveTo>
                    <a:pt x="271536" y="362706"/>
                  </a:moveTo>
                  <a:cubicBezTo>
                    <a:pt x="278785" y="362706"/>
                    <a:pt x="284661" y="368582"/>
                    <a:pt x="284661" y="375831"/>
                  </a:cubicBezTo>
                  <a:cubicBezTo>
                    <a:pt x="284661" y="383080"/>
                    <a:pt x="278785" y="388956"/>
                    <a:pt x="271536" y="388956"/>
                  </a:cubicBezTo>
                  <a:cubicBezTo>
                    <a:pt x="264287" y="388956"/>
                    <a:pt x="258411" y="383080"/>
                    <a:pt x="258411" y="375831"/>
                  </a:cubicBezTo>
                  <a:cubicBezTo>
                    <a:pt x="258411" y="368582"/>
                    <a:pt x="264287" y="362706"/>
                    <a:pt x="271536" y="362706"/>
                  </a:cubicBezTo>
                  <a:close/>
                  <a:moveTo>
                    <a:pt x="387697" y="342854"/>
                  </a:moveTo>
                  <a:cubicBezTo>
                    <a:pt x="390222" y="340337"/>
                    <a:pt x="394280" y="340337"/>
                    <a:pt x="396805" y="342854"/>
                  </a:cubicBezTo>
                  <a:cubicBezTo>
                    <a:pt x="399330" y="345370"/>
                    <a:pt x="399330" y="349415"/>
                    <a:pt x="396805" y="351932"/>
                  </a:cubicBezTo>
                  <a:lnTo>
                    <a:pt x="387697" y="361100"/>
                  </a:lnTo>
                  <a:cubicBezTo>
                    <a:pt x="386434" y="362359"/>
                    <a:pt x="384721" y="362988"/>
                    <a:pt x="383097" y="362988"/>
                  </a:cubicBezTo>
                  <a:cubicBezTo>
                    <a:pt x="381474" y="362988"/>
                    <a:pt x="379761" y="362359"/>
                    <a:pt x="378498" y="361100"/>
                  </a:cubicBezTo>
                  <a:cubicBezTo>
                    <a:pt x="375973" y="358583"/>
                    <a:pt x="375973" y="354449"/>
                    <a:pt x="378498" y="351932"/>
                  </a:cubicBezTo>
                  <a:close/>
                  <a:moveTo>
                    <a:pt x="196933" y="338415"/>
                  </a:moveTo>
                  <a:cubicBezTo>
                    <a:pt x="199458" y="335891"/>
                    <a:pt x="203516" y="335891"/>
                    <a:pt x="206041" y="338415"/>
                  </a:cubicBezTo>
                  <a:lnTo>
                    <a:pt x="215240" y="347522"/>
                  </a:lnTo>
                  <a:cubicBezTo>
                    <a:pt x="217765" y="350047"/>
                    <a:pt x="217765" y="354195"/>
                    <a:pt x="215240" y="356719"/>
                  </a:cubicBezTo>
                  <a:cubicBezTo>
                    <a:pt x="213977" y="357982"/>
                    <a:pt x="212264" y="358613"/>
                    <a:pt x="210641" y="358613"/>
                  </a:cubicBezTo>
                  <a:cubicBezTo>
                    <a:pt x="209017" y="358613"/>
                    <a:pt x="207304" y="357982"/>
                    <a:pt x="206041" y="356719"/>
                  </a:cubicBezTo>
                  <a:lnTo>
                    <a:pt x="196933" y="347522"/>
                  </a:lnTo>
                  <a:cubicBezTo>
                    <a:pt x="194408" y="344998"/>
                    <a:pt x="194408" y="340940"/>
                    <a:pt x="196933" y="338415"/>
                  </a:cubicBezTo>
                  <a:close/>
                  <a:moveTo>
                    <a:pt x="300530" y="327893"/>
                  </a:moveTo>
                  <a:cubicBezTo>
                    <a:pt x="265604" y="327893"/>
                    <a:pt x="237265" y="356186"/>
                    <a:pt x="237265" y="391058"/>
                  </a:cubicBezTo>
                  <a:cubicBezTo>
                    <a:pt x="237265" y="425838"/>
                    <a:pt x="265604" y="454222"/>
                    <a:pt x="300530" y="454222"/>
                  </a:cubicBezTo>
                  <a:cubicBezTo>
                    <a:pt x="335366" y="454222"/>
                    <a:pt x="363795" y="425928"/>
                    <a:pt x="363795" y="391058"/>
                  </a:cubicBezTo>
                  <a:cubicBezTo>
                    <a:pt x="363795" y="356186"/>
                    <a:pt x="335457" y="327893"/>
                    <a:pt x="300530" y="327893"/>
                  </a:cubicBezTo>
                  <a:close/>
                  <a:moveTo>
                    <a:pt x="412183" y="318375"/>
                  </a:moveTo>
                  <a:cubicBezTo>
                    <a:pt x="414708" y="315851"/>
                    <a:pt x="418766" y="315851"/>
                    <a:pt x="421291" y="318375"/>
                  </a:cubicBezTo>
                  <a:cubicBezTo>
                    <a:pt x="423816" y="320900"/>
                    <a:pt x="423816" y="324958"/>
                    <a:pt x="421291" y="327482"/>
                  </a:cubicBezTo>
                  <a:lnTo>
                    <a:pt x="412183" y="336679"/>
                  </a:lnTo>
                  <a:cubicBezTo>
                    <a:pt x="410920" y="337942"/>
                    <a:pt x="409207" y="338573"/>
                    <a:pt x="407583" y="338573"/>
                  </a:cubicBezTo>
                  <a:cubicBezTo>
                    <a:pt x="405960" y="338573"/>
                    <a:pt x="404247" y="337942"/>
                    <a:pt x="402984" y="336679"/>
                  </a:cubicBezTo>
                  <a:cubicBezTo>
                    <a:pt x="400459" y="334155"/>
                    <a:pt x="400459" y="330097"/>
                    <a:pt x="402984" y="327482"/>
                  </a:cubicBezTo>
                  <a:close/>
                  <a:moveTo>
                    <a:pt x="176892" y="318375"/>
                  </a:moveTo>
                  <a:cubicBezTo>
                    <a:pt x="179417" y="315851"/>
                    <a:pt x="183475" y="315851"/>
                    <a:pt x="186000" y="318375"/>
                  </a:cubicBezTo>
                  <a:lnTo>
                    <a:pt x="195199" y="327482"/>
                  </a:lnTo>
                  <a:cubicBezTo>
                    <a:pt x="197724" y="330007"/>
                    <a:pt x="197724" y="334155"/>
                    <a:pt x="195199" y="336679"/>
                  </a:cubicBezTo>
                  <a:cubicBezTo>
                    <a:pt x="193936" y="337942"/>
                    <a:pt x="192313" y="338573"/>
                    <a:pt x="190600" y="338573"/>
                  </a:cubicBezTo>
                  <a:cubicBezTo>
                    <a:pt x="188976" y="338573"/>
                    <a:pt x="187263" y="337942"/>
                    <a:pt x="186000" y="336679"/>
                  </a:cubicBezTo>
                  <a:lnTo>
                    <a:pt x="176892" y="327482"/>
                  </a:lnTo>
                  <a:cubicBezTo>
                    <a:pt x="174367" y="324958"/>
                    <a:pt x="174367" y="320900"/>
                    <a:pt x="176892" y="318375"/>
                  </a:cubicBezTo>
                  <a:close/>
                  <a:moveTo>
                    <a:pt x="300548" y="274499"/>
                  </a:moveTo>
                  <a:cubicBezTo>
                    <a:pt x="304069" y="274499"/>
                    <a:pt x="306959" y="277388"/>
                    <a:pt x="306959" y="280910"/>
                  </a:cubicBezTo>
                  <a:lnTo>
                    <a:pt x="306959" y="293914"/>
                  </a:lnTo>
                  <a:cubicBezTo>
                    <a:pt x="306959" y="297436"/>
                    <a:pt x="304069" y="300326"/>
                    <a:pt x="300548" y="300326"/>
                  </a:cubicBezTo>
                  <a:cubicBezTo>
                    <a:pt x="296936" y="300326"/>
                    <a:pt x="294046" y="297436"/>
                    <a:pt x="294046" y="293914"/>
                  </a:cubicBezTo>
                  <a:lnTo>
                    <a:pt x="294046" y="280910"/>
                  </a:lnTo>
                  <a:cubicBezTo>
                    <a:pt x="294046" y="277388"/>
                    <a:pt x="296936" y="274499"/>
                    <a:pt x="300548" y="274499"/>
                  </a:cubicBezTo>
                  <a:close/>
                  <a:moveTo>
                    <a:pt x="300548" y="236394"/>
                  </a:moveTo>
                  <a:cubicBezTo>
                    <a:pt x="304069" y="236394"/>
                    <a:pt x="306959" y="239282"/>
                    <a:pt x="306959" y="242891"/>
                  </a:cubicBezTo>
                  <a:lnTo>
                    <a:pt x="306959" y="261933"/>
                  </a:lnTo>
                  <a:cubicBezTo>
                    <a:pt x="306959" y="265543"/>
                    <a:pt x="304069" y="268431"/>
                    <a:pt x="300548" y="268431"/>
                  </a:cubicBezTo>
                  <a:cubicBezTo>
                    <a:pt x="296936" y="268431"/>
                    <a:pt x="294046" y="265543"/>
                    <a:pt x="294046" y="261933"/>
                  </a:cubicBezTo>
                  <a:lnTo>
                    <a:pt x="294046" y="242891"/>
                  </a:lnTo>
                  <a:cubicBezTo>
                    <a:pt x="294046" y="239282"/>
                    <a:pt x="296936" y="236394"/>
                    <a:pt x="300548" y="236394"/>
                  </a:cubicBezTo>
                  <a:close/>
                  <a:moveTo>
                    <a:pt x="80322" y="226525"/>
                  </a:moveTo>
                  <a:cubicBezTo>
                    <a:pt x="76712" y="226525"/>
                    <a:pt x="73824" y="229408"/>
                    <a:pt x="73824" y="232922"/>
                  </a:cubicBezTo>
                  <a:cubicBezTo>
                    <a:pt x="73824" y="236526"/>
                    <a:pt x="76712" y="239410"/>
                    <a:pt x="80322" y="239410"/>
                  </a:cubicBezTo>
                  <a:lnTo>
                    <a:pt x="87542" y="239410"/>
                  </a:lnTo>
                  <a:lnTo>
                    <a:pt x="87542" y="297978"/>
                  </a:lnTo>
                  <a:cubicBezTo>
                    <a:pt x="87542" y="301583"/>
                    <a:pt x="90430" y="304466"/>
                    <a:pt x="93950" y="304466"/>
                  </a:cubicBezTo>
                  <a:cubicBezTo>
                    <a:pt x="97559" y="304466"/>
                    <a:pt x="100447" y="301583"/>
                    <a:pt x="100447" y="297978"/>
                  </a:cubicBezTo>
                  <a:lnTo>
                    <a:pt x="100447" y="232922"/>
                  </a:lnTo>
                  <a:cubicBezTo>
                    <a:pt x="100447" y="229408"/>
                    <a:pt x="97559" y="226525"/>
                    <a:pt x="93950" y="226525"/>
                  </a:cubicBezTo>
                  <a:close/>
                  <a:moveTo>
                    <a:pt x="511623" y="225624"/>
                  </a:moveTo>
                  <a:cubicBezTo>
                    <a:pt x="498808" y="225624"/>
                    <a:pt x="488339" y="236076"/>
                    <a:pt x="488339" y="248871"/>
                  </a:cubicBezTo>
                  <a:cubicBezTo>
                    <a:pt x="488339" y="252385"/>
                    <a:pt x="491227" y="255358"/>
                    <a:pt x="494837" y="255358"/>
                  </a:cubicBezTo>
                  <a:cubicBezTo>
                    <a:pt x="498447" y="255358"/>
                    <a:pt x="501335" y="252475"/>
                    <a:pt x="501335" y="248871"/>
                  </a:cubicBezTo>
                  <a:cubicBezTo>
                    <a:pt x="501335" y="243194"/>
                    <a:pt x="505938" y="238509"/>
                    <a:pt x="511623" y="238509"/>
                  </a:cubicBezTo>
                  <a:cubicBezTo>
                    <a:pt x="517399" y="238509"/>
                    <a:pt x="522002" y="243194"/>
                    <a:pt x="522002" y="248871"/>
                  </a:cubicBezTo>
                  <a:cubicBezTo>
                    <a:pt x="522002" y="250583"/>
                    <a:pt x="521551" y="252295"/>
                    <a:pt x="520738" y="253737"/>
                  </a:cubicBezTo>
                  <a:cubicBezTo>
                    <a:pt x="517850" y="252745"/>
                    <a:pt x="514872" y="252115"/>
                    <a:pt x="511713" y="252115"/>
                  </a:cubicBezTo>
                  <a:cubicBezTo>
                    <a:pt x="508103" y="252115"/>
                    <a:pt x="505216" y="254998"/>
                    <a:pt x="505216" y="258512"/>
                  </a:cubicBezTo>
                  <a:cubicBezTo>
                    <a:pt x="505216" y="262116"/>
                    <a:pt x="508103" y="265000"/>
                    <a:pt x="511713" y="265000"/>
                  </a:cubicBezTo>
                  <a:cubicBezTo>
                    <a:pt x="519204" y="265000"/>
                    <a:pt x="525341" y="271127"/>
                    <a:pt x="525341" y="278606"/>
                  </a:cubicBezTo>
                  <a:cubicBezTo>
                    <a:pt x="525341" y="286175"/>
                    <a:pt x="519204" y="292302"/>
                    <a:pt x="511713" y="292302"/>
                  </a:cubicBezTo>
                  <a:cubicBezTo>
                    <a:pt x="504133" y="292302"/>
                    <a:pt x="497996" y="286175"/>
                    <a:pt x="497996" y="278606"/>
                  </a:cubicBezTo>
                  <a:cubicBezTo>
                    <a:pt x="497996" y="275092"/>
                    <a:pt x="495108" y="272208"/>
                    <a:pt x="491588" y="272208"/>
                  </a:cubicBezTo>
                  <a:cubicBezTo>
                    <a:pt x="487978" y="272208"/>
                    <a:pt x="485090" y="275092"/>
                    <a:pt x="485090" y="278606"/>
                  </a:cubicBezTo>
                  <a:cubicBezTo>
                    <a:pt x="485090" y="293293"/>
                    <a:pt x="497003" y="305187"/>
                    <a:pt x="511713" y="305187"/>
                  </a:cubicBezTo>
                  <a:cubicBezTo>
                    <a:pt x="526334" y="305187"/>
                    <a:pt x="538247" y="293293"/>
                    <a:pt x="538247" y="278606"/>
                  </a:cubicBezTo>
                  <a:cubicBezTo>
                    <a:pt x="538247" y="271848"/>
                    <a:pt x="535630" y="265630"/>
                    <a:pt x="531388" y="260945"/>
                  </a:cubicBezTo>
                  <a:cubicBezTo>
                    <a:pt x="533644" y="257341"/>
                    <a:pt x="534908" y="253196"/>
                    <a:pt x="534908" y="248871"/>
                  </a:cubicBezTo>
                  <a:cubicBezTo>
                    <a:pt x="534908" y="236076"/>
                    <a:pt x="524529" y="225624"/>
                    <a:pt x="511623" y="225624"/>
                  </a:cubicBezTo>
                  <a:close/>
                  <a:moveTo>
                    <a:pt x="300548" y="204428"/>
                  </a:moveTo>
                  <a:cubicBezTo>
                    <a:pt x="304069" y="204428"/>
                    <a:pt x="306959" y="207397"/>
                    <a:pt x="306959" y="210907"/>
                  </a:cubicBezTo>
                  <a:lnTo>
                    <a:pt x="306959" y="223776"/>
                  </a:lnTo>
                  <a:cubicBezTo>
                    <a:pt x="306959" y="227375"/>
                    <a:pt x="304069" y="230255"/>
                    <a:pt x="300548" y="230255"/>
                  </a:cubicBezTo>
                  <a:cubicBezTo>
                    <a:pt x="296936" y="230255"/>
                    <a:pt x="294046" y="227375"/>
                    <a:pt x="294046" y="223776"/>
                  </a:cubicBezTo>
                  <a:lnTo>
                    <a:pt x="294046" y="210907"/>
                  </a:lnTo>
                  <a:cubicBezTo>
                    <a:pt x="294046" y="207397"/>
                    <a:pt x="296936" y="204428"/>
                    <a:pt x="300548" y="204428"/>
                  </a:cubicBezTo>
                  <a:close/>
                  <a:moveTo>
                    <a:pt x="209649" y="70372"/>
                  </a:moveTo>
                  <a:cubicBezTo>
                    <a:pt x="159561" y="89565"/>
                    <a:pt x="117144" y="124165"/>
                    <a:pt x="88083" y="169398"/>
                  </a:cubicBezTo>
                  <a:cubicBezTo>
                    <a:pt x="90069" y="169218"/>
                    <a:pt x="91964" y="169037"/>
                    <a:pt x="93950" y="169037"/>
                  </a:cubicBezTo>
                  <a:cubicBezTo>
                    <a:pt x="145753" y="169037"/>
                    <a:pt x="187989" y="211207"/>
                    <a:pt x="187989" y="262927"/>
                  </a:cubicBezTo>
                  <a:cubicBezTo>
                    <a:pt x="187989" y="314558"/>
                    <a:pt x="145753" y="356727"/>
                    <a:pt x="93950" y="356727"/>
                  </a:cubicBezTo>
                  <a:cubicBezTo>
                    <a:pt x="78878" y="356727"/>
                    <a:pt x="64618" y="353033"/>
                    <a:pt x="51984" y="346635"/>
                  </a:cubicBezTo>
                  <a:cubicBezTo>
                    <a:pt x="64799" y="423045"/>
                    <a:pt x="111999" y="486840"/>
                    <a:pt x="176347" y="523062"/>
                  </a:cubicBezTo>
                  <a:cubicBezTo>
                    <a:pt x="179416" y="509186"/>
                    <a:pt x="188982" y="477649"/>
                    <a:pt x="214071" y="470891"/>
                  </a:cubicBezTo>
                  <a:cubicBezTo>
                    <a:pt x="216869" y="470170"/>
                    <a:pt x="219667" y="468819"/>
                    <a:pt x="222465" y="466836"/>
                  </a:cubicBezTo>
                  <a:cubicBezTo>
                    <a:pt x="232753" y="459448"/>
                    <a:pt x="239341" y="446112"/>
                    <a:pt x="242139" y="439805"/>
                  </a:cubicBezTo>
                  <a:cubicBezTo>
                    <a:pt x="231038" y="426649"/>
                    <a:pt x="224269" y="409619"/>
                    <a:pt x="224269" y="391058"/>
                  </a:cubicBezTo>
                  <a:cubicBezTo>
                    <a:pt x="224269" y="349068"/>
                    <a:pt x="258474" y="314918"/>
                    <a:pt x="300530" y="314918"/>
                  </a:cubicBezTo>
                  <a:cubicBezTo>
                    <a:pt x="342586" y="314918"/>
                    <a:pt x="376701" y="349068"/>
                    <a:pt x="376701" y="391058"/>
                  </a:cubicBezTo>
                  <a:cubicBezTo>
                    <a:pt x="376701" y="409619"/>
                    <a:pt x="370022" y="426559"/>
                    <a:pt x="358921" y="439805"/>
                  </a:cubicBezTo>
                  <a:cubicBezTo>
                    <a:pt x="361629" y="446112"/>
                    <a:pt x="368398" y="459448"/>
                    <a:pt x="378596" y="466836"/>
                  </a:cubicBezTo>
                  <a:cubicBezTo>
                    <a:pt x="381303" y="468819"/>
                    <a:pt x="384191" y="470170"/>
                    <a:pt x="386989" y="470891"/>
                  </a:cubicBezTo>
                  <a:cubicBezTo>
                    <a:pt x="411808" y="477559"/>
                    <a:pt x="421464" y="508645"/>
                    <a:pt x="424623" y="522792"/>
                  </a:cubicBezTo>
                  <a:cubicBezTo>
                    <a:pt x="486624" y="487561"/>
                    <a:pt x="532110" y="426649"/>
                    <a:pt x="546369" y="352582"/>
                  </a:cubicBezTo>
                  <a:cubicBezTo>
                    <a:pt x="535630" y="356907"/>
                    <a:pt x="523897" y="359340"/>
                    <a:pt x="511623" y="359340"/>
                  </a:cubicBezTo>
                  <a:cubicBezTo>
                    <a:pt x="459820" y="359340"/>
                    <a:pt x="417674" y="317261"/>
                    <a:pt x="417674" y="265540"/>
                  </a:cubicBezTo>
                  <a:cubicBezTo>
                    <a:pt x="417674" y="213820"/>
                    <a:pt x="459820" y="171651"/>
                    <a:pt x="511623" y="171651"/>
                  </a:cubicBezTo>
                  <a:cubicBezTo>
                    <a:pt x="512074" y="171651"/>
                    <a:pt x="512435" y="171741"/>
                    <a:pt x="512796" y="171741"/>
                  </a:cubicBezTo>
                  <a:cubicBezTo>
                    <a:pt x="484187" y="126057"/>
                    <a:pt x="441590" y="90736"/>
                    <a:pt x="391592" y="71093"/>
                  </a:cubicBezTo>
                  <a:cubicBezTo>
                    <a:pt x="393397" y="78391"/>
                    <a:pt x="394480" y="85960"/>
                    <a:pt x="394480" y="93890"/>
                  </a:cubicBezTo>
                  <a:cubicBezTo>
                    <a:pt x="394480" y="145610"/>
                    <a:pt x="352333" y="187689"/>
                    <a:pt x="300530" y="187689"/>
                  </a:cubicBezTo>
                  <a:cubicBezTo>
                    <a:pt x="248727" y="187689"/>
                    <a:pt x="206490" y="145610"/>
                    <a:pt x="206490" y="93890"/>
                  </a:cubicBezTo>
                  <a:cubicBezTo>
                    <a:pt x="206490" y="85780"/>
                    <a:pt x="207664" y="77941"/>
                    <a:pt x="209649" y="70372"/>
                  </a:cubicBezTo>
                  <a:close/>
                  <a:moveTo>
                    <a:pt x="299718" y="59650"/>
                  </a:moveTo>
                  <a:cubicBezTo>
                    <a:pt x="286903" y="59650"/>
                    <a:pt x="276434" y="70102"/>
                    <a:pt x="276434" y="82897"/>
                  </a:cubicBezTo>
                  <a:cubicBezTo>
                    <a:pt x="276434" y="86501"/>
                    <a:pt x="279322" y="89384"/>
                    <a:pt x="282932" y="89384"/>
                  </a:cubicBezTo>
                  <a:cubicBezTo>
                    <a:pt x="286451" y="89384"/>
                    <a:pt x="289339" y="86501"/>
                    <a:pt x="289339" y="82897"/>
                  </a:cubicBezTo>
                  <a:cubicBezTo>
                    <a:pt x="289339" y="77220"/>
                    <a:pt x="294032" y="72625"/>
                    <a:pt x="299718" y="72625"/>
                  </a:cubicBezTo>
                  <a:cubicBezTo>
                    <a:pt x="305404" y="72625"/>
                    <a:pt x="310006" y="77220"/>
                    <a:pt x="310006" y="82897"/>
                  </a:cubicBezTo>
                  <a:cubicBezTo>
                    <a:pt x="310006" y="85960"/>
                    <a:pt x="308743" y="88844"/>
                    <a:pt x="306396" y="90736"/>
                  </a:cubicBezTo>
                  <a:cubicBezTo>
                    <a:pt x="306306" y="90826"/>
                    <a:pt x="306306" y="90916"/>
                    <a:pt x="306216" y="91006"/>
                  </a:cubicBezTo>
                  <a:cubicBezTo>
                    <a:pt x="306216" y="91006"/>
                    <a:pt x="306126" y="91006"/>
                    <a:pt x="306035" y="91096"/>
                  </a:cubicBezTo>
                  <a:lnTo>
                    <a:pt x="277787" y="119389"/>
                  </a:lnTo>
                  <a:cubicBezTo>
                    <a:pt x="277156" y="119930"/>
                    <a:pt x="276704" y="120651"/>
                    <a:pt x="276343" y="121462"/>
                  </a:cubicBezTo>
                  <a:cubicBezTo>
                    <a:pt x="275712" y="123084"/>
                    <a:pt x="275712" y="124796"/>
                    <a:pt x="276343" y="126418"/>
                  </a:cubicBezTo>
                  <a:cubicBezTo>
                    <a:pt x="276975" y="127949"/>
                    <a:pt x="278239" y="129211"/>
                    <a:pt x="279863" y="129932"/>
                  </a:cubicBezTo>
                  <a:cubicBezTo>
                    <a:pt x="280585" y="130202"/>
                    <a:pt x="281488" y="130382"/>
                    <a:pt x="282300" y="130382"/>
                  </a:cubicBezTo>
                  <a:lnTo>
                    <a:pt x="316504" y="130382"/>
                  </a:lnTo>
                  <a:cubicBezTo>
                    <a:pt x="320114" y="130382"/>
                    <a:pt x="323002" y="127499"/>
                    <a:pt x="323002" y="123985"/>
                  </a:cubicBezTo>
                  <a:cubicBezTo>
                    <a:pt x="323002" y="120381"/>
                    <a:pt x="320114" y="117497"/>
                    <a:pt x="316504" y="117497"/>
                  </a:cubicBezTo>
                  <a:lnTo>
                    <a:pt x="297913" y="117497"/>
                  </a:lnTo>
                  <a:lnTo>
                    <a:pt x="315151" y="100287"/>
                  </a:lnTo>
                  <a:cubicBezTo>
                    <a:pt x="315241" y="100197"/>
                    <a:pt x="315241" y="100107"/>
                    <a:pt x="315331" y="100107"/>
                  </a:cubicBezTo>
                  <a:cubicBezTo>
                    <a:pt x="320114" y="95692"/>
                    <a:pt x="323002" y="89474"/>
                    <a:pt x="323002" y="82897"/>
                  </a:cubicBezTo>
                  <a:cubicBezTo>
                    <a:pt x="323002" y="70102"/>
                    <a:pt x="312533" y="59650"/>
                    <a:pt x="299718" y="59650"/>
                  </a:cubicBezTo>
                  <a:close/>
                  <a:moveTo>
                    <a:pt x="300530" y="0"/>
                  </a:moveTo>
                  <a:cubicBezTo>
                    <a:pt x="338525" y="0"/>
                    <a:pt x="371286" y="22706"/>
                    <a:pt x="386086" y="55234"/>
                  </a:cubicBezTo>
                  <a:cubicBezTo>
                    <a:pt x="445471" y="75778"/>
                    <a:pt x="495739" y="116957"/>
                    <a:pt x="527688" y="171200"/>
                  </a:cubicBezTo>
                  <a:cubicBezTo>
                    <a:pt x="528049" y="171831"/>
                    <a:pt x="528500" y="172552"/>
                    <a:pt x="528951" y="173272"/>
                  </a:cubicBezTo>
                  <a:cubicBezTo>
                    <a:pt x="573083" y="181472"/>
                    <a:pt x="605663" y="219947"/>
                    <a:pt x="605663" y="265450"/>
                  </a:cubicBezTo>
                  <a:cubicBezTo>
                    <a:pt x="605663" y="299240"/>
                    <a:pt x="587613" y="328794"/>
                    <a:pt x="560809" y="345284"/>
                  </a:cubicBezTo>
                  <a:cubicBezTo>
                    <a:pt x="560809" y="345374"/>
                    <a:pt x="560809" y="345464"/>
                    <a:pt x="560809" y="345554"/>
                  </a:cubicBezTo>
                  <a:cubicBezTo>
                    <a:pt x="540683" y="474676"/>
                    <a:pt x="430850" y="568475"/>
                    <a:pt x="299718" y="568475"/>
                  </a:cubicBezTo>
                  <a:cubicBezTo>
                    <a:pt x="166781" y="568475"/>
                    <a:pt x="54059" y="469269"/>
                    <a:pt x="37544" y="337715"/>
                  </a:cubicBezTo>
                  <a:cubicBezTo>
                    <a:pt x="14801" y="320595"/>
                    <a:pt x="0" y="293473"/>
                    <a:pt x="0" y="262837"/>
                  </a:cubicBezTo>
                  <a:cubicBezTo>
                    <a:pt x="0" y="218866"/>
                    <a:pt x="30504" y="182013"/>
                    <a:pt x="71387" y="171921"/>
                  </a:cubicBezTo>
                  <a:cubicBezTo>
                    <a:pt x="103696" y="116506"/>
                    <a:pt x="154597" y="75058"/>
                    <a:pt x="215245" y="54694"/>
                  </a:cubicBezTo>
                  <a:cubicBezTo>
                    <a:pt x="230136" y="22436"/>
                    <a:pt x="262716" y="0"/>
                    <a:pt x="300530" y="0"/>
                  </a:cubicBezTo>
                  <a:close/>
                </a:path>
              </a:pathLst>
            </a:custGeom>
            <a:solidFill>
              <a:srgbClr val="FFFFFF"/>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profit_154221"/>
            <p:cNvSpPr>
              <a:spLocks noChangeAspect="1"/>
            </p:cNvSpPr>
            <p:nvPr/>
          </p:nvSpPr>
          <p:spPr bwMode="auto">
            <a:xfrm>
              <a:off x="6523832" y="4507906"/>
              <a:ext cx="396485" cy="358127"/>
            </a:xfrm>
            <a:custGeom>
              <a:avLst/>
              <a:gdLst>
                <a:gd name="connsiteX0" fmla="*/ 0 w 609050"/>
                <a:gd name="connsiteY0" fmla="*/ 411255 h 550128"/>
                <a:gd name="connsiteX1" fmla="*/ 25953 w 609050"/>
                <a:gd name="connsiteY1" fmla="*/ 426310 h 550128"/>
                <a:gd name="connsiteX2" fmla="*/ 202989 w 609050"/>
                <a:gd name="connsiteY2" fmla="*/ 463367 h 550128"/>
                <a:gd name="connsiteX3" fmla="*/ 219808 w 609050"/>
                <a:gd name="connsiteY3" fmla="*/ 462933 h 550128"/>
                <a:gd name="connsiteX4" fmla="*/ 251707 w 609050"/>
                <a:gd name="connsiteY4" fmla="*/ 518375 h 550128"/>
                <a:gd name="connsiteX5" fmla="*/ 202989 w 609050"/>
                <a:gd name="connsiteY5" fmla="*/ 521125 h 550128"/>
                <a:gd name="connsiteX6" fmla="*/ 0 w 609050"/>
                <a:gd name="connsiteY6" fmla="*/ 434416 h 550128"/>
                <a:gd name="connsiteX7" fmla="*/ 0 w 609050"/>
                <a:gd name="connsiteY7" fmla="*/ 295387 h 550128"/>
                <a:gd name="connsiteX8" fmla="*/ 25960 w 609050"/>
                <a:gd name="connsiteY8" fmla="*/ 310451 h 550128"/>
                <a:gd name="connsiteX9" fmla="*/ 203040 w 609050"/>
                <a:gd name="connsiteY9" fmla="*/ 347531 h 550128"/>
                <a:gd name="connsiteX10" fmla="*/ 204781 w 609050"/>
                <a:gd name="connsiteY10" fmla="*/ 347531 h 550128"/>
                <a:gd name="connsiteX11" fmla="*/ 203040 w 609050"/>
                <a:gd name="connsiteY11" fmla="*/ 376355 h 550128"/>
                <a:gd name="connsiteX12" fmla="*/ 204781 w 609050"/>
                <a:gd name="connsiteY12" fmla="*/ 405469 h 550128"/>
                <a:gd name="connsiteX13" fmla="*/ 203040 w 609050"/>
                <a:gd name="connsiteY13" fmla="*/ 405469 h 550128"/>
                <a:gd name="connsiteX14" fmla="*/ 0 w 609050"/>
                <a:gd name="connsiteY14" fmla="*/ 318562 h 550128"/>
                <a:gd name="connsiteX15" fmla="*/ 435036 w 609050"/>
                <a:gd name="connsiteY15" fmla="*/ 202593 h 550128"/>
                <a:gd name="connsiteX16" fmla="*/ 609050 w 609050"/>
                <a:gd name="connsiteY16" fmla="*/ 376361 h 550128"/>
                <a:gd name="connsiteX17" fmla="*/ 435036 w 609050"/>
                <a:gd name="connsiteY17" fmla="*/ 550128 h 550128"/>
                <a:gd name="connsiteX18" fmla="*/ 317721 w 609050"/>
                <a:gd name="connsiteY18" fmla="*/ 504659 h 550128"/>
                <a:gd name="connsiteX19" fmla="*/ 280888 w 609050"/>
                <a:gd name="connsiteY19" fmla="*/ 457018 h 550128"/>
                <a:gd name="connsiteX20" fmla="*/ 262761 w 609050"/>
                <a:gd name="connsiteY20" fmla="*/ 401267 h 550128"/>
                <a:gd name="connsiteX21" fmla="*/ 261021 w 609050"/>
                <a:gd name="connsiteY21" fmla="*/ 376361 h 550128"/>
                <a:gd name="connsiteX22" fmla="*/ 264067 w 609050"/>
                <a:gd name="connsiteY22" fmla="*/ 343634 h 550128"/>
                <a:gd name="connsiteX23" fmla="*/ 290024 w 609050"/>
                <a:gd name="connsiteY23" fmla="*/ 280499 h 550128"/>
                <a:gd name="connsiteX24" fmla="*/ 405888 w 609050"/>
                <a:gd name="connsiteY24" fmla="*/ 205055 h 550128"/>
                <a:gd name="connsiteX25" fmla="*/ 435036 w 609050"/>
                <a:gd name="connsiteY25" fmla="*/ 202593 h 550128"/>
                <a:gd name="connsiteX26" fmla="*/ 0 w 609050"/>
                <a:gd name="connsiteY26" fmla="*/ 179589 h 550128"/>
                <a:gd name="connsiteX27" fmla="*/ 25955 w 609050"/>
                <a:gd name="connsiteY27" fmla="*/ 194643 h 550128"/>
                <a:gd name="connsiteX28" fmla="*/ 203003 w 609050"/>
                <a:gd name="connsiteY28" fmla="*/ 231699 h 550128"/>
                <a:gd name="connsiteX29" fmla="*/ 256364 w 609050"/>
                <a:gd name="connsiteY29" fmla="*/ 228804 h 550128"/>
                <a:gd name="connsiteX30" fmla="*/ 219968 w 609050"/>
                <a:gd name="connsiteY30" fmla="*/ 289166 h 550128"/>
                <a:gd name="connsiteX31" fmla="*/ 203003 w 609050"/>
                <a:gd name="connsiteY31" fmla="*/ 289600 h 550128"/>
                <a:gd name="connsiteX32" fmla="*/ 0 w 609050"/>
                <a:gd name="connsiteY32" fmla="*/ 202749 h 550128"/>
                <a:gd name="connsiteX33" fmla="*/ 203017 w 609050"/>
                <a:gd name="connsiteY33" fmla="*/ 0 h 550128"/>
                <a:gd name="connsiteX34" fmla="*/ 406034 w 609050"/>
                <a:gd name="connsiteY34" fmla="*/ 86902 h 550128"/>
                <a:gd name="connsiteX35" fmla="*/ 203017 w 609050"/>
                <a:gd name="connsiteY35" fmla="*/ 173804 h 550128"/>
                <a:gd name="connsiteX36" fmla="*/ 0 w 609050"/>
                <a:gd name="connsiteY36" fmla="*/ 86902 h 550128"/>
                <a:gd name="connsiteX37" fmla="*/ 203017 w 609050"/>
                <a:gd name="connsiteY37" fmla="*/ 0 h 55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9050" h="550128">
                  <a:moveTo>
                    <a:pt x="0" y="411255"/>
                  </a:moveTo>
                  <a:cubicBezTo>
                    <a:pt x="7974" y="416611"/>
                    <a:pt x="16529" y="421677"/>
                    <a:pt x="25953" y="426310"/>
                  </a:cubicBezTo>
                  <a:cubicBezTo>
                    <a:pt x="73656" y="450194"/>
                    <a:pt x="136583" y="463367"/>
                    <a:pt x="202989" y="463367"/>
                  </a:cubicBezTo>
                  <a:cubicBezTo>
                    <a:pt x="208644" y="463367"/>
                    <a:pt x="214154" y="463222"/>
                    <a:pt x="219808" y="462933"/>
                  </a:cubicBezTo>
                  <a:cubicBezTo>
                    <a:pt x="227783" y="483054"/>
                    <a:pt x="238657" y="501583"/>
                    <a:pt x="251707" y="518375"/>
                  </a:cubicBezTo>
                  <a:cubicBezTo>
                    <a:pt x="236193" y="520256"/>
                    <a:pt x="219953" y="521125"/>
                    <a:pt x="202989" y="521125"/>
                  </a:cubicBezTo>
                  <a:cubicBezTo>
                    <a:pt x="86850" y="521125"/>
                    <a:pt x="0" y="475382"/>
                    <a:pt x="0" y="434416"/>
                  </a:cubicBezTo>
                  <a:close/>
                  <a:moveTo>
                    <a:pt x="0" y="295387"/>
                  </a:moveTo>
                  <a:cubicBezTo>
                    <a:pt x="7976" y="300746"/>
                    <a:pt x="16533" y="305816"/>
                    <a:pt x="25960" y="310451"/>
                  </a:cubicBezTo>
                  <a:cubicBezTo>
                    <a:pt x="73675" y="334350"/>
                    <a:pt x="136617" y="347531"/>
                    <a:pt x="203040" y="347531"/>
                  </a:cubicBezTo>
                  <a:cubicBezTo>
                    <a:pt x="203621" y="347531"/>
                    <a:pt x="204201" y="347531"/>
                    <a:pt x="204781" y="347531"/>
                  </a:cubicBezTo>
                  <a:cubicBezTo>
                    <a:pt x="203621" y="356946"/>
                    <a:pt x="203040" y="366651"/>
                    <a:pt x="203040" y="376355"/>
                  </a:cubicBezTo>
                  <a:cubicBezTo>
                    <a:pt x="203040" y="386205"/>
                    <a:pt x="203621" y="395909"/>
                    <a:pt x="204781" y="405469"/>
                  </a:cubicBezTo>
                  <a:cubicBezTo>
                    <a:pt x="204201" y="405469"/>
                    <a:pt x="203621" y="405469"/>
                    <a:pt x="203040" y="405469"/>
                  </a:cubicBezTo>
                  <a:cubicBezTo>
                    <a:pt x="86872" y="405469"/>
                    <a:pt x="0" y="359553"/>
                    <a:pt x="0" y="318562"/>
                  </a:cubicBezTo>
                  <a:close/>
                  <a:moveTo>
                    <a:pt x="435036" y="202593"/>
                  </a:moveTo>
                  <a:cubicBezTo>
                    <a:pt x="530889" y="202593"/>
                    <a:pt x="609050" y="280644"/>
                    <a:pt x="609050" y="376361"/>
                  </a:cubicBezTo>
                  <a:cubicBezTo>
                    <a:pt x="609050" y="472222"/>
                    <a:pt x="530889" y="550128"/>
                    <a:pt x="435036" y="550128"/>
                  </a:cubicBezTo>
                  <a:cubicBezTo>
                    <a:pt x="389792" y="550128"/>
                    <a:pt x="348754" y="532896"/>
                    <a:pt x="317721" y="504659"/>
                  </a:cubicBezTo>
                  <a:cubicBezTo>
                    <a:pt x="302785" y="491192"/>
                    <a:pt x="290314" y="474974"/>
                    <a:pt x="280888" y="457018"/>
                  </a:cubicBezTo>
                  <a:cubicBezTo>
                    <a:pt x="271897" y="439930"/>
                    <a:pt x="265517" y="421106"/>
                    <a:pt x="262761" y="401267"/>
                  </a:cubicBezTo>
                  <a:cubicBezTo>
                    <a:pt x="261601" y="393158"/>
                    <a:pt x="261021" y="384904"/>
                    <a:pt x="261021" y="376361"/>
                  </a:cubicBezTo>
                  <a:cubicBezTo>
                    <a:pt x="261021" y="365210"/>
                    <a:pt x="262036" y="354350"/>
                    <a:pt x="264067" y="343634"/>
                  </a:cubicBezTo>
                  <a:cubicBezTo>
                    <a:pt x="268417" y="320755"/>
                    <a:pt x="277408" y="299324"/>
                    <a:pt x="290024" y="280499"/>
                  </a:cubicBezTo>
                  <a:cubicBezTo>
                    <a:pt x="316126" y="241256"/>
                    <a:pt x="357599" y="213309"/>
                    <a:pt x="405888" y="205055"/>
                  </a:cubicBezTo>
                  <a:cubicBezTo>
                    <a:pt x="415314" y="203462"/>
                    <a:pt x="425030" y="202593"/>
                    <a:pt x="435036" y="202593"/>
                  </a:cubicBezTo>
                  <a:close/>
                  <a:moveTo>
                    <a:pt x="0" y="179589"/>
                  </a:moveTo>
                  <a:cubicBezTo>
                    <a:pt x="7975" y="184945"/>
                    <a:pt x="16530" y="190011"/>
                    <a:pt x="25955" y="194643"/>
                  </a:cubicBezTo>
                  <a:cubicBezTo>
                    <a:pt x="73661" y="218527"/>
                    <a:pt x="136592" y="231699"/>
                    <a:pt x="203003" y="231699"/>
                  </a:cubicBezTo>
                  <a:cubicBezTo>
                    <a:pt x="221128" y="231699"/>
                    <a:pt x="238963" y="230686"/>
                    <a:pt x="256364" y="228804"/>
                  </a:cubicBezTo>
                  <a:cubicBezTo>
                    <a:pt x="241284" y="246754"/>
                    <a:pt x="228958" y="267164"/>
                    <a:pt x="219968" y="289166"/>
                  </a:cubicBezTo>
                  <a:cubicBezTo>
                    <a:pt x="214458" y="289455"/>
                    <a:pt x="208658" y="289600"/>
                    <a:pt x="203003" y="289600"/>
                  </a:cubicBezTo>
                  <a:cubicBezTo>
                    <a:pt x="86856" y="289600"/>
                    <a:pt x="0" y="243714"/>
                    <a:pt x="0" y="202749"/>
                  </a:cubicBezTo>
                  <a:close/>
                  <a:moveTo>
                    <a:pt x="203017" y="0"/>
                  </a:moveTo>
                  <a:cubicBezTo>
                    <a:pt x="315140" y="0"/>
                    <a:pt x="406034" y="38907"/>
                    <a:pt x="406034" y="86902"/>
                  </a:cubicBezTo>
                  <a:cubicBezTo>
                    <a:pt x="406034" y="134897"/>
                    <a:pt x="315140" y="173804"/>
                    <a:pt x="203017" y="173804"/>
                  </a:cubicBezTo>
                  <a:cubicBezTo>
                    <a:pt x="90894" y="173804"/>
                    <a:pt x="0" y="134897"/>
                    <a:pt x="0" y="86902"/>
                  </a:cubicBezTo>
                  <a:cubicBezTo>
                    <a:pt x="0" y="38907"/>
                    <a:pt x="90894" y="0"/>
                    <a:pt x="203017" y="0"/>
                  </a:cubicBezTo>
                  <a:close/>
                </a:path>
              </a:pathLst>
            </a:custGeom>
            <a:solidFill>
              <a:srgbClr val="FFFFFF"/>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lorry_115159"/>
            <p:cNvSpPr>
              <a:spLocks noChangeAspect="1"/>
            </p:cNvSpPr>
            <p:nvPr/>
          </p:nvSpPr>
          <p:spPr bwMode="auto">
            <a:xfrm>
              <a:off x="5097467" y="3106043"/>
              <a:ext cx="394831" cy="295699"/>
            </a:xfrm>
            <a:custGeom>
              <a:avLst/>
              <a:gdLst>
                <a:gd name="connsiteX0" fmla="*/ 455712 w 607639"/>
                <a:gd name="connsiteY0" fmla="*/ 341325 h 455077"/>
                <a:gd name="connsiteX1" fmla="*/ 512659 w 607639"/>
                <a:gd name="connsiteY1" fmla="*/ 398201 h 455077"/>
                <a:gd name="connsiteX2" fmla="*/ 455712 w 607639"/>
                <a:gd name="connsiteY2" fmla="*/ 455077 h 455077"/>
                <a:gd name="connsiteX3" fmla="*/ 398765 w 607639"/>
                <a:gd name="connsiteY3" fmla="*/ 398201 h 455077"/>
                <a:gd name="connsiteX4" fmla="*/ 455712 w 607639"/>
                <a:gd name="connsiteY4" fmla="*/ 341325 h 455077"/>
                <a:gd name="connsiteX5" fmla="*/ 170875 w 607639"/>
                <a:gd name="connsiteY5" fmla="*/ 341325 h 455077"/>
                <a:gd name="connsiteX6" fmla="*/ 227857 w 607639"/>
                <a:gd name="connsiteY6" fmla="*/ 398201 h 455077"/>
                <a:gd name="connsiteX7" fmla="*/ 170875 w 607639"/>
                <a:gd name="connsiteY7" fmla="*/ 455077 h 455077"/>
                <a:gd name="connsiteX8" fmla="*/ 113893 w 607639"/>
                <a:gd name="connsiteY8" fmla="*/ 398201 h 455077"/>
                <a:gd name="connsiteX9" fmla="*/ 170875 w 607639"/>
                <a:gd name="connsiteY9" fmla="*/ 341325 h 455077"/>
                <a:gd name="connsiteX10" fmla="*/ 417702 w 607639"/>
                <a:gd name="connsiteY10" fmla="*/ 132780 h 455077"/>
                <a:gd name="connsiteX11" fmla="*/ 417702 w 607639"/>
                <a:gd name="connsiteY11" fmla="*/ 208591 h 455077"/>
                <a:gd name="connsiteX12" fmla="*/ 417702 w 607639"/>
                <a:gd name="connsiteY12" fmla="*/ 227522 h 455077"/>
                <a:gd name="connsiteX13" fmla="*/ 531629 w 607639"/>
                <a:gd name="connsiteY13" fmla="*/ 227522 h 455077"/>
                <a:gd name="connsiteX14" fmla="*/ 531629 w 607639"/>
                <a:gd name="connsiteY14" fmla="*/ 208591 h 455077"/>
                <a:gd name="connsiteX15" fmla="*/ 493712 w 607639"/>
                <a:gd name="connsiteY15" fmla="*/ 132780 h 455077"/>
                <a:gd name="connsiteX16" fmla="*/ 38005 w 607639"/>
                <a:gd name="connsiteY16" fmla="*/ 0 h 455077"/>
                <a:gd name="connsiteX17" fmla="*/ 341780 w 607639"/>
                <a:gd name="connsiteY17" fmla="*/ 0 h 455077"/>
                <a:gd name="connsiteX18" fmla="*/ 379786 w 607639"/>
                <a:gd name="connsiteY18" fmla="*/ 37950 h 455077"/>
                <a:gd name="connsiteX19" fmla="*/ 379786 w 607639"/>
                <a:gd name="connsiteY19" fmla="*/ 75900 h 455077"/>
                <a:gd name="connsiteX20" fmla="*/ 512670 w 607639"/>
                <a:gd name="connsiteY20" fmla="*/ 75900 h 455077"/>
                <a:gd name="connsiteX21" fmla="*/ 545246 w 607639"/>
                <a:gd name="connsiteY21" fmla="*/ 94297 h 455077"/>
                <a:gd name="connsiteX22" fmla="*/ 602210 w 607639"/>
                <a:gd name="connsiteY22" fmla="*/ 189127 h 455077"/>
                <a:gd name="connsiteX23" fmla="*/ 607639 w 607639"/>
                <a:gd name="connsiteY23" fmla="*/ 208591 h 455077"/>
                <a:gd name="connsiteX24" fmla="*/ 607639 w 607639"/>
                <a:gd name="connsiteY24" fmla="*/ 379232 h 455077"/>
                <a:gd name="connsiteX25" fmla="*/ 569634 w 607639"/>
                <a:gd name="connsiteY25" fmla="*/ 417182 h 455077"/>
                <a:gd name="connsiteX26" fmla="*/ 550676 w 607639"/>
                <a:gd name="connsiteY26" fmla="*/ 417182 h 455077"/>
                <a:gd name="connsiteX27" fmla="*/ 550676 w 607639"/>
                <a:gd name="connsiteY27" fmla="*/ 398163 h 455077"/>
                <a:gd name="connsiteX28" fmla="*/ 455707 w 607639"/>
                <a:gd name="connsiteY28" fmla="*/ 303421 h 455077"/>
                <a:gd name="connsiteX29" fmla="*/ 360738 w 607639"/>
                <a:gd name="connsiteY29" fmla="*/ 398163 h 455077"/>
                <a:gd name="connsiteX30" fmla="*/ 360738 w 607639"/>
                <a:gd name="connsiteY30" fmla="*/ 417182 h 455077"/>
                <a:gd name="connsiteX31" fmla="*/ 341780 w 607639"/>
                <a:gd name="connsiteY31" fmla="*/ 417182 h 455077"/>
                <a:gd name="connsiteX32" fmla="*/ 263901 w 607639"/>
                <a:gd name="connsiteY32" fmla="*/ 417182 h 455077"/>
                <a:gd name="connsiteX33" fmla="*/ 265859 w 607639"/>
                <a:gd name="connsiteY33" fmla="*/ 398163 h 455077"/>
                <a:gd name="connsiteX34" fmla="*/ 170890 w 607639"/>
                <a:gd name="connsiteY34" fmla="*/ 303421 h 455077"/>
                <a:gd name="connsiteX35" fmla="*/ 75922 w 607639"/>
                <a:gd name="connsiteY35" fmla="*/ 398163 h 455077"/>
                <a:gd name="connsiteX36" fmla="*/ 77880 w 607639"/>
                <a:gd name="connsiteY36" fmla="*/ 417182 h 455077"/>
                <a:gd name="connsiteX37" fmla="*/ 38005 w 607639"/>
                <a:gd name="connsiteY37" fmla="*/ 417182 h 455077"/>
                <a:gd name="connsiteX38" fmla="*/ 0 w 607639"/>
                <a:gd name="connsiteY38" fmla="*/ 379232 h 455077"/>
                <a:gd name="connsiteX39" fmla="*/ 0 w 607639"/>
                <a:gd name="connsiteY39" fmla="*/ 37950 h 455077"/>
                <a:gd name="connsiteX40" fmla="*/ 38005 w 607639"/>
                <a:gd name="connsiteY40" fmla="*/ 0 h 45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5077">
                  <a:moveTo>
                    <a:pt x="455712" y="341325"/>
                  </a:moveTo>
                  <a:cubicBezTo>
                    <a:pt x="487163" y="341325"/>
                    <a:pt x="512659" y="366789"/>
                    <a:pt x="512659" y="398201"/>
                  </a:cubicBezTo>
                  <a:cubicBezTo>
                    <a:pt x="512659" y="429613"/>
                    <a:pt x="487163" y="455077"/>
                    <a:pt x="455712" y="455077"/>
                  </a:cubicBezTo>
                  <a:cubicBezTo>
                    <a:pt x="424261" y="455077"/>
                    <a:pt x="398765" y="429613"/>
                    <a:pt x="398765" y="398201"/>
                  </a:cubicBezTo>
                  <a:cubicBezTo>
                    <a:pt x="398765" y="366789"/>
                    <a:pt x="424261" y="341325"/>
                    <a:pt x="455712" y="341325"/>
                  </a:cubicBezTo>
                  <a:close/>
                  <a:moveTo>
                    <a:pt x="170875" y="341325"/>
                  </a:moveTo>
                  <a:cubicBezTo>
                    <a:pt x="202345" y="341325"/>
                    <a:pt x="227857" y="366789"/>
                    <a:pt x="227857" y="398201"/>
                  </a:cubicBezTo>
                  <a:cubicBezTo>
                    <a:pt x="227857" y="429613"/>
                    <a:pt x="202345" y="455077"/>
                    <a:pt x="170875" y="455077"/>
                  </a:cubicBezTo>
                  <a:cubicBezTo>
                    <a:pt x="139405" y="455077"/>
                    <a:pt x="113893" y="429613"/>
                    <a:pt x="113893" y="398201"/>
                  </a:cubicBezTo>
                  <a:cubicBezTo>
                    <a:pt x="113893" y="366789"/>
                    <a:pt x="139405" y="341325"/>
                    <a:pt x="170875" y="341325"/>
                  </a:cubicBezTo>
                  <a:close/>
                  <a:moveTo>
                    <a:pt x="417702" y="132780"/>
                  </a:moveTo>
                  <a:lnTo>
                    <a:pt x="417702" y="208591"/>
                  </a:lnTo>
                  <a:lnTo>
                    <a:pt x="417702" y="227522"/>
                  </a:lnTo>
                  <a:lnTo>
                    <a:pt x="531629" y="227522"/>
                  </a:lnTo>
                  <a:lnTo>
                    <a:pt x="531629" y="208591"/>
                  </a:lnTo>
                  <a:lnTo>
                    <a:pt x="493712" y="132780"/>
                  </a:lnTo>
                  <a:close/>
                  <a:moveTo>
                    <a:pt x="38005" y="0"/>
                  </a:moveTo>
                  <a:lnTo>
                    <a:pt x="341780" y="0"/>
                  </a:lnTo>
                  <a:cubicBezTo>
                    <a:pt x="362786" y="0"/>
                    <a:pt x="379786" y="16975"/>
                    <a:pt x="379786" y="37950"/>
                  </a:cubicBezTo>
                  <a:lnTo>
                    <a:pt x="379786" y="75900"/>
                  </a:lnTo>
                  <a:lnTo>
                    <a:pt x="512670" y="75900"/>
                  </a:lnTo>
                  <a:cubicBezTo>
                    <a:pt x="526021" y="75900"/>
                    <a:pt x="538393" y="82832"/>
                    <a:pt x="545246" y="94297"/>
                  </a:cubicBezTo>
                  <a:lnTo>
                    <a:pt x="602210" y="189127"/>
                  </a:lnTo>
                  <a:cubicBezTo>
                    <a:pt x="605770" y="194993"/>
                    <a:pt x="607639" y="201748"/>
                    <a:pt x="607639" y="208591"/>
                  </a:cubicBezTo>
                  <a:lnTo>
                    <a:pt x="607639" y="379232"/>
                  </a:lnTo>
                  <a:cubicBezTo>
                    <a:pt x="607639" y="400207"/>
                    <a:pt x="590639" y="417182"/>
                    <a:pt x="569634" y="417182"/>
                  </a:cubicBezTo>
                  <a:lnTo>
                    <a:pt x="550676" y="417182"/>
                  </a:lnTo>
                  <a:lnTo>
                    <a:pt x="550676" y="398163"/>
                  </a:lnTo>
                  <a:cubicBezTo>
                    <a:pt x="550676" y="345815"/>
                    <a:pt x="508131" y="303421"/>
                    <a:pt x="455707" y="303421"/>
                  </a:cubicBezTo>
                  <a:cubicBezTo>
                    <a:pt x="403283" y="303421"/>
                    <a:pt x="360738" y="345815"/>
                    <a:pt x="360738" y="398163"/>
                  </a:cubicBezTo>
                  <a:lnTo>
                    <a:pt x="360738" y="417182"/>
                  </a:lnTo>
                  <a:lnTo>
                    <a:pt x="341780" y="417182"/>
                  </a:lnTo>
                  <a:lnTo>
                    <a:pt x="263901" y="417182"/>
                  </a:lnTo>
                  <a:cubicBezTo>
                    <a:pt x="265147" y="411050"/>
                    <a:pt x="265859" y="404651"/>
                    <a:pt x="265859" y="398163"/>
                  </a:cubicBezTo>
                  <a:cubicBezTo>
                    <a:pt x="265859" y="345815"/>
                    <a:pt x="223314" y="303421"/>
                    <a:pt x="170890" y="303421"/>
                  </a:cubicBezTo>
                  <a:cubicBezTo>
                    <a:pt x="118466" y="303421"/>
                    <a:pt x="75922" y="345815"/>
                    <a:pt x="75922" y="398163"/>
                  </a:cubicBezTo>
                  <a:cubicBezTo>
                    <a:pt x="75922" y="404651"/>
                    <a:pt x="76634" y="411050"/>
                    <a:pt x="77880" y="417182"/>
                  </a:cubicBezTo>
                  <a:lnTo>
                    <a:pt x="38005" y="417182"/>
                  </a:lnTo>
                  <a:cubicBezTo>
                    <a:pt x="17000" y="417182"/>
                    <a:pt x="0" y="400207"/>
                    <a:pt x="0" y="379232"/>
                  </a:cubicBezTo>
                  <a:lnTo>
                    <a:pt x="0" y="37950"/>
                  </a:lnTo>
                  <a:cubicBezTo>
                    <a:pt x="0" y="16975"/>
                    <a:pt x="17000" y="0"/>
                    <a:pt x="38005" y="0"/>
                  </a:cubicBezTo>
                  <a:close/>
                </a:path>
              </a:pathLst>
            </a:custGeom>
            <a:solidFill>
              <a:srgbClr val="FFFFFF"/>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departures_88714"/>
            <p:cNvSpPr>
              <a:spLocks noChangeAspect="1"/>
            </p:cNvSpPr>
            <p:nvPr/>
          </p:nvSpPr>
          <p:spPr bwMode="auto">
            <a:xfrm>
              <a:off x="6516984" y="3192325"/>
              <a:ext cx="410182" cy="279496"/>
            </a:xfrm>
            <a:custGeom>
              <a:avLst/>
              <a:gdLst>
                <a:gd name="connsiteX0" fmla="*/ 557295 w 605951"/>
                <a:gd name="connsiteY0" fmla="*/ 6737 h 412892"/>
                <a:gd name="connsiteX1" fmla="*/ 604337 w 605951"/>
                <a:gd name="connsiteY1" fmla="*/ 26138 h 412892"/>
                <a:gd name="connsiteX2" fmla="*/ 539339 w 605951"/>
                <a:gd name="connsiteY2" fmla="*/ 109718 h 412892"/>
                <a:gd name="connsiteX3" fmla="*/ 439175 w 605951"/>
                <a:gd name="connsiteY3" fmla="*/ 152396 h 412892"/>
                <a:gd name="connsiteX4" fmla="*/ 372774 w 605951"/>
                <a:gd name="connsiteY4" fmla="*/ 381191 h 412892"/>
                <a:gd name="connsiteX5" fmla="*/ 361457 w 605951"/>
                <a:gd name="connsiteY5" fmla="*/ 393985 h 412892"/>
                <a:gd name="connsiteX6" fmla="*/ 320868 w 605951"/>
                <a:gd name="connsiteY6" fmla="*/ 411262 h 412892"/>
                <a:gd name="connsiteX7" fmla="*/ 304128 w 605951"/>
                <a:gd name="connsiteY7" fmla="*/ 410795 h 412892"/>
                <a:gd name="connsiteX8" fmla="*/ 293653 w 605951"/>
                <a:gd name="connsiteY8" fmla="*/ 397627 h 412892"/>
                <a:gd name="connsiteX9" fmla="*/ 253719 w 605951"/>
                <a:gd name="connsiteY9" fmla="*/ 231400 h 412892"/>
                <a:gd name="connsiteX10" fmla="*/ 112312 w 605951"/>
                <a:gd name="connsiteY10" fmla="*/ 291541 h 412892"/>
                <a:gd name="connsiteX11" fmla="*/ 65456 w 605951"/>
                <a:gd name="connsiteY11" fmla="*/ 275759 h 412892"/>
                <a:gd name="connsiteX12" fmla="*/ 2609 w 605951"/>
                <a:gd name="connsiteY12" fmla="*/ 165003 h 412892"/>
                <a:gd name="connsiteX13" fmla="*/ 1019 w 605951"/>
                <a:gd name="connsiteY13" fmla="*/ 148754 h 412892"/>
                <a:gd name="connsiteX14" fmla="*/ 12055 w 605951"/>
                <a:gd name="connsiteY14" fmla="*/ 136894 h 412892"/>
                <a:gd name="connsiteX15" fmla="*/ 43946 w 605951"/>
                <a:gd name="connsiteY15" fmla="*/ 123259 h 412892"/>
                <a:gd name="connsiteX16" fmla="*/ 63867 w 605951"/>
                <a:gd name="connsiteY16" fmla="*/ 125781 h 412892"/>
                <a:gd name="connsiteX17" fmla="*/ 126714 w 605951"/>
                <a:gd name="connsiteY17" fmla="*/ 173688 h 412892"/>
                <a:gd name="connsiteX18" fmla="*/ 499030 w 605951"/>
                <a:gd name="connsiteY18" fmla="*/ 15212 h 412892"/>
                <a:gd name="connsiteX19" fmla="*/ 557295 w 605951"/>
                <a:gd name="connsiteY19" fmla="*/ 6737 h 412892"/>
                <a:gd name="connsiteX20" fmla="*/ 212961 w 605951"/>
                <a:gd name="connsiteY20" fmla="*/ 1106 h 412892"/>
                <a:gd name="connsiteX21" fmla="*/ 330406 w 605951"/>
                <a:gd name="connsiteY21" fmla="*/ 42299 h 412892"/>
                <a:gd name="connsiteX22" fmla="*/ 188275 w 605951"/>
                <a:gd name="connsiteY22" fmla="*/ 102826 h 412892"/>
                <a:gd name="connsiteX23" fmla="*/ 149282 w 605951"/>
                <a:gd name="connsiteY23" fmla="*/ 49024 h 412892"/>
                <a:gd name="connsiteX24" fmla="*/ 146290 w 605951"/>
                <a:gd name="connsiteY24" fmla="*/ 32024 h 412892"/>
                <a:gd name="connsiteX25" fmla="*/ 157698 w 605951"/>
                <a:gd name="connsiteY25" fmla="*/ 19040 h 412892"/>
                <a:gd name="connsiteX26" fmla="*/ 198561 w 605951"/>
                <a:gd name="connsiteY26" fmla="*/ 1573 h 412892"/>
                <a:gd name="connsiteX27" fmla="*/ 212961 w 605951"/>
                <a:gd name="connsiteY27" fmla="*/ 1106 h 41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5951" h="412892">
                  <a:moveTo>
                    <a:pt x="557295" y="6737"/>
                  </a:moveTo>
                  <a:cubicBezTo>
                    <a:pt x="578969" y="7601"/>
                    <a:pt x="598773" y="13111"/>
                    <a:pt x="604337" y="26138"/>
                  </a:cubicBezTo>
                  <a:cubicBezTo>
                    <a:pt x="615560" y="52286"/>
                    <a:pt x="565525" y="98605"/>
                    <a:pt x="539339" y="109718"/>
                  </a:cubicBezTo>
                  <a:lnTo>
                    <a:pt x="439175" y="152396"/>
                  </a:lnTo>
                  <a:cubicBezTo>
                    <a:pt x="419535" y="220194"/>
                    <a:pt x="426643" y="195633"/>
                    <a:pt x="372774" y="381191"/>
                  </a:cubicBezTo>
                  <a:cubicBezTo>
                    <a:pt x="371184" y="386981"/>
                    <a:pt x="366975" y="391651"/>
                    <a:pt x="361457" y="393985"/>
                  </a:cubicBezTo>
                  <a:lnTo>
                    <a:pt x="320868" y="411262"/>
                  </a:lnTo>
                  <a:cubicBezTo>
                    <a:pt x="315444" y="413596"/>
                    <a:pt x="309365" y="413409"/>
                    <a:pt x="304128" y="410795"/>
                  </a:cubicBezTo>
                  <a:cubicBezTo>
                    <a:pt x="298890" y="408086"/>
                    <a:pt x="295056" y="403324"/>
                    <a:pt x="293653" y="397627"/>
                  </a:cubicBezTo>
                  <a:cubicBezTo>
                    <a:pt x="256057" y="241486"/>
                    <a:pt x="265783" y="281922"/>
                    <a:pt x="253719" y="231400"/>
                  </a:cubicBezTo>
                  <a:cubicBezTo>
                    <a:pt x="105204" y="294623"/>
                    <a:pt x="145138" y="277533"/>
                    <a:pt x="112312" y="291541"/>
                  </a:cubicBezTo>
                  <a:cubicBezTo>
                    <a:pt x="95010" y="298918"/>
                    <a:pt x="74809" y="292101"/>
                    <a:pt x="65456" y="275759"/>
                  </a:cubicBezTo>
                  <a:cubicBezTo>
                    <a:pt x="15983" y="188536"/>
                    <a:pt x="29169" y="211789"/>
                    <a:pt x="2609" y="165003"/>
                  </a:cubicBezTo>
                  <a:cubicBezTo>
                    <a:pt x="-197" y="160053"/>
                    <a:pt x="-758" y="154170"/>
                    <a:pt x="1019" y="148754"/>
                  </a:cubicBezTo>
                  <a:cubicBezTo>
                    <a:pt x="2889" y="143431"/>
                    <a:pt x="6911" y="139135"/>
                    <a:pt x="12055" y="136894"/>
                  </a:cubicBezTo>
                  <a:lnTo>
                    <a:pt x="43946" y="123259"/>
                  </a:lnTo>
                  <a:cubicBezTo>
                    <a:pt x="50586" y="120458"/>
                    <a:pt x="58162" y="121392"/>
                    <a:pt x="63867" y="125781"/>
                  </a:cubicBezTo>
                  <a:cubicBezTo>
                    <a:pt x="95851" y="150154"/>
                    <a:pt x="81823" y="139415"/>
                    <a:pt x="126714" y="173688"/>
                  </a:cubicBezTo>
                  <a:lnTo>
                    <a:pt x="499030" y="15212"/>
                  </a:lnTo>
                  <a:cubicBezTo>
                    <a:pt x="512077" y="9655"/>
                    <a:pt x="535621" y="5873"/>
                    <a:pt x="557295" y="6737"/>
                  </a:cubicBezTo>
                  <a:close/>
                  <a:moveTo>
                    <a:pt x="212961" y="1106"/>
                  </a:moveTo>
                  <a:lnTo>
                    <a:pt x="330406" y="42299"/>
                  </a:lnTo>
                  <a:lnTo>
                    <a:pt x="188275" y="102826"/>
                  </a:lnTo>
                  <a:lnTo>
                    <a:pt x="149282" y="49024"/>
                  </a:lnTo>
                  <a:cubicBezTo>
                    <a:pt x="145729" y="44073"/>
                    <a:pt x="144607" y="37815"/>
                    <a:pt x="146290" y="32024"/>
                  </a:cubicBezTo>
                  <a:cubicBezTo>
                    <a:pt x="147880" y="26139"/>
                    <a:pt x="152088" y="21375"/>
                    <a:pt x="157698" y="19040"/>
                  </a:cubicBezTo>
                  <a:lnTo>
                    <a:pt x="198561" y="1573"/>
                  </a:lnTo>
                  <a:cubicBezTo>
                    <a:pt x="203143" y="-389"/>
                    <a:pt x="208285" y="-482"/>
                    <a:pt x="212961" y="1106"/>
                  </a:cubicBezTo>
                  <a:close/>
                </a:path>
              </a:pathLst>
            </a:custGeom>
            <a:solidFill>
              <a:srgbClr val="FFFFFF"/>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1947285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 大数据处理与传统数据处理的差异</a:t>
            </a:r>
          </a:p>
        </p:txBody>
      </p:sp>
      <p:pic>
        <p:nvPicPr>
          <p:cNvPr id="4" name="Picture 5" descr="MC900232521[1]"/>
          <p:cNvPicPr>
            <a:picLocks noChangeAspect="1" noChangeArrowheads="1"/>
          </p:cNvPicPr>
          <p:nvPr/>
        </p:nvPicPr>
        <p:blipFill>
          <a:blip r:embed="rId3" cstate="print"/>
          <a:srcRect/>
          <a:stretch>
            <a:fillRect/>
          </a:stretch>
        </p:blipFill>
        <p:spPr bwMode="auto">
          <a:xfrm>
            <a:off x="7004777" y="1370963"/>
            <a:ext cx="1448755" cy="1213334"/>
          </a:xfrm>
          <a:prstGeom prst="rect">
            <a:avLst/>
          </a:prstGeom>
          <a:noFill/>
          <a:ln w="9525">
            <a:noFill/>
            <a:miter lim="800000"/>
            <a:headEnd/>
            <a:tailEnd/>
          </a:ln>
        </p:spPr>
      </p:pic>
      <p:sp>
        <p:nvSpPr>
          <p:cNvPr id="5" name="Rectangle 4"/>
          <p:cNvSpPr>
            <a:spLocks noChangeArrowheads="1"/>
          </p:cNvSpPr>
          <p:nvPr/>
        </p:nvSpPr>
        <p:spPr bwMode="auto">
          <a:xfrm>
            <a:off x="643866" y="1473939"/>
            <a:ext cx="6385081" cy="400110"/>
          </a:xfrm>
          <a:prstGeom prst="rect">
            <a:avLst/>
          </a:prstGeom>
          <a:noFill/>
          <a:ln w="9525">
            <a:noFill/>
            <a:miter lim="800000"/>
            <a:headEnd/>
            <a:tailEnd/>
          </a:ln>
        </p:spPr>
        <p:txBody>
          <a:bodyPr wrap="none">
            <a:spAutoFit/>
          </a:bodyPr>
          <a:lstStyle/>
          <a:p>
            <a:pPr marL="342900" indent="-342900" fontAlgn="auto">
              <a:spcBef>
                <a:spcPts val="0"/>
              </a:spcBef>
              <a:spcAft>
                <a:spcPts val="0"/>
              </a:spcAft>
              <a:buSzPct val="50000"/>
              <a:buFont typeface="Wingdings" panose="05000000000000000000" pitchFamily="2" charset="2"/>
              <a:buChar char="l"/>
            </a:pPr>
            <a:r>
              <a:rPr lang="zh-CN" altLang="en-US" sz="20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从数据库 </a:t>
            </a:r>
            <a:r>
              <a:rPr lang="en-US" altLang="zh-CN" sz="20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(database</a:t>
            </a:r>
            <a:r>
              <a:rPr lang="zh-CN" altLang="en-US" sz="20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n-US" altLang="zh-CN" sz="20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DB)</a:t>
            </a:r>
            <a:r>
              <a:rPr lang="zh-CN" altLang="en-US" sz="20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到大数据 </a:t>
            </a:r>
            <a:r>
              <a:rPr lang="en-US" altLang="zh-CN" sz="20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(big data</a:t>
            </a:r>
            <a:r>
              <a:rPr lang="zh-CN" altLang="en-US" sz="20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n-US" altLang="zh-CN" sz="20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BD)</a:t>
            </a:r>
          </a:p>
        </p:txBody>
      </p:sp>
      <p:pic>
        <p:nvPicPr>
          <p:cNvPr id="6" name="Picture 10" descr="大海"/>
          <p:cNvPicPr>
            <a:picLocks noChangeAspect="1" noChangeArrowheads="1"/>
          </p:cNvPicPr>
          <p:nvPr/>
        </p:nvPicPr>
        <p:blipFill>
          <a:blip r:embed="rId4" cstate="print"/>
          <a:srcRect/>
          <a:stretch>
            <a:fillRect/>
          </a:stretch>
        </p:blipFill>
        <p:spPr bwMode="auto">
          <a:xfrm>
            <a:off x="8775610" y="1460657"/>
            <a:ext cx="2147763" cy="1033946"/>
          </a:xfrm>
          <a:prstGeom prst="rect">
            <a:avLst/>
          </a:prstGeom>
          <a:noFill/>
          <a:ln w="9525">
            <a:noFill/>
            <a:miter lim="800000"/>
            <a:headEnd/>
            <a:tailEnd/>
          </a:ln>
        </p:spPr>
      </p:pic>
      <p:sp>
        <p:nvSpPr>
          <p:cNvPr id="7" name="Text Box 11"/>
          <p:cNvSpPr txBox="1">
            <a:spLocks noChangeArrowheads="1"/>
          </p:cNvSpPr>
          <p:nvPr/>
        </p:nvSpPr>
        <p:spPr bwMode="auto">
          <a:xfrm>
            <a:off x="296178" y="1984740"/>
            <a:ext cx="9284914" cy="480131"/>
          </a:xfrm>
          <a:prstGeom prst="rect">
            <a:avLst/>
          </a:prstGeom>
        </p:spPr>
        <p:txBody>
          <a:bodyPr/>
          <a:lstStyle>
            <a:defPPr>
              <a:defRPr lang="en-US"/>
            </a:defPPr>
            <a:lvl1pPr marL="228600" indent="-228600" defTabSz="914400">
              <a:lnSpc>
                <a:spcPct val="90000"/>
              </a:lnSpc>
              <a:spcBef>
                <a:spcPts val="1000"/>
              </a:spcBef>
              <a:buFont typeface="Arial"/>
              <a:buChar char="•"/>
              <a:defRPr sz="2800"/>
            </a:lvl1pPr>
            <a:lvl2pPr marL="685800" lvl="1" indent="-228600" defTabSz="914400" fontAlgn="auto">
              <a:lnSpc>
                <a:spcPct val="150000"/>
              </a:lnSpc>
              <a:spcBef>
                <a:spcPts val="500"/>
              </a:spcBef>
              <a:spcAft>
                <a:spcPts val="0"/>
              </a:spcAft>
              <a:buFont typeface="微软雅黑" panose="020B0503020204020204" pitchFamily="34" charset="-122"/>
              <a:buChar char="▫"/>
              <a:defRPr>
                <a:solidFill>
                  <a:srgbClr val="000000"/>
                </a:solidFill>
                <a:latin typeface="+mn-ea"/>
                <a:cs typeface="+mn-ea"/>
              </a:defRPr>
            </a:lvl2pPr>
            <a:lvl3pPr marL="1143000" indent="-228600" defTabSz="914400">
              <a:lnSpc>
                <a:spcPct val="90000"/>
              </a:lnSpc>
              <a:spcBef>
                <a:spcPts val="500"/>
              </a:spcBef>
              <a:buFont typeface="Arial"/>
              <a:buChar char="•"/>
              <a:defRPr sz="2000"/>
            </a:lvl3pPr>
            <a:lvl4pPr marL="1600200" indent="-228600" defTabSz="914400">
              <a:lnSpc>
                <a:spcPct val="90000"/>
              </a:lnSpc>
              <a:spcBef>
                <a:spcPts val="500"/>
              </a:spcBef>
              <a:buFont typeface="Arial"/>
              <a:buChar char="•"/>
            </a:lvl4pPr>
            <a:lvl5pPr marL="2057400" indent="-228600" defTabSz="914400">
              <a:lnSpc>
                <a:spcPct val="90000"/>
              </a:lnSpc>
              <a:spcBef>
                <a:spcPts val="500"/>
              </a:spcBef>
              <a:buFont typeface="Arial"/>
              <a:buChar cha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lvl="1"/>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b="1" dirty="0">
                <a:latin typeface="Huawei Sans" panose="020C0503030203020204" pitchFamily="34" charset="0"/>
                <a:ea typeface="方正兰亭黑简体" panose="02000000000000000000" pitchFamily="2" charset="-122"/>
                <a:sym typeface="Huawei Sans" panose="020C0503030203020204" pitchFamily="34" charset="0"/>
              </a:rPr>
              <a:t>池塘捕鱼</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VS“</a:t>
            </a:r>
            <a:r>
              <a:rPr lang="zh-CN" altLang="en-US" b="1" dirty="0">
                <a:latin typeface="Huawei Sans" panose="020C0503030203020204" pitchFamily="34" charset="0"/>
                <a:ea typeface="方正兰亭黑简体" panose="02000000000000000000" pitchFamily="2" charset="-122"/>
                <a:sym typeface="Huawei Sans" panose="020C0503030203020204" pitchFamily="34" charset="0"/>
              </a:rPr>
              <a:t>大海捕鱼</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”，“鱼”是待处理的数据。</a:t>
            </a:r>
          </a:p>
        </p:txBody>
      </p:sp>
      <p:graphicFrame>
        <p:nvGraphicFramePr>
          <p:cNvPr id="8" name="表格 7"/>
          <p:cNvGraphicFramePr>
            <a:graphicFrameLocks noGrp="1"/>
          </p:cNvGraphicFramePr>
          <p:nvPr/>
        </p:nvGraphicFramePr>
        <p:xfrm>
          <a:off x="643866" y="2825575"/>
          <a:ext cx="10778073" cy="3547564"/>
        </p:xfrm>
        <a:graphic>
          <a:graphicData uri="http://schemas.openxmlformats.org/drawingml/2006/table">
            <a:tbl>
              <a:tblPr firstRow="1" bandRow="1"/>
              <a:tblGrid>
                <a:gridCol w="2288359">
                  <a:extLst>
                    <a:ext uri="{9D8B030D-6E8A-4147-A177-3AD203B41FA5}">
                      <a16:colId xmlns:a16="http://schemas.microsoft.com/office/drawing/2014/main" val="20000"/>
                    </a:ext>
                  </a:extLst>
                </a:gridCol>
                <a:gridCol w="4479228">
                  <a:extLst>
                    <a:ext uri="{9D8B030D-6E8A-4147-A177-3AD203B41FA5}">
                      <a16:colId xmlns:a16="http://schemas.microsoft.com/office/drawing/2014/main" val="20001"/>
                    </a:ext>
                  </a:extLst>
                </a:gridCol>
                <a:gridCol w="4010486">
                  <a:extLst>
                    <a:ext uri="{9D8B030D-6E8A-4147-A177-3AD203B41FA5}">
                      <a16:colId xmlns:a16="http://schemas.microsoft.com/office/drawing/2014/main" val="20002"/>
                    </a:ext>
                  </a:extLst>
                </a:gridCol>
              </a:tblGrid>
              <a:tr h="462302">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pPr algn="ctr"/>
                      <a:endParaRPr lang="zh-CN" altLang="en-US" sz="1800" dirty="0">
                        <a:ln>
                          <a:noFill/>
                        </a:ln>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pPr algn="ctr"/>
                      <a:r>
                        <a:rPr lang="zh-CN" altLang="en-US" sz="1800" dirty="0">
                          <a:ln>
                            <a:noFill/>
                          </a:ln>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大数据处理</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pPr algn="ctr"/>
                      <a:r>
                        <a:rPr lang="zh-CN" altLang="en-US" sz="1800" dirty="0">
                          <a:ln>
                            <a:noFill/>
                          </a:ln>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传统数据处理</a:t>
                      </a:r>
                    </a:p>
                  </a:txBody>
                  <a:tcPr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0000"/>
                  </a:ext>
                </a:extLst>
              </a:tr>
              <a:tr h="462302">
                <a:tc>
                  <a:txBody>
                    <a:bodyPr/>
                    <a:lstStyle>
                      <a:lvl1pPr marL="0" algn="l" defTabSz="914400" rtl="0" eaLnBrk="1" latinLnBrk="0" hangingPunct="1">
                        <a:defRPr sz="1800" kern="1200">
                          <a:solidFill>
                            <a:schemeClr val="dk1"/>
                          </a:solidFill>
                          <a:latin typeface="DengXian" panose="020F0502020204030204"/>
                        </a:defRPr>
                      </a:lvl1pPr>
                      <a:lvl2pPr marL="457200" algn="l" defTabSz="914400" rtl="0" eaLnBrk="1" latinLnBrk="0" hangingPunct="1">
                        <a:defRPr sz="1800" kern="1200">
                          <a:solidFill>
                            <a:schemeClr val="dk1"/>
                          </a:solidFill>
                          <a:latin typeface="DengXian" panose="020F0502020204030204"/>
                        </a:defRPr>
                      </a:lvl2pPr>
                      <a:lvl3pPr marL="914400" algn="l" defTabSz="914400" rtl="0" eaLnBrk="1" latinLnBrk="0" hangingPunct="1">
                        <a:defRPr sz="1800" kern="1200">
                          <a:solidFill>
                            <a:schemeClr val="dk1"/>
                          </a:solidFill>
                          <a:latin typeface="DengXian" panose="020F0502020204030204"/>
                        </a:defRPr>
                      </a:lvl3pPr>
                      <a:lvl4pPr marL="1371600" algn="l" defTabSz="914400" rtl="0" eaLnBrk="1" latinLnBrk="0" hangingPunct="1">
                        <a:defRPr sz="1800" kern="1200">
                          <a:solidFill>
                            <a:schemeClr val="dk1"/>
                          </a:solidFill>
                          <a:latin typeface="DengXian" panose="020F0502020204030204"/>
                        </a:defRPr>
                      </a:lvl4pPr>
                      <a:lvl5pPr marL="1828800" algn="l" defTabSz="914400" rtl="0" eaLnBrk="1" latinLnBrk="0" hangingPunct="1">
                        <a:defRPr sz="1800" kern="1200">
                          <a:solidFill>
                            <a:schemeClr val="dk1"/>
                          </a:solidFill>
                          <a:latin typeface="DengXian" panose="020F0502020204030204"/>
                        </a:defRPr>
                      </a:lvl5pPr>
                      <a:lvl6pPr marL="2286000" algn="l" defTabSz="914400" rtl="0" eaLnBrk="1" latinLnBrk="0" hangingPunct="1">
                        <a:defRPr sz="1800" kern="1200">
                          <a:solidFill>
                            <a:schemeClr val="dk1"/>
                          </a:solidFill>
                          <a:latin typeface="DengXian" panose="020F0502020204030204"/>
                        </a:defRPr>
                      </a:lvl6pPr>
                      <a:lvl7pPr marL="2743200" algn="l" defTabSz="914400" rtl="0" eaLnBrk="1" latinLnBrk="0" hangingPunct="1">
                        <a:defRPr sz="1800" kern="1200">
                          <a:solidFill>
                            <a:schemeClr val="dk1"/>
                          </a:solidFill>
                          <a:latin typeface="DengXian" panose="020F0502020204030204"/>
                        </a:defRPr>
                      </a:lvl7pPr>
                      <a:lvl8pPr marL="3200400" algn="l" defTabSz="914400" rtl="0" eaLnBrk="1" latinLnBrk="0" hangingPunct="1">
                        <a:defRPr sz="1800" kern="1200">
                          <a:solidFill>
                            <a:schemeClr val="dk1"/>
                          </a:solidFill>
                          <a:latin typeface="DengXian" panose="020F0502020204030204"/>
                        </a:defRPr>
                      </a:lvl8pPr>
                      <a:lvl9pPr marL="3657600" algn="l" defTabSz="914400" rtl="0" eaLnBrk="1" latinLnBrk="0" hangingPunct="1">
                        <a:defRPr sz="1800" kern="1200">
                          <a:solidFill>
                            <a:schemeClr val="dk1"/>
                          </a:solidFill>
                          <a:latin typeface="DengXian"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Huawei Sans" panose="020C0503030203020204" pitchFamily="34" charset="0"/>
                        </a:rPr>
                        <a:t>数据规模</a:t>
                      </a:r>
                      <a:endParaRPr lang="en-US" altLang="zh-CN" sz="1800" dirty="0">
                        <a:latin typeface="+mn-lt"/>
                        <a:ea typeface="+mn-ea"/>
                        <a:cs typeface="+mn-ea"/>
                        <a:sym typeface="Huawei Sans" panose="020C0503030203020204" pitchFamily="34" charset="0"/>
                      </a:endParaRPr>
                    </a:p>
                  </a:txBody>
                  <a:tcPr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DengXian" panose="020F0502020204030204"/>
                        </a:defRPr>
                      </a:lvl1pPr>
                      <a:lvl2pPr marL="457200" algn="l" defTabSz="914400" rtl="0" eaLnBrk="1" latinLnBrk="0" hangingPunct="1">
                        <a:defRPr sz="1800" kern="1200">
                          <a:solidFill>
                            <a:schemeClr val="dk1"/>
                          </a:solidFill>
                          <a:latin typeface="DengXian" panose="020F0502020204030204"/>
                        </a:defRPr>
                      </a:lvl2pPr>
                      <a:lvl3pPr marL="914400" algn="l" defTabSz="914400" rtl="0" eaLnBrk="1" latinLnBrk="0" hangingPunct="1">
                        <a:defRPr sz="1800" kern="1200">
                          <a:solidFill>
                            <a:schemeClr val="dk1"/>
                          </a:solidFill>
                          <a:latin typeface="DengXian" panose="020F0502020204030204"/>
                        </a:defRPr>
                      </a:lvl3pPr>
                      <a:lvl4pPr marL="1371600" algn="l" defTabSz="914400" rtl="0" eaLnBrk="1" latinLnBrk="0" hangingPunct="1">
                        <a:defRPr sz="1800" kern="1200">
                          <a:solidFill>
                            <a:schemeClr val="dk1"/>
                          </a:solidFill>
                          <a:latin typeface="DengXian" panose="020F0502020204030204"/>
                        </a:defRPr>
                      </a:lvl4pPr>
                      <a:lvl5pPr marL="1828800" algn="l" defTabSz="914400" rtl="0" eaLnBrk="1" latinLnBrk="0" hangingPunct="1">
                        <a:defRPr sz="1800" kern="1200">
                          <a:solidFill>
                            <a:schemeClr val="dk1"/>
                          </a:solidFill>
                          <a:latin typeface="DengXian" panose="020F0502020204030204"/>
                        </a:defRPr>
                      </a:lvl5pPr>
                      <a:lvl6pPr marL="2286000" algn="l" defTabSz="914400" rtl="0" eaLnBrk="1" latinLnBrk="0" hangingPunct="1">
                        <a:defRPr sz="1800" kern="1200">
                          <a:solidFill>
                            <a:schemeClr val="dk1"/>
                          </a:solidFill>
                          <a:latin typeface="DengXian" panose="020F0502020204030204"/>
                        </a:defRPr>
                      </a:lvl6pPr>
                      <a:lvl7pPr marL="2743200" algn="l" defTabSz="914400" rtl="0" eaLnBrk="1" latinLnBrk="0" hangingPunct="1">
                        <a:defRPr sz="1800" kern="1200">
                          <a:solidFill>
                            <a:schemeClr val="dk1"/>
                          </a:solidFill>
                          <a:latin typeface="DengXian" panose="020F0502020204030204"/>
                        </a:defRPr>
                      </a:lvl7pPr>
                      <a:lvl8pPr marL="3200400" algn="l" defTabSz="914400" rtl="0" eaLnBrk="1" latinLnBrk="0" hangingPunct="1">
                        <a:defRPr sz="1800" kern="1200">
                          <a:solidFill>
                            <a:schemeClr val="dk1"/>
                          </a:solidFill>
                          <a:latin typeface="DengXian" panose="020F0502020204030204"/>
                        </a:defRPr>
                      </a:lvl8pPr>
                      <a:lvl9pPr marL="3657600" algn="l" defTabSz="914400" rtl="0" eaLnBrk="1" latinLnBrk="0" hangingPunct="1">
                        <a:defRPr sz="1800" kern="1200">
                          <a:solidFill>
                            <a:schemeClr val="dk1"/>
                          </a:solidFill>
                          <a:latin typeface="DengXian"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Huawei Sans" panose="020C0503030203020204" pitchFamily="34" charset="0"/>
                        </a:rPr>
                        <a:t>大</a:t>
                      </a:r>
                      <a:r>
                        <a:rPr lang="zh-CN" altLang="en-US" sz="1800" baseline="0" dirty="0">
                          <a:latin typeface="+mn-lt"/>
                          <a:ea typeface="+mn-ea"/>
                          <a:cs typeface="+mn-ea"/>
                          <a:sym typeface="Huawei Sans" panose="020C0503030203020204" pitchFamily="34" charset="0"/>
                        </a:rPr>
                        <a:t> </a:t>
                      </a:r>
                      <a:r>
                        <a:rPr lang="en-US" altLang="zh-CN" sz="1800" baseline="0" dirty="0">
                          <a:latin typeface="+mn-lt"/>
                          <a:ea typeface="+mn-ea"/>
                          <a:cs typeface="+mn-ea"/>
                          <a:sym typeface="Huawei Sans" panose="020C0503030203020204" pitchFamily="34" charset="0"/>
                        </a:rPr>
                        <a:t>(</a:t>
                      </a:r>
                      <a:r>
                        <a:rPr lang="zh-CN" altLang="en-US" sz="1800" dirty="0">
                          <a:latin typeface="+mn-lt"/>
                          <a:ea typeface="+mn-ea"/>
                          <a:cs typeface="+mn-ea"/>
                          <a:sym typeface="Huawei Sans" panose="020C0503030203020204" pitchFamily="34" charset="0"/>
                        </a:rPr>
                        <a:t>以</a:t>
                      </a:r>
                      <a:r>
                        <a:rPr lang="en-US" altLang="zh-CN" sz="1800" dirty="0">
                          <a:latin typeface="+mn-lt"/>
                          <a:ea typeface="+mn-ea"/>
                          <a:cs typeface="+mn-ea"/>
                          <a:sym typeface="Huawei Sans" panose="020C0503030203020204" pitchFamily="34" charset="0"/>
                        </a:rPr>
                        <a:t>GB</a:t>
                      </a:r>
                      <a:r>
                        <a:rPr lang="zh-CN" altLang="en-US" sz="1800" dirty="0">
                          <a:latin typeface="+mn-lt"/>
                          <a:ea typeface="+mn-ea"/>
                          <a:cs typeface="+mn-ea"/>
                          <a:sym typeface="Huawei Sans" panose="020C0503030203020204" pitchFamily="34" charset="0"/>
                        </a:rPr>
                        <a:t>、</a:t>
                      </a:r>
                      <a:r>
                        <a:rPr lang="en-US" altLang="zh-CN" sz="1800" dirty="0">
                          <a:latin typeface="+mn-lt"/>
                          <a:ea typeface="+mn-ea"/>
                          <a:cs typeface="+mn-ea"/>
                          <a:sym typeface="Huawei Sans" panose="020C0503030203020204" pitchFamily="34" charset="0"/>
                        </a:rPr>
                        <a:t>TB</a:t>
                      </a:r>
                      <a:r>
                        <a:rPr lang="zh-CN" altLang="en-US" sz="1800" dirty="0">
                          <a:latin typeface="+mn-lt"/>
                          <a:ea typeface="+mn-ea"/>
                          <a:cs typeface="+mn-ea"/>
                          <a:sym typeface="Huawei Sans" panose="020C0503030203020204" pitchFamily="34" charset="0"/>
                        </a:rPr>
                        <a:t>、</a:t>
                      </a:r>
                      <a:r>
                        <a:rPr lang="en-US" altLang="zh-CN" sz="1800" dirty="0">
                          <a:latin typeface="+mn-lt"/>
                          <a:ea typeface="+mn-ea"/>
                          <a:cs typeface="+mn-ea"/>
                          <a:sym typeface="Huawei Sans" panose="020C0503030203020204" pitchFamily="34" charset="0"/>
                        </a:rPr>
                        <a:t>PB</a:t>
                      </a:r>
                      <a:r>
                        <a:rPr lang="zh-CN" altLang="en-US" sz="1800" dirty="0">
                          <a:latin typeface="+mn-lt"/>
                          <a:ea typeface="+mn-ea"/>
                          <a:cs typeface="+mn-ea"/>
                          <a:sym typeface="Huawei Sans" panose="020C0503030203020204" pitchFamily="34" charset="0"/>
                        </a:rPr>
                        <a:t>为处理单位</a:t>
                      </a:r>
                      <a:r>
                        <a:rPr lang="en-US" altLang="zh-CN" sz="1800" dirty="0">
                          <a:latin typeface="+mn-lt"/>
                          <a:ea typeface="+mn-ea"/>
                          <a:cs typeface="+mn-ea"/>
                          <a:sym typeface="Huawei Sans" panose="020C0503030203020204" pitchFamily="34" charset="0"/>
                        </a:rPr>
                        <a:t>)</a:t>
                      </a:r>
                      <a:endParaRPr lang="zh-CN" altLang="en-US" sz="1800" dirty="0">
                        <a:latin typeface="+mn-lt"/>
                        <a:ea typeface="+mn-ea"/>
                        <a:cs typeface="+mn-ea"/>
                        <a:sym typeface="Huawei Sans" panose="020C0503030203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DengXian" panose="020F0502020204030204"/>
                        </a:defRPr>
                      </a:lvl1pPr>
                      <a:lvl2pPr marL="457200" algn="l" defTabSz="914400" rtl="0" eaLnBrk="1" latinLnBrk="0" hangingPunct="1">
                        <a:defRPr sz="1800" kern="1200">
                          <a:solidFill>
                            <a:schemeClr val="dk1"/>
                          </a:solidFill>
                          <a:latin typeface="DengXian" panose="020F0502020204030204"/>
                        </a:defRPr>
                      </a:lvl2pPr>
                      <a:lvl3pPr marL="914400" algn="l" defTabSz="914400" rtl="0" eaLnBrk="1" latinLnBrk="0" hangingPunct="1">
                        <a:defRPr sz="1800" kern="1200">
                          <a:solidFill>
                            <a:schemeClr val="dk1"/>
                          </a:solidFill>
                          <a:latin typeface="DengXian" panose="020F0502020204030204"/>
                        </a:defRPr>
                      </a:lvl3pPr>
                      <a:lvl4pPr marL="1371600" algn="l" defTabSz="914400" rtl="0" eaLnBrk="1" latinLnBrk="0" hangingPunct="1">
                        <a:defRPr sz="1800" kern="1200">
                          <a:solidFill>
                            <a:schemeClr val="dk1"/>
                          </a:solidFill>
                          <a:latin typeface="DengXian" panose="020F0502020204030204"/>
                        </a:defRPr>
                      </a:lvl4pPr>
                      <a:lvl5pPr marL="1828800" algn="l" defTabSz="914400" rtl="0" eaLnBrk="1" latinLnBrk="0" hangingPunct="1">
                        <a:defRPr sz="1800" kern="1200">
                          <a:solidFill>
                            <a:schemeClr val="dk1"/>
                          </a:solidFill>
                          <a:latin typeface="DengXian" panose="020F0502020204030204"/>
                        </a:defRPr>
                      </a:lvl5pPr>
                      <a:lvl6pPr marL="2286000" algn="l" defTabSz="914400" rtl="0" eaLnBrk="1" latinLnBrk="0" hangingPunct="1">
                        <a:defRPr sz="1800" kern="1200">
                          <a:solidFill>
                            <a:schemeClr val="dk1"/>
                          </a:solidFill>
                          <a:latin typeface="DengXian" panose="020F0502020204030204"/>
                        </a:defRPr>
                      </a:lvl6pPr>
                      <a:lvl7pPr marL="2743200" algn="l" defTabSz="914400" rtl="0" eaLnBrk="1" latinLnBrk="0" hangingPunct="1">
                        <a:defRPr sz="1800" kern="1200">
                          <a:solidFill>
                            <a:schemeClr val="dk1"/>
                          </a:solidFill>
                          <a:latin typeface="DengXian" panose="020F0502020204030204"/>
                        </a:defRPr>
                      </a:lvl7pPr>
                      <a:lvl8pPr marL="3200400" algn="l" defTabSz="914400" rtl="0" eaLnBrk="1" latinLnBrk="0" hangingPunct="1">
                        <a:defRPr sz="1800" kern="1200">
                          <a:solidFill>
                            <a:schemeClr val="dk1"/>
                          </a:solidFill>
                          <a:latin typeface="DengXian" panose="020F0502020204030204"/>
                        </a:defRPr>
                      </a:lvl8pPr>
                      <a:lvl9pPr marL="3657600" algn="l" defTabSz="914400" rtl="0" eaLnBrk="1" latinLnBrk="0" hangingPunct="1">
                        <a:defRPr sz="1800" kern="1200">
                          <a:solidFill>
                            <a:schemeClr val="dk1"/>
                          </a:solidFill>
                          <a:latin typeface="DengXian"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Huawei Sans" panose="020C0503030203020204" pitchFamily="34" charset="0"/>
                        </a:rPr>
                        <a:t>小</a:t>
                      </a:r>
                      <a:r>
                        <a:rPr lang="zh-CN" altLang="en-US" sz="1800" baseline="0" dirty="0">
                          <a:latin typeface="+mn-lt"/>
                          <a:ea typeface="+mn-ea"/>
                          <a:cs typeface="+mn-ea"/>
                          <a:sym typeface="Huawei Sans" panose="020C0503030203020204" pitchFamily="34" charset="0"/>
                        </a:rPr>
                        <a:t> </a:t>
                      </a:r>
                      <a:r>
                        <a:rPr lang="en-US" altLang="zh-CN" sz="1800" baseline="0" dirty="0">
                          <a:latin typeface="+mn-lt"/>
                          <a:ea typeface="+mn-ea"/>
                          <a:cs typeface="+mn-ea"/>
                          <a:sym typeface="Huawei Sans" panose="020C0503030203020204" pitchFamily="34" charset="0"/>
                        </a:rPr>
                        <a:t>(</a:t>
                      </a:r>
                      <a:r>
                        <a:rPr lang="zh-CN" altLang="en-US" sz="1800" dirty="0">
                          <a:latin typeface="+mn-lt"/>
                          <a:ea typeface="+mn-ea"/>
                          <a:cs typeface="+mn-ea"/>
                          <a:sym typeface="Huawei Sans" panose="020C0503030203020204" pitchFamily="34" charset="0"/>
                        </a:rPr>
                        <a:t>以</a:t>
                      </a:r>
                      <a:r>
                        <a:rPr lang="en-US" altLang="zh-CN" sz="1800" dirty="0">
                          <a:latin typeface="+mn-lt"/>
                          <a:ea typeface="+mn-ea"/>
                          <a:cs typeface="+mn-ea"/>
                          <a:sym typeface="Huawei Sans" panose="020C0503030203020204" pitchFamily="34" charset="0"/>
                        </a:rPr>
                        <a:t>MB</a:t>
                      </a:r>
                      <a:r>
                        <a:rPr lang="zh-CN" altLang="en-US" sz="1800" dirty="0">
                          <a:latin typeface="+mn-lt"/>
                          <a:ea typeface="+mn-ea"/>
                          <a:cs typeface="+mn-ea"/>
                          <a:sym typeface="Huawei Sans" panose="020C0503030203020204" pitchFamily="34" charset="0"/>
                        </a:rPr>
                        <a:t>为处理单位</a:t>
                      </a:r>
                      <a:r>
                        <a:rPr lang="en-US" altLang="zh-CN" sz="1800" dirty="0">
                          <a:latin typeface="+mn-lt"/>
                          <a:ea typeface="+mn-ea"/>
                          <a:cs typeface="+mn-ea"/>
                          <a:sym typeface="Huawei Sans" panose="020C0503030203020204" pitchFamily="34" charset="0"/>
                        </a:rPr>
                        <a:t>)</a:t>
                      </a:r>
                      <a:endParaRPr lang="zh-CN" altLang="en-US" sz="1800" dirty="0">
                        <a:latin typeface="+mn-lt"/>
                        <a:ea typeface="+mn-ea"/>
                        <a:cs typeface="+mn-ea"/>
                        <a:sym typeface="Huawei Sans" panose="020C0503030203020204" pitchFamily="34" charset="0"/>
                      </a:endParaRPr>
                    </a:p>
                  </a:txBody>
                  <a:tcPr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45956">
                <a:tc>
                  <a:txBody>
                    <a:bodyPr/>
                    <a:lstStyle>
                      <a:lvl1pPr marL="0" algn="l" defTabSz="914400" rtl="0" eaLnBrk="1" latinLnBrk="0" hangingPunct="1">
                        <a:defRPr sz="1800" kern="1200">
                          <a:solidFill>
                            <a:schemeClr val="dk1"/>
                          </a:solidFill>
                          <a:latin typeface="DengXian" panose="020F0502020204030204"/>
                        </a:defRPr>
                      </a:lvl1pPr>
                      <a:lvl2pPr marL="457200" algn="l" defTabSz="914400" rtl="0" eaLnBrk="1" latinLnBrk="0" hangingPunct="1">
                        <a:defRPr sz="1800" kern="1200">
                          <a:solidFill>
                            <a:schemeClr val="dk1"/>
                          </a:solidFill>
                          <a:latin typeface="DengXian" panose="020F0502020204030204"/>
                        </a:defRPr>
                      </a:lvl2pPr>
                      <a:lvl3pPr marL="914400" algn="l" defTabSz="914400" rtl="0" eaLnBrk="1" latinLnBrk="0" hangingPunct="1">
                        <a:defRPr sz="1800" kern="1200">
                          <a:solidFill>
                            <a:schemeClr val="dk1"/>
                          </a:solidFill>
                          <a:latin typeface="DengXian" panose="020F0502020204030204"/>
                        </a:defRPr>
                      </a:lvl3pPr>
                      <a:lvl4pPr marL="1371600" algn="l" defTabSz="914400" rtl="0" eaLnBrk="1" latinLnBrk="0" hangingPunct="1">
                        <a:defRPr sz="1800" kern="1200">
                          <a:solidFill>
                            <a:schemeClr val="dk1"/>
                          </a:solidFill>
                          <a:latin typeface="DengXian" panose="020F0502020204030204"/>
                        </a:defRPr>
                      </a:lvl4pPr>
                      <a:lvl5pPr marL="1828800" algn="l" defTabSz="914400" rtl="0" eaLnBrk="1" latinLnBrk="0" hangingPunct="1">
                        <a:defRPr sz="1800" kern="1200">
                          <a:solidFill>
                            <a:schemeClr val="dk1"/>
                          </a:solidFill>
                          <a:latin typeface="DengXian" panose="020F0502020204030204"/>
                        </a:defRPr>
                      </a:lvl5pPr>
                      <a:lvl6pPr marL="2286000" algn="l" defTabSz="914400" rtl="0" eaLnBrk="1" latinLnBrk="0" hangingPunct="1">
                        <a:defRPr sz="1800" kern="1200">
                          <a:solidFill>
                            <a:schemeClr val="dk1"/>
                          </a:solidFill>
                          <a:latin typeface="DengXian" panose="020F0502020204030204"/>
                        </a:defRPr>
                      </a:lvl6pPr>
                      <a:lvl7pPr marL="2743200" algn="l" defTabSz="914400" rtl="0" eaLnBrk="1" latinLnBrk="0" hangingPunct="1">
                        <a:defRPr sz="1800" kern="1200">
                          <a:solidFill>
                            <a:schemeClr val="dk1"/>
                          </a:solidFill>
                          <a:latin typeface="DengXian" panose="020F0502020204030204"/>
                        </a:defRPr>
                      </a:lvl7pPr>
                      <a:lvl8pPr marL="3200400" algn="l" defTabSz="914400" rtl="0" eaLnBrk="1" latinLnBrk="0" hangingPunct="1">
                        <a:defRPr sz="1800" kern="1200">
                          <a:solidFill>
                            <a:schemeClr val="dk1"/>
                          </a:solidFill>
                          <a:latin typeface="DengXian" panose="020F0502020204030204"/>
                        </a:defRPr>
                      </a:lvl8pPr>
                      <a:lvl9pPr marL="3657600" algn="l" defTabSz="914400" rtl="0" eaLnBrk="1" latinLnBrk="0" hangingPunct="1">
                        <a:defRPr sz="1800" kern="1200">
                          <a:solidFill>
                            <a:schemeClr val="dk1"/>
                          </a:solidFill>
                          <a:latin typeface="DengXian"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Huawei Sans" panose="020C0503030203020204" pitchFamily="34" charset="0"/>
                        </a:rPr>
                        <a:t>数据类型</a:t>
                      </a:r>
                    </a:p>
                  </a:txBody>
                  <a:tcPr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DengXian" panose="020F0502020204030204"/>
                        </a:defRPr>
                      </a:lvl1pPr>
                      <a:lvl2pPr marL="457200" algn="l" defTabSz="914400" rtl="0" eaLnBrk="1" latinLnBrk="0" hangingPunct="1">
                        <a:defRPr sz="1800" kern="1200">
                          <a:solidFill>
                            <a:schemeClr val="dk1"/>
                          </a:solidFill>
                          <a:latin typeface="DengXian" panose="020F0502020204030204"/>
                        </a:defRPr>
                      </a:lvl2pPr>
                      <a:lvl3pPr marL="914400" algn="l" defTabSz="914400" rtl="0" eaLnBrk="1" latinLnBrk="0" hangingPunct="1">
                        <a:defRPr sz="1800" kern="1200">
                          <a:solidFill>
                            <a:schemeClr val="dk1"/>
                          </a:solidFill>
                          <a:latin typeface="DengXian" panose="020F0502020204030204"/>
                        </a:defRPr>
                      </a:lvl3pPr>
                      <a:lvl4pPr marL="1371600" algn="l" defTabSz="914400" rtl="0" eaLnBrk="1" latinLnBrk="0" hangingPunct="1">
                        <a:defRPr sz="1800" kern="1200">
                          <a:solidFill>
                            <a:schemeClr val="dk1"/>
                          </a:solidFill>
                          <a:latin typeface="DengXian" panose="020F0502020204030204"/>
                        </a:defRPr>
                      </a:lvl4pPr>
                      <a:lvl5pPr marL="1828800" algn="l" defTabSz="914400" rtl="0" eaLnBrk="1" latinLnBrk="0" hangingPunct="1">
                        <a:defRPr sz="1800" kern="1200">
                          <a:solidFill>
                            <a:schemeClr val="dk1"/>
                          </a:solidFill>
                          <a:latin typeface="DengXian" panose="020F0502020204030204"/>
                        </a:defRPr>
                      </a:lvl5pPr>
                      <a:lvl6pPr marL="2286000" algn="l" defTabSz="914400" rtl="0" eaLnBrk="1" latinLnBrk="0" hangingPunct="1">
                        <a:defRPr sz="1800" kern="1200">
                          <a:solidFill>
                            <a:schemeClr val="dk1"/>
                          </a:solidFill>
                          <a:latin typeface="DengXian" panose="020F0502020204030204"/>
                        </a:defRPr>
                      </a:lvl6pPr>
                      <a:lvl7pPr marL="2743200" algn="l" defTabSz="914400" rtl="0" eaLnBrk="1" latinLnBrk="0" hangingPunct="1">
                        <a:defRPr sz="1800" kern="1200">
                          <a:solidFill>
                            <a:schemeClr val="dk1"/>
                          </a:solidFill>
                          <a:latin typeface="DengXian" panose="020F0502020204030204"/>
                        </a:defRPr>
                      </a:lvl7pPr>
                      <a:lvl8pPr marL="3200400" algn="l" defTabSz="914400" rtl="0" eaLnBrk="1" latinLnBrk="0" hangingPunct="1">
                        <a:defRPr sz="1800" kern="1200">
                          <a:solidFill>
                            <a:schemeClr val="dk1"/>
                          </a:solidFill>
                          <a:latin typeface="DengXian" panose="020F0502020204030204"/>
                        </a:defRPr>
                      </a:lvl8pPr>
                      <a:lvl9pPr marL="3657600" algn="l" defTabSz="914400" rtl="0" eaLnBrk="1" latinLnBrk="0" hangingPunct="1">
                        <a:defRPr sz="1800" kern="1200">
                          <a:solidFill>
                            <a:schemeClr val="dk1"/>
                          </a:solidFill>
                          <a:latin typeface="DengXian"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Huawei Sans" panose="020C0503030203020204" pitchFamily="34" charset="0"/>
                        </a:rPr>
                        <a:t>繁多</a:t>
                      </a:r>
                      <a:r>
                        <a:rPr lang="zh-CN" altLang="en-US" sz="1800" baseline="0" dirty="0">
                          <a:latin typeface="+mn-lt"/>
                          <a:ea typeface="+mn-ea"/>
                          <a:cs typeface="+mn-ea"/>
                          <a:sym typeface="Huawei Sans" panose="020C0503030203020204" pitchFamily="34" charset="0"/>
                        </a:rPr>
                        <a:t> </a:t>
                      </a:r>
                      <a:r>
                        <a:rPr lang="en-US" altLang="zh-CN" sz="1800" baseline="0" dirty="0">
                          <a:latin typeface="+mn-lt"/>
                          <a:ea typeface="+mn-ea"/>
                          <a:cs typeface="+mn-ea"/>
                          <a:sym typeface="Huawei Sans" panose="020C0503030203020204" pitchFamily="34" charset="0"/>
                        </a:rPr>
                        <a:t>(</a:t>
                      </a:r>
                      <a:r>
                        <a:rPr lang="zh-CN" altLang="en-US" sz="1800" dirty="0">
                          <a:latin typeface="+mn-lt"/>
                          <a:ea typeface="+mn-ea"/>
                          <a:cs typeface="+mn-ea"/>
                          <a:sym typeface="Huawei Sans" panose="020C0503030203020204" pitchFamily="34" charset="0"/>
                        </a:rPr>
                        <a:t>结构化、半结构化、非结构化</a:t>
                      </a:r>
                      <a:r>
                        <a:rPr lang="en-US" altLang="zh-CN" sz="1800" dirty="0">
                          <a:latin typeface="+mn-lt"/>
                          <a:ea typeface="+mn-ea"/>
                          <a:cs typeface="+mn-ea"/>
                          <a:sym typeface="Huawei Sans" panose="020C0503030203020204" pitchFamily="34" charset="0"/>
                        </a:rPr>
                        <a:t>)</a:t>
                      </a:r>
                      <a:endParaRPr lang="zh-CN" altLang="en-US" sz="1800" dirty="0">
                        <a:latin typeface="+mn-lt"/>
                        <a:ea typeface="+mn-ea"/>
                        <a:cs typeface="+mn-ea"/>
                        <a:sym typeface="Huawei Sans" panose="020C0503030203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DengXian" panose="020F0502020204030204"/>
                        </a:defRPr>
                      </a:lvl1pPr>
                      <a:lvl2pPr marL="457200" algn="l" defTabSz="914400" rtl="0" eaLnBrk="1" latinLnBrk="0" hangingPunct="1">
                        <a:defRPr sz="1800" kern="1200">
                          <a:solidFill>
                            <a:schemeClr val="dk1"/>
                          </a:solidFill>
                          <a:latin typeface="DengXian" panose="020F0502020204030204"/>
                        </a:defRPr>
                      </a:lvl2pPr>
                      <a:lvl3pPr marL="914400" algn="l" defTabSz="914400" rtl="0" eaLnBrk="1" latinLnBrk="0" hangingPunct="1">
                        <a:defRPr sz="1800" kern="1200">
                          <a:solidFill>
                            <a:schemeClr val="dk1"/>
                          </a:solidFill>
                          <a:latin typeface="DengXian" panose="020F0502020204030204"/>
                        </a:defRPr>
                      </a:lvl3pPr>
                      <a:lvl4pPr marL="1371600" algn="l" defTabSz="914400" rtl="0" eaLnBrk="1" latinLnBrk="0" hangingPunct="1">
                        <a:defRPr sz="1800" kern="1200">
                          <a:solidFill>
                            <a:schemeClr val="dk1"/>
                          </a:solidFill>
                          <a:latin typeface="DengXian" panose="020F0502020204030204"/>
                        </a:defRPr>
                      </a:lvl4pPr>
                      <a:lvl5pPr marL="1828800" algn="l" defTabSz="914400" rtl="0" eaLnBrk="1" latinLnBrk="0" hangingPunct="1">
                        <a:defRPr sz="1800" kern="1200">
                          <a:solidFill>
                            <a:schemeClr val="dk1"/>
                          </a:solidFill>
                          <a:latin typeface="DengXian" panose="020F0502020204030204"/>
                        </a:defRPr>
                      </a:lvl5pPr>
                      <a:lvl6pPr marL="2286000" algn="l" defTabSz="914400" rtl="0" eaLnBrk="1" latinLnBrk="0" hangingPunct="1">
                        <a:defRPr sz="1800" kern="1200">
                          <a:solidFill>
                            <a:schemeClr val="dk1"/>
                          </a:solidFill>
                          <a:latin typeface="DengXian" panose="020F0502020204030204"/>
                        </a:defRPr>
                      </a:lvl6pPr>
                      <a:lvl7pPr marL="2743200" algn="l" defTabSz="914400" rtl="0" eaLnBrk="1" latinLnBrk="0" hangingPunct="1">
                        <a:defRPr sz="1800" kern="1200">
                          <a:solidFill>
                            <a:schemeClr val="dk1"/>
                          </a:solidFill>
                          <a:latin typeface="DengXian" panose="020F0502020204030204"/>
                        </a:defRPr>
                      </a:lvl7pPr>
                      <a:lvl8pPr marL="3200400" algn="l" defTabSz="914400" rtl="0" eaLnBrk="1" latinLnBrk="0" hangingPunct="1">
                        <a:defRPr sz="1800" kern="1200">
                          <a:solidFill>
                            <a:schemeClr val="dk1"/>
                          </a:solidFill>
                          <a:latin typeface="DengXian" panose="020F0502020204030204"/>
                        </a:defRPr>
                      </a:lvl8pPr>
                      <a:lvl9pPr marL="3657600" algn="l" defTabSz="914400" rtl="0" eaLnBrk="1" latinLnBrk="0" hangingPunct="1">
                        <a:defRPr sz="1800" kern="1200">
                          <a:solidFill>
                            <a:schemeClr val="dk1"/>
                          </a:solidFill>
                          <a:latin typeface="DengXian"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Huawei Sans" panose="020C0503030203020204" pitchFamily="34" charset="0"/>
                        </a:rPr>
                        <a:t>单一</a:t>
                      </a:r>
                      <a:r>
                        <a:rPr lang="zh-CN" altLang="en-US" sz="1800" baseline="0" dirty="0">
                          <a:latin typeface="+mn-lt"/>
                          <a:ea typeface="+mn-ea"/>
                          <a:cs typeface="+mn-ea"/>
                          <a:sym typeface="Huawei Sans" panose="020C0503030203020204" pitchFamily="34" charset="0"/>
                        </a:rPr>
                        <a:t> </a:t>
                      </a:r>
                      <a:r>
                        <a:rPr lang="en-US" altLang="zh-CN" sz="1800" baseline="0" dirty="0">
                          <a:latin typeface="+mn-lt"/>
                          <a:ea typeface="+mn-ea"/>
                          <a:cs typeface="+mn-ea"/>
                          <a:sym typeface="Huawei Sans" panose="020C0503030203020204" pitchFamily="34" charset="0"/>
                        </a:rPr>
                        <a:t>(</a:t>
                      </a:r>
                      <a:r>
                        <a:rPr lang="zh-CN" altLang="en-US" sz="1800" dirty="0">
                          <a:latin typeface="+mn-lt"/>
                          <a:ea typeface="+mn-ea"/>
                          <a:cs typeface="+mn-ea"/>
                          <a:sym typeface="Huawei Sans" panose="020C0503030203020204" pitchFamily="34" charset="0"/>
                        </a:rPr>
                        <a:t>结构化为主</a:t>
                      </a:r>
                      <a:r>
                        <a:rPr lang="en-US" altLang="zh-CN" sz="1800" dirty="0">
                          <a:latin typeface="+mn-lt"/>
                          <a:ea typeface="+mn-ea"/>
                          <a:cs typeface="+mn-ea"/>
                          <a:sym typeface="Huawei Sans" panose="020C0503030203020204" pitchFamily="34" charset="0"/>
                        </a:rPr>
                        <a:t>)</a:t>
                      </a:r>
                      <a:endParaRPr lang="zh-CN" altLang="en-US" sz="1800" dirty="0">
                        <a:latin typeface="+mn-lt"/>
                        <a:ea typeface="+mn-ea"/>
                        <a:cs typeface="+mn-ea"/>
                        <a:sym typeface="Huawei Sans" panose="020C0503030203020204" pitchFamily="34" charset="0"/>
                      </a:endParaRPr>
                    </a:p>
                  </a:txBody>
                  <a:tcPr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68835">
                <a:tc>
                  <a:txBody>
                    <a:bodyPr/>
                    <a:lstStyle>
                      <a:lvl1pPr marL="0" algn="l" defTabSz="914400" rtl="0" eaLnBrk="1" latinLnBrk="0" hangingPunct="1">
                        <a:defRPr sz="1800" kern="1200">
                          <a:solidFill>
                            <a:schemeClr val="dk1"/>
                          </a:solidFill>
                          <a:latin typeface="DengXian" panose="020F0502020204030204"/>
                        </a:defRPr>
                      </a:lvl1pPr>
                      <a:lvl2pPr marL="457200" algn="l" defTabSz="914400" rtl="0" eaLnBrk="1" latinLnBrk="0" hangingPunct="1">
                        <a:defRPr sz="1800" kern="1200">
                          <a:solidFill>
                            <a:schemeClr val="dk1"/>
                          </a:solidFill>
                          <a:latin typeface="DengXian" panose="020F0502020204030204"/>
                        </a:defRPr>
                      </a:lvl2pPr>
                      <a:lvl3pPr marL="914400" algn="l" defTabSz="914400" rtl="0" eaLnBrk="1" latinLnBrk="0" hangingPunct="1">
                        <a:defRPr sz="1800" kern="1200">
                          <a:solidFill>
                            <a:schemeClr val="dk1"/>
                          </a:solidFill>
                          <a:latin typeface="DengXian" panose="020F0502020204030204"/>
                        </a:defRPr>
                      </a:lvl3pPr>
                      <a:lvl4pPr marL="1371600" algn="l" defTabSz="914400" rtl="0" eaLnBrk="1" latinLnBrk="0" hangingPunct="1">
                        <a:defRPr sz="1800" kern="1200">
                          <a:solidFill>
                            <a:schemeClr val="dk1"/>
                          </a:solidFill>
                          <a:latin typeface="DengXian" panose="020F0502020204030204"/>
                        </a:defRPr>
                      </a:lvl4pPr>
                      <a:lvl5pPr marL="1828800" algn="l" defTabSz="914400" rtl="0" eaLnBrk="1" latinLnBrk="0" hangingPunct="1">
                        <a:defRPr sz="1800" kern="1200">
                          <a:solidFill>
                            <a:schemeClr val="dk1"/>
                          </a:solidFill>
                          <a:latin typeface="DengXian" panose="020F0502020204030204"/>
                        </a:defRPr>
                      </a:lvl5pPr>
                      <a:lvl6pPr marL="2286000" algn="l" defTabSz="914400" rtl="0" eaLnBrk="1" latinLnBrk="0" hangingPunct="1">
                        <a:defRPr sz="1800" kern="1200">
                          <a:solidFill>
                            <a:schemeClr val="dk1"/>
                          </a:solidFill>
                          <a:latin typeface="DengXian" panose="020F0502020204030204"/>
                        </a:defRPr>
                      </a:lvl6pPr>
                      <a:lvl7pPr marL="2743200" algn="l" defTabSz="914400" rtl="0" eaLnBrk="1" latinLnBrk="0" hangingPunct="1">
                        <a:defRPr sz="1800" kern="1200">
                          <a:solidFill>
                            <a:schemeClr val="dk1"/>
                          </a:solidFill>
                          <a:latin typeface="DengXian" panose="020F0502020204030204"/>
                        </a:defRPr>
                      </a:lvl7pPr>
                      <a:lvl8pPr marL="3200400" algn="l" defTabSz="914400" rtl="0" eaLnBrk="1" latinLnBrk="0" hangingPunct="1">
                        <a:defRPr sz="1800" kern="1200">
                          <a:solidFill>
                            <a:schemeClr val="dk1"/>
                          </a:solidFill>
                          <a:latin typeface="DengXian" panose="020F0502020204030204"/>
                        </a:defRPr>
                      </a:lvl8pPr>
                      <a:lvl9pPr marL="3657600" algn="l" defTabSz="914400" rtl="0" eaLnBrk="1" latinLnBrk="0" hangingPunct="1">
                        <a:defRPr sz="1800" kern="1200">
                          <a:solidFill>
                            <a:schemeClr val="dk1"/>
                          </a:solidFill>
                          <a:latin typeface="DengXian" panose="020F0502020204030204"/>
                        </a:defRPr>
                      </a:lvl9pPr>
                    </a:lstStyle>
                    <a:p>
                      <a:pPr algn="ctr"/>
                      <a:r>
                        <a:rPr lang="zh-CN" altLang="en-US" sz="1800" dirty="0">
                          <a:latin typeface="+mn-lt"/>
                          <a:ea typeface="+mn-ea"/>
                          <a:cs typeface="+mn-ea"/>
                          <a:sym typeface="Huawei Sans" panose="020C0503030203020204" pitchFamily="34" charset="0"/>
                        </a:rPr>
                        <a:t>模式和数据</a:t>
                      </a:r>
                    </a:p>
                    <a:p>
                      <a:pPr algn="ctr"/>
                      <a:r>
                        <a:rPr lang="zh-CN" altLang="en-US" sz="1800" dirty="0">
                          <a:latin typeface="+mn-lt"/>
                          <a:ea typeface="+mn-ea"/>
                          <a:cs typeface="+mn-ea"/>
                          <a:sym typeface="Huawei Sans" panose="020C0503030203020204" pitchFamily="34" charset="0"/>
                        </a:rPr>
                        <a:t>的关系</a:t>
                      </a:r>
                    </a:p>
                  </a:txBody>
                  <a:tcPr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DengXian" panose="020F0502020204030204"/>
                        </a:defRPr>
                      </a:lvl1pPr>
                      <a:lvl2pPr marL="457200" algn="l" defTabSz="914400" rtl="0" eaLnBrk="1" latinLnBrk="0" hangingPunct="1">
                        <a:defRPr sz="1800" kern="1200">
                          <a:solidFill>
                            <a:schemeClr val="dk1"/>
                          </a:solidFill>
                          <a:latin typeface="DengXian" panose="020F0502020204030204"/>
                        </a:defRPr>
                      </a:lvl2pPr>
                      <a:lvl3pPr marL="914400" algn="l" defTabSz="914400" rtl="0" eaLnBrk="1" latinLnBrk="0" hangingPunct="1">
                        <a:defRPr sz="1800" kern="1200">
                          <a:solidFill>
                            <a:schemeClr val="dk1"/>
                          </a:solidFill>
                          <a:latin typeface="DengXian" panose="020F0502020204030204"/>
                        </a:defRPr>
                      </a:lvl3pPr>
                      <a:lvl4pPr marL="1371600" algn="l" defTabSz="914400" rtl="0" eaLnBrk="1" latinLnBrk="0" hangingPunct="1">
                        <a:defRPr sz="1800" kern="1200">
                          <a:solidFill>
                            <a:schemeClr val="dk1"/>
                          </a:solidFill>
                          <a:latin typeface="DengXian" panose="020F0502020204030204"/>
                        </a:defRPr>
                      </a:lvl4pPr>
                      <a:lvl5pPr marL="1828800" algn="l" defTabSz="914400" rtl="0" eaLnBrk="1" latinLnBrk="0" hangingPunct="1">
                        <a:defRPr sz="1800" kern="1200">
                          <a:solidFill>
                            <a:schemeClr val="dk1"/>
                          </a:solidFill>
                          <a:latin typeface="DengXian" panose="020F0502020204030204"/>
                        </a:defRPr>
                      </a:lvl5pPr>
                      <a:lvl6pPr marL="2286000" algn="l" defTabSz="914400" rtl="0" eaLnBrk="1" latinLnBrk="0" hangingPunct="1">
                        <a:defRPr sz="1800" kern="1200">
                          <a:solidFill>
                            <a:schemeClr val="dk1"/>
                          </a:solidFill>
                          <a:latin typeface="DengXian" panose="020F0502020204030204"/>
                        </a:defRPr>
                      </a:lvl6pPr>
                      <a:lvl7pPr marL="2743200" algn="l" defTabSz="914400" rtl="0" eaLnBrk="1" latinLnBrk="0" hangingPunct="1">
                        <a:defRPr sz="1800" kern="1200">
                          <a:solidFill>
                            <a:schemeClr val="dk1"/>
                          </a:solidFill>
                          <a:latin typeface="DengXian" panose="020F0502020204030204"/>
                        </a:defRPr>
                      </a:lvl7pPr>
                      <a:lvl8pPr marL="3200400" algn="l" defTabSz="914400" rtl="0" eaLnBrk="1" latinLnBrk="0" hangingPunct="1">
                        <a:defRPr sz="1800" kern="1200">
                          <a:solidFill>
                            <a:schemeClr val="dk1"/>
                          </a:solidFill>
                          <a:latin typeface="DengXian" panose="020F0502020204030204"/>
                        </a:defRPr>
                      </a:lvl8pPr>
                      <a:lvl9pPr marL="3657600" algn="l" defTabSz="914400" rtl="0" eaLnBrk="1" latinLnBrk="0" hangingPunct="1">
                        <a:defRPr sz="1800" kern="1200">
                          <a:solidFill>
                            <a:schemeClr val="dk1"/>
                          </a:solidFill>
                          <a:latin typeface="DengXian" panose="020F0502020204030204"/>
                        </a:defRPr>
                      </a:lvl9pPr>
                    </a:lstStyle>
                    <a:p>
                      <a:pPr algn="ctr"/>
                      <a:r>
                        <a:rPr lang="zh-CN" altLang="en-US" sz="1800" dirty="0">
                          <a:latin typeface="+mn-lt"/>
                          <a:ea typeface="+mn-ea"/>
                          <a:cs typeface="+mn-ea"/>
                          <a:sym typeface="Huawei Sans" panose="020C0503030203020204" pitchFamily="34" charset="0"/>
                        </a:rPr>
                        <a:t>先有数据后有模式，模式随数据增多不断演变</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DengXian" panose="020F0502020204030204"/>
                        </a:defRPr>
                      </a:lvl1pPr>
                      <a:lvl2pPr marL="457200" algn="l" defTabSz="914400" rtl="0" eaLnBrk="1" latinLnBrk="0" hangingPunct="1">
                        <a:defRPr sz="1800" kern="1200">
                          <a:solidFill>
                            <a:schemeClr val="dk1"/>
                          </a:solidFill>
                          <a:latin typeface="DengXian" panose="020F0502020204030204"/>
                        </a:defRPr>
                      </a:lvl2pPr>
                      <a:lvl3pPr marL="914400" algn="l" defTabSz="914400" rtl="0" eaLnBrk="1" latinLnBrk="0" hangingPunct="1">
                        <a:defRPr sz="1800" kern="1200">
                          <a:solidFill>
                            <a:schemeClr val="dk1"/>
                          </a:solidFill>
                          <a:latin typeface="DengXian" panose="020F0502020204030204"/>
                        </a:defRPr>
                      </a:lvl3pPr>
                      <a:lvl4pPr marL="1371600" algn="l" defTabSz="914400" rtl="0" eaLnBrk="1" latinLnBrk="0" hangingPunct="1">
                        <a:defRPr sz="1800" kern="1200">
                          <a:solidFill>
                            <a:schemeClr val="dk1"/>
                          </a:solidFill>
                          <a:latin typeface="DengXian" panose="020F0502020204030204"/>
                        </a:defRPr>
                      </a:lvl4pPr>
                      <a:lvl5pPr marL="1828800" algn="l" defTabSz="914400" rtl="0" eaLnBrk="1" latinLnBrk="0" hangingPunct="1">
                        <a:defRPr sz="1800" kern="1200">
                          <a:solidFill>
                            <a:schemeClr val="dk1"/>
                          </a:solidFill>
                          <a:latin typeface="DengXian" panose="020F0502020204030204"/>
                        </a:defRPr>
                      </a:lvl5pPr>
                      <a:lvl6pPr marL="2286000" algn="l" defTabSz="914400" rtl="0" eaLnBrk="1" latinLnBrk="0" hangingPunct="1">
                        <a:defRPr sz="1800" kern="1200">
                          <a:solidFill>
                            <a:schemeClr val="dk1"/>
                          </a:solidFill>
                          <a:latin typeface="DengXian" panose="020F0502020204030204"/>
                        </a:defRPr>
                      </a:lvl6pPr>
                      <a:lvl7pPr marL="2743200" algn="l" defTabSz="914400" rtl="0" eaLnBrk="1" latinLnBrk="0" hangingPunct="1">
                        <a:defRPr sz="1800" kern="1200">
                          <a:solidFill>
                            <a:schemeClr val="dk1"/>
                          </a:solidFill>
                          <a:latin typeface="DengXian" panose="020F0502020204030204"/>
                        </a:defRPr>
                      </a:lvl7pPr>
                      <a:lvl8pPr marL="3200400" algn="l" defTabSz="914400" rtl="0" eaLnBrk="1" latinLnBrk="0" hangingPunct="1">
                        <a:defRPr sz="1800" kern="1200">
                          <a:solidFill>
                            <a:schemeClr val="dk1"/>
                          </a:solidFill>
                          <a:latin typeface="DengXian" panose="020F0502020204030204"/>
                        </a:defRPr>
                      </a:lvl8pPr>
                      <a:lvl9pPr marL="3657600" algn="l" defTabSz="914400" rtl="0" eaLnBrk="1" latinLnBrk="0" hangingPunct="1">
                        <a:defRPr sz="1800" kern="1200">
                          <a:solidFill>
                            <a:schemeClr val="dk1"/>
                          </a:solidFill>
                          <a:latin typeface="DengXian" panose="020F0502020204030204"/>
                        </a:defRPr>
                      </a:lvl9pPr>
                    </a:lstStyle>
                    <a:p>
                      <a:pPr algn="ctr"/>
                      <a:r>
                        <a:rPr lang="zh-CN" altLang="en-US" sz="1800" dirty="0">
                          <a:latin typeface="+mn-lt"/>
                          <a:ea typeface="+mn-ea"/>
                          <a:cs typeface="+mn-ea"/>
                          <a:sym typeface="Huawei Sans" panose="020C0503030203020204" pitchFamily="34" charset="0"/>
                        </a:rPr>
                        <a:t>先有模式后有数据</a:t>
                      </a:r>
                      <a:r>
                        <a:rPr lang="zh-CN" altLang="en-US" sz="1800" baseline="0" dirty="0">
                          <a:latin typeface="+mn-lt"/>
                          <a:ea typeface="+mn-ea"/>
                          <a:cs typeface="+mn-ea"/>
                          <a:sym typeface="Huawei Sans" panose="020C0503030203020204" pitchFamily="34" charset="0"/>
                        </a:rPr>
                        <a:t> </a:t>
                      </a:r>
                      <a:r>
                        <a:rPr lang="en-US" altLang="zh-CN" sz="1800" dirty="0">
                          <a:latin typeface="+mn-lt"/>
                          <a:ea typeface="+mn-ea"/>
                          <a:cs typeface="+mn-ea"/>
                          <a:sym typeface="Huawei Sans" panose="020C0503030203020204" pitchFamily="34" charset="0"/>
                        </a:rPr>
                        <a:t>(</a:t>
                      </a:r>
                      <a:r>
                        <a:rPr lang="zh-CN" altLang="en-US" sz="1800" dirty="0">
                          <a:latin typeface="+mn-lt"/>
                          <a:ea typeface="+mn-ea"/>
                          <a:cs typeface="+mn-ea"/>
                          <a:sym typeface="Huawei Sans" panose="020C0503030203020204" pitchFamily="34" charset="0"/>
                        </a:rPr>
                        <a:t>先有池塘后有鱼</a:t>
                      </a:r>
                      <a:r>
                        <a:rPr lang="en-US" altLang="zh-CN" sz="1800" dirty="0">
                          <a:latin typeface="+mn-lt"/>
                          <a:ea typeface="+mn-ea"/>
                          <a:cs typeface="+mn-ea"/>
                          <a:sym typeface="Huawei Sans" panose="020C0503030203020204" pitchFamily="34" charset="0"/>
                        </a:rPr>
                        <a:t>)</a:t>
                      </a:r>
                    </a:p>
                  </a:txBody>
                  <a:tcPr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68835">
                <a:tc>
                  <a:txBody>
                    <a:bodyPr/>
                    <a:lstStyle>
                      <a:lvl1pPr marL="0" algn="l" defTabSz="914400" rtl="0" eaLnBrk="1" latinLnBrk="0" hangingPunct="1">
                        <a:defRPr sz="1800" kern="1200">
                          <a:solidFill>
                            <a:schemeClr val="dk1"/>
                          </a:solidFill>
                          <a:latin typeface="DengXian" panose="020F0502020204030204"/>
                        </a:defRPr>
                      </a:lvl1pPr>
                      <a:lvl2pPr marL="457200" algn="l" defTabSz="914400" rtl="0" eaLnBrk="1" latinLnBrk="0" hangingPunct="1">
                        <a:defRPr sz="1800" kern="1200">
                          <a:solidFill>
                            <a:schemeClr val="dk1"/>
                          </a:solidFill>
                          <a:latin typeface="DengXian" panose="020F0502020204030204"/>
                        </a:defRPr>
                      </a:lvl2pPr>
                      <a:lvl3pPr marL="914400" algn="l" defTabSz="914400" rtl="0" eaLnBrk="1" latinLnBrk="0" hangingPunct="1">
                        <a:defRPr sz="1800" kern="1200">
                          <a:solidFill>
                            <a:schemeClr val="dk1"/>
                          </a:solidFill>
                          <a:latin typeface="DengXian" panose="020F0502020204030204"/>
                        </a:defRPr>
                      </a:lvl3pPr>
                      <a:lvl4pPr marL="1371600" algn="l" defTabSz="914400" rtl="0" eaLnBrk="1" latinLnBrk="0" hangingPunct="1">
                        <a:defRPr sz="1800" kern="1200">
                          <a:solidFill>
                            <a:schemeClr val="dk1"/>
                          </a:solidFill>
                          <a:latin typeface="DengXian" panose="020F0502020204030204"/>
                        </a:defRPr>
                      </a:lvl4pPr>
                      <a:lvl5pPr marL="1828800" algn="l" defTabSz="914400" rtl="0" eaLnBrk="1" latinLnBrk="0" hangingPunct="1">
                        <a:defRPr sz="1800" kern="1200">
                          <a:solidFill>
                            <a:schemeClr val="dk1"/>
                          </a:solidFill>
                          <a:latin typeface="DengXian" panose="020F0502020204030204"/>
                        </a:defRPr>
                      </a:lvl5pPr>
                      <a:lvl6pPr marL="2286000" algn="l" defTabSz="914400" rtl="0" eaLnBrk="1" latinLnBrk="0" hangingPunct="1">
                        <a:defRPr sz="1800" kern="1200">
                          <a:solidFill>
                            <a:schemeClr val="dk1"/>
                          </a:solidFill>
                          <a:latin typeface="DengXian" panose="020F0502020204030204"/>
                        </a:defRPr>
                      </a:lvl6pPr>
                      <a:lvl7pPr marL="2743200" algn="l" defTabSz="914400" rtl="0" eaLnBrk="1" latinLnBrk="0" hangingPunct="1">
                        <a:defRPr sz="1800" kern="1200">
                          <a:solidFill>
                            <a:schemeClr val="dk1"/>
                          </a:solidFill>
                          <a:latin typeface="DengXian" panose="020F0502020204030204"/>
                        </a:defRPr>
                      </a:lvl7pPr>
                      <a:lvl8pPr marL="3200400" algn="l" defTabSz="914400" rtl="0" eaLnBrk="1" latinLnBrk="0" hangingPunct="1">
                        <a:defRPr sz="1800" kern="1200">
                          <a:solidFill>
                            <a:schemeClr val="dk1"/>
                          </a:solidFill>
                          <a:latin typeface="DengXian" panose="020F0502020204030204"/>
                        </a:defRPr>
                      </a:lvl8pPr>
                      <a:lvl9pPr marL="3657600" algn="l" defTabSz="914400" rtl="0" eaLnBrk="1" latinLnBrk="0" hangingPunct="1">
                        <a:defRPr sz="1800" kern="1200">
                          <a:solidFill>
                            <a:schemeClr val="dk1"/>
                          </a:solidFill>
                          <a:latin typeface="DengXian"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Huawei Sans" panose="020C0503030203020204" pitchFamily="34" charset="0"/>
                        </a:rPr>
                        <a:t>处理对象</a:t>
                      </a:r>
                    </a:p>
                  </a:txBody>
                  <a:tcPr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DengXian" panose="020F0502020204030204"/>
                        </a:defRPr>
                      </a:lvl1pPr>
                      <a:lvl2pPr marL="457200" algn="l" defTabSz="914400" rtl="0" eaLnBrk="1" latinLnBrk="0" hangingPunct="1">
                        <a:defRPr sz="1800" kern="1200">
                          <a:solidFill>
                            <a:schemeClr val="dk1"/>
                          </a:solidFill>
                          <a:latin typeface="DengXian" panose="020F0502020204030204"/>
                        </a:defRPr>
                      </a:lvl2pPr>
                      <a:lvl3pPr marL="914400" algn="l" defTabSz="914400" rtl="0" eaLnBrk="1" latinLnBrk="0" hangingPunct="1">
                        <a:defRPr sz="1800" kern="1200">
                          <a:solidFill>
                            <a:schemeClr val="dk1"/>
                          </a:solidFill>
                          <a:latin typeface="DengXian" panose="020F0502020204030204"/>
                        </a:defRPr>
                      </a:lvl3pPr>
                      <a:lvl4pPr marL="1371600" algn="l" defTabSz="914400" rtl="0" eaLnBrk="1" latinLnBrk="0" hangingPunct="1">
                        <a:defRPr sz="1800" kern="1200">
                          <a:solidFill>
                            <a:schemeClr val="dk1"/>
                          </a:solidFill>
                          <a:latin typeface="DengXian" panose="020F0502020204030204"/>
                        </a:defRPr>
                      </a:lvl4pPr>
                      <a:lvl5pPr marL="1828800" algn="l" defTabSz="914400" rtl="0" eaLnBrk="1" latinLnBrk="0" hangingPunct="1">
                        <a:defRPr sz="1800" kern="1200">
                          <a:solidFill>
                            <a:schemeClr val="dk1"/>
                          </a:solidFill>
                          <a:latin typeface="DengXian" panose="020F0502020204030204"/>
                        </a:defRPr>
                      </a:lvl5pPr>
                      <a:lvl6pPr marL="2286000" algn="l" defTabSz="914400" rtl="0" eaLnBrk="1" latinLnBrk="0" hangingPunct="1">
                        <a:defRPr sz="1800" kern="1200">
                          <a:solidFill>
                            <a:schemeClr val="dk1"/>
                          </a:solidFill>
                          <a:latin typeface="DengXian" panose="020F0502020204030204"/>
                        </a:defRPr>
                      </a:lvl6pPr>
                      <a:lvl7pPr marL="2743200" algn="l" defTabSz="914400" rtl="0" eaLnBrk="1" latinLnBrk="0" hangingPunct="1">
                        <a:defRPr sz="1800" kern="1200">
                          <a:solidFill>
                            <a:schemeClr val="dk1"/>
                          </a:solidFill>
                          <a:latin typeface="DengXian" panose="020F0502020204030204"/>
                        </a:defRPr>
                      </a:lvl7pPr>
                      <a:lvl8pPr marL="3200400" algn="l" defTabSz="914400" rtl="0" eaLnBrk="1" latinLnBrk="0" hangingPunct="1">
                        <a:defRPr sz="1800" kern="1200">
                          <a:solidFill>
                            <a:schemeClr val="dk1"/>
                          </a:solidFill>
                          <a:latin typeface="DengXian" panose="020F0502020204030204"/>
                        </a:defRPr>
                      </a:lvl8pPr>
                      <a:lvl9pPr marL="3657600" algn="l" defTabSz="914400" rtl="0" eaLnBrk="1" latinLnBrk="0" hangingPunct="1">
                        <a:defRPr sz="1800" kern="1200">
                          <a:solidFill>
                            <a:schemeClr val="dk1"/>
                          </a:solidFill>
                          <a:latin typeface="DengXian" panose="020F0502020204030204"/>
                        </a:defRPr>
                      </a:lvl9pPr>
                    </a:lstStyle>
                    <a:p>
                      <a:pPr algn="ctr"/>
                      <a:r>
                        <a:rPr lang="en-US" altLang="zh-CN" sz="1800" b="0" dirty="0">
                          <a:solidFill>
                            <a:schemeClr val="tx1"/>
                          </a:solidFill>
                          <a:latin typeface="+mn-lt"/>
                          <a:ea typeface="+mn-ea"/>
                          <a:cs typeface="+mn-ea"/>
                          <a:sym typeface="Huawei Sans" panose="020C0503030203020204" pitchFamily="34" charset="0"/>
                        </a:rPr>
                        <a:t>“</a:t>
                      </a:r>
                      <a:r>
                        <a:rPr lang="zh-CN" altLang="en-US" sz="1800" b="0" dirty="0">
                          <a:solidFill>
                            <a:schemeClr val="tx1"/>
                          </a:solidFill>
                          <a:latin typeface="+mn-lt"/>
                          <a:ea typeface="+mn-ea"/>
                          <a:cs typeface="+mn-ea"/>
                          <a:sym typeface="Huawei Sans" panose="020C0503030203020204" pitchFamily="34" charset="0"/>
                        </a:rPr>
                        <a:t>大海中的鱼</a:t>
                      </a:r>
                      <a:r>
                        <a:rPr lang="en-US" altLang="zh-CN" sz="1800" b="0" dirty="0">
                          <a:solidFill>
                            <a:schemeClr val="tx1"/>
                          </a:solidFill>
                          <a:latin typeface="+mn-lt"/>
                          <a:ea typeface="+mn-ea"/>
                          <a:cs typeface="+mn-ea"/>
                          <a:sym typeface="Huawei Sans" panose="020C0503030203020204" pitchFamily="34" charset="0"/>
                        </a:rPr>
                        <a:t>”</a:t>
                      </a:r>
                      <a:r>
                        <a:rPr lang="zh-CN" altLang="en-US" sz="1800" b="0" dirty="0">
                          <a:solidFill>
                            <a:schemeClr val="tx1"/>
                          </a:solidFill>
                          <a:latin typeface="+mn-lt"/>
                          <a:ea typeface="+mn-ea"/>
                          <a:cs typeface="+mn-ea"/>
                          <a:sym typeface="Huawei Sans" panose="020C0503030203020204" pitchFamily="34" charset="0"/>
                        </a:rPr>
                        <a:t>，通过某些“鱼”判断其他种类的“鱼”是否存在</a:t>
                      </a:r>
                      <a:endParaRPr lang="en-US" altLang="zh-CN" sz="1800" b="0" dirty="0">
                        <a:solidFill>
                          <a:schemeClr val="tx1"/>
                        </a:solidFill>
                        <a:latin typeface="+mn-lt"/>
                        <a:ea typeface="+mn-ea"/>
                        <a:cs typeface="+mn-ea"/>
                        <a:sym typeface="Huawei Sans" panose="020C0503030203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DengXian" panose="020F0502020204030204"/>
                        </a:defRPr>
                      </a:lvl1pPr>
                      <a:lvl2pPr marL="457200" algn="l" defTabSz="914400" rtl="0" eaLnBrk="1" latinLnBrk="0" hangingPunct="1">
                        <a:defRPr sz="1800" kern="1200">
                          <a:solidFill>
                            <a:schemeClr val="dk1"/>
                          </a:solidFill>
                          <a:latin typeface="DengXian" panose="020F0502020204030204"/>
                        </a:defRPr>
                      </a:lvl2pPr>
                      <a:lvl3pPr marL="914400" algn="l" defTabSz="914400" rtl="0" eaLnBrk="1" latinLnBrk="0" hangingPunct="1">
                        <a:defRPr sz="1800" kern="1200">
                          <a:solidFill>
                            <a:schemeClr val="dk1"/>
                          </a:solidFill>
                          <a:latin typeface="DengXian" panose="020F0502020204030204"/>
                        </a:defRPr>
                      </a:lvl3pPr>
                      <a:lvl4pPr marL="1371600" algn="l" defTabSz="914400" rtl="0" eaLnBrk="1" latinLnBrk="0" hangingPunct="1">
                        <a:defRPr sz="1800" kern="1200">
                          <a:solidFill>
                            <a:schemeClr val="dk1"/>
                          </a:solidFill>
                          <a:latin typeface="DengXian" panose="020F0502020204030204"/>
                        </a:defRPr>
                      </a:lvl4pPr>
                      <a:lvl5pPr marL="1828800" algn="l" defTabSz="914400" rtl="0" eaLnBrk="1" latinLnBrk="0" hangingPunct="1">
                        <a:defRPr sz="1800" kern="1200">
                          <a:solidFill>
                            <a:schemeClr val="dk1"/>
                          </a:solidFill>
                          <a:latin typeface="DengXian" panose="020F0502020204030204"/>
                        </a:defRPr>
                      </a:lvl5pPr>
                      <a:lvl6pPr marL="2286000" algn="l" defTabSz="914400" rtl="0" eaLnBrk="1" latinLnBrk="0" hangingPunct="1">
                        <a:defRPr sz="1800" kern="1200">
                          <a:solidFill>
                            <a:schemeClr val="dk1"/>
                          </a:solidFill>
                          <a:latin typeface="DengXian" panose="020F0502020204030204"/>
                        </a:defRPr>
                      </a:lvl6pPr>
                      <a:lvl7pPr marL="2743200" algn="l" defTabSz="914400" rtl="0" eaLnBrk="1" latinLnBrk="0" hangingPunct="1">
                        <a:defRPr sz="1800" kern="1200">
                          <a:solidFill>
                            <a:schemeClr val="dk1"/>
                          </a:solidFill>
                          <a:latin typeface="DengXian" panose="020F0502020204030204"/>
                        </a:defRPr>
                      </a:lvl7pPr>
                      <a:lvl8pPr marL="3200400" algn="l" defTabSz="914400" rtl="0" eaLnBrk="1" latinLnBrk="0" hangingPunct="1">
                        <a:defRPr sz="1800" kern="1200">
                          <a:solidFill>
                            <a:schemeClr val="dk1"/>
                          </a:solidFill>
                          <a:latin typeface="DengXian" panose="020F0502020204030204"/>
                        </a:defRPr>
                      </a:lvl8pPr>
                      <a:lvl9pPr marL="3657600" algn="l" defTabSz="914400" rtl="0" eaLnBrk="1" latinLnBrk="0" hangingPunct="1">
                        <a:defRPr sz="1800" kern="1200">
                          <a:solidFill>
                            <a:schemeClr val="dk1"/>
                          </a:solidFill>
                          <a:latin typeface="DengXian"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mn-lt"/>
                          <a:ea typeface="+mn-ea"/>
                          <a:cs typeface="+mn-ea"/>
                          <a:sym typeface="Huawei Sans" panose="020C0503030203020204" pitchFamily="34" charset="0"/>
                        </a:rPr>
                        <a:t>“</a:t>
                      </a:r>
                      <a:r>
                        <a:rPr lang="zh-CN" altLang="en-US" sz="1800" dirty="0">
                          <a:latin typeface="+mn-lt"/>
                          <a:ea typeface="+mn-ea"/>
                          <a:cs typeface="+mn-ea"/>
                          <a:sym typeface="Huawei Sans" panose="020C0503030203020204" pitchFamily="34" charset="0"/>
                        </a:rPr>
                        <a:t>池塘中的鱼</a:t>
                      </a:r>
                      <a:r>
                        <a:rPr lang="en-US" altLang="zh-CN" sz="1800" dirty="0">
                          <a:latin typeface="+mn-lt"/>
                          <a:ea typeface="+mn-ea"/>
                          <a:cs typeface="+mn-ea"/>
                          <a:sym typeface="Huawei Sans" panose="020C0503030203020204" pitchFamily="34" charset="0"/>
                        </a:rPr>
                        <a:t>”</a:t>
                      </a:r>
                      <a:endParaRPr lang="zh-CN" altLang="en-US" sz="1800" dirty="0">
                        <a:latin typeface="+mn-lt"/>
                        <a:ea typeface="+mn-ea"/>
                        <a:cs typeface="+mn-ea"/>
                        <a:sym typeface="Huawei Sans" panose="020C0503030203020204" pitchFamily="34" charset="0"/>
                      </a:endParaRPr>
                    </a:p>
                  </a:txBody>
                  <a:tcPr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39334">
                <a:tc>
                  <a:txBody>
                    <a:bodyPr/>
                    <a:lstStyle>
                      <a:lvl1pPr marL="0" algn="l" defTabSz="914400" rtl="0" eaLnBrk="1" latinLnBrk="0" hangingPunct="1">
                        <a:defRPr sz="1800" kern="1200">
                          <a:solidFill>
                            <a:schemeClr val="dk1"/>
                          </a:solidFill>
                          <a:latin typeface="DengXian" panose="020F0502020204030204"/>
                        </a:defRPr>
                      </a:lvl1pPr>
                      <a:lvl2pPr marL="457200" algn="l" defTabSz="914400" rtl="0" eaLnBrk="1" latinLnBrk="0" hangingPunct="1">
                        <a:defRPr sz="1800" kern="1200">
                          <a:solidFill>
                            <a:schemeClr val="dk1"/>
                          </a:solidFill>
                          <a:latin typeface="DengXian" panose="020F0502020204030204"/>
                        </a:defRPr>
                      </a:lvl2pPr>
                      <a:lvl3pPr marL="914400" algn="l" defTabSz="914400" rtl="0" eaLnBrk="1" latinLnBrk="0" hangingPunct="1">
                        <a:defRPr sz="1800" kern="1200">
                          <a:solidFill>
                            <a:schemeClr val="dk1"/>
                          </a:solidFill>
                          <a:latin typeface="DengXian" panose="020F0502020204030204"/>
                        </a:defRPr>
                      </a:lvl3pPr>
                      <a:lvl4pPr marL="1371600" algn="l" defTabSz="914400" rtl="0" eaLnBrk="1" latinLnBrk="0" hangingPunct="1">
                        <a:defRPr sz="1800" kern="1200">
                          <a:solidFill>
                            <a:schemeClr val="dk1"/>
                          </a:solidFill>
                          <a:latin typeface="DengXian" panose="020F0502020204030204"/>
                        </a:defRPr>
                      </a:lvl4pPr>
                      <a:lvl5pPr marL="1828800" algn="l" defTabSz="914400" rtl="0" eaLnBrk="1" latinLnBrk="0" hangingPunct="1">
                        <a:defRPr sz="1800" kern="1200">
                          <a:solidFill>
                            <a:schemeClr val="dk1"/>
                          </a:solidFill>
                          <a:latin typeface="DengXian" panose="020F0502020204030204"/>
                        </a:defRPr>
                      </a:lvl5pPr>
                      <a:lvl6pPr marL="2286000" algn="l" defTabSz="914400" rtl="0" eaLnBrk="1" latinLnBrk="0" hangingPunct="1">
                        <a:defRPr sz="1800" kern="1200">
                          <a:solidFill>
                            <a:schemeClr val="dk1"/>
                          </a:solidFill>
                          <a:latin typeface="DengXian" panose="020F0502020204030204"/>
                        </a:defRPr>
                      </a:lvl6pPr>
                      <a:lvl7pPr marL="2743200" algn="l" defTabSz="914400" rtl="0" eaLnBrk="1" latinLnBrk="0" hangingPunct="1">
                        <a:defRPr sz="1800" kern="1200">
                          <a:solidFill>
                            <a:schemeClr val="dk1"/>
                          </a:solidFill>
                          <a:latin typeface="DengXian" panose="020F0502020204030204"/>
                        </a:defRPr>
                      </a:lvl7pPr>
                      <a:lvl8pPr marL="3200400" algn="l" defTabSz="914400" rtl="0" eaLnBrk="1" latinLnBrk="0" hangingPunct="1">
                        <a:defRPr sz="1800" kern="1200">
                          <a:solidFill>
                            <a:schemeClr val="dk1"/>
                          </a:solidFill>
                          <a:latin typeface="DengXian" panose="020F0502020204030204"/>
                        </a:defRPr>
                      </a:lvl8pPr>
                      <a:lvl9pPr marL="3657600" algn="l" defTabSz="914400" rtl="0" eaLnBrk="1" latinLnBrk="0" hangingPunct="1">
                        <a:defRPr sz="1800" kern="1200">
                          <a:solidFill>
                            <a:schemeClr val="dk1"/>
                          </a:solidFill>
                          <a:latin typeface="DengXian"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Huawei Sans" panose="020C0503030203020204" pitchFamily="34" charset="0"/>
                        </a:rPr>
                        <a:t>处理工具</a:t>
                      </a:r>
                    </a:p>
                  </a:txBody>
                  <a:tcPr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DengXian" panose="020F0502020204030204"/>
                        </a:defRPr>
                      </a:lvl1pPr>
                      <a:lvl2pPr marL="457200" algn="l" defTabSz="914400" rtl="0" eaLnBrk="1" latinLnBrk="0" hangingPunct="1">
                        <a:defRPr sz="1800" kern="1200">
                          <a:solidFill>
                            <a:schemeClr val="dk1"/>
                          </a:solidFill>
                          <a:latin typeface="DengXian" panose="020F0502020204030204"/>
                        </a:defRPr>
                      </a:lvl2pPr>
                      <a:lvl3pPr marL="914400" algn="l" defTabSz="914400" rtl="0" eaLnBrk="1" latinLnBrk="0" hangingPunct="1">
                        <a:defRPr sz="1800" kern="1200">
                          <a:solidFill>
                            <a:schemeClr val="dk1"/>
                          </a:solidFill>
                          <a:latin typeface="DengXian" panose="020F0502020204030204"/>
                        </a:defRPr>
                      </a:lvl3pPr>
                      <a:lvl4pPr marL="1371600" algn="l" defTabSz="914400" rtl="0" eaLnBrk="1" latinLnBrk="0" hangingPunct="1">
                        <a:defRPr sz="1800" kern="1200">
                          <a:solidFill>
                            <a:schemeClr val="dk1"/>
                          </a:solidFill>
                          <a:latin typeface="DengXian" panose="020F0502020204030204"/>
                        </a:defRPr>
                      </a:lvl4pPr>
                      <a:lvl5pPr marL="1828800" algn="l" defTabSz="914400" rtl="0" eaLnBrk="1" latinLnBrk="0" hangingPunct="1">
                        <a:defRPr sz="1800" kern="1200">
                          <a:solidFill>
                            <a:schemeClr val="dk1"/>
                          </a:solidFill>
                          <a:latin typeface="DengXian" panose="020F0502020204030204"/>
                        </a:defRPr>
                      </a:lvl5pPr>
                      <a:lvl6pPr marL="2286000" algn="l" defTabSz="914400" rtl="0" eaLnBrk="1" latinLnBrk="0" hangingPunct="1">
                        <a:defRPr sz="1800" kern="1200">
                          <a:solidFill>
                            <a:schemeClr val="dk1"/>
                          </a:solidFill>
                          <a:latin typeface="DengXian" panose="020F0502020204030204"/>
                        </a:defRPr>
                      </a:lvl6pPr>
                      <a:lvl7pPr marL="2743200" algn="l" defTabSz="914400" rtl="0" eaLnBrk="1" latinLnBrk="0" hangingPunct="1">
                        <a:defRPr sz="1800" kern="1200">
                          <a:solidFill>
                            <a:schemeClr val="dk1"/>
                          </a:solidFill>
                          <a:latin typeface="DengXian" panose="020F0502020204030204"/>
                        </a:defRPr>
                      </a:lvl7pPr>
                      <a:lvl8pPr marL="3200400" algn="l" defTabSz="914400" rtl="0" eaLnBrk="1" latinLnBrk="0" hangingPunct="1">
                        <a:defRPr sz="1800" kern="1200">
                          <a:solidFill>
                            <a:schemeClr val="dk1"/>
                          </a:solidFill>
                          <a:latin typeface="DengXian" panose="020F0502020204030204"/>
                        </a:defRPr>
                      </a:lvl8pPr>
                      <a:lvl9pPr marL="3657600" algn="l" defTabSz="914400" rtl="0" eaLnBrk="1" latinLnBrk="0" hangingPunct="1">
                        <a:defRPr sz="1800" kern="1200">
                          <a:solidFill>
                            <a:schemeClr val="dk1"/>
                          </a:solidFill>
                          <a:latin typeface="DengXian"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mn-lt"/>
                          <a:ea typeface="+mn-ea"/>
                          <a:cs typeface="+mn-ea"/>
                          <a:sym typeface="Huawei Sans" panose="020C0503030203020204" pitchFamily="34" charset="0"/>
                        </a:rPr>
                        <a:t>No size fits all</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DengXian" panose="020F0502020204030204"/>
                        </a:defRPr>
                      </a:lvl1pPr>
                      <a:lvl2pPr marL="457200" algn="l" defTabSz="914400" rtl="0" eaLnBrk="1" latinLnBrk="0" hangingPunct="1">
                        <a:defRPr sz="1800" kern="1200">
                          <a:solidFill>
                            <a:schemeClr val="dk1"/>
                          </a:solidFill>
                          <a:latin typeface="DengXian" panose="020F0502020204030204"/>
                        </a:defRPr>
                      </a:lvl2pPr>
                      <a:lvl3pPr marL="914400" algn="l" defTabSz="914400" rtl="0" eaLnBrk="1" latinLnBrk="0" hangingPunct="1">
                        <a:defRPr sz="1800" kern="1200">
                          <a:solidFill>
                            <a:schemeClr val="dk1"/>
                          </a:solidFill>
                          <a:latin typeface="DengXian" panose="020F0502020204030204"/>
                        </a:defRPr>
                      </a:lvl3pPr>
                      <a:lvl4pPr marL="1371600" algn="l" defTabSz="914400" rtl="0" eaLnBrk="1" latinLnBrk="0" hangingPunct="1">
                        <a:defRPr sz="1800" kern="1200">
                          <a:solidFill>
                            <a:schemeClr val="dk1"/>
                          </a:solidFill>
                          <a:latin typeface="DengXian" panose="020F0502020204030204"/>
                        </a:defRPr>
                      </a:lvl4pPr>
                      <a:lvl5pPr marL="1828800" algn="l" defTabSz="914400" rtl="0" eaLnBrk="1" latinLnBrk="0" hangingPunct="1">
                        <a:defRPr sz="1800" kern="1200">
                          <a:solidFill>
                            <a:schemeClr val="dk1"/>
                          </a:solidFill>
                          <a:latin typeface="DengXian" panose="020F0502020204030204"/>
                        </a:defRPr>
                      </a:lvl5pPr>
                      <a:lvl6pPr marL="2286000" algn="l" defTabSz="914400" rtl="0" eaLnBrk="1" latinLnBrk="0" hangingPunct="1">
                        <a:defRPr sz="1800" kern="1200">
                          <a:solidFill>
                            <a:schemeClr val="dk1"/>
                          </a:solidFill>
                          <a:latin typeface="DengXian" panose="020F0502020204030204"/>
                        </a:defRPr>
                      </a:lvl6pPr>
                      <a:lvl7pPr marL="2743200" algn="l" defTabSz="914400" rtl="0" eaLnBrk="1" latinLnBrk="0" hangingPunct="1">
                        <a:defRPr sz="1800" kern="1200">
                          <a:solidFill>
                            <a:schemeClr val="dk1"/>
                          </a:solidFill>
                          <a:latin typeface="DengXian" panose="020F0502020204030204"/>
                        </a:defRPr>
                      </a:lvl7pPr>
                      <a:lvl8pPr marL="3200400" algn="l" defTabSz="914400" rtl="0" eaLnBrk="1" latinLnBrk="0" hangingPunct="1">
                        <a:defRPr sz="1800" kern="1200">
                          <a:solidFill>
                            <a:schemeClr val="dk1"/>
                          </a:solidFill>
                          <a:latin typeface="DengXian" panose="020F0502020204030204"/>
                        </a:defRPr>
                      </a:lvl8pPr>
                      <a:lvl9pPr marL="3657600" algn="l" defTabSz="914400" rtl="0" eaLnBrk="1" latinLnBrk="0" hangingPunct="1">
                        <a:defRPr sz="1800" kern="1200">
                          <a:solidFill>
                            <a:schemeClr val="dk1"/>
                          </a:solidFill>
                          <a:latin typeface="DengXian"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mn-lt"/>
                          <a:ea typeface="+mn-ea"/>
                          <a:cs typeface="+mn-ea"/>
                          <a:sym typeface="Huawei Sans" panose="020C0503030203020204" pitchFamily="34" charset="0"/>
                        </a:rPr>
                        <a:t>One size fits all</a:t>
                      </a:r>
                    </a:p>
                  </a:txBody>
                  <a:tcPr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38546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838" y="4447043"/>
            <a:ext cx="1887257" cy="1005107"/>
          </a:xfrm>
          <a:prstGeom prst="rect">
            <a:avLst/>
          </a:prstGeom>
          <a:effectLst>
            <a:softEdge rad="101600"/>
          </a:effectLst>
        </p:spPr>
      </p:pic>
      <p:sp>
        <p:nvSpPr>
          <p:cNvPr id="2" name="标题 1"/>
          <p:cNvSpPr>
            <a:spLocks noGrp="1"/>
          </p:cNvSpPr>
          <p:nvPr>
            <p:ph type="title"/>
          </p:nvPr>
        </p:nvSpPr>
        <p:spPr/>
        <p:txBody>
          <a:bodyPr/>
          <a:lstStyle/>
          <a:p>
            <a:r>
              <a:rPr lang="zh-CN" altLang="en-US" dirty="0">
                <a:sym typeface="Huawei Sans" panose="020C0503030203020204" pitchFamily="34" charset="0"/>
              </a:rPr>
              <a:t>大数据已在蓬勃发展</a:t>
            </a:r>
          </a:p>
        </p:txBody>
      </p:sp>
      <p:sp>
        <p:nvSpPr>
          <p:cNvPr id="5" name="文本占位符 4"/>
          <p:cNvSpPr>
            <a:spLocks noGrp="1"/>
          </p:cNvSpPr>
          <p:nvPr>
            <p:ph type="body" sz="quarter" idx="10"/>
          </p:nvPr>
        </p:nvSpPr>
        <p:spPr/>
        <p:txBody>
          <a:bodyPr/>
          <a:lstStyle/>
          <a:p>
            <a:r>
              <a:rPr lang="zh-CN" altLang="en-US" dirty="0"/>
              <a:t>我国网民数量居世界之首，每天产生的数据量也位于世界前列。</a:t>
            </a:r>
          </a:p>
          <a:p>
            <a:endParaRPr lang="zh-CN" altLang="en-US" dirty="0"/>
          </a:p>
        </p:txBody>
      </p:sp>
      <p:sp>
        <p:nvSpPr>
          <p:cNvPr id="61" name="圆柱形 60"/>
          <p:cNvSpPr/>
          <p:nvPr/>
        </p:nvSpPr>
        <p:spPr>
          <a:xfrm>
            <a:off x="1366706" y="5641796"/>
            <a:ext cx="9827761" cy="702758"/>
          </a:xfrm>
          <a:prstGeom prst="can">
            <a:avLst>
              <a:gd name="adj" fmla="val 50000"/>
            </a:avLst>
          </a:prstGeom>
          <a:noFill/>
          <a:ln w="38100">
            <a:gradFill flip="none" rotWithShape="1">
              <a:gsLst>
                <a:gs pos="0">
                  <a:schemeClr val="accent5">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700" y="4447750"/>
            <a:ext cx="1787831" cy="1004400"/>
          </a:xfrm>
          <a:prstGeom prst="rect">
            <a:avLst/>
          </a:prstGeom>
          <a:effectLst>
            <a:softEdge rad="101600"/>
          </a:effectLst>
        </p:spPr>
      </p:pic>
      <p:pic>
        <p:nvPicPr>
          <p:cNvPr id="63" name="图片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3516" y="4447750"/>
            <a:ext cx="1787071" cy="1004400"/>
          </a:xfrm>
          <a:prstGeom prst="rect">
            <a:avLst/>
          </a:prstGeom>
          <a:effectLst>
            <a:softEdge rad="101600"/>
          </a:effectLst>
        </p:spPr>
      </p:pic>
      <p:pic>
        <p:nvPicPr>
          <p:cNvPr id="64" name="图片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0952" y="4447750"/>
            <a:ext cx="1799090" cy="1004400"/>
          </a:xfrm>
          <a:prstGeom prst="rect">
            <a:avLst/>
          </a:prstGeom>
          <a:effectLst>
            <a:softEdge rad="101600"/>
          </a:effectLst>
        </p:spPr>
      </p:pic>
      <p:pic>
        <p:nvPicPr>
          <p:cNvPr id="65" name="图片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90042" y="4447750"/>
            <a:ext cx="1607040" cy="1004400"/>
          </a:xfrm>
          <a:prstGeom prst="rect">
            <a:avLst/>
          </a:prstGeom>
          <a:effectLst>
            <a:softEdge rad="101600"/>
          </a:effectLst>
        </p:spPr>
      </p:pic>
      <p:pic>
        <p:nvPicPr>
          <p:cNvPr id="67" name="图片 66"/>
          <p:cNvPicPr>
            <a:picLocks noChangeAspect="1"/>
          </p:cNvPicPr>
          <p:nvPr/>
        </p:nvPicPr>
        <p:blipFill rotWithShape="1">
          <a:blip r:embed="rId8" cstate="print">
            <a:extLst>
              <a:ext uri="{28A0092B-C50C-407E-A947-70E740481C1C}">
                <a14:useLocalDpi xmlns:a14="http://schemas.microsoft.com/office/drawing/2010/main" val="0"/>
              </a:ext>
            </a:extLst>
          </a:blip>
          <a:srcRect l="7203" t="31654" r="21912" b="3318"/>
          <a:stretch/>
        </p:blipFill>
        <p:spPr>
          <a:xfrm>
            <a:off x="9532634" y="4447043"/>
            <a:ext cx="1944914" cy="1004400"/>
          </a:xfrm>
          <a:prstGeom prst="rect">
            <a:avLst/>
          </a:prstGeom>
          <a:effectLst>
            <a:softEdge rad="101600"/>
          </a:effectLst>
        </p:spPr>
      </p:pic>
      <p:sp>
        <p:nvSpPr>
          <p:cNvPr id="60" name="椭圆 59"/>
          <p:cNvSpPr/>
          <p:nvPr/>
        </p:nvSpPr>
        <p:spPr>
          <a:xfrm>
            <a:off x="1714894" y="5527076"/>
            <a:ext cx="9202057" cy="329862"/>
          </a:xfrm>
          <a:prstGeom prst="ellipse">
            <a:avLst/>
          </a:prstGeom>
          <a:solidFill>
            <a:schemeClr val="bg1"/>
          </a:solidFill>
          <a:ln w="38100">
            <a:gradFill flip="none" rotWithShape="1">
              <a:gsLst>
                <a:gs pos="0">
                  <a:schemeClr val="accent5">
                    <a:lumMod val="50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62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 name="文本框 2"/>
          <p:cNvSpPr txBox="1"/>
          <p:nvPr/>
        </p:nvSpPr>
        <p:spPr>
          <a:xfrm>
            <a:off x="906652" y="3818163"/>
            <a:ext cx="2068642" cy="646331"/>
          </a:xfrm>
          <a:prstGeom prst="rect">
            <a:avLst/>
          </a:prstGeom>
          <a:noFill/>
        </p:spPr>
        <p:txBody>
          <a:bodyPr wrap="square" rtlCol="0">
            <a:spAutoFit/>
          </a:body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一个互联网用户</a:t>
            </a:r>
            <a:r>
              <a:rPr lang="en-US" altLang="zh-CN" sz="2000" dirty="0">
                <a:latin typeface="Huawei Sans" panose="020C0503030203020204" pitchFamily="34" charset="0"/>
                <a:ea typeface="方正兰亭黑简体" panose="02000000000000000000" pitchFamily="2" charset="-122"/>
                <a:sym typeface="Huawei Sans" panose="020C0503030203020204" pitchFamily="34" charset="0"/>
              </a:rPr>
              <a:t>1GB/</a:t>
            </a: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天</a:t>
            </a:r>
          </a:p>
        </p:txBody>
      </p:sp>
      <p:sp>
        <p:nvSpPr>
          <p:cNvPr id="12" name="文本框 11"/>
          <p:cNvSpPr txBox="1"/>
          <p:nvPr/>
        </p:nvSpPr>
        <p:spPr>
          <a:xfrm>
            <a:off x="2655294" y="3818163"/>
            <a:ext cx="2068642" cy="646331"/>
          </a:xfrm>
          <a:prstGeom prst="rect">
            <a:avLst/>
          </a:prstGeom>
          <a:noFill/>
        </p:spPr>
        <p:txBody>
          <a:bodyPr wrap="square" rtlCol="0">
            <a:spAutoFit/>
          </a:body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一个智慧家居</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altLang="zh-CN" sz="2000" dirty="0">
                <a:latin typeface="Huawei Sans" panose="020C0503030203020204" pitchFamily="34" charset="0"/>
                <a:ea typeface="方正兰亭黑简体" panose="02000000000000000000" pitchFamily="2" charset="-122"/>
                <a:sym typeface="Huawei Sans" panose="020C0503030203020204" pitchFamily="34" charset="0"/>
              </a:rPr>
              <a:t>10GB/</a:t>
            </a: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天</a:t>
            </a:r>
          </a:p>
        </p:txBody>
      </p:sp>
      <p:sp>
        <p:nvSpPr>
          <p:cNvPr id="13" name="文本框 12"/>
          <p:cNvSpPr txBox="1"/>
          <p:nvPr/>
        </p:nvSpPr>
        <p:spPr>
          <a:xfrm>
            <a:off x="4373578" y="3818163"/>
            <a:ext cx="2088690" cy="646331"/>
          </a:xfrm>
          <a:prstGeom prst="rect">
            <a:avLst/>
          </a:prstGeom>
          <a:noFill/>
        </p:spPr>
        <p:txBody>
          <a:bodyPr wrap="square" rtlCol="0">
            <a:spAutoFit/>
          </a:body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一辆自动驾驶汽车</a:t>
            </a:r>
            <a:r>
              <a:rPr lang="en-US" altLang="zh-CN" sz="2000" dirty="0">
                <a:latin typeface="Huawei Sans" panose="020C0503030203020204" pitchFamily="34" charset="0"/>
                <a:ea typeface="方正兰亭黑简体" panose="02000000000000000000" pitchFamily="2" charset="-122"/>
                <a:sym typeface="Huawei Sans" panose="020C0503030203020204" pitchFamily="34" charset="0"/>
              </a:rPr>
              <a:t>64TB/</a:t>
            </a: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天</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文本框 13"/>
          <p:cNvSpPr txBox="1"/>
          <p:nvPr/>
        </p:nvSpPr>
        <p:spPr>
          <a:xfrm>
            <a:off x="6002955" y="3818163"/>
            <a:ext cx="2068642" cy="646331"/>
          </a:xfrm>
          <a:prstGeom prst="rect">
            <a:avLst/>
          </a:prstGeom>
          <a:noFill/>
        </p:spPr>
        <p:txBody>
          <a:bodyPr wrap="square" rtlCol="0">
            <a:spAutoFit/>
          </a:body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一架联网飞机</a:t>
            </a:r>
            <a:r>
              <a:rPr lang="en-US" altLang="zh-CN" sz="2000" dirty="0">
                <a:latin typeface="Huawei Sans" panose="020C0503030203020204" pitchFamily="34" charset="0"/>
                <a:ea typeface="方正兰亭黑简体" panose="02000000000000000000" pitchFamily="2" charset="-122"/>
                <a:sym typeface="Huawei Sans" panose="020C0503030203020204" pitchFamily="34" charset="0"/>
              </a:rPr>
              <a:t>200TB/</a:t>
            </a: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天</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文本框 14"/>
          <p:cNvSpPr txBox="1"/>
          <p:nvPr/>
        </p:nvSpPr>
        <p:spPr>
          <a:xfrm>
            <a:off x="7759241" y="3820456"/>
            <a:ext cx="2068642" cy="646331"/>
          </a:xfrm>
          <a:prstGeom prst="rect">
            <a:avLst/>
          </a:prstGeom>
          <a:noFill/>
        </p:spPr>
        <p:txBody>
          <a:bodyPr wrap="square" rtlCol="0">
            <a:spAutoFit/>
          </a:body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一家数字化工厂</a:t>
            </a:r>
            <a:r>
              <a:rPr lang="en-US" altLang="zh-CN" sz="2000" dirty="0">
                <a:latin typeface="Huawei Sans" panose="020C0503030203020204" pitchFamily="34" charset="0"/>
                <a:ea typeface="方正兰亭黑简体" panose="02000000000000000000" pitchFamily="2" charset="-122"/>
                <a:sym typeface="Huawei Sans" panose="020C0503030203020204" pitchFamily="34" charset="0"/>
              </a:rPr>
              <a:t>1PB/</a:t>
            </a: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天</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文本框 15"/>
          <p:cNvSpPr txBox="1"/>
          <p:nvPr/>
        </p:nvSpPr>
        <p:spPr>
          <a:xfrm>
            <a:off x="9373708" y="3821271"/>
            <a:ext cx="2330753" cy="646331"/>
          </a:xfrm>
          <a:prstGeom prst="rect">
            <a:avLst/>
          </a:prstGeom>
          <a:noFill/>
        </p:spPr>
        <p:txBody>
          <a:bodyPr wrap="square" rtlCol="0">
            <a:spAutoFit/>
          </a:body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一家热点资讯</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APP</a:t>
            </a:r>
          </a:p>
          <a:p>
            <a:pPr algn="ctr"/>
            <a:r>
              <a:rPr lang="en-US" altLang="zh-CN" sz="2000" dirty="0">
                <a:latin typeface="Huawei Sans" panose="020C0503030203020204" pitchFamily="34" charset="0"/>
                <a:ea typeface="方正兰亭黑简体" panose="02000000000000000000" pitchFamily="2" charset="-122"/>
                <a:sym typeface="Huawei Sans" panose="020C0503030203020204" pitchFamily="34" charset="0"/>
              </a:rPr>
              <a:t>50PB/</a:t>
            </a: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天</a:t>
            </a:r>
          </a:p>
        </p:txBody>
      </p:sp>
      <p:pic>
        <p:nvPicPr>
          <p:cNvPr id="38" name="图片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91627" y="2511597"/>
            <a:ext cx="1050000" cy="900000"/>
          </a:xfrm>
          <a:prstGeom prst="rect">
            <a:avLst/>
          </a:prstGeom>
        </p:spPr>
      </p:pic>
      <p:pic>
        <p:nvPicPr>
          <p:cNvPr id="39" name="图片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62264" y="2511597"/>
            <a:ext cx="1050000" cy="900000"/>
          </a:xfrm>
          <a:prstGeom prst="rect">
            <a:avLst/>
          </a:prstGeom>
        </p:spPr>
      </p:pic>
      <p:pic>
        <p:nvPicPr>
          <p:cNvPr id="40" name="图片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66706" y="2812460"/>
            <a:ext cx="1050000" cy="900000"/>
          </a:xfrm>
          <a:prstGeom prst="rect">
            <a:avLst/>
          </a:prstGeom>
          <a:effectLst>
            <a:softEdge rad="0"/>
          </a:effectLst>
        </p:spPr>
      </p:pic>
      <p:pic>
        <p:nvPicPr>
          <p:cNvPr id="41" name="图片 4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89084" y="2809093"/>
            <a:ext cx="1050000" cy="900000"/>
          </a:xfrm>
          <a:prstGeom prst="rect">
            <a:avLst/>
          </a:prstGeom>
        </p:spPr>
      </p:pic>
      <p:sp>
        <p:nvSpPr>
          <p:cNvPr id="43" name="文本框 42"/>
          <p:cNvSpPr txBox="1"/>
          <p:nvPr/>
        </p:nvSpPr>
        <p:spPr>
          <a:xfrm>
            <a:off x="1337454" y="2462901"/>
            <a:ext cx="1179677" cy="369332"/>
          </a:xfrm>
          <a:prstGeom prst="rect">
            <a:avLst/>
          </a:prstGeom>
          <a:noFill/>
        </p:spPr>
        <p:txBody>
          <a:bodyPr wrap="square" rtlCol="0">
            <a:spAutoFit/>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智慧交通</a:t>
            </a:r>
          </a:p>
        </p:txBody>
      </p:sp>
      <p:sp>
        <p:nvSpPr>
          <p:cNvPr id="44" name="文本框 43"/>
          <p:cNvSpPr txBox="1"/>
          <p:nvPr/>
        </p:nvSpPr>
        <p:spPr>
          <a:xfrm>
            <a:off x="3468194" y="2102699"/>
            <a:ext cx="1179677" cy="369332"/>
          </a:xfrm>
          <a:prstGeom prst="rect">
            <a:avLst/>
          </a:prstGeom>
          <a:noFill/>
        </p:spPr>
        <p:txBody>
          <a:bodyPr wrap="square" rtlCol="0">
            <a:spAutoFit/>
          </a:bodyPr>
          <a:lstStyle/>
          <a:p>
            <a:pPr algn="ct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智慧工厂</a:t>
            </a:r>
          </a:p>
        </p:txBody>
      </p:sp>
      <p:sp>
        <p:nvSpPr>
          <p:cNvPr id="45" name="文本框 44"/>
          <p:cNvSpPr txBox="1"/>
          <p:nvPr/>
        </p:nvSpPr>
        <p:spPr>
          <a:xfrm>
            <a:off x="7497425" y="2123889"/>
            <a:ext cx="1179677" cy="369332"/>
          </a:xfrm>
          <a:prstGeom prst="rect">
            <a:avLst/>
          </a:prstGeom>
          <a:noFill/>
        </p:spPr>
        <p:txBody>
          <a:bodyPr wrap="square" rtlCol="0">
            <a:spAutoFit/>
          </a:bodyPr>
          <a:lstStyle/>
          <a:p>
            <a:pPr algn="ct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智慧金融</a:t>
            </a:r>
          </a:p>
        </p:txBody>
      </p:sp>
      <p:sp>
        <p:nvSpPr>
          <p:cNvPr id="47" name="文本框 46"/>
          <p:cNvSpPr txBox="1"/>
          <p:nvPr/>
        </p:nvSpPr>
        <p:spPr>
          <a:xfrm>
            <a:off x="9549976" y="2401945"/>
            <a:ext cx="1179677" cy="369332"/>
          </a:xfrm>
          <a:prstGeom prst="rect">
            <a:avLst/>
          </a:prstGeom>
          <a:noFill/>
        </p:spPr>
        <p:txBody>
          <a:bodyPr wrap="square" rtlCol="0">
            <a:spAutoFit/>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智慧安防</a:t>
            </a:r>
          </a:p>
        </p:txBody>
      </p:sp>
      <p:pic>
        <p:nvPicPr>
          <p:cNvPr id="48" name="图片 4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74551" y="2177553"/>
            <a:ext cx="1050000" cy="900000"/>
          </a:xfrm>
          <a:prstGeom prst="rect">
            <a:avLst/>
          </a:prstGeom>
        </p:spPr>
      </p:pic>
      <p:sp>
        <p:nvSpPr>
          <p:cNvPr id="49" name="文本框 48"/>
          <p:cNvSpPr txBox="1"/>
          <p:nvPr/>
        </p:nvSpPr>
        <p:spPr>
          <a:xfrm>
            <a:off x="5551016" y="1827397"/>
            <a:ext cx="1179677" cy="369332"/>
          </a:xfrm>
          <a:prstGeom prst="rect">
            <a:avLst/>
          </a:prstGeom>
          <a:noFill/>
        </p:spPr>
        <p:txBody>
          <a:bodyPr wrap="square" rtlCol="0">
            <a:spAutoFit/>
          </a:bodyPr>
          <a:lstStyle/>
          <a:p>
            <a:pPr algn="ct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智慧政府</a:t>
            </a:r>
          </a:p>
        </p:txBody>
      </p:sp>
    </p:spTree>
    <p:extLst>
      <p:ext uri="{BB962C8B-B14F-4D97-AF65-F5344CB8AC3E}">
        <p14:creationId xmlns:p14="http://schemas.microsoft.com/office/powerpoint/2010/main" val="909435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b="1" dirty="0">
                <a:sym typeface="Huawei Sans" panose="020C0503030203020204" pitchFamily="34" charset="0"/>
              </a:rPr>
              <a:t>大数据时代的挑战与机遇</a:t>
            </a:r>
            <a:endParaRPr lang="en-US" altLang="zh-CN" dirty="0">
              <a:solidFill>
                <a:schemeClr val="bg1">
                  <a:lumMod val="50000"/>
                </a:schemeClr>
              </a:solidFill>
              <a:sym typeface="Huawei Sans" panose="020C0503030203020204" pitchFamily="34" charset="0"/>
            </a:endParaRPr>
          </a:p>
          <a:p>
            <a:pPr lvl="1"/>
            <a:r>
              <a:rPr lang="zh-CN" altLang="en-US" dirty="0">
                <a:solidFill>
                  <a:schemeClr val="bg1">
                    <a:lumMod val="50000"/>
                  </a:schemeClr>
                </a:solidFill>
                <a:sym typeface="Huawei Sans" panose="020C0503030203020204" pitchFamily="34" charset="0"/>
              </a:rPr>
              <a:t>大数据时代</a:t>
            </a:r>
          </a:p>
          <a:p>
            <a:pPr lvl="1"/>
            <a:r>
              <a:rPr lang="zh-CN" altLang="en-US" b="1" dirty="0">
                <a:sym typeface="Huawei Sans" panose="020C0503030203020204" pitchFamily="34" charset="0"/>
              </a:rPr>
              <a:t>大数据的应用领域</a:t>
            </a:r>
            <a:endParaRPr lang="en-US" altLang="zh-CN" b="1" dirty="0">
              <a:sym typeface="Huawei Sans" panose="020C0503030203020204" pitchFamily="34" charset="0"/>
            </a:endParaRPr>
          </a:p>
          <a:p>
            <a:pPr lvl="1"/>
            <a:r>
              <a:rPr lang="zh-CN" altLang="en-US" dirty="0">
                <a:solidFill>
                  <a:schemeClr val="bg1">
                    <a:lumMod val="50000"/>
                  </a:schemeClr>
                </a:solidFill>
                <a:sym typeface="Huawei Sans" panose="020C0503030203020204" pitchFamily="34" charset="0"/>
              </a:rPr>
              <a:t>企业所面临的挑战和机遇</a:t>
            </a:r>
            <a:endParaRPr lang="en-US" altLang="zh-CN" b="1" dirty="0">
              <a:sym typeface="Huawei Sans" panose="020C0503030203020204" pitchFamily="34" charset="0"/>
            </a:endParaRPr>
          </a:p>
          <a:p>
            <a:r>
              <a:rPr lang="zh-CN" altLang="en-US" dirty="0">
                <a:solidFill>
                  <a:schemeClr val="bg1">
                    <a:lumMod val="50000"/>
                  </a:schemeClr>
                </a:solidFill>
                <a:sym typeface="Huawei Sans" panose="020C0503030203020204" pitchFamily="34" charset="0"/>
              </a:rPr>
              <a:t>公有云大数据概述</a:t>
            </a:r>
            <a:endParaRPr lang="en-US" altLang="zh-CN" dirty="0">
              <a:solidFill>
                <a:schemeClr val="bg1">
                  <a:lumMod val="50000"/>
                </a:schemeClr>
              </a:solidFill>
              <a:sym typeface="Huawei Sans" panose="020C0503030203020204" pitchFamily="34" charset="0"/>
            </a:endParaRPr>
          </a:p>
          <a:p>
            <a:r>
              <a:rPr lang="zh-CN" altLang="en-US" dirty="0">
                <a:solidFill>
                  <a:schemeClr val="bg1">
                    <a:lumMod val="50000"/>
                  </a:schemeClr>
                </a:solidFill>
                <a:sym typeface="Huawei Sans" panose="020C0503030203020204" pitchFamily="34" charset="0"/>
              </a:rPr>
              <a:t>物联网</a:t>
            </a:r>
          </a:p>
          <a:p>
            <a:r>
              <a:rPr lang="zh-CN" altLang="en-US" dirty="0">
                <a:solidFill>
                  <a:schemeClr val="bg1">
                    <a:lumMod val="50000"/>
                  </a:schemeClr>
                </a:solidFill>
                <a:sym typeface="Huawei Sans" panose="020C0503030203020204" pitchFamily="34" charset="0"/>
              </a:rPr>
              <a:t>大数据与云计算、物联网的关系</a:t>
            </a:r>
          </a:p>
        </p:txBody>
      </p:sp>
    </p:spTree>
    <p:extLst>
      <p:ext uri="{BB962C8B-B14F-4D97-AF65-F5344CB8AC3E}">
        <p14:creationId xmlns:p14="http://schemas.microsoft.com/office/powerpoint/2010/main" val="165898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A01D45BC-97A6-2C60-6EA5-14EC08C62053}"/>
              </a:ext>
            </a:extLst>
          </p:cNvPr>
          <p:cNvSpPr>
            <a:spLocks noGrp="1" noChangeArrowheads="1"/>
          </p:cNvSpPr>
          <p:nvPr>
            <p:ph type="title"/>
          </p:nvPr>
        </p:nvSpPr>
        <p:spPr/>
        <p:txBody>
          <a:bodyPr/>
          <a:lstStyle/>
          <a:p>
            <a:r>
              <a:rPr lang="zh-CN" altLang="en-US">
                <a:latin typeface="黑体" panose="02010609060101010101" pitchFamily="49" charset="-122"/>
                <a:sym typeface="+mn-lt"/>
              </a:rPr>
              <a:t>引言 </a:t>
            </a:r>
            <a:r>
              <a:rPr lang="en-US" altLang="zh-CN">
                <a:latin typeface="黑体" panose="02010609060101010101" pitchFamily="49" charset="-122"/>
                <a:sym typeface="+mn-lt"/>
              </a:rPr>
              <a:t>→ </a:t>
            </a:r>
            <a:r>
              <a:rPr lang="zh-CN" altLang="en-US">
                <a:latin typeface="黑体" panose="02010609060101010101" pitchFamily="49" charset="-122"/>
                <a:sym typeface="+mn-lt"/>
              </a:rPr>
              <a:t>田忌赛马</a:t>
            </a:r>
            <a:endParaRPr lang="en-US" altLang="en-US">
              <a:latin typeface="黑体" panose="02010609060101010101" pitchFamily="49" charset="-122"/>
              <a:sym typeface="+mn-lt"/>
            </a:endParaRPr>
          </a:p>
        </p:txBody>
      </p:sp>
      <p:pic>
        <p:nvPicPr>
          <p:cNvPr id="6147" name="Picture 2">
            <a:extLst>
              <a:ext uri="{FF2B5EF4-FFF2-40B4-BE49-F238E27FC236}">
                <a16:creationId xmlns:a16="http://schemas.microsoft.com/office/drawing/2014/main" id="{32CF7F80-6A5A-1EB0-AEC4-B8A1E4F70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2206625"/>
            <a:ext cx="7545389" cy="424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a:extLst>
              <a:ext uri="{FF2B5EF4-FFF2-40B4-BE49-F238E27FC236}">
                <a16:creationId xmlns:a16="http://schemas.microsoft.com/office/drawing/2014/main" id="{161B49F8-669B-3150-31E1-2578EFD7C7C1}"/>
              </a:ext>
            </a:extLst>
          </p:cNvPr>
          <p:cNvSpPr/>
          <p:nvPr/>
        </p:nvSpPr>
        <p:spPr bwMode="auto">
          <a:xfrm>
            <a:off x="711200" y="1066800"/>
            <a:ext cx="10668000" cy="108108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lvl1pPr defTabSz="91281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12813">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12813">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12813">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12813">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齐国的大将田忌，很喜欢赛马，有一回，他和齐威王约定，要进行一场比赛。各自的马都可以分为</a:t>
            </a:r>
            <a:r>
              <a:rPr lang="zh-CN" altLang="en-US" sz="1600" dirty="0">
                <a:solidFill>
                  <a:srgbClr val="FF0000"/>
                </a:solidFill>
                <a:latin typeface="黑体" panose="02010609060101010101" pitchFamily="49" charset="-122"/>
                <a:ea typeface="黑体" panose="02010609060101010101" pitchFamily="49" charset="-122"/>
                <a:cs typeface="宋体" panose="02010600030101010101" pitchFamily="2" charset="-122"/>
                <a:sym typeface="+mn-lt"/>
              </a:rPr>
              <a:t>上，中，下</a:t>
            </a: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三等。比赛的时候，齐威王总是用</a:t>
            </a:r>
            <a:r>
              <a:rPr lang="zh-CN" altLang="en-US" sz="1600" dirty="0">
                <a:solidFill>
                  <a:srgbClr val="FF0000"/>
                </a:solidFill>
                <a:latin typeface="黑体" panose="02010609060101010101" pitchFamily="49" charset="-122"/>
                <a:ea typeface="黑体" panose="02010609060101010101" pitchFamily="49" charset="-122"/>
                <a:cs typeface="宋体" panose="02010600030101010101" pitchFamily="2" charset="-122"/>
                <a:sym typeface="+mn-lt"/>
              </a:rPr>
              <a:t>自己的上马对田忌的上马，中马对中马，下马对下马</a:t>
            </a: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。由于齐威王每个等级的马都比田忌的马强一些，所以比赛了几次，田忌都失败了。</a:t>
            </a:r>
          </a:p>
        </p:txBody>
      </p:sp>
      <p:pic>
        <p:nvPicPr>
          <p:cNvPr id="38916" name="Picture 4">
            <a:extLst>
              <a:ext uri="{FF2B5EF4-FFF2-40B4-BE49-F238E27FC236}">
                <a16:creationId xmlns:a16="http://schemas.microsoft.com/office/drawing/2014/main" id="{38294C63-5861-7A95-77B2-05F4308B34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8338" y="2206625"/>
            <a:ext cx="3090862" cy="424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38916"/>
                                        </p:tgtEl>
                                        <p:attrNameLst>
                                          <p:attrName>style.visibility</p:attrName>
                                        </p:attrNameLst>
                                      </p:cBhvr>
                                      <p:to>
                                        <p:strVal val="visible"/>
                                      </p:to>
                                    </p:set>
                                    <p:animEffect transition="in" filter="fade">
                                      <p:cBhvr>
                                        <p:cTn id="13" dur="1000"/>
                                        <p:tgtEl>
                                          <p:spTgt spid="38916"/>
                                        </p:tgtEl>
                                      </p:cBhvr>
                                    </p:animEffect>
                                    <p:anim calcmode="lin" valueType="num">
                                      <p:cBhvr>
                                        <p:cTn id="14" dur="1000" fill="hold"/>
                                        <p:tgtEl>
                                          <p:spTgt spid="38916"/>
                                        </p:tgtEl>
                                        <p:attrNameLst>
                                          <p:attrName>ppt_x</p:attrName>
                                        </p:attrNameLst>
                                      </p:cBhvr>
                                      <p:tavLst>
                                        <p:tav tm="0">
                                          <p:val>
                                            <p:strVal val="#ppt_x"/>
                                          </p:val>
                                        </p:tav>
                                        <p:tav tm="100000">
                                          <p:val>
                                            <p:strVal val="#ppt_x"/>
                                          </p:val>
                                        </p:tav>
                                      </p:tavLst>
                                    </p:anim>
                                    <p:anim calcmode="lin" valueType="num">
                                      <p:cBhvr>
                                        <p:cTn id="15" dur="1000" fill="hold"/>
                                        <p:tgtEl>
                                          <p:spTgt spid="389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23057" y="1429433"/>
            <a:ext cx="7812088" cy="1042133"/>
          </a:xfrm>
          <a:prstGeom prst="rect">
            <a:avLst/>
          </a:prstGeom>
          <a:noFill/>
        </p:spPr>
        <p:txBody>
          <a:bodyPr wrap="square">
            <a:noAutofit/>
          </a:bodyPr>
          <a:lstStyle/>
          <a:p>
            <a:pPr algn="ctr" fontAlgn="auto">
              <a:lnSpc>
                <a:spcPct val="150000"/>
              </a:lnSpc>
              <a:spcBef>
                <a:spcPts val="0"/>
              </a:spcBef>
              <a:spcAft>
                <a:spcPts val="0"/>
              </a:spcAft>
              <a:buClr>
                <a:srgbClr val="000000"/>
              </a:buClr>
              <a:buFont typeface="Wingdings" pitchFamily="2" charset="2"/>
              <a:buNone/>
            </a:pPr>
            <a:r>
              <a:rPr lang="zh-CN" altLang="en-US" sz="18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数据，已经渗透到每一个行业和业务领域，</a:t>
            </a:r>
            <a:endParaRPr lang="en-US" altLang="zh-CN" sz="18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fontAlgn="auto">
              <a:lnSpc>
                <a:spcPct val="150000"/>
              </a:lnSpc>
              <a:spcBef>
                <a:spcPts val="0"/>
              </a:spcBef>
              <a:spcAft>
                <a:spcPts val="0"/>
              </a:spcAft>
              <a:buClr>
                <a:srgbClr val="000000"/>
              </a:buClr>
              <a:buFont typeface="Wingdings" pitchFamily="2" charset="2"/>
              <a:buNone/>
            </a:pPr>
            <a:r>
              <a:rPr lang="zh-CN" altLang="en-US" sz="20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洞见本质 </a:t>
            </a:r>
            <a:r>
              <a:rPr lang="en-US" altLang="zh-CN" sz="20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20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业务</a:t>
            </a:r>
            <a:r>
              <a:rPr lang="en-US" altLang="zh-CN" sz="20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20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、预测趋势、指引未来是</a:t>
            </a:r>
            <a:r>
              <a:rPr lang="en-US" altLang="zh-CN" sz="2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Big Data</a:t>
            </a:r>
            <a:r>
              <a:rPr lang="zh-CN" altLang="en-US" sz="2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时代的核心</a:t>
            </a:r>
            <a:endParaRPr lang="en-US" altLang="zh-CN" sz="2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fontAlgn="auto">
              <a:lnSpc>
                <a:spcPct val="150000"/>
              </a:lnSpc>
              <a:spcBef>
                <a:spcPts val="0"/>
              </a:spcBef>
              <a:spcAft>
                <a:spcPts val="0"/>
              </a:spcAft>
              <a:buClr>
                <a:srgbClr val="000000"/>
              </a:buClr>
              <a:buFont typeface="Wingdings" pitchFamily="2" charset="2"/>
              <a:buNone/>
            </a:pPr>
            <a:endParaRPr lang="en-US" altLang="zh-CN" sz="2699"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 name="矩形 5"/>
          <p:cNvSpPr/>
          <p:nvPr/>
        </p:nvSpPr>
        <p:spPr>
          <a:xfrm>
            <a:off x="3690057" y="2352093"/>
            <a:ext cx="4678087" cy="526691"/>
          </a:xfrm>
          <a:prstGeom prst="rect">
            <a:avLst/>
          </a:prstGeom>
        </p:spPr>
        <p:txBody>
          <a:bodyPr wrap="none" lIns="68522" tIns="34262" rIns="68522" bIns="34262">
            <a:spAutoFit/>
          </a:bodyPr>
          <a:lstStyle/>
          <a:p>
            <a:pPr algn="ctr" fontAlgn="auto">
              <a:lnSpc>
                <a:spcPct val="150000"/>
              </a:lnSpc>
              <a:spcBef>
                <a:spcPts val="0"/>
              </a:spcBef>
              <a:spcAft>
                <a:spcPts val="0"/>
              </a:spcAft>
              <a:buClr>
                <a:srgbClr val="000000"/>
              </a:buClr>
              <a:buFont typeface="Wingdings" pitchFamily="2" charset="2"/>
              <a:buNone/>
            </a:pPr>
            <a:r>
              <a:rPr lang="zh-CN" altLang="en-US" sz="2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用未来牵引现在，用现在保证未来！</a:t>
            </a:r>
          </a:p>
        </p:txBody>
      </p:sp>
      <p:sp>
        <p:nvSpPr>
          <p:cNvPr id="4" name="标题 3"/>
          <p:cNvSpPr>
            <a:spLocks noGrp="1"/>
          </p:cNvSpPr>
          <p:nvPr>
            <p:ph type="title"/>
          </p:nvPr>
        </p:nvSpPr>
        <p:spPr/>
        <p:txBody>
          <a:bodyPr/>
          <a:lstStyle/>
          <a:p>
            <a:r>
              <a:rPr lang="zh-CN" altLang="en-US" dirty="0">
                <a:sym typeface="Huawei Sans" panose="020C0503030203020204" pitchFamily="34" charset="0"/>
              </a:rPr>
              <a:t>大数据时代引领未来</a:t>
            </a:r>
          </a:p>
        </p:txBody>
      </p:sp>
      <p:grpSp>
        <p:nvGrpSpPr>
          <p:cNvPr id="7" name="组合 6"/>
          <p:cNvGrpSpPr/>
          <p:nvPr/>
        </p:nvGrpSpPr>
        <p:grpSpPr>
          <a:xfrm>
            <a:off x="3467708" y="3140968"/>
            <a:ext cx="5471975" cy="3131986"/>
            <a:chOff x="1625620" y="3834458"/>
            <a:chExt cx="10945216" cy="6264696"/>
          </a:xfrm>
        </p:grpSpPr>
        <p:sp>
          <p:nvSpPr>
            <p:cNvPr id="8" name="矩形: 圆角 35">
              <a:extLst>
                <a:ext uri="{FF2B5EF4-FFF2-40B4-BE49-F238E27FC236}">
                  <a16:creationId xmlns:a16="http://schemas.microsoft.com/office/drawing/2014/main" id="{0D6F478F-F3D8-42C2-8990-4724BF0B563A}"/>
                </a:ext>
              </a:extLst>
            </p:cNvPr>
            <p:cNvSpPr/>
            <p:nvPr/>
          </p:nvSpPr>
          <p:spPr>
            <a:xfrm>
              <a:off x="1625620" y="3834458"/>
              <a:ext cx="10945216" cy="6264696"/>
            </a:xfrm>
            <a:prstGeom prst="roundRect">
              <a:avLst>
                <a:gd name="adj" fmla="val 211"/>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00724" eaLnBrk="0" hangingPunct="0"/>
              <a:endParaRPr lang="zh-CN" altLang="en-US" sz="500" b="1"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16746" r="1466"/>
            <a:stretch/>
          </p:blipFill>
          <p:spPr>
            <a:xfrm>
              <a:off x="1793689" y="3977104"/>
              <a:ext cx="10615129" cy="5979404"/>
            </a:xfrm>
            <a:prstGeom prst="rect">
              <a:avLst/>
            </a:prstGeom>
          </p:spPr>
        </p:pic>
      </p:grpSp>
    </p:spTree>
    <p:extLst>
      <p:ext uri="{BB962C8B-B14F-4D97-AF65-F5344CB8AC3E}">
        <p14:creationId xmlns:p14="http://schemas.microsoft.com/office/powerpoint/2010/main" val="392641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677432" y="5740466"/>
            <a:ext cx="9250501" cy="338554"/>
          </a:xfrm>
          <a:prstGeom prst="rect">
            <a:avLst/>
          </a:prstGeom>
        </p:spPr>
        <p:txBody>
          <a:bodyPr wrap="square">
            <a:spAutoFit/>
          </a:bodyPr>
          <a:lstStyle/>
          <a:p>
            <a:pPr defTabSz="719898" eaLnBrk="0" fontAlgn="auto" hangingPunct="0">
              <a:spcBef>
                <a:spcPts val="0"/>
              </a:spcBef>
              <a:spcAft>
                <a:spcPts val="0"/>
              </a:spcAft>
              <a:defRPr/>
            </a:pPr>
            <a:r>
              <a:rPr lang="zh-CN" altLang="en-US" sz="16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电信、金融、政府等行业数据分析的诉求强烈，互联网已开始应用新技术处理价值密度低的大数据。</a:t>
            </a:r>
          </a:p>
        </p:txBody>
      </p:sp>
      <p:grpSp>
        <p:nvGrpSpPr>
          <p:cNvPr id="2" name="组合 1"/>
          <p:cNvGrpSpPr/>
          <p:nvPr/>
        </p:nvGrpSpPr>
        <p:grpSpPr>
          <a:xfrm>
            <a:off x="1907346" y="1994021"/>
            <a:ext cx="8360375" cy="3356428"/>
            <a:chOff x="2689543" y="1512898"/>
            <a:chExt cx="7612038" cy="3356428"/>
          </a:xfrm>
        </p:grpSpPr>
        <p:grpSp>
          <p:nvGrpSpPr>
            <p:cNvPr id="41" name="组合 40"/>
            <p:cNvGrpSpPr/>
            <p:nvPr/>
          </p:nvGrpSpPr>
          <p:grpSpPr>
            <a:xfrm>
              <a:off x="2689543" y="1512898"/>
              <a:ext cx="1617381" cy="3342615"/>
              <a:chOff x="2689543" y="1512898"/>
              <a:chExt cx="1617381" cy="3342615"/>
            </a:xfrm>
            <a:solidFill>
              <a:srgbClr val="B5E5E0"/>
            </a:solidFill>
          </p:grpSpPr>
          <p:grpSp>
            <p:nvGrpSpPr>
              <p:cNvPr id="27" name="组合 26"/>
              <p:cNvGrpSpPr/>
              <p:nvPr/>
            </p:nvGrpSpPr>
            <p:grpSpPr>
              <a:xfrm>
                <a:off x="2689543" y="1512898"/>
                <a:ext cx="1616934" cy="3342615"/>
                <a:chOff x="349048" y="1675816"/>
                <a:chExt cx="1616934" cy="3342615"/>
              </a:xfrm>
              <a:grpFill/>
            </p:grpSpPr>
            <p:sp>
              <p:nvSpPr>
                <p:cNvPr id="28" name="AutoShape 9"/>
                <p:cNvSpPr>
                  <a:spLocks noChangeArrowheads="1"/>
                </p:cNvSpPr>
                <p:nvPr/>
              </p:nvSpPr>
              <p:spPr bwMode="gray">
                <a:xfrm>
                  <a:off x="349048" y="1675816"/>
                  <a:ext cx="1616934" cy="3342615"/>
                </a:xfrm>
                <a:prstGeom prst="roundRect">
                  <a:avLst>
                    <a:gd name="adj" fmla="val 4182"/>
                  </a:avLst>
                </a:prstGeom>
                <a:grpFill/>
                <a:ln>
                  <a:noFill/>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1620" kern="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30" name="Picture 14" descr="C:\Users\stedart\Pictures\DVD_ART36\Artwork_Imagery\Icons - Illustrations\_ REAL VISTA STYLE\bar chart sales red arrow.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975572" y="4485696"/>
                  <a:ext cx="381058" cy="511395"/>
                </a:xfrm>
                <a:prstGeom prst="rect">
                  <a:avLst/>
                </a:prstGeom>
                <a:grpFill/>
                <a:ln>
                  <a:noFill/>
                </a:ln>
              </p:spPr>
            </p:pic>
          </p:grpSp>
          <p:sp>
            <p:nvSpPr>
              <p:cNvPr id="33" name="矩形 32"/>
              <p:cNvSpPr/>
              <p:nvPr/>
            </p:nvSpPr>
            <p:spPr bwMode="auto">
              <a:xfrm>
                <a:off x="2690290" y="3610395"/>
                <a:ext cx="1616634" cy="29466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电信、金融</a:t>
                </a:r>
                <a:endParaRPr lang="en-US" altLang="zh-CN"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endParaRPr lang="en-US" altLang="zh-CN" sz="1400"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r>
                  <a:rPr lang="zh-CN" altLang="en-US"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结构化</a:t>
                </a:r>
              </a:p>
            </p:txBody>
          </p:sp>
          <p:sp>
            <p:nvSpPr>
              <p:cNvPr id="3" name="文本框 2"/>
              <p:cNvSpPr txBox="1"/>
              <p:nvPr/>
            </p:nvSpPr>
            <p:spPr>
              <a:xfrm>
                <a:off x="2785277" y="2116737"/>
                <a:ext cx="1443747" cy="1384995"/>
              </a:xfrm>
              <a:prstGeom prst="rect">
                <a:avLst/>
              </a:prstGeom>
              <a:grpFill/>
            </p:spPr>
            <p:txBody>
              <a:bodyPr wrap="square" rtlCol="0">
                <a:spAutoFit/>
              </a:bodyPr>
              <a:lstStyle/>
              <a:p>
                <a:pPr marL="285750" indent="-285750" fontAlgn="auto">
                  <a:spcBef>
                    <a:spcPts val="0"/>
                  </a:spcBef>
                  <a:spcAft>
                    <a:spcPts val="0"/>
                  </a:spcAft>
                  <a:buClr>
                    <a:srgbClr val="FFFFFF">
                      <a:lumMod val="50000"/>
                    </a:srgbClr>
                  </a:buClr>
                  <a:buSzPct val="60000"/>
                  <a:buFont typeface="Wingdings" panose="05000000000000000000" pitchFamily="2" charset="2"/>
                  <a:buChar char="l"/>
                  <a:defRPr/>
                </a:pPr>
                <a:r>
                  <a:rPr lang="zh-CN" altLang="en-US"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经营分析</a:t>
                </a:r>
                <a:endParaRPr lang="en-US" altLang="zh-CN"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85750" indent="-285750" fontAlgn="auto">
                  <a:spcBef>
                    <a:spcPts val="0"/>
                  </a:spcBef>
                  <a:spcAft>
                    <a:spcPts val="0"/>
                  </a:spcAft>
                  <a:buClr>
                    <a:srgbClr val="FFFFFF">
                      <a:lumMod val="50000"/>
                    </a:srgbClr>
                  </a:buClr>
                  <a:buSzPct val="60000"/>
                  <a:buFont typeface="Wingdings" panose="05000000000000000000" pitchFamily="2" charset="2"/>
                  <a:buChar char="l"/>
                  <a:defRPr/>
                </a:pPr>
                <a:r>
                  <a:rPr lang="zh-CN" altLang="en-US"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电信信令</a:t>
                </a:r>
              </a:p>
              <a:p>
                <a:pPr marL="285750" indent="-285750" fontAlgn="auto">
                  <a:spcBef>
                    <a:spcPts val="0"/>
                  </a:spcBef>
                  <a:spcAft>
                    <a:spcPts val="0"/>
                  </a:spcAft>
                  <a:buClr>
                    <a:srgbClr val="FFFFFF">
                      <a:lumMod val="50000"/>
                    </a:srgbClr>
                  </a:buClr>
                  <a:buSzPct val="60000"/>
                  <a:buFont typeface="Wingdings" panose="05000000000000000000" pitchFamily="2" charset="2"/>
                  <a:buChar char="l"/>
                  <a:defRPr/>
                </a:pPr>
                <a:r>
                  <a:rPr lang="zh-CN" altLang="en-US"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金融细账</a:t>
                </a:r>
              </a:p>
              <a:p>
                <a:pPr marL="285750" indent="-285750" fontAlgn="auto">
                  <a:spcBef>
                    <a:spcPts val="0"/>
                  </a:spcBef>
                  <a:spcAft>
                    <a:spcPts val="0"/>
                  </a:spcAft>
                  <a:buClr>
                    <a:srgbClr val="FFFFFF">
                      <a:lumMod val="50000"/>
                    </a:srgbClr>
                  </a:buClr>
                  <a:buSzPct val="60000"/>
                  <a:buFont typeface="Wingdings" panose="05000000000000000000" pitchFamily="2" charset="2"/>
                  <a:buChar char="l"/>
                  <a:defRPr/>
                </a:pPr>
                <a:r>
                  <a:rPr lang="zh-CN" altLang="en-US"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金融票据</a:t>
                </a:r>
              </a:p>
              <a:p>
                <a:pPr marL="285750" indent="-285750" fontAlgn="auto">
                  <a:spcBef>
                    <a:spcPts val="0"/>
                  </a:spcBef>
                  <a:spcAft>
                    <a:spcPts val="0"/>
                  </a:spcAft>
                  <a:buClr>
                    <a:srgbClr val="FFFFFF">
                      <a:lumMod val="50000"/>
                    </a:srgbClr>
                  </a:buClr>
                  <a:buSzPct val="60000"/>
                  <a:buFont typeface="Wingdings" panose="05000000000000000000" pitchFamily="2" charset="2"/>
                  <a:buChar char="l"/>
                  <a:defRPr/>
                </a:pPr>
                <a:r>
                  <a:rPr lang="zh-CN" altLang="en-US"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电力调度</a:t>
                </a:r>
              </a:p>
              <a:p>
                <a:pPr marL="285750" indent="-285750" fontAlgn="auto">
                  <a:spcBef>
                    <a:spcPts val="0"/>
                  </a:spcBef>
                  <a:spcAft>
                    <a:spcPts val="0"/>
                  </a:spcAft>
                  <a:buClr>
                    <a:srgbClr val="FFFFFF">
                      <a:lumMod val="50000"/>
                    </a:srgbClr>
                  </a:buClr>
                  <a:buSzPct val="60000"/>
                  <a:buFont typeface="Wingdings" panose="05000000000000000000" pitchFamily="2" charset="2"/>
                  <a:buChar char="l"/>
                  <a:defRPr/>
                </a:pPr>
                <a:r>
                  <a:rPr lang="zh-CN" altLang="en-US"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智能电网</a:t>
                </a:r>
              </a:p>
            </p:txBody>
          </p:sp>
          <p:sp>
            <p:nvSpPr>
              <p:cNvPr id="37" name="矩形 36"/>
              <p:cNvSpPr/>
              <p:nvPr/>
            </p:nvSpPr>
            <p:spPr>
              <a:xfrm>
                <a:off x="3177329" y="1623321"/>
                <a:ext cx="658535" cy="307777"/>
              </a:xfrm>
              <a:prstGeom prst="rect">
                <a:avLst/>
              </a:prstGeom>
              <a:grpFill/>
            </p:spPr>
            <p:txBody>
              <a:bodyPr wrap="none">
                <a:spAutoFit/>
              </a:bodyPr>
              <a:lstStyle/>
              <a:p>
                <a:pPr algn="ctr" fontAlgn="auto">
                  <a:spcBef>
                    <a:spcPts val="0"/>
                  </a:spcBef>
                  <a:spcAft>
                    <a:spcPts val="0"/>
                  </a:spcAft>
                  <a:buClr>
                    <a:srgbClr val="CC9900"/>
                  </a:buClr>
                  <a:defRPr/>
                </a:pPr>
                <a:r>
                  <a:rPr lang="zh-CN" altLang="en-US" sz="1400"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经营类</a:t>
                </a:r>
                <a:endParaRPr lang="en-US" altLang="zh-CN" sz="1400"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2" name="组合 41"/>
            <p:cNvGrpSpPr/>
            <p:nvPr/>
          </p:nvGrpSpPr>
          <p:grpSpPr>
            <a:xfrm>
              <a:off x="4629843" y="1526711"/>
              <a:ext cx="1863146" cy="3342615"/>
              <a:chOff x="2689543" y="1512898"/>
              <a:chExt cx="1863146" cy="3342615"/>
            </a:xfrm>
            <a:solidFill>
              <a:schemeClr val="accent3">
                <a:lumMod val="60000"/>
                <a:lumOff val="40000"/>
              </a:schemeClr>
            </a:solidFill>
          </p:grpSpPr>
          <p:sp>
            <p:nvSpPr>
              <p:cNvPr id="47" name="AutoShape 9"/>
              <p:cNvSpPr>
                <a:spLocks noChangeArrowheads="1"/>
              </p:cNvSpPr>
              <p:nvPr/>
            </p:nvSpPr>
            <p:spPr bwMode="gray">
              <a:xfrm>
                <a:off x="2689543" y="1512898"/>
                <a:ext cx="1616934" cy="3342615"/>
              </a:xfrm>
              <a:prstGeom prst="roundRect">
                <a:avLst>
                  <a:gd name="adj" fmla="val 4182"/>
                </a:avLst>
              </a:prstGeom>
              <a:solidFill>
                <a:srgbClr val="B5E5E0"/>
              </a:solidFill>
              <a:ln>
                <a:noFill/>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1620" kern="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 name="矩形 43"/>
              <p:cNvSpPr/>
              <p:nvPr/>
            </p:nvSpPr>
            <p:spPr bwMode="auto">
              <a:xfrm>
                <a:off x="2812146" y="4000646"/>
                <a:ext cx="1463309" cy="39489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结构化</a:t>
                </a:r>
                <a:r>
                  <a:rPr lang="en-US" altLang="zh-CN"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半结构化</a:t>
                </a:r>
                <a:endParaRPr lang="en-US" altLang="zh-CN"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 name="文本框 44"/>
              <p:cNvSpPr txBox="1"/>
              <p:nvPr/>
            </p:nvSpPr>
            <p:spPr>
              <a:xfrm>
                <a:off x="2770431" y="2058597"/>
                <a:ext cx="1782258" cy="1384995"/>
              </a:xfrm>
              <a:prstGeom prst="rect">
                <a:avLst/>
              </a:prstGeom>
              <a:noFill/>
              <a:ln>
                <a:noFill/>
              </a:ln>
            </p:spPr>
            <p:txBody>
              <a:bodyPr wrap="square" rtlCol="0">
                <a:spAutoFit/>
              </a:bodyPr>
              <a:lstStyle/>
              <a:p>
                <a:pPr marL="257106" indent="-257106" fontAlgn="auto">
                  <a:spcBef>
                    <a:spcPts val="0"/>
                  </a:spcBef>
                  <a:spcAft>
                    <a:spcPts val="0"/>
                  </a:spcAft>
                  <a:buClr>
                    <a:srgbClr val="FFFFFF">
                      <a:lumMod val="50000"/>
                    </a:srgbClr>
                  </a:buClr>
                  <a:buSzPct val="60000"/>
                  <a:buFont typeface="Wingdings" panose="05000000000000000000" pitchFamily="2" charset="2"/>
                  <a:buChar char="l"/>
                </a:pPr>
                <a:r>
                  <a:rPr lang="zh-CN" altLang="en-US" sz="14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绩效管理</a:t>
                </a:r>
                <a:endParaRPr lang="en-US" altLang="zh-CN" sz="14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57106" indent="-257106" fontAlgn="auto">
                  <a:spcBef>
                    <a:spcPts val="0"/>
                  </a:spcBef>
                  <a:spcAft>
                    <a:spcPts val="0"/>
                  </a:spcAft>
                  <a:buClr>
                    <a:srgbClr val="FFFFFF">
                      <a:lumMod val="50000"/>
                    </a:srgbClr>
                  </a:buClr>
                  <a:buSzPct val="60000"/>
                  <a:buFont typeface="Wingdings" panose="05000000000000000000" pitchFamily="2" charset="2"/>
                  <a:buChar char="l"/>
                </a:pPr>
                <a:r>
                  <a:rPr lang="zh-CN" altLang="en-US" sz="14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报表分析</a:t>
                </a:r>
                <a:endParaRPr lang="en-US" altLang="zh-CN" sz="14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57106" indent="-257106" fontAlgn="auto">
                  <a:spcBef>
                    <a:spcPts val="0"/>
                  </a:spcBef>
                  <a:spcAft>
                    <a:spcPts val="0"/>
                  </a:spcAft>
                  <a:buClr>
                    <a:srgbClr val="FFFFFF">
                      <a:lumMod val="50000"/>
                    </a:srgbClr>
                  </a:buClr>
                  <a:buSzPct val="60000"/>
                  <a:buFont typeface="Wingdings" panose="05000000000000000000" pitchFamily="2" charset="2"/>
                  <a:buChar char="l"/>
                </a:pPr>
                <a:r>
                  <a:rPr lang="zh-CN" altLang="en-US" sz="14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历史分析</a:t>
                </a:r>
              </a:p>
              <a:p>
                <a:pPr marL="257106" indent="-257106" fontAlgn="auto">
                  <a:spcBef>
                    <a:spcPts val="0"/>
                  </a:spcBef>
                  <a:spcAft>
                    <a:spcPts val="0"/>
                  </a:spcAft>
                  <a:buClr>
                    <a:srgbClr val="FFFFFF">
                      <a:lumMod val="50000"/>
                    </a:srgbClr>
                  </a:buClr>
                  <a:buSzPct val="60000"/>
                  <a:buFont typeface="Wingdings" panose="05000000000000000000" pitchFamily="2" charset="2"/>
                  <a:buChar char="l"/>
                </a:pPr>
                <a:r>
                  <a:rPr lang="zh-CN" altLang="en-US" sz="14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社保分析</a:t>
                </a:r>
              </a:p>
              <a:p>
                <a:pPr marL="257106" indent="-257106" fontAlgn="auto">
                  <a:spcBef>
                    <a:spcPts val="0"/>
                  </a:spcBef>
                  <a:spcAft>
                    <a:spcPts val="0"/>
                  </a:spcAft>
                  <a:buClr>
                    <a:srgbClr val="FFFFFF">
                      <a:lumMod val="50000"/>
                    </a:srgbClr>
                  </a:buClr>
                  <a:buSzPct val="60000"/>
                  <a:buFont typeface="Wingdings" panose="05000000000000000000" pitchFamily="2" charset="2"/>
                  <a:buChar char="l"/>
                </a:pPr>
                <a:r>
                  <a:rPr lang="zh-CN" altLang="en-US" sz="14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纳税分析</a:t>
                </a:r>
                <a:endParaRPr lang="en-US" altLang="zh-CN" sz="14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57106" indent="-257106" fontAlgn="auto">
                  <a:spcBef>
                    <a:spcPts val="0"/>
                  </a:spcBef>
                  <a:spcAft>
                    <a:spcPts val="0"/>
                  </a:spcAft>
                  <a:buClr>
                    <a:srgbClr val="FFFFFF">
                      <a:lumMod val="50000"/>
                    </a:srgbClr>
                  </a:buClr>
                  <a:buSzPct val="60000"/>
                  <a:buFont typeface="Wingdings" panose="05000000000000000000" pitchFamily="2" charset="2"/>
                  <a:buChar char="l"/>
                </a:pPr>
                <a:r>
                  <a:rPr lang="zh-CN" altLang="en-US" sz="14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决策支持和预测</a:t>
                </a:r>
              </a:p>
            </p:txBody>
          </p:sp>
          <p:sp>
            <p:nvSpPr>
              <p:cNvPr id="46" name="矩形 45"/>
              <p:cNvSpPr/>
              <p:nvPr/>
            </p:nvSpPr>
            <p:spPr>
              <a:xfrm>
                <a:off x="3177329" y="1623321"/>
                <a:ext cx="658535" cy="307777"/>
              </a:xfrm>
              <a:prstGeom prst="rect">
                <a:avLst/>
              </a:prstGeom>
              <a:noFill/>
              <a:ln>
                <a:noFill/>
              </a:ln>
            </p:spPr>
            <p:txBody>
              <a:bodyPr wrap="none">
                <a:spAutoFit/>
              </a:bodyPr>
              <a:lstStyle/>
              <a:p>
                <a:pPr algn="ctr" fontAlgn="auto">
                  <a:spcBef>
                    <a:spcPts val="0"/>
                  </a:spcBef>
                  <a:spcAft>
                    <a:spcPts val="0"/>
                  </a:spcAft>
                  <a:buClr>
                    <a:srgbClr val="CC9900"/>
                  </a:buClr>
                  <a:defRPr/>
                </a:pPr>
                <a:r>
                  <a:rPr lang="zh-CN" altLang="en-US" sz="1400"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管理类</a:t>
                </a:r>
                <a:endParaRPr lang="en-US" altLang="zh-CN" sz="1400"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pic>
          <p:nvPicPr>
            <p:cNvPr id="49" name="Picture 11" descr="C:\Users\stedart\Pictures\DVD_ART36\Artwork_Imagery\Hardware Photos\OEM HW\SERVERS\enterprise server room clean room farm hoster.png"/>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960167" y="4466890"/>
              <a:ext cx="1044737" cy="366628"/>
            </a:xfrm>
            <a:prstGeom prst="rect">
              <a:avLst/>
            </a:prstGeom>
            <a:solidFill>
              <a:srgbClr val="3972B6"/>
            </a:solidFill>
            <a:ln>
              <a:noFill/>
            </a:ln>
          </p:spPr>
        </p:pic>
        <p:grpSp>
          <p:nvGrpSpPr>
            <p:cNvPr id="50" name="组合 49"/>
            <p:cNvGrpSpPr/>
            <p:nvPr/>
          </p:nvGrpSpPr>
          <p:grpSpPr>
            <a:xfrm>
              <a:off x="6570442" y="1512898"/>
              <a:ext cx="1664113" cy="3342615"/>
              <a:chOff x="2689543" y="1512898"/>
              <a:chExt cx="1664113" cy="3342615"/>
            </a:xfrm>
            <a:solidFill>
              <a:schemeClr val="accent3">
                <a:lumMod val="75000"/>
              </a:schemeClr>
            </a:solidFill>
          </p:grpSpPr>
          <p:sp>
            <p:nvSpPr>
              <p:cNvPr id="51" name="AutoShape 9"/>
              <p:cNvSpPr>
                <a:spLocks noChangeArrowheads="1"/>
              </p:cNvSpPr>
              <p:nvPr/>
            </p:nvSpPr>
            <p:spPr bwMode="gray">
              <a:xfrm>
                <a:off x="2689543" y="1512898"/>
                <a:ext cx="1616934" cy="3342615"/>
              </a:xfrm>
              <a:prstGeom prst="roundRect">
                <a:avLst>
                  <a:gd name="adj" fmla="val 4182"/>
                </a:avLst>
              </a:prstGeom>
              <a:solidFill>
                <a:srgbClr val="B5E5E0"/>
              </a:solidFill>
              <a:ln>
                <a:noFill/>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1620" kern="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 name="矩形 51"/>
              <p:cNvSpPr/>
              <p:nvPr/>
            </p:nvSpPr>
            <p:spPr bwMode="auto">
              <a:xfrm>
                <a:off x="2782977" y="4019730"/>
                <a:ext cx="1570679" cy="28051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auto">
                  <a:spcBef>
                    <a:spcPts val="0"/>
                  </a:spcBef>
                  <a:spcAft>
                    <a:spcPts val="0"/>
                  </a:spcAft>
                  <a:buClr>
                    <a:srgbClr val="CC9900"/>
                  </a:buClr>
                </a:pPr>
                <a:r>
                  <a:rPr lang="zh-CN" altLang="en-US"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结构化</a:t>
                </a:r>
                <a:r>
                  <a:rPr lang="en-US" altLang="zh-CN"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半结构化</a:t>
                </a:r>
                <a:endParaRPr lang="en-US" altLang="zh-CN"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 name="文本框 52"/>
              <p:cNvSpPr txBox="1"/>
              <p:nvPr/>
            </p:nvSpPr>
            <p:spPr>
              <a:xfrm>
                <a:off x="2810554" y="2146733"/>
                <a:ext cx="1497014" cy="1384995"/>
              </a:xfrm>
              <a:prstGeom prst="rect">
                <a:avLst/>
              </a:prstGeom>
              <a:noFill/>
              <a:ln>
                <a:noFill/>
              </a:ln>
            </p:spPr>
            <p:txBody>
              <a:bodyPr wrap="square" rtlCol="0">
                <a:spAutoFit/>
              </a:bodyPr>
              <a:lstStyle/>
              <a:p>
                <a:pPr marL="257106" indent="-257106" fontAlgn="auto">
                  <a:spcBef>
                    <a:spcPts val="0"/>
                  </a:spcBef>
                  <a:spcAft>
                    <a:spcPts val="0"/>
                  </a:spcAft>
                  <a:buClr>
                    <a:srgbClr val="FFFFFF">
                      <a:lumMod val="50000"/>
                    </a:srgbClr>
                  </a:buClr>
                  <a:buSzPct val="60000"/>
                  <a:buFont typeface="Wingdings" panose="05000000000000000000" pitchFamily="2" charset="2"/>
                  <a:buChar char="l"/>
                </a:pPr>
                <a:r>
                  <a:rPr lang="zh-CN" altLang="en-US" sz="14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智慧交通</a:t>
                </a:r>
              </a:p>
              <a:p>
                <a:pPr marL="257106" indent="-257106" fontAlgn="auto">
                  <a:spcBef>
                    <a:spcPts val="0"/>
                  </a:spcBef>
                  <a:spcAft>
                    <a:spcPts val="0"/>
                  </a:spcAft>
                  <a:buClr>
                    <a:srgbClr val="FFFFFF">
                      <a:lumMod val="50000"/>
                    </a:srgbClr>
                  </a:buClr>
                  <a:buSzPct val="60000"/>
                  <a:buFont typeface="Wingdings" panose="05000000000000000000" pitchFamily="2" charset="2"/>
                  <a:buChar char="l"/>
                </a:pPr>
                <a:r>
                  <a:rPr lang="zh-CN" altLang="en-US" sz="14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智慧社区</a:t>
                </a:r>
              </a:p>
              <a:p>
                <a:pPr marL="257106" indent="-257106" fontAlgn="auto">
                  <a:spcBef>
                    <a:spcPts val="0"/>
                  </a:spcBef>
                  <a:spcAft>
                    <a:spcPts val="0"/>
                  </a:spcAft>
                  <a:buClr>
                    <a:srgbClr val="FFFFFF">
                      <a:lumMod val="50000"/>
                    </a:srgbClr>
                  </a:buClr>
                  <a:buSzPct val="60000"/>
                  <a:buFont typeface="Wingdings" panose="05000000000000000000" pitchFamily="2" charset="2"/>
                  <a:buChar char="l"/>
                </a:pPr>
                <a:r>
                  <a:rPr lang="zh-CN" altLang="en-US" sz="14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舆情管理</a:t>
                </a:r>
              </a:p>
              <a:p>
                <a:pPr marL="257106" indent="-257106" fontAlgn="auto">
                  <a:spcBef>
                    <a:spcPts val="0"/>
                  </a:spcBef>
                  <a:spcAft>
                    <a:spcPts val="0"/>
                  </a:spcAft>
                  <a:buClr>
                    <a:srgbClr val="FFFFFF">
                      <a:lumMod val="50000"/>
                    </a:srgbClr>
                  </a:buClr>
                  <a:buSzPct val="60000"/>
                  <a:buFont typeface="Wingdings" panose="05000000000000000000" pitchFamily="2" charset="2"/>
                  <a:buChar char="l"/>
                </a:pPr>
                <a:r>
                  <a:rPr lang="zh-CN" altLang="en-US" sz="14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银监会稽查</a:t>
                </a:r>
              </a:p>
              <a:p>
                <a:pPr marL="257106" indent="-257106" fontAlgn="auto">
                  <a:spcBef>
                    <a:spcPts val="0"/>
                  </a:spcBef>
                  <a:spcAft>
                    <a:spcPts val="0"/>
                  </a:spcAft>
                  <a:buClr>
                    <a:srgbClr val="FFFFFF">
                      <a:lumMod val="50000"/>
                    </a:srgbClr>
                  </a:buClr>
                  <a:buSzPct val="60000"/>
                  <a:buFont typeface="Wingdings" panose="05000000000000000000" pitchFamily="2" charset="2"/>
                  <a:buChar char="l"/>
                </a:pPr>
                <a:r>
                  <a:rPr lang="zh-CN" altLang="en-US" sz="14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食品溯源</a:t>
                </a:r>
              </a:p>
              <a:p>
                <a:pPr marL="257106" indent="-257106" fontAlgn="auto">
                  <a:spcBef>
                    <a:spcPts val="0"/>
                  </a:spcBef>
                  <a:spcAft>
                    <a:spcPts val="0"/>
                  </a:spcAft>
                  <a:buClr>
                    <a:srgbClr val="FFFFFF">
                      <a:lumMod val="50000"/>
                    </a:srgbClr>
                  </a:buClr>
                  <a:buSzPct val="60000"/>
                  <a:buFont typeface="Wingdings" panose="05000000000000000000" pitchFamily="2" charset="2"/>
                  <a:buChar char="l"/>
                </a:pPr>
                <a:r>
                  <a:rPr lang="zh-CN" altLang="en-US" sz="14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环保监测</a:t>
                </a:r>
              </a:p>
            </p:txBody>
          </p:sp>
          <p:sp>
            <p:nvSpPr>
              <p:cNvPr id="54" name="矩形 53"/>
              <p:cNvSpPr/>
              <p:nvPr/>
            </p:nvSpPr>
            <p:spPr>
              <a:xfrm>
                <a:off x="3177329" y="1623321"/>
                <a:ext cx="658535" cy="307777"/>
              </a:xfrm>
              <a:prstGeom prst="rect">
                <a:avLst/>
              </a:prstGeom>
              <a:noFill/>
              <a:ln>
                <a:noFill/>
              </a:ln>
            </p:spPr>
            <p:txBody>
              <a:bodyPr wrap="none">
                <a:spAutoFit/>
              </a:bodyPr>
              <a:lstStyle/>
              <a:p>
                <a:pPr algn="ctr" fontAlgn="auto">
                  <a:spcBef>
                    <a:spcPts val="0"/>
                  </a:spcBef>
                  <a:spcAft>
                    <a:spcPts val="0"/>
                  </a:spcAft>
                  <a:buClr>
                    <a:srgbClr val="CC9900"/>
                  </a:buClr>
                  <a:defRPr/>
                </a:pPr>
                <a:r>
                  <a:rPr lang="zh-CN" altLang="en-US" sz="1400"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监管类</a:t>
                </a:r>
                <a:endParaRPr lang="en-US" altLang="zh-CN" sz="1400"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pic>
          <p:nvPicPr>
            <p:cNvPr id="56" name="Picture 8" descr="C:\Users\stedart\Pictures\DVD_ART36\Artwork_Imagery\Hardware Photos\OEM HW\COMPUTERS - PC\Windows Vista Laptops\Samsung X360 2.png"/>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7068548" y="4312554"/>
              <a:ext cx="637893" cy="530646"/>
            </a:xfrm>
            <a:prstGeom prst="rect">
              <a:avLst/>
            </a:prstGeom>
            <a:solidFill>
              <a:srgbClr val="3972B6"/>
            </a:solidFill>
            <a:ln>
              <a:noFill/>
            </a:ln>
          </p:spPr>
        </p:pic>
        <p:grpSp>
          <p:nvGrpSpPr>
            <p:cNvPr id="57" name="组合 56"/>
            <p:cNvGrpSpPr/>
            <p:nvPr/>
          </p:nvGrpSpPr>
          <p:grpSpPr>
            <a:xfrm>
              <a:off x="8652370" y="1526711"/>
              <a:ext cx="1649211" cy="3342615"/>
              <a:chOff x="2689543" y="1512898"/>
              <a:chExt cx="1616934" cy="3342615"/>
            </a:xfrm>
            <a:solidFill>
              <a:schemeClr val="accent3">
                <a:lumMod val="50000"/>
              </a:schemeClr>
            </a:solidFill>
          </p:grpSpPr>
          <p:sp>
            <p:nvSpPr>
              <p:cNvPr id="58" name="AutoShape 9"/>
              <p:cNvSpPr>
                <a:spLocks noChangeArrowheads="1"/>
              </p:cNvSpPr>
              <p:nvPr/>
            </p:nvSpPr>
            <p:spPr bwMode="gray">
              <a:xfrm>
                <a:off x="2689543" y="1512898"/>
                <a:ext cx="1616934" cy="3342615"/>
              </a:xfrm>
              <a:prstGeom prst="roundRect">
                <a:avLst>
                  <a:gd name="adj" fmla="val 4182"/>
                </a:avLst>
              </a:prstGeom>
              <a:solidFill>
                <a:srgbClr val="B5E5E0"/>
              </a:solidFill>
              <a:ln>
                <a:noFill/>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1620" kern="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 name="矩形 58"/>
              <p:cNvSpPr/>
              <p:nvPr/>
            </p:nvSpPr>
            <p:spPr bwMode="auto">
              <a:xfrm>
                <a:off x="2735798" y="4035502"/>
                <a:ext cx="1516611" cy="27346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auto" hangingPunct="0">
                  <a:lnSpc>
                    <a:spcPct val="70000"/>
                  </a:lnSpc>
                  <a:spcBef>
                    <a:spcPct val="50000"/>
                  </a:spcBef>
                  <a:spcAft>
                    <a:spcPts val="0"/>
                  </a:spcAft>
                </a:pPr>
                <a:r>
                  <a:rPr lang="zh-CN" altLang="en-US"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非结构化</a:t>
                </a:r>
                <a:endParaRPr lang="en-US" altLang="zh-CN"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 name="文本框 59"/>
              <p:cNvSpPr txBox="1"/>
              <p:nvPr/>
            </p:nvSpPr>
            <p:spPr>
              <a:xfrm>
                <a:off x="2837508" y="2146733"/>
                <a:ext cx="1463512" cy="1384995"/>
              </a:xfrm>
              <a:prstGeom prst="rect">
                <a:avLst/>
              </a:prstGeom>
              <a:noFill/>
              <a:ln>
                <a:noFill/>
              </a:ln>
            </p:spPr>
            <p:txBody>
              <a:bodyPr wrap="square" rtlCol="0">
                <a:spAutoFit/>
              </a:bodyPr>
              <a:lstStyle/>
              <a:p>
                <a:pPr marL="257106" indent="-257106" fontAlgn="auto">
                  <a:spcBef>
                    <a:spcPts val="0"/>
                  </a:spcBef>
                  <a:spcAft>
                    <a:spcPts val="0"/>
                  </a:spcAft>
                  <a:buClr>
                    <a:srgbClr val="FFFFFF">
                      <a:lumMod val="50000"/>
                    </a:srgbClr>
                  </a:buClr>
                  <a:buSzPct val="60000"/>
                  <a:buFont typeface="Wingdings" panose="05000000000000000000" pitchFamily="2" charset="2"/>
                  <a:buChar char="l"/>
                </a:pPr>
                <a:r>
                  <a:rPr lang="zh-CN" altLang="en-US" sz="14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音视频</a:t>
                </a:r>
              </a:p>
              <a:p>
                <a:pPr marL="257106" indent="-257106" fontAlgn="auto">
                  <a:spcBef>
                    <a:spcPts val="0"/>
                  </a:spcBef>
                  <a:spcAft>
                    <a:spcPts val="0"/>
                  </a:spcAft>
                  <a:buClr>
                    <a:srgbClr val="FFFFFF">
                      <a:lumMod val="50000"/>
                    </a:srgbClr>
                  </a:buClr>
                  <a:buSzPct val="60000"/>
                  <a:buFont typeface="Wingdings" panose="05000000000000000000" pitchFamily="2" charset="2"/>
                  <a:buChar char="l"/>
                </a:pPr>
                <a:r>
                  <a:rPr lang="zh-CN" altLang="en-US" sz="14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地震勘探</a:t>
                </a:r>
              </a:p>
              <a:p>
                <a:pPr marL="257106" indent="-257106" fontAlgn="auto">
                  <a:spcBef>
                    <a:spcPts val="0"/>
                  </a:spcBef>
                  <a:spcAft>
                    <a:spcPts val="0"/>
                  </a:spcAft>
                  <a:buClr>
                    <a:srgbClr val="FFFFFF">
                      <a:lumMod val="50000"/>
                    </a:srgbClr>
                  </a:buClr>
                  <a:buSzPct val="60000"/>
                  <a:buFont typeface="Wingdings" panose="05000000000000000000" pitchFamily="2" charset="2"/>
                  <a:buChar char="l"/>
                </a:pPr>
                <a:r>
                  <a:rPr lang="zh-CN" altLang="en-US" sz="14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气象云图</a:t>
                </a:r>
              </a:p>
              <a:p>
                <a:pPr marL="257106" indent="-257106" fontAlgn="auto">
                  <a:spcBef>
                    <a:spcPts val="0"/>
                  </a:spcBef>
                  <a:spcAft>
                    <a:spcPts val="0"/>
                  </a:spcAft>
                  <a:buClr>
                    <a:srgbClr val="FFFFFF">
                      <a:lumMod val="50000"/>
                    </a:srgbClr>
                  </a:buClr>
                  <a:buSzPct val="60000"/>
                  <a:buFont typeface="Wingdings" panose="05000000000000000000" pitchFamily="2" charset="2"/>
                  <a:buChar char="l"/>
                </a:pPr>
                <a:r>
                  <a:rPr lang="zh-CN" altLang="en-US" sz="14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卫星遥感</a:t>
                </a:r>
              </a:p>
              <a:p>
                <a:pPr marL="257106" indent="-257106" fontAlgn="auto">
                  <a:spcBef>
                    <a:spcPts val="0"/>
                  </a:spcBef>
                  <a:spcAft>
                    <a:spcPts val="0"/>
                  </a:spcAft>
                  <a:buClr>
                    <a:srgbClr val="FFFFFF">
                      <a:lumMod val="50000"/>
                    </a:srgbClr>
                  </a:buClr>
                  <a:buSzPct val="60000"/>
                  <a:buFont typeface="Wingdings" panose="05000000000000000000" pitchFamily="2" charset="2"/>
                  <a:buChar char="l"/>
                </a:pPr>
                <a:r>
                  <a:rPr lang="zh-CN" altLang="en-US" sz="14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雷达数据</a:t>
                </a:r>
              </a:p>
              <a:p>
                <a:pPr marL="257106" indent="-257106" fontAlgn="auto">
                  <a:spcBef>
                    <a:spcPts val="0"/>
                  </a:spcBef>
                  <a:spcAft>
                    <a:spcPts val="0"/>
                  </a:spcAft>
                  <a:buClr>
                    <a:srgbClr val="FFFFFF">
                      <a:lumMod val="50000"/>
                    </a:srgbClr>
                  </a:buClr>
                  <a:buSzPct val="60000"/>
                  <a:buFont typeface="Wingdings" panose="05000000000000000000" pitchFamily="2" charset="2"/>
                  <a:buChar char="l"/>
                </a:pPr>
                <a:r>
                  <a:rPr lang="zh-CN" altLang="en-US" sz="14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物联网</a:t>
                </a:r>
              </a:p>
            </p:txBody>
          </p:sp>
          <p:sp>
            <p:nvSpPr>
              <p:cNvPr id="61" name="矩形 60"/>
              <p:cNvSpPr/>
              <p:nvPr/>
            </p:nvSpPr>
            <p:spPr>
              <a:xfrm>
                <a:off x="3183773" y="1623321"/>
                <a:ext cx="645647" cy="307777"/>
              </a:xfrm>
              <a:prstGeom prst="rect">
                <a:avLst/>
              </a:prstGeom>
              <a:noFill/>
              <a:ln>
                <a:noFill/>
              </a:ln>
            </p:spPr>
            <p:txBody>
              <a:bodyPr wrap="none">
                <a:spAutoFit/>
              </a:bodyPr>
              <a:lstStyle/>
              <a:p>
                <a:pPr algn="ctr" fontAlgn="auto">
                  <a:spcBef>
                    <a:spcPts val="0"/>
                  </a:spcBef>
                  <a:spcAft>
                    <a:spcPts val="0"/>
                  </a:spcAft>
                  <a:buClr>
                    <a:srgbClr val="CC9900"/>
                  </a:buClr>
                  <a:defRPr/>
                </a:pPr>
                <a:r>
                  <a:rPr lang="zh-CN" altLang="en-US" sz="1400"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专业类</a:t>
                </a:r>
                <a:endParaRPr lang="en-US" altLang="zh-CN" sz="1400"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pic>
          <p:nvPicPr>
            <p:cNvPr id="62" name="Picture 2"/>
            <p:cNvPicPr>
              <a:picLocks noChangeAspect="1" noChangeArrowheads="1"/>
            </p:cNvPicPr>
            <p:nvPr/>
          </p:nvPicPr>
          <p:blipFill>
            <a:blip r:embed="rId6" cstate="print"/>
            <a:srcRect/>
            <a:stretch>
              <a:fillRect/>
            </a:stretch>
          </p:blipFill>
          <p:spPr bwMode="auto">
            <a:xfrm>
              <a:off x="9250401" y="4285508"/>
              <a:ext cx="470664" cy="505156"/>
            </a:xfrm>
            <a:prstGeom prst="rect">
              <a:avLst/>
            </a:prstGeom>
            <a:solidFill>
              <a:srgbClr val="3972B6"/>
            </a:solidFill>
            <a:ln w="9525">
              <a:noFill/>
              <a:miter lim="800000"/>
              <a:headEnd/>
              <a:tailEnd/>
            </a:ln>
          </p:spPr>
        </p:pic>
      </p:grpSp>
      <p:sp>
        <p:nvSpPr>
          <p:cNvPr id="31" name="矩形 30"/>
          <p:cNvSpPr/>
          <p:nvPr/>
        </p:nvSpPr>
        <p:spPr bwMode="auto">
          <a:xfrm>
            <a:off x="4043772" y="4099795"/>
            <a:ext cx="1775564" cy="29466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金融</a:t>
            </a:r>
            <a:endParaRPr lang="en-US" altLang="zh-CN"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 name="矩形 31"/>
          <p:cNvSpPr/>
          <p:nvPr/>
        </p:nvSpPr>
        <p:spPr bwMode="auto">
          <a:xfrm>
            <a:off x="6168576" y="4099795"/>
            <a:ext cx="1775564" cy="29466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政府</a:t>
            </a:r>
            <a:endParaRPr lang="en-US" altLang="zh-CN"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 name="矩形 33"/>
          <p:cNvSpPr/>
          <p:nvPr/>
        </p:nvSpPr>
        <p:spPr bwMode="auto">
          <a:xfrm>
            <a:off x="8445592" y="4100529"/>
            <a:ext cx="1816016" cy="32465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企、事业单位</a:t>
            </a:r>
            <a:endParaRPr lang="en-US" altLang="zh-CN"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 name="标题 3"/>
          <p:cNvSpPr>
            <a:spLocks noGrp="1"/>
          </p:cNvSpPr>
          <p:nvPr>
            <p:ph type="title"/>
          </p:nvPr>
        </p:nvSpPr>
        <p:spPr/>
        <p:txBody>
          <a:bodyPr/>
          <a:lstStyle/>
          <a:p>
            <a:r>
              <a:rPr lang="zh-CN" altLang="en-US" dirty="0">
                <a:sym typeface="Huawei Sans" panose="020C0503030203020204" pitchFamily="34" charset="0"/>
              </a:rPr>
              <a:t>企业级大数据平台应用场景 </a:t>
            </a:r>
            <a:r>
              <a:rPr lang="en-US" altLang="zh-CN" dirty="0">
                <a:sym typeface="Huawei Sans" panose="020C0503030203020204" pitchFamily="34" charset="0"/>
              </a:rPr>
              <a:t>(1)</a:t>
            </a:r>
            <a:endParaRPr lang="zh-CN" altLang="en-US" dirty="0">
              <a:sym typeface="Huawei Sans" panose="020C0503030203020204" pitchFamily="34" charset="0"/>
            </a:endParaRPr>
          </a:p>
        </p:txBody>
      </p:sp>
    </p:spTree>
    <p:extLst>
      <p:ext uri="{BB962C8B-B14F-4D97-AF65-F5344CB8AC3E}">
        <p14:creationId xmlns:p14="http://schemas.microsoft.com/office/powerpoint/2010/main" val="2804918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888002" y="1176561"/>
            <a:ext cx="8528478" cy="5240771"/>
            <a:chOff x="1888002" y="1176561"/>
            <a:chExt cx="8528478" cy="5240771"/>
          </a:xfrm>
        </p:grpSpPr>
        <p:pic>
          <p:nvPicPr>
            <p:cNvPr id="13" name="图片 12"/>
            <p:cNvPicPr>
              <a:picLocks noChangeAspect="1"/>
            </p:cNvPicPr>
            <p:nvPr/>
          </p:nvPicPr>
          <p:blipFill>
            <a:blip r:embed="rId3" cstate="print"/>
            <a:stretch>
              <a:fillRect/>
            </a:stretch>
          </p:blipFill>
          <p:spPr>
            <a:xfrm>
              <a:off x="1888002" y="1176561"/>
              <a:ext cx="8365317" cy="5240771"/>
            </a:xfrm>
            <a:prstGeom prst="rect">
              <a:avLst/>
            </a:prstGeom>
          </p:spPr>
        </p:pic>
        <p:sp>
          <p:nvSpPr>
            <p:cNvPr id="14" name="文本框 13"/>
            <p:cNvSpPr txBox="1"/>
            <p:nvPr/>
          </p:nvSpPr>
          <p:spPr bwMode="auto">
            <a:xfrm>
              <a:off x="2878214" y="2693545"/>
              <a:ext cx="1419334" cy="1208944"/>
            </a:xfrm>
            <a:prstGeom prst="rect">
              <a:avLst/>
            </a:prstGeom>
            <a:solidFill>
              <a:schemeClr val="bg1"/>
            </a:solidFill>
            <a:ln w="9525">
              <a:noFill/>
              <a:miter lim="800000"/>
              <a:headEnd/>
              <a:tailEnd/>
            </a:ln>
          </p:spPr>
          <p:txBody>
            <a:bodyPr wrap="square" lIns="99980" tIns="49986" rIns="99980" bIns="49986" rtlCol="0">
              <a:spAutoFit/>
            </a:bodyPr>
            <a:lstStyle/>
            <a:p>
              <a:pPr defTabSz="1001649" eaLnBrk="0" fontAlgn="auto" hangingPunct="0">
                <a:lnSpc>
                  <a:spcPct val="120000"/>
                </a:lnSpc>
                <a:spcBef>
                  <a:spcPts val="0"/>
                </a:spcBef>
                <a:spcAft>
                  <a:spcPts val="0"/>
                </a:spcAft>
              </a:pP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固定时间地点获取服务</a:t>
              </a:r>
              <a:endPar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1001649" eaLnBrk="0" fontAlgn="auto" hangingPunct="0">
                <a:lnSpc>
                  <a:spcPct val="120000"/>
                </a:lnSpc>
                <a:spcBef>
                  <a:spcPts val="0"/>
                </a:spcBef>
                <a:spcAft>
                  <a:spcPts val="0"/>
                </a:spcAft>
              </a:pP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被动接受数据</a:t>
              </a:r>
              <a:endPar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1001649" eaLnBrk="0" fontAlgn="auto" hangingPunct="0">
                <a:lnSpc>
                  <a:spcPct val="120000"/>
                </a:lnSpc>
                <a:spcBef>
                  <a:spcPts val="0"/>
                </a:spcBef>
                <a:spcAft>
                  <a:spcPts val="0"/>
                </a:spcAft>
              </a:pP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信任市场信息</a:t>
              </a:r>
              <a:endPar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1001649" eaLnBrk="0" fontAlgn="auto" hangingPunct="0">
                <a:lnSpc>
                  <a:spcPct val="120000"/>
                </a:lnSpc>
                <a:spcBef>
                  <a:spcPts val="0"/>
                </a:spcBef>
                <a:spcAft>
                  <a:spcPts val="0"/>
                </a:spcAft>
              </a:pP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被动接受传播</a:t>
              </a:r>
              <a:endPar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文本框 14"/>
            <p:cNvSpPr txBox="1"/>
            <p:nvPr/>
          </p:nvSpPr>
          <p:spPr bwMode="auto">
            <a:xfrm>
              <a:off x="2852222" y="3897052"/>
              <a:ext cx="2187883" cy="1522876"/>
            </a:xfrm>
            <a:prstGeom prst="rect">
              <a:avLst/>
            </a:prstGeom>
            <a:solidFill>
              <a:schemeClr val="bg1"/>
            </a:solidFill>
            <a:ln w="9525">
              <a:noFill/>
              <a:miter lim="800000"/>
              <a:headEnd/>
              <a:tailEnd/>
            </a:ln>
          </p:spPr>
          <p:txBody>
            <a:bodyPr wrap="square" lIns="99980" tIns="49986" rIns="99980" bIns="49986" rtlCol="0">
              <a:spAutoFit/>
            </a:bodyPr>
            <a:lstStyle/>
            <a:p>
              <a:pPr defTabSz="1001649" eaLnBrk="0" fontAlgn="auto" hangingPunct="0">
                <a:lnSpc>
                  <a:spcPct val="110000"/>
                </a:lnSpc>
                <a:spcBef>
                  <a:spcPts val="0"/>
                </a:spcBef>
                <a:spcAft>
                  <a:spcPts val="0"/>
                </a:spcAft>
              </a:pPr>
              <a:endParaRPr lang="en-US" altLang="zh-CN"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defTabSz="1001649" eaLnBrk="0" fontAlgn="auto" hangingPunct="0">
                <a:lnSpc>
                  <a:spcPct val="110000"/>
                </a:lnSpc>
                <a:spcBef>
                  <a:spcPts val="0"/>
                </a:spcBef>
                <a:spcAft>
                  <a:spcPts val="0"/>
                </a:spcAft>
              </a:pPr>
              <a:r>
                <a:rPr lang="zh-CN" alt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标准化和产业化提供服务</a:t>
              </a:r>
              <a:endParaRPr lang="en-US" altLang="zh-CN"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defTabSz="1001649" eaLnBrk="0" fontAlgn="auto" hangingPunct="0">
                <a:lnSpc>
                  <a:spcPct val="110000"/>
                </a:lnSpc>
                <a:spcBef>
                  <a:spcPts val="0"/>
                </a:spcBef>
                <a:spcAft>
                  <a:spcPts val="0"/>
                </a:spcAft>
              </a:pPr>
              <a:r>
                <a:rPr lang="zh-CN" alt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关注过程和步骤</a:t>
              </a:r>
              <a:endParaRPr lang="en-US" altLang="zh-CN"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defTabSz="1001649" eaLnBrk="0" fontAlgn="auto" hangingPunct="0">
                <a:lnSpc>
                  <a:spcPct val="110000"/>
                </a:lnSpc>
                <a:spcBef>
                  <a:spcPts val="0"/>
                </a:spcBef>
                <a:spcAft>
                  <a:spcPts val="0"/>
                </a:spcAft>
              </a:pPr>
              <a:r>
                <a:rPr lang="zh-CN" alt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被动接受信息且信息来源单一</a:t>
              </a:r>
              <a:endParaRPr lang="en-US" altLang="zh-CN"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defTabSz="1001649" eaLnBrk="0" fontAlgn="auto" hangingPunct="0">
                <a:lnSpc>
                  <a:spcPct val="110000"/>
                </a:lnSpc>
                <a:spcBef>
                  <a:spcPts val="0"/>
                </a:spcBef>
                <a:spcAft>
                  <a:spcPts val="0"/>
                </a:spcAft>
              </a:pPr>
              <a:r>
                <a:rPr lang="zh-CN" alt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通过客户经理联系客户</a:t>
              </a:r>
              <a:endParaRPr lang="en-US" altLang="zh-CN"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defTabSz="1001649" eaLnBrk="0" fontAlgn="auto" hangingPunct="0">
                <a:lnSpc>
                  <a:spcPct val="110000"/>
                </a:lnSpc>
                <a:spcBef>
                  <a:spcPts val="0"/>
                </a:spcBef>
                <a:spcAft>
                  <a:spcPts val="0"/>
                </a:spcAft>
              </a:pPr>
              <a:r>
                <a:rPr lang="zh-CN" altLang="en-US"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固定渠道单一交互</a:t>
              </a:r>
              <a:endParaRPr lang="en-US" altLang="zh-CN"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defTabSz="1001649" eaLnBrk="0" fontAlgn="auto" hangingPunct="0">
                <a:lnSpc>
                  <a:spcPct val="110000"/>
                </a:lnSpc>
                <a:spcBef>
                  <a:spcPts val="0"/>
                </a:spcBef>
                <a:spcAft>
                  <a:spcPts val="0"/>
                </a:spcAft>
              </a:pPr>
              <a:endParaRPr lang="en-US" altLang="zh-CN" sz="12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6" name="文本框 15"/>
            <p:cNvSpPr txBox="1"/>
            <p:nvPr/>
          </p:nvSpPr>
          <p:spPr bwMode="auto">
            <a:xfrm>
              <a:off x="4254622" y="1488572"/>
              <a:ext cx="1475951" cy="1522876"/>
            </a:xfrm>
            <a:prstGeom prst="rect">
              <a:avLst/>
            </a:prstGeom>
            <a:solidFill>
              <a:schemeClr val="bg1"/>
            </a:solidFill>
            <a:ln w="9525">
              <a:noFill/>
              <a:miter lim="800000"/>
              <a:headEnd/>
              <a:tailEnd/>
            </a:ln>
          </p:spPr>
          <p:txBody>
            <a:bodyPr wrap="square" lIns="99980" tIns="49986" rIns="99980" bIns="49986" rtlCol="0">
              <a:spAutoFit/>
            </a:bodyPr>
            <a:lstStyle/>
            <a:p>
              <a:pPr defTabSz="1001649" eaLnBrk="0" fontAlgn="auto" hangingPunct="0">
                <a:lnSpc>
                  <a:spcPct val="110000"/>
                </a:lnSpc>
                <a:spcBef>
                  <a:spcPts val="0"/>
                </a:spcBef>
                <a:spcAft>
                  <a:spcPts val="0"/>
                </a:spcAft>
              </a:pP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随时随地获取服务分析、创造数据</a:t>
              </a:r>
              <a:endPar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1001649" eaLnBrk="0" fontAlgn="auto" hangingPunct="0">
                <a:lnSpc>
                  <a:spcPct val="110000"/>
                </a:lnSpc>
                <a:spcBef>
                  <a:spcPts val="0"/>
                </a:spcBef>
                <a:spcAft>
                  <a:spcPts val="0"/>
                </a:spcAft>
              </a:pP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寻找有意义的体验</a:t>
              </a:r>
              <a:endPar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1001649" eaLnBrk="0" fontAlgn="auto" hangingPunct="0">
                <a:lnSpc>
                  <a:spcPct val="110000"/>
                </a:lnSpc>
                <a:spcBef>
                  <a:spcPts val="0"/>
                </a:spcBef>
                <a:spcAft>
                  <a:spcPts val="0"/>
                </a:spcAft>
              </a:pP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审视细节</a:t>
              </a:r>
              <a:endPar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1001649" eaLnBrk="0" fontAlgn="auto" hangingPunct="0">
                <a:lnSpc>
                  <a:spcPct val="110000"/>
                </a:lnSpc>
                <a:spcBef>
                  <a:spcPts val="0"/>
                </a:spcBef>
                <a:spcAft>
                  <a:spcPts val="0"/>
                </a:spcAft>
              </a:pP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互动参与内容、</a:t>
              </a:r>
              <a:endPar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1001649" eaLnBrk="0" fontAlgn="auto" hangingPunct="0">
                <a:lnSpc>
                  <a:spcPct val="110000"/>
                </a:lnSpc>
                <a:spcBef>
                  <a:spcPts val="0"/>
                </a:spcBef>
                <a:spcAft>
                  <a:spcPts val="0"/>
                </a:spcAft>
              </a:pP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产品和体验的</a:t>
              </a:r>
              <a:endPar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1001649" eaLnBrk="0" fontAlgn="auto" hangingPunct="0">
                <a:lnSpc>
                  <a:spcPct val="110000"/>
                </a:lnSpc>
                <a:spcBef>
                  <a:spcPts val="0"/>
                </a:spcBef>
                <a:spcAft>
                  <a:spcPts val="0"/>
                </a:spcAft>
              </a:pP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创建</a:t>
              </a:r>
              <a:endPar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文本框 16"/>
            <p:cNvSpPr txBox="1"/>
            <p:nvPr/>
          </p:nvSpPr>
          <p:spPr bwMode="auto">
            <a:xfrm>
              <a:off x="1950537" y="3311783"/>
              <a:ext cx="1006544" cy="316392"/>
            </a:xfrm>
            <a:prstGeom prst="rect">
              <a:avLst/>
            </a:prstGeom>
            <a:solidFill>
              <a:schemeClr val="bg1"/>
            </a:solidFill>
            <a:ln w="9525">
              <a:noFill/>
              <a:miter lim="800000"/>
              <a:headEnd/>
              <a:tailEnd/>
            </a:ln>
          </p:spPr>
          <p:txBody>
            <a:bodyPr wrap="square" lIns="99980" tIns="49986" rIns="99980" bIns="49986" rtlCol="0">
              <a:spAutoFit/>
            </a:bodyPr>
            <a:lstStyle/>
            <a:p>
              <a:pPr algn="ctr" defTabSz="1001649" eaLnBrk="0" fontAlgn="auto" hangingPunct="0">
                <a:spcBef>
                  <a:spcPts val="0"/>
                </a:spcBef>
                <a:spcAft>
                  <a:spcPts val="0"/>
                </a:spcAft>
              </a:pPr>
              <a:r>
                <a:rPr lang="zh-CN" alt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传统客户</a:t>
              </a:r>
            </a:p>
          </p:txBody>
        </p:sp>
        <p:sp>
          <p:nvSpPr>
            <p:cNvPr id="18" name="文本框 17"/>
            <p:cNvSpPr txBox="1"/>
            <p:nvPr/>
          </p:nvSpPr>
          <p:spPr bwMode="auto">
            <a:xfrm>
              <a:off x="4404483" y="5664702"/>
              <a:ext cx="939257" cy="316392"/>
            </a:xfrm>
            <a:prstGeom prst="rect">
              <a:avLst/>
            </a:prstGeom>
            <a:solidFill>
              <a:schemeClr val="bg1"/>
            </a:solidFill>
            <a:ln w="9525">
              <a:noFill/>
              <a:miter lim="800000"/>
              <a:headEnd/>
              <a:tailEnd/>
            </a:ln>
          </p:spPr>
          <p:txBody>
            <a:bodyPr wrap="square" lIns="99980" tIns="49986" rIns="99980" bIns="49986" rtlCol="0">
              <a:spAutoFit/>
            </a:bodyPr>
            <a:lstStyle/>
            <a:p>
              <a:pPr defTabSz="1001649" eaLnBrk="0" fontAlgn="auto" hangingPunct="0">
                <a:spcBef>
                  <a:spcPts val="0"/>
                </a:spcBef>
                <a:spcAft>
                  <a:spcPts val="0"/>
                </a:spcAft>
              </a:pPr>
              <a:r>
                <a:rPr lang="zh-CN" alt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传统金融</a:t>
              </a:r>
            </a:p>
          </p:txBody>
        </p:sp>
        <p:sp>
          <p:nvSpPr>
            <p:cNvPr id="28" name="文本框 27"/>
            <p:cNvSpPr txBox="1"/>
            <p:nvPr/>
          </p:nvSpPr>
          <p:spPr bwMode="auto">
            <a:xfrm>
              <a:off x="6030428" y="5647343"/>
              <a:ext cx="1287744" cy="316392"/>
            </a:xfrm>
            <a:prstGeom prst="rect">
              <a:avLst/>
            </a:prstGeom>
            <a:solidFill>
              <a:schemeClr val="bg1"/>
            </a:solidFill>
            <a:ln w="9525">
              <a:noFill/>
              <a:miter lim="800000"/>
              <a:headEnd/>
              <a:tailEnd/>
            </a:ln>
          </p:spPr>
          <p:txBody>
            <a:bodyPr wrap="square" lIns="99980" tIns="49986" rIns="99980" bIns="49986" rtlCol="0">
              <a:spAutoFit/>
            </a:bodyPr>
            <a:lstStyle/>
            <a:p>
              <a:pPr algn="ctr" defTabSz="1001649" eaLnBrk="0" fontAlgn="auto" hangingPunct="0">
                <a:spcBef>
                  <a:spcPts val="0"/>
                </a:spcBef>
                <a:spcAft>
                  <a:spcPts val="0"/>
                </a:spcAft>
              </a:pPr>
              <a:r>
                <a:rPr lang="zh-CN" alt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新金融机构</a:t>
              </a:r>
            </a:p>
          </p:txBody>
        </p:sp>
        <p:sp>
          <p:nvSpPr>
            <p:cNvPr id="29" name="文本框 28"/>
            <p:cNvSpPr txBox="1"/>
            <p:nvPr/>
          </p:nvSpPr>
          <p:spPr bwMode="auto">
            <a:xfrm>
              <a:off x="6030428" y="3646030"/>
              <a:ext cx="1006544" cy="316392"/>
            </a:xfrm>
            <a:prstGeom prst="rect">
              <a:avLst/>
            </a:prstGeom>
            <a:solidFill>
              <a:schemeClr val="bg1"/>
            </a:solidFill>
            <a:ln w="9525">
              <a:noFill/>
              <a:miter lim="800000"/>
              <a:headEnd/>
              <a:tailEnd/>
            </a:ln>
          </p:spPr>
          <p:txBody>
            <a:bodyPr wrap="square" lIns="99980" tIns="49986" rIns="99980" bIns="49986" rtlCol="0">
              <a:spAutoFit/>
            </a:bodyPr>
            <a:lstStyle/>
            <a:p>
              <a:pPr algn="ctr" defTabSz="1001649" eaLnBrk="0" fontAlgn="auto" hangingPunct="0">
                <a:spcBef>
                  <a:spcPts val="0"/>
                </a:spcBef>
                <a:spcAft>
                  <a:spcPts val="0"/>
                </a:spcAft>
              </a:pPr>
              <a:r>
                <a:rPr lang="zh-CN" alt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关注场景</a:t>
              </a:r>
            </a:p>
          </p:txBody>
        </p:sp>
        <p:sp>
          <p:nvSpPr>
            <p:cNvPr id="30" name="文本框 29"/>
            <p:cNvSpPr txBox="1"/>
            <p:nvPr/>
          </p:nvSpPr>
          <p:spPr bwMode="auto">
            <a:xfrm>
              <a:off x="8273313" y="2212783"/>
              <a:ext cx="1467364" cy="531835"/>
            </a:xfrm>
            <a:prstGeom prst="rect">
              <a:avLst/>
            </a:prstGeom>
            <a:solidFill>
              <a:schemeClr val="bg1"/>
            </a:solidFill>
            <a:ln w="9525">
              <a:noFill/>
              <a:miter lim="800000"/>
              <a:headEnd/>
              <a:tailEnd/>
            </a:ln>
          </p:spPr>
          <p:txBody>
            <a:bodyPr wrap="square" lIns="99980" tIns="49986" rIns="99980" bIns="49986" rtlCol="0">
              <a:spAutoFit/>
            </a:bodyPr>
            <a:lstStyle/>
            <a:p>
              <a:pPr algn="ctr" defTabSz="1001649" eaLnBrk="0" fontAlgn="auto" hangingPunct="0">
                <a:spcBef>
                  <a:spcPts val="0"/>
                </a:spcBef>
                <a:spcAft>
                  <a:spcPts val="0"/>
                </a:spcAft>
              </a:pPr>
              <a:r>
                <a:rPr lang="zh-CN" alt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运营</a:t>
              </a:r>
              <a:endParaRPr lang="en-US" altLang="zh-CN"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algn="ctr" defTabSz="1001649" eaLnBrk="0" fontAlgn="auto" hangingPunct="0">
                <a:spcBef>
                  <a:spcPts val="0"/>
                </a:spcBef>
                <a:spcAft>
                  <a:spcPts val="0"/>
                </a:spcAft>
              </a:pPr>
              <a:r>
                <a:rPr lang="zh-CN" alt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客户</a:t>
              </a:r>
            </a:p>
          </p:txBody>
        </p:sp>
        <p:sp>
          <p:nvSpPr>
            <p:cNvPr id="31" name="文本框 30"/>
            <p:cNvSpPr txBox="1"/>
            <p:nvPr/>
          </p:nvSpPr>
          <p:spPr bwMode="auto">
            <a:xfrm>
              <a:off x="8944117" y="5338358"/>
              <a:ext cx="794098" cy="531835"/>
            </a:xfrm>
            <a:prstGeom prst="rect">
              <a:avLst/>
            </a:prstGeom>
            <a:solidFill>
              <a:schemeClr val="bg1"/>
            </a:solidFill>
            <a:ln w="9525">
              <a:noFill/>
              <a:miter lim="800000"/>
              <a:headEnd/>
              <a:tailEnd/>
            </a:ln>
          </p:spPr>
          <p:txBody>
            <a:bodyPr wrap="square" lIns="99980" tIns="49986" rIns="99980" bIns="49986" rtlCol="0">
              <a:spAutoFit/>
            </a:bodyPr>
            <a:lstStyle/>
            <a:p>
              <a:pPr algn="ctr" defTabSz="1001649" eaLnBrk="0" fontAlgn="auto" hangingPunct="0">
                <a:spcBef>
                  <a:spcPts val="0"/>
                </a:spcBef>
                <a:spcAft>
                  <a:spcPts val="0"/>
                </a:spcAft>
              </a:pPr>
              <a:r>
                <a:rPr lang="zh-CN" alt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服务</a:t>
              </a:r>
              <a:endParaRPr lang="en-US" altLang="zh-CN"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algn="ctr" defTabSz="1001649" eaLnBrk="0" fontAlgn="auto" hangingPunct="0">
                <a:spcBef>
                  <a:spcPts val="0"/>
                </a:spcBef>
                <a:spcAft>
                  <a:spcPts val="0"/>
                </a:spcAft>
              </a:pPr>
              <a:r>
                <a:rPr lang="zh-CN" alt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客户</a:t>
              </a:r>
            </a:p>
          </p:txBody>
        </p:sp>
        <p:sp>
          <p:nvSpPr>
            <p:cNvPr id="32" name="文本框 31"/>
            <p:cNvSpPr txBox="1"/>
            <p:nvPr/>
          </p:nvSpPr>
          <p:spPr bwMode="auto">
            <a:xfrm>
              <a:off x="9466790" y="4722793"/>
              <a:ext cx="949690" cy="531835"/>
            </a:xfrm>
            <a:prstGeom prst="rect">
              <a:avLst/>
            </a:prstGeom>
            <a:solidFill>
              <a:schemeClr val="bg1"/>
            </a:solidFill>
            <a:ln w="9525">
              <a:noFill/>
              <a:miter lim="800000"/>
              <a:headEnd/>
              <a:tailEnd/>
            </a:ln>
          </p:spPr>
          <p:txBody>
            <a:bodyPr wrap="square" lIns="99980" tIns="49986" rIns="99980" bIns="49986" rtlCol="0">
              <a:spAutoFit/>
            </a:bodyPr>
            <a:lstStyle/>
            <a:p>
              <a:pPr defTabSz="1001649" eaLnBrk="0" fontAlgn="auto" hangingPunct="0">
                <a:spcBef>
                  <a:spcPts val="0"/>
                </a:spcBef>
                <a:spcAft>
                  <a:spcPts val="0"/>
                </a:spcAft>
              </a:pPr>
              <a:r>
                <a:rPr lang="zh-CN" alt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个性化的灵活服务</a:t>
              </a:r>
            </a:p>
          </p:txBody>
        </p:sp>
        <p:sp>
          <p:nvSpPr>
            <p:cNvPr id="33" name="文本框 32"/>
            <p:cNvSpPr txBox="1"/>
            <p:nvPr/>
          </p:nvSpPr>
          <p:spPr bwMode="auto">
            <a:xfrm>
              <a:off x="9341166" y="2972232"/>
              <a:ext cx="799022" cy="316392"/>
            </a:xfrm>
            <a:prstGeom prst="rect">
              <a:avLst/>
            </a:prstGeom>
            <a:solidFill>
              <a:schemeClr val="bg1"/>
            </a:solidFill>
            <a:ln w="9525">
              <a:noFill/>
              <a:miter lim="800000"/>
              <a:headEnd/>
              <a:tailEnd/>
            </a:ln>
          </p:spPr>
          <p:txBody>
            <a:bodyPr wrap="square" lIns="99980" tIns="49986" rIns="99980" bIns="49986" rtlCol="0">
              <a:spAutoFit/>
            </a:bodyPr>
            <a:lstStyle/>
            <a:p>
              <a:pPr defTabSz="1001649" eaLnBrk="0" fontAlgn="auto" hangingPunct="0">
                <a:spcBef>
                  <a:spcPts val="0"/>
                </a:spcBef>
                <a:spcAft>
                  <a:spcPts val="0"/>
                </a:spcAft>
              </a:pPr>
              <a:r>
                <a:rPr lang="zh-CN" alt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全渠道</a:t>
              </a:r>
            </a:p>
          </p:txBody>
        </p:sp>
        <p:sp>
          <p:nvSpPr>
            <p:cNvPr id="34" name="文本框 33"/>
            <p:cNvSpPr txBox="1"/>
            <p:nvPr/>
          </p:nvSpPr>
          <p:spPr bwMode="auto">
            <a:xfrm>
              <a:off x="7022592" y="4243546"/>
              <a:ext cx="608664" cy="531835"/>
            </a:xfrm>
            <a:prstGeom prst="rect">
              <a:avLst/>
            </a:prstGeom>
            <a:solidFill>
              <a:schemeClr val="bg1"/>
            </a:solidFill>
            <a:ln w="9525">
              <a:noFill/>
              <a:miter lim="800000"/>
              <a:headEnd/>
              <a:tailEnd/>
            </a:ln>
          </p:spPr>
          <p:txBody>
            <a:bodyPr wrap="square" lIns="99980" tIns="49986" rIns="99980" bIns="49986" rtlCol="0">
              <a:spAutoFit/>
            </a:bodyPr>
            <a:lstStyle/>
            <a:p>
              <a:pPr algn="ctr" defTabSz="1001649" eaLnBrk="0" fontAlgn="auto" hangingPunct="0">
                <a:spcBef>
                  <a:spcPts val="0"/>
                </a:spcBef>
                <a:spcAft>
                  <a:spcPts val="0"/>
                </a:spcAft>
              </a:pPr>
              <a:r>
                <a:rPr lang="zh-CN" alt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营销</a:t>
              </a:r>
              <a:endParaRPr lang="en-US" altLang="zh-CN"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algn="ctr" defTabSz="1001649" eaLnBrk="0" fontAlgn="auto" hangingPunct="0">
                <a:spcBef>
                  <a:spcPts val="0"/>
                </a:spcBef>
                <a:spcAft>
                  <a:spcPts val="0"/>
                </a:spcAft>
              </a:pPr>
              <a:r>
                <a:rPr lang="zh-CN" alt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客户</a:t>
              </a:r>
            </a:p>
          </p:txBody>
        </p:sp>
        <p:sp>
          <p:nvSpPr>
            <p:cNvPr id="35" name="文本框 34"/>
            <p:cNvSpPr txBox="1"/>
            <p:nvPr/>
          </p:nvSpPr>
          <p:spPr bwMode="auto">
            <a:xfrm>
              <a:off x="8081833" y="1241844"/>
              <a:ext cx="1748698" cy="316392"/>
            </a:xfrm>
            <a:prstGeom prst="rect">
              <a:avLst/>
            </a:prstGeom>
            <a:solidFill>
              <a:schemeClr val="bg1"/>
            </a:solidFill>
            <a:ln w="9525">
              <a:noFill/>
              <a:miter lim="800000"/>
              <a:headEnd/>
              <a:tailEnd/>
            </a:ln>
          </p:spPr>
          <p:txBody>
            <a:bodyPr wrap="square" lIns="99980" tIns="49986" rIns="99980" bIns="49986" rtlCol="0">
              <a:spAutoFit/>
            </a:bodyPr>
            <a:lstStyle/>
            <a:p>
              <a:pPr algn="ctr" defTabSz="1001649" eaLnBrk="0" fontAlgn="auto" hangingPunct="0">
                <a:spcBef>
                  <a:spcPts val="0"/>
                </a:spcBef>
                <a:spcAft>
                  <a:spcPts val="0"/>
                </a:spcAft>
              </a:pPr>
              <a:r>
                <a:rPr lang="zh-CN" alt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数据挖掘重要性</a:t>
              </a:r>
            </a:p>
          </p:txBody>
        </p:sp>
        <p:sp>
          <p:nvSpPr>
            <p:cNvPr id="36" name="文本框 35"/>
            <p:cNvSpPr txBox="1"/>
            <p:nvPr/>
          </p:nvSpPr>
          <p:spPr bwMode="auto">
            <a:xfrm rot="19560925">
              <a:off x="7806250" y="3622474"/>
              <a:ext cx="604472" cy="316392"/>
            </a:xfrm>
            <a:prstGeom prst="rect">
              <a:avLst/>
            </a:prstGeom>
            <a:solidFill>
              <a:schemeClr val="bg1"/>
            </a:solidFill>
            <a:ln w="9525">
              <a:noFill/>
              <a:miter lim="800000"/>
              <a:headEnd/>
              <a:tailEnd/>
            </a:ln>
          </p:spPr>
          <p:txBody>
            <a:bodyPr wrap="square" lIns="99980" tIns="49986" rIns="99980" bIns="49986" rtlCol="0">
              <a:spAutoFit/>
            </a:bodyPr>
            <a:lstStyle/>
            <a:p>
              <a:pPr algn="ctr" defTabSz="1001649" eaLnBrk="0" fontAlgn="auto" hangingPunct="0">
                <a:spcBef>
                  <a:spcPts val="0"/>
                </a:spcBef>
                <a:spcAft>
                  <a:spcPts val="0"/>
                </a:spcAft>
              </a:pPr>
              <a:r>
                <a:rPr lang="zh-CN" alt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互动</a:t>
              </a:r>
            </a:p>
          </p:txBody>
        </p:sp>
        <p:sp>
          <p:nvSpPr>
            <p:cNvPr id="37" name="文本框 36"/>
            <p:cNvSpPr txBox="1"/>
            <p:nvPr/>
          </p:nvSpPr>
          <p:spPr bwMode="auto">
            <a:xfrm rot="4310915">
              <a:off x="8858480" y="3949372"/>
              <a:ext cx="558017" cy="316392"/>
            </a:xfrm>
            <a:prstGeom prst="rect">
              <a:avLst/>
            </a:prstGeom>
            <a:solidFill>
              <a:schemeClr val="bg1"/>
            </a:solidFill>
            <a:ln w="9525">
              <a:noFill/>
              <a:miter lim="800000"/>
              <a:headEnd/>
              <a:tailEnd/>
            </a:ln>
          </p:spPr>
          <p:txBody>
            <a:bodyPr wrap="square" lIns="99980" tIns="49986" rIns="99980" bIns="49986" rtlCol="0">
              <a:spAutoFit/>
            </a:bodyPr>
            <a:lstStyle/>
            <a:p>
              <a:pPr algn="ctr" defTabSz="1001649" eaLnBrk="0" fontAlgn="auto" hangingPunct="0">
                <a:spcBef>
                  <a:spcPts val="0"/>
                </a:spcBef>
                <a:spcAft>
                  <a:spcPts val="0"/>
                </a:spcAft>
              </a:pPr>
              <a:r>
                <a:rPr lang="zh-CN" alt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分析</a:t>
              </a:r>
            </a:p>
          </p:txBody>
        </p:sp>
        <p:sp>
          <p:nvSpPr>
            <p:cNvPr id="38" name="文本框 37"/>
            <p:cNvSpPr txBox="1"/>
            <p:nvPr/>
          </p:nvSpPr>
          <p:spPr bwMode="auto">
            <a:xfrm rot="1571096">
              <a:off x="7833206" y="4551911"/>
              <a:ext cx="604472" cy="316392"/>
            </a:xfrm>
            <a:prstGeom prst="rect">
              <a:avLst/>
            </a:prstGeom>
            <a:solidFill>
              <a:schemeClr val="bg1"/>
            </a:solidFill>
            <a:ln w="9525">
              <a:noFill/>
              <a:miter lim="800000"/>
              <a:headEnd/>
              <a:tailEnd/>
            </a:ln>
          </p:spPr>
          <p:txBody>
            <a:bodyPr wrap="square" lIns="99980" tIns="49986" rIns="99980" bIns="49986" rtlCol="0">
              <a:spAutoFit/>
            </a:bodyPr>
            <a:lstStyle/>
            <a:p>
              <a:pPr algn="ctr" defTabSz="1001649" eaLnBrk="0" fontAlgn="auto" hangingPunct="0">
                <a:spcBef>
                  <a:spcPts val="0"/>
                </a:spcBef>
                <a:spcAft>
                  <a:spcPts val="0"/>
                </a:spcAft>
              </a:pPr>
              <a:r>
                <a:rPr lang="zh-CN" alt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推荐</a:t>
              </a:r>
            </a:p>
          </p:txBody>
        </p:sp>
        <p:sp>
          <p:nvSpPr>
            <p:cNvPr id="39" name="文本框 38"/>
            <p:cNvSpPr txBox="1"/>
            <p:nvPr/>
          </p:nvSpPr>
          <p:spPr bwMode="auto">
            <a:xfrm>
              <a:off x="5893734" y="2487178"/>
              <a:ext cx="796252" cy="316392"/>
            </a:xfrm>
            <a:prstGeom prst="rect">
              <a:avLst/>
            </a:prstGeom>
            <a:solidFill>
              <a:schemeClr val="bg1"/>
            </a:solidFill>
            <a:ln w="9525">
              <a:noFill/>
              <a:miter lim="800000"/>
              <a:headEnd/>
              <a:tailEnd/>
            </a:ln>
          </p:spPr>
          <p:txBody>
            <a:bodyPr wrap="square" lIns="99980" tIns="49986" rIns="99980" bIns="49986" rtlCol="0">
              <a:spAutoFit/>
            </a:bodyPr>
            <a:lstStyle/>
            <a:p>
              <a:pPr defTabSz="1001649" eaLnBrk="0" fontAlgn="auto" hangingPunct="0">
                <a:spcBef>
                  <a:spcPts val="0"/>
                </a:spcBef>
                <a:spcAft>
                  <a:spcPts val="0"/>
                </a:spcAft>
              </a:pPr>
              <a:r>
                <a:rPr lang="zh-CN" alt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新客户</a:t>
              </a:r>
            </a:p>
          </p:txBody>
        </p:sp>
        <p:sp>
          <p:nvSpPr>
            <p:cNvPr id="2" name="文本框 1"/>
            <p:cNvSpPr txBox="1"/>
            <p:nvPr/>
          </p:nvSpPr>
          <p:spPr>
            <a:xfrm>
              <a:off x="4386457" y="2972232"/>
              <a:ext cx="384488" cy="369332"/>
            </a:xfrm>
            <a:prstGeom prst="rect">
              <a:avLst/>
            </a:prstGeom>
            <a:solidFill>
              <a:schemeClr val="bg1"/>
            </a:solidFill>
          </p:spPr>
          <p:txBody>
            <a:bodyPr wrap="square" rtlCol="0">
              <a:spAutoFit/>
            </a:bodyPr>
            <a:lstStyle/>
            <a:p>
              <a:pPr fontAlgn="auto">
                <a:spcBef>
                  <a:spcPts val="0"/>
                </a:spcBef>
                <a:spcAft>
                  <a:spcPts val="0"/>
                </a:spcAft>
              </a:pPr>
              <a:endParaRPr lang="zh-CN" altLang="en-US" sz="18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 name="标题 2"/>
          <p:cNvSpPr>
            <a:spLocks noGrp="1"/>
          </p:cNvSpPr>
          <p:nvPr>
            <p:ph type="title"/>
          </p:nvPr>
        </p:nvSpPr>
        <p:spPr/>
        <p:txBody>
          <a:bodyPr/>
          <a:lstStyle/>
          <a:p>
            <a:r>
              <a:rPr lang="zh-CN" altLang="en-US" dirty="0">
                <a:sym typeface="Huawei Sans" panose="020C0503030203020204" pitchFamily="34" charset="0"/>
              </a:rPr>
              <a:t>大数据的应用 </a:t>
            </a:r>
            <a:r>
              <a:rPr lang="en-US" altLang="zh-CN" dirty="0">
                <a:sym typeface="Huawei Sans" panose="020C0503030203020204" pitchFamily="34" charset="0"/>
              </a:rPr>
              <a:t>- </a:t>
            </a:r>
            <a:r>
              <a:rPr lang="zh-CN" altLang="en-US" dirty="0">
                <a:sym typeface="Huawei Sans" panose="020C0503030203020204" pitchFamily="34" charset="0"/>
              </a:rPr>
              <a:t>金融</a:t>
            </a:r>
          </a:p>
        </p:txBody>
      </p:sp>
    </p:spTree>
    <p:extLst>
      <p:ext uri="{BB962C8B-B14F-4D97-AF65-F5344CB8AC3E}">
        <p14:creationId xmlns:p14="http://schemas.microsoft.com/office/powerpoint/2010/main" val="1236974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0"/>
          <p:cNvSpPr>
            <a:spLocks noChangeArrowheads="1"/>
          </p:cNvSpPr>
          <p:nvPr/>
        </p:nvSpPr>
        <p:spPr bwMode="auto">
          <a:xfrm>
            <a:off x="5720421" y="4581114"/>
            <a:ext cx="442913" cy="622478"/>
          </a:xfrm>
          <a:prstGeom prst="rect">
            <a:avLst/>
          </a:prstGeom>
          <a:noFill/>
          <a:ln w="9525">
            <a:noFill/>
            <a:miter lim="800000"/>
            <a:headEnd/>
            <a:tailEnd/>
          </a:ln>
        </p:spPr>
        <p:txBody>
          <a:bodyPr>
            <a:spAutoFit/>
          </a:bodyPr>
          <a:lstStyle/>
          <a:p>
            <a:pPr fontAlgn="auto">
              <a:lnSpc>
                <a:spcPct val="150000"/>
              </a:lnSpc>
              <a:spcBef>
                <a:spcPts val="0"/>
              </a:spcBef>
              <a:spcAft>
                <a:spcPts val="0"/>
              </a:spcAft>
            </a:pPr>
            <a:r>
              <a:rPr lang="en-US" altLang="zh-CN" sz="2549" b="1">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rPr>
              <a:t>5</a:t>
            </a:r>
          </a:p>
        </p:txBody>
      </p:sp>
      <p:sp>
        <p:nvSpPr>
          <p:cNvPr id="5" name="椭圆 4"/>
          <p:cNvSpPr/>
          <p:nvPr/>
        </p:nvSpPr>
        <p:spPr bwMode="auto">
          <a:xfrm>
            <a:off x="4332946" y="2657565"/>
            <a:ext cx="3760788" cy="2818666"/>
          </a:xfrm>
          <a:prstGeom prst="ellipse">
            <a:avLst/>
          </a:prstGeom>
          <a:solidFill>
            <a:schemeClr val="accent2">
              <a:lumMod val="40000"/>
              <a:lumOff val="60000"/>
            </a:schemeClr>
          </a:solidFill>
          <a:ln w="9525" cap="flat" cmpd="sng" algn="ctr">
            <a:noFill/>
            <a:prstDash val="solid"/>
            <a:round/>
            <a:headEnd type="none" w="med" len="med"/>
            <a:tailEnd type="none" w="med" len="med"/>
          </a:ln>
          <a:effectLst/>
        </p:spPr>
        <p:txBody>
          <a:bodyPr/>
          <a:lstStyle/>
          <a:p>
            <a:pPr algn="ctr" fontAlgn="auto">
              <a:spcBef>
                <a:spcPts val="0"/>
              </a:spcBef>
              <a:spcAft>
                <a:spcPts val="0"/>
              </a:spcAft>
              <a:defRPr/>
            </a:pPr>
            <a:endParaRPr lang="zh-CN" altLang="en-US" sz="1200" b="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 name="椭圆 5"/>
          <p:cNvSpPr/>
          <p:nvPr/>
        </p:nvSpPr>
        <p:spPr bwMode="auto">
          <a:xfrm>
            <a:off x="4620284" y="2873013"/>
            <a:ext cx="3186112" cy="2387772"/>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a:lstStyle/>
          <a:p>
            <a:pPr algn="ctr" fontAlgn="auto">
              <a:spcBef>
                <a:spcPts val="0"/>
              </a:spcBef>
              <a:spcAft>
                <a:spcPts val="0"/>
              </a:spcAft>
              <a:defRPr/>
            </a:pPr>
            <a:endParaRPr lang="zh-CN" altLang="en-US" sz="1200" b="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椭圆 105"/>
          <p:cNvSpPr>
            <a:spLocks noChangeArrowheads="1"/>
          </p:cNvSpPr>
          <p:nvPr/>
        </p:nvSpPr>
        <p:spPr bwMode="auto">
          <a:xfrm>
            <a:off x="4755221" y="2974189"/>
            <a:ext cx="2916238" cy="2185418"/>
          </a:xfrm>
          <a:prstGeom prst="ellipse">
            <a:avLst/>
          </a:prstGeom>
          <a:solidFill>
            <a:schemeClr val="bg1"/>
          </a:solidFill>
          <a:ln w="9525" algn="ctr">
            <a:noFill/>
            <a:round/>
            <a:headEnd/>
            <a:tailEnd/>
          </a:ln>
        </p:spPr>
        <p:txBody>
          <a:bodyPr/>
          <a:lstStyle/>
          <a:p>
            <a:pPr algn="ctr" fontAlgn="auto">
              <a:spcBef>
                <a:spcPts val="0"/>
              </a:spcBef>
              <a:spcAft>
                <a:spcPts val="0"/>
              </a:spcAft>
            </a:pPr>
            <a:endParaRPr lang="zh-CN" altLang="zh-CN" sz="1200" b="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0" name="组合 105"/>
          <p:cNvGrpSpPr>
            <a:grpSpLocks/>
          </p:cNvGrpSpPr>
          <p:nvPr/>
        </p:nvGrpSpPr>
        <p:grpSpPr bwMode="auto">
          <a:xfrm>
            <a:off x="7085226" y="2196591"/>
            <a:ext cx="964063" cy="915767"/>
            <a:chOff x="5077837" y="1826795"/>
            <a:chExt cx="964248" cy="1013682"/>
          </a:xfrm>
        </p:grpSpPr>
        <p:grpSp>
          <p:nvGrpSpPr>
            <p:cNvPr id="11" name="组合 46"/>
            <p:cNvGrpSpPr>
              <a:grpSpLocks/>
            </p:cNvGrpSpPr>
            <p:nvPr/>
          </p:nvGrpSpPr>
          <p:grpSpPr bwMode="auto">
            <a:xfrm>
              <a:off x="5122509" y="1826795"/>
              <a:ext cx="919576" cy="736332"/>
              <a:chOff x="3188519" y="1405916"/>
              <a:chExt cx="1634008" cy="1307319"/>
            </a:xfrm>
          </p:grpSpPr>
          <p:sp>
            <p:nvSpPr>
              <p:cNvPr id="13" name="矩形 73"/>
              <p:cNvSpPr>
                <a:spLocks noChangeArrowheads="1"/>
              </p:cNvSpPr>
              <p:nvPr/>
            </p:nvSpPr>
            <p:spPr bwMode="auto">
              <a:xfrm>
                <a:off x="3244145" y="1405916"/>
                <a:ext cx="1578382" cy="544380"/>
              </a:xfrm>
              <a:prstGeom prst="rect">
                <a:avLst/>
              </a:prstGeom>
              <a:noFill/>
              <a:ln w="9525">
                <a:noFill/>
                <a:miter lim="800000"/>
                <a:headEnd/>
                <a:tailEnd/>
              </a:ln>
            </p:spPr>
            <p:txBody>
              <a:bodyPr wrap="square">
                <a:spAutoFit/>
              </a:bodyPr>
              <a:lstStyle/>
              <a:p>
                <a:pPr fontAlgn="auto">
                  <a:spcBef>
                    <a:spcPts val="0"/>
                  </a:spcBef>
                  <a:spcAft>
                    <a:spcPts val="0"/>
                  </a:spcAft>
                </a:pPr>
                <a:r>
                  <a:rPr lang="zh-CN" altLang="en-US" sz="1200" b="1" dirty="0">
                    <a:solidFill>
                      <a:srgbClr val="404040"/>
                    </a:solidFill>
                    <a:latin typeface="Huawei Sans" panose="020C0503030203020204" pitchFamily="34" charset="0"/>
                    <a:ea typeface="方正兰亭黑简体" panose="02000000000000000000" pitchFamily="2" charset="-122"/>
                    <a:cs typeface="+mn-ea"/>
                    <a:sym typeface="Huawei Sans" panose="020C0503030203020204" pitchFamily="34" charset="0"/>
                  </a:rPr>
                  <a:t>学习成绩</a:t>
                </a:r>
              </a:p>
            </p:txBody>
          </p:sp>
          <p:sp>
            <p:nvSpPr>
              <p:cNvPr id="14" name="椭圆 13"/>
              <p:cNvSpPr/>
              <p:nvPr/>
            </p:nvSpPr>
            <p:spPr bwMode="auto">
              <a:xfrm rot="10800000">
                <a:off x="3188519" y="2045063"/>
                <a:ext cx="665849" cy="668172"/>
              </a:xfrm>
              <a:prstGeom prst="ellipse">
                <a:avLst/>
              </a:prstGeom>
              <a:solidFill>
                <a:schemeClr val="accent2">
                  <a:lumMod val="75000"/>
                </a:schemeClr>
              </a:solidFill>
              <a:ln w="57150" cap="flat" cmpd="sng" algn="ctr">
                <a:solidFill>
                  <a:schemeClr val="accent2">
                    <a:lumMod val="40000"/>
                    <a:lumOff val="60000"/>
                  </a:schemeClr>
                </a:solidFill>
                <a:prstDash val="solid"/>
                <a:round/>
                <a:headEnd type="none" w="med" len="med"/>
                <a:tailEnd type="none" w="med" len="med"/>
              </a:ln>
              <a:effectLst/>
            </p:spPr>
            <p:txBody>
              <a:bodyPr/>
              <a:lstStyle/>
              <a:p>
                <a:pPr algn="ctr" fontAlgn="auto">
                  <a:spcBef>
                    <a:spcPts val="0"/>
                  </a:spcBef>
                  <a:spcAft>
                    <a:spcPts val="0"/>
                  </a:spcAft>
                  <a:defRPr/>
                </a:pPr>
                <a:endParaRPr lang="zh-CN" altLang="en-US" sz="1200" b="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矩形 21"/>
              <p:cNvSpPr>
                <a:spLocks noChangeArrowheads="1"/>
              </p:cNvSpPr>
              <p:nvPr/>
            </p:nvSpPr>
            <p:spPr bwMode="auto">
              <a:xfrm>
                <a:off x="3283885" y="1992570"/>
                <a:ext cx="488949" cy="671906"/>
              </a:xfrm>
              <a:prstGeom prst="rect">
                <a:avLst/>
              </a:prstGeom>
              <a:noFill/>
              <a:ln w="9525">
                <a:noFill/>
                <a:miter lim="800000"/>
                <a:headEnd/>
                <a:tailEnd/>
              </a:ln>
            </p:spPr>
            <p:txBody>
              <a:bodyPr>
                <a:spAutoFit/>
              </a:bodyPr>
              <a:lstStyle/>
              <a:p>
                <a:pPr fontAlgn="auto">
                  <a:lnSpc>
                    <a:spcPct val="150000"/>
                  </a:lnSpc>
                  <a:spcBef>
                    <a:spcPts val="0"/>
                  </a:spcBef>
                  <a:spcAft>
                    <a:spcPts val="0"/>
                  </a:spcAft>
                </a:pPr>
                <a:r>
                  <a:rPr lang="en-US" altLang="zh-CN" sz="1200" b="1"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rPr>
                  <a:t>1</a:t>
                </a:r>
              </a:p>
            </p:txBody>
          </p:sp>
        </p:grpSp>
        <p:cxnSp>
          <p:nvCxnSpPr>
            <p:cNvPr id="12" name="直接连接符 11"/>
            <p:cNvCxnSpPr/>
            <p:nvPr/>
          </p:nvCxnSpPr>
          <p:spPr>
            <a:xfrm rot="5400000">
              <a:off x="4995257" y="2573711"/>
              <a:ext cx="349346" cy="18418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 name="组合 89"/>
          <p:cNvGrpSpPr>
            <a:grpSpLocks/>
          </p:cNvGrpSpPr>
          <p:nvPr/>
        </p:nvGrpSpPr>
        <p:grpSpPr bwMode="auto">
          <a:xfrm>
            <a:off x="7457149" y="2879569"/>
            <a:ext cx="1198842" cy="606456"/>
            <a:chOff x="5729592" y="2662794"/>
            <a:chExt cx="1198343" cy="809740"/>
          </a:xfrm>
        </p:grpSpPr>
        <p:grpSp>
          <p:nvGrpSpPr>
            <p:cNvPr id="17" name="组合 46"/>
            <p:cNvGrpSpPr>
              <a:grpSpLocks/>
            </p:cNvGrpSpPr>
            <p:nvPr/>
          </p:nvGrpSpPr>
          <p:grpSpPr bwMode="auto">
            <a:xfrm>
              <a:off x="5969205" y="2662794"/>
              <a:ext cx="958730" cy="736699"/>
              <a:chOff x="3199929" y="1453737"/>
              <a:chExt cx="1703582" cy="1307968"/>
            </a:xfrm>
          </p:grpSpPr>
          <p:sp>
            <p:nvSpPr>
              <p:cNvPr id="19" name="矩形 73"/>
              <p:cNvSpPr>
                <a:spLocks noChangeArrowheads="1"/>
              </p:cNvSpPr>
              <p:nvPr/>
            </p:nvSpPr>
            <p:spPr bwMode="auto">
              <a:xfrm>
                <a:off x="3617482" y="1453737"/>
                <a:ext cx="1286029" cy="656649"/>
              </a:xfrm>
              <a:prstGeom prst="rect">
                <a:avLst/>
              </a:prstGeom>
              <a:noFill/>
              <a:ln w="9525">
                <a:noFill/>
                <a:miter lim="800000"/>
                <a:headEnd/>
                <a:tailEnd/>
              </a:ln>
            </p:spPr>
            <p:txBody>
              <a:bodyPr wrap="square">
                <a:spAutoFit/>
              </a:bodyPr>
              <a:lstStyle/>
              <a:p>
                <a:pPr fontAlgn="auto">
                  <a:spcBef>
                    <a:spcPts val="0"/>
                  </a:spcBef>
                  <a:spcAft>
                    <a:spcPts val="0"/>
                  </a:spcAft>
                </a:pPr>
                <a:r>
                  <a:rPr lang="zh-CN" altLang="en-US" sz="1200" b="1" dirty="0">
                    <a:solidFill>
                      <a:srgbClr val="404040"/>
                    </a:solidFill>
                    <a:latin typeface="Huawei Sans" panose="020C0503030203020204" pitchFamily="34" charset="0"/>
                    <a:ea typeface="方正兰亭黑简体" panose="02000000000000000000" pitchFamily="2" charset="-122"/>
                    <a:cs typeface="+mn-ea"/>
                    <a:sym typeface="Huawei Sans" panose="020C0503030203020204" pitchFamily="34" charset="0"/>
                  </a:rPr>
                  <a:t>入学率</a:t>
                </a:r>
                <a:endParaRPr lang="en-US" altLang="zh-CN" sz="1200" b="1" dirty="0">
                  <a:solidFill>
                    <a:srgbClr val="40404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椭圆 19"/>
              <p:cNvSpPr/>
              <p:nvPr/>
            </p:nvSpPr>
            <p:spPr bwMode="auto">
              <a:xfrm rot="10800000">
                <a:off x="3199929" y="2075911"/>
                <a:ext cx="668263" cy="668750"/>
              </a:xfrm>
              <a:prstGeom prst="ellipse">
                <a:avLst/>
              </a:prstGeom>
              <a:solidFill>
                <a:schemeClr val="accent2">
                  <a:lumMod val="75000"/>
                </a:schemeClr>
              </a:solidFill>
              <a:ln w="57150" cap="flat" cmpd="sng" algn="ctr">
                <a:solidFill>
                  <a:schemeClr val="accent2">
                    <a:lumMod val="40000"/>
                    <a:lumOff val="60000"/>
                  </a:schemeClr>
                </a:solidFill>
                <a:prstDash val="solid"/>
                <a:round/>
                <a:headEnd type="none" w="med" len="med"/>
                <a:tailEnd type="none" w="med" len="med"/>
              </a:ln>
              <a:effectLst/>
            </p:spPr>
            <p:txBody>
              <a:bodyPr/>
              <a:lstStyle/>
              <a:p>
                <a:pPr algn="ctr" fontAlgn="auto">
                  <a:spcBef>
                    <a:spcPts val="0"/>
                  </a:spcBef>
                  <a:spcAft>
                    <a:spcPts val="0"/>
                  </a:spcAft>
                  <a:defRPr/>
                </a:pPr>
                <a:endParaRPr lang="zh-CN" altLang="en-US" sz="1200" b="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矩形 21"/>
              <p:cNvSpPr>
                <a:spLocks noChangeArrowheads="1"/>
              </p:cNvSpPr>
              <p:nvPr/>
            </p:nvSpPr>
            <p:spPr bwMode="auto">
              <a:xfrm>
                <a:off x="3305896" y="1951235"/>
                <a:ext cx="488949" cy="810470"/>
              </a:xfrm>
              <a:prstGeom prst="rect">
                <a:avLst/>
              </a:prstGeom>
              <a:noFill/>
              <a:ln w="9525">
                <a:noFill/>
                <a:miter lim="800000"/>
                <a:headEnd/>
                <a:tailEnd/>
              </a:ln>
            </p:spPr>
            <p:txBody>
              <a:bodyPr>
                <a:spAutoFit/>
              </a:bodyPr>
              <a:lstStyle/>
              <a:p>
                <a:pPr fontAlgn="auto">
                  <a:lnSpc>
                    <a:spcPct val="150000"/>
                  </a:lnSpc>
                  <a:spcBef>
                    <a:spcPts val="0"/>
                  </a:spcBef>
                  <a:spcAft>
                    <a:spcPts val="0"/>
                  </a:spcAft>
                </a:pPr>
                <a:r>
                  <a:rPr lang="en-US" altLang="zh-CN" sz="1200" b="1"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rPr>
                  <a:t>2</a:t>
                </a:r>
              </a:p>
            </p:txBody>
          </p:sp>
        </p:grpSp>
        <p:cxnSp>
          <p:nvCxnSpPr>
            <p:cNvPr id="18" name="直接连接符 17"/>
            <p:cNvCxnSpPr/>
            <p:nvPr/>
          </p:nvCxnSpPr>
          <p:spPr>
            <a:xfrm rot="10800000" flipV="1">
              <a:off x="5729592" y="3248442"/>
              <a:ext cx="320542" cy="224092"/>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5" name="矩形 73"/>
          <p:cNvSpPr>
            <a:spLocks noChangeArrowheads="1"/>
          </p:cNvSpPr>
          <p:nvPr/>
        </p:nvSpPr>
        <p:spPr bwMode="auto">
          <a:xfrm>
            <a:off x="8375802" y="3928398"/>
            <a:ext cx="667663" cy="276999"/>
          </a:xfrm>
          <a:prstGeom prst="rect">
            <a:avLst/>
          </a:prstGeom>
          <a:noFill/>
          <a:ln w="9525">
            <a:noFill/>
            <a:miter lim="800000"/>
            <a:headEnd/>
            <a:tailEnd/>
          </a:ln>
        </p:spPr>
        <p:txBody>
          <a:bodyPr wrap="square">
            <a:spAutoFit/>
          </a:bodyPr>
          <a:lstStyle/>
          <a:p>
            <a:pPr fontAlgn="auto">
              <a:spcBef>
                <a:spcPts val="0"/>
              </a:spcBef>
              <a:spcAft>
                <a:spcPts val="0"/>
              </a:spcAft>
            </a:pPr>
            <a:r>
              <a:rPr lang="zh-CN" altLang="en-US" sz="1200" b="1" dirty="0">
                <a:solidFill>
                  <a:srgbClr val="404040"/>
                </a:solidFill>
                <a:latin typeface="Huawei Sans" panose="020C0503030203020204" pitchFamily="34" charset="0"/>
                <a:ea typeface="方正兰亭黑简体" panose="02000000000000000000" pitchFamily="2" charset="-122"/>
                <a:cs typeface="+mn-ea"/>
                <a:sym typeface="Huawei Sans" panose="020C0503030203020204" pitchFamily="34" charset="0"/>
              </a:rPr>
              <a:t>辍学率</a:t>
            </a:r>
            <a:endParaRPr lang="en-US" altLang="zh-CN" sz="1200" b="1" dirty="0">
              <a:solidFill>
                <a:srgbClr val="40404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 name="椭圆 25"/>
          <p:cNvSpPr/>
          <p:nvPr/>
        </p:nvSpPr>
        <p:spPr bwMode="auto">
          <a:xfrm rot="10800000">
            <a:off x="7976258" y="3931207"/>
            <a:ext cx="374650" cy="282105"/>
          </a:xfrm>
          <a:prstGeom prst="ellipse">
            <a:avLst/>
          </a:prstGeom>
          <a:solidFill>
            <a:schemeClr val="accent2">
              <a:lumMod val="75000"/>
            </a:schemeClr>
          </a:solidFill>
          <a:ln w="57150" cap="flat" cmpd="sng" algn="ctr">
            <a:solidFill>
              <a:schemeClr val="accent2">
                <a:lumMod val="40000"/>
                <a:lumOff val="60000"/>
              </a:schemeClr>
            </a:solidFill>
            <a:prstDash val="solid"/>
            <a:round/>
            <a:headEnd type="none" w="med" len="med"/>
            <a:tailEnd type="none" w="med" len="med"/>
          </a:ln>
          <a:effectLst/>
        </p:spPr>
        <p:txBody>
          <a:bodyPr/>
          <a:lstStyle/>
          <a:p>
            <a:pPr algn="ctr" fontAlgn="auto">
              <a:spcBef>
                <a:spcPts val="0"/>
              </a:spcBef>
              <a:spcAft>
                <a:spcPts val="0"/>
              </a:spcAft>
              <a:defRPr/>
            </a:pPr>
            <a:endParaRPr lang="zh-CN" altLang="en-US" sz="1200" b="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 name="矩形 21"/>
          <p:cNvSpPr>
            <a:spLocks noChangeArrowheads="1"/>
          </p:cNvSpPr>
          <p:nvPr/>
        </p:nvSpPr>
        <p:spPr bwMode="auto">
          <a:xfrm>
            <a:off x="8038422" y="3899161"/>
            <a:ext cx="275216" cy="341888"/>
          </a:xfrm>
          <a:prstGeom prst="rect">
            <a:avLst/>
          </a:prstGeom>
          <a:noFill/>
          <a:ln w="9525">
            <a:noFill/>
            <a:miter lim="800000"/>
            <a:headEnd/>
            <a:tailEnd/>
          </a:ln>
        </p:spPr>
        <p:txBody>
          <a:bodyPr>
            <a:spAutoFit/>
          </a:bodyPr>
          <a:lstStyle/>
          <a:p>
            <a:pPr fontAlgn="auto">
              <a:lnSpc>
                <a:spcPct val="150000"/>
              </a:lnSpc>
              <a:spcBef>
                <a:spcPts val="0"/>
              </a:spcBef>
              <a:spcAft>
                <a:spcPts val="0"/>
              </a:spcAft>
            </a:pPr>
            <a:r>
              <a:rPr lang="en-US" altLang="zh-CN" sz="1200" b="1"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rPr>
              <a:t>3</a:t>
            </a:r>
          </a:p>
        </p:txBody>
      </p:sp>
      <p:cxnSp>
        <p:nvCxnSpPr>
          <p:cNvPr id="24" name="直接连接符 23"/>
          <p:cNvCxnSpPr/>
          <p:nvPr/>
        </p:nvCxnSpPr>
        <p:spPr bwMode="auto">
          <a:xfrm rot="10800000">
            <a:off x="7684158" y="4079997"/>
            <a:ext cx="371475"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85"/>
          <p:cNvGrpSpPr>
            <a:grpSpLocks/>
          </p:cNvGrpSpPr>
          <p:nvPr/>
        </p:nvGrpSpPr>
        <p:grpSpPr bwMode="auto">
          <a:xfrm>
            <a:off x="6980895" y="5054867"/>
            <a:ext cx="3168599" cy="731454"/>
            <a:chOff x="5073565" y="5577908"/>
            <a:chExt cx="3168706" cy="975266"/>
          </a:xfrm>
        </p:grpSpPr>
        <p:grpSp>
          <p:nvGrpSpPr>
            <p:cNvPr id="29" name="组合 46"/>
            <p:cNvGrpSpPr>
              <a:grpSpLocks/>
            </p:cNvGrpSpPr>
            <p:nvPr/>
          </p:nvGrpSpPr>
          <p:grpSpPr bwMode="auto">
            <a:xfrm>
              <a:off x="5129131" y="5708159"/>
              <a:ext cx="3113140" cy="845015"/>
              <a:chOff x="3200288" y="1938976"/>
              <a:chExt cx="5531786" cy="1500277"/>
            </a:xfrm>
          </p:grpSpPr>
          <p:sp>
            <p:nvSpPr>
              <p:cNvPr id="31" name="矩形 73"/>
              <p:cNvSpPr>
                <a:spLocks noChangeArrowheads="1"/>
              </p:cNvSpPr>
              <p:nvPr/>
            </p:nvSpPr>
            <p:spPr bwMode="auto">
              <a:xfrm>
                <a:off x="3614878" y="2783527"/>
                <a:ext cx="5117196" cy="655726"/>
              </a:xfrm>
              <a:prstGeom prst="rect">
                <a:avLst/>
              </a:prstGeom>
              <a:noFill/>
              <a:ln w="9525">
                <a:noFill/>
                <a:miter lim="800000"/>
                <a:headEnd/>
                <a:tailEnd/>
              </a:ln>
            </p:spPr>
            <p:txBody>
              <a:bodyPr>
                <a:spAutoFit/>
              </a:bodyPr>
              <a:lstStyle/>
              <a:p>
                <a:pPr fontAlgn="auto">
                  <a:spcBef>
                    <a:spcPts val="0"/>
                  </a:spcBef>
                  <a:spcAft>
                    <a:spcPts val="0"/>
                  </a:spcAft>
                </a:pPr>
                <a:r>
                  <a:rPr lang="zh-CN" altLang="en-US" sz="1200" b="1" dirty="0">
                    <a:solidFill>
                      <a:srgbClr val="404040"/>
                    </a:solidFill>
                    <a:latin typeface="Huawei Sans" panose="020C0503030203020204" pitchFamily="34" charset="0"/>
                    <a:ea typeface="方正兰亭黑简体" panose="02000000000000000000" pitchFamily="2" charset="-122"/>
                    <a:cs typeface="+mn-ea"/>
                    <a:sym typeface="Huawei Sans" panose="020C0503030203020204" pitchFamily="34" charset="0"/>
                  </a:rPr>
                  <a:t>识字的准确率</a:t>
                </a:r>
                <a:endParaRPr lang="en-US" altLang="zh-CN" sz="1200" b="1" dirty="0">
                  <a:solidFill>
                    <a:srgbClr val="40404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 name="椭圆 31"/>
              <p:cNvSpPr/>
              <p:nvPr/>
            </p:nvSpPr>
            <p:spPr bwMode="auto">
              <a:xfrm rot="10800000">
                <a:off x="3200288" y="2076852"/>
                <a:ext cx="668564" cy="667811"/>
              </a:xfrm>
              <a:prstGeom prst="ellipse">
                <a:avLst/>
              </a:prstGeom>
              <a:solidFill>
                <a:schemeClr val="accent2">
                  <a:lumMod val="75000"/>
                </a:schemeClr>
              </a:solidFill>
              <a:ln w="57150" cap="flat" cmpd="sng" algn="ctr">
                <a:solidFill>
                  <a:schemeClr val="accent2">
                    <a:lumMod val="40000"/>
                    <a:lumOff val="60000"/>
                  </a:schemeClr>
                </a:solidFill>
                <a:prstDash val="solid"/>
                <a:round/>
                <a:headEnd type="none" w="med" len="med"/>
                <a:tailEnd type="none" w="med" len="med"/>
              </a:ln>
              <a:effectLst/>
            </p:spPr>
            <p:txBody>
              <a:bodyPr/>
              <a:lstStyle/>
              <a:p>
                <a:pPr algn="ctr" fontAlgn="auto">
                  <a:spcBef>
                    <a:spcPts val="0"/>
                  </a:spcBef>
                  <a:spcAft>
                    <a:spcPts val="0"/>
                  </a:spcAft>
                  <a:defRPr/>
                </a:pPr>
                <a:endParaRPr lang="zh-CN" altLang="en-US" sz="1200" b="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 name="矩形 21"/>
              <p:cNvSpPr>
                <a:spLocks noChangeArrowheads="1"/>
              </p:cNvSpPr>
              <p:nvPr/>
            </p:nvSpPr>
            <p:spPr bwMode="auto">
              <a:xfrm>
                <a:off x="3303854" y="1938976"/>
                <a:ext cx="488951" cy="809333"/>
              </a:xfrm>
              <a:prstGeom prst="rect">
                <a:avLst/>
              </a:prstGeom>
              <a:noFill/>
              <a:ln w="9525">
                <a:noFill/>
                <a:miter lim="800000"/>
                <a:headEnd/>
                <a:tailEnd/>
              </a:ln>
            </p:spPr>
            <p:txBody>
              <a:bodyPr>
                <a:spAutoFit/>
              </a:bodyPr>
              <a:lstStyle/>
              <a:p>
                <a:pPr fontAlgn="auto">
                  <a:lnSpc>
                    <a:spcPct val="150000"/>
                  </a:lnSpc>
                  <a:spcBef>
                    <a:spcPts val="0"/>
                  </a:spcBef>
                  <a:spcAft>
                    <a:spcPts val="0"/>
                  </a:spcAft>
                </a:pPr>
                <a:r>
                  <a:rPr lang="en-US" altLang="zh-CN" sz="1200" b="1"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rPr>
                  <a:t>5</a:t>
                </a:r>
              </a:p>
            </p:txBody>
          </p:sp>
        </p:grpSp>
        <p:cxnSp>
          <p:nvCxnSpPr>
            <p:cNvPr id="30" name="直接连接符 29"/>
            <p:cNvCxnSpPr/>
            <p:nvPr/>
          </p:nvCxnSpPr>
          <p:spPr>
            <a:xfrm rot="16200000" flipV="1">
              <a:off x="5005344" y="5646129"/>
              <a:ext cx="288848" cy="15240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4" name="矩形 73"/>
          <p:cNvSpPr>
            <a:spLocks noChangeArrowheads="1"/>
          </p:cNvSpPr>
          <p:nvPr/>
        </p:nvSpPr>
        <p:spPr bwMode="auto">
          <a:xfrm>
            <a:off x="8087255" y="4727676"/>
            <a:ext cx="2127250" cy="276999"/>
          </a:xfrm>
          <a:prstGeom prst="rect">
            <a:avLst/>
          </a:prstGeom>
          <a:noFill/>
          <a:ln w="9525">
            <a:noFill/>
            <a:miter lim="800000"/>
            <a:headEnd/>
            <a:tailEnd/>
          </a:ln>
        </p:spPr>
        <p:txBody>
          <a:bodyPr>
            <a:spAutoFit/>
          </a:bodyPr>
          <a:lstStyle/>
          <a:p>
            <a:pPr fontAlgn="auto">
              <a:spcBef>
                <a:spcPts val="0"/>
              </a:spcBef>
              <a:spcAft>
                <a:spcPts val="0"/>
              </a:spcAft>
            </a:pPr>
            <a:r>
              <a:rPr lang="zh-CN" altLang="en-US" sz="1200" b="1" dirty="0">
                <a:solidFill>
                  <a:srgbClr val="404040"/>
                </a:solidFill>
                <a:latin typeface="Huawei Sans" panose="020C0503030203020204" pitchFamily="34" charset="0"/>
                <a:ea typeface="方正兰亭黑简体" panose="02000000000000000000" pitchFamily="2" charset="-122"/>
                <a:cs typeface="+mn-ea"/>
                <a:sym typeface="Huawei Sans" panose="020C0503030203020204" pitchFamily="34" charset="0"/>
              </a:rPr>
              <a:t>升学率</a:t>
            </a:r>
            <a:endParaRPr lang="en-US" altLang="zh-CN" sz="1200" b="1" dirty="0">
              <a:solidFill>
                <a:srgbClr val="40404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 name="椭圆 34"/>
          <p:cNvSpPr>
            <a:spLocks noChangeArrowheads="1"/>
          </p:cNvSpPr>
          <p:nvPr/>
        </p:nvSpPr>
        <p:spPr bwMode="auto">
          <a:xfrm rot="10800000">
            <a:off x="7697342" y="4693003"/>
            <a:ext cx="374650" cy="282105"/>
          </a:xfrm>
          <a:prstGeom prst="ellipse">
            <a:avLst/>
          </a:prstGeom>
          <a:solidFill>
            <a:srgbClr val="953735"/>
          </a:solidFill>
          <a:ln w="57150" algn="ctr">
            <a:solidFill>
              <a:srgbClr val="E6B9B8"/>
            </a:solidFill>
            <a:round/>
            <a:headEnd/>
            <a:tailEnd/>
          </a:ln>
        </p:spPr>
        <p:txBody>
          <a:bodyPr rot="10800000"/>
          <a:lstStyle/>
          <a:p>
            <a:pPr algn="ctr" fontAlgn="auto">
              <a:spcBef>
                <a:spcPts val="0"/>
              </a:spcBef>
              <a:spcAft>
                <a:spcPts val="0"/>
              </a:spcAft>
              <a:defRPr/>
            </a:pPr>
            <a:endParaRPr lang="zh-CN" altLang="en-US" sz="1200" b="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 name="矩形 21"/>
          <p:cNvSpPr>
            <a:spLocks noChangeArrowheads="1"/>
          </p:cNvSpPr>
          <p:nvPr/>
        </p:nvSpPr>
        <p:spPr bwMode="auto">
          <a:xfrm>
            <a:off x="7750577" y="4645933"/>
            <a:ext cx="274638" cy="341888"/>
          </a:xfrm>
          <a:prstGeom prst="rect">
            <a:avLst/>
          </a:prstGeom>
          <a:noFill/>
          <a:ln w="9525">
            <a:noFill/>
            <a:miter lim="800000"/>
            <a:headEnd/>
            <a:tailEnd/>
          </a:ln>
        </p:spPr>
        <p:txBody>
          <a:bodyPr>
            <a:spAutoFit/>
          </a:bodyPr>
          <a:lstStyle/>
          <a:p>
            <a:pPr fontAlgn="auto">
              <a:lnSpc>
                <a:spcPct val="150000"/>
              </a:lnSpc>
              <a:spcBef>
                <a:spcPts val="0"/>
              </a:spcBef>
              <a:spcAft>
                <a:spcPts val="0"/>
              </a:spcAft>
            </a:pPr>
            <a:r>
              <a:rPr lang="en-US" altLang="zh-CN" sz="1200" b="1"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rPr>
              <a:t>4</a:t>
            </a:r>
          </a:p>
        </p:txBody>
      </p:sp>
      <p:cxnSp>
        <p:nvCxnSpPr>
          <p:cNvPr id="37" name="直接连接符 36"/>
          <p:cNvCxnSpPr/>
          <p:nvPr/>
        </p:nvCxnSpPr>
        <p:spPr>
          <a:xfrm rot="10800000">
            <a:off x="7517471" y="4641821"/>
            <a:ext cx="257175" cy="11665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矩形 73"/>
          <p:cNvSpPr>
            <a:spLocks noChangeArrowheads="1"/>
          </p:cNvSpPr>
          <p:nvPr/>
        </p:nvSpPr>
        <p:spPr bwMode="auto">
          <a:xfrm>
            <a:off x="5183845" y="5924309"/>
            <a:ext cx="2001837" cy="276999"/>
          </a:xfrm>
          <a:prstGeom prst="rect">
            <a:avLst/>
          </a:prstGeom>
          <a:noFill/>
          <a:ln w="9525">
            <a:noFill/>
            <a:miter lim="800000"/>
            <a:headEnd/>
            <a:tailEnd/>
          </a:ln>
        </p:spPr>
        <p:txBody>
          <a:bodyPr>
            <a:spAutoFit/>
          </a:bodyPr>
          <a:lstStyle/>
          <a:p>
            <a:pPr algn="ctr" fontAlgn="auto">
              <a:spcBef>
                <a:spcPts val="0"/>
              </a:spcBef>
              <a:spcAft>
                <a:spcPts val="0"/>
              </a:spcAft>
            </a:pPr>
            <a:r>
              <a:rPr lang="zh-CN" altLang="en-US" sz="1200" dirty="0">
                <a:solidFill>
                  <a:srgbClr val="404040"/>
                </a:solidFill>
                <a:latin typeface="Huawei Sans" panose="020C0503030203020204" pitchFamily="34" charset="0"/>
                <a:ea typeface="方正兰亭黑简体" panose="02000000000000000000" pitchFamily="2" charset="-122"/>
                <a:cs typeface="+mn-ea"/>
                <a:sym typeface="Huawei Sans" panose="020C0503030203020204" pitchFamily="34" charset="0"/>
              </a:rPr>
              <a:t>作业的正确率</a:t>
            </a:r>
            <a:endParaRPr lang="en-US" altLang="zh-CN" sz="1200" dirty="0">
              <a:solidFill>
                <a:srgbClr val="40404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 name="椭圆 38"/>
          <p:cNvSpPr>
            <a:spLocks noChangeArrowheads="1"/>
          </p:cNvSpPr>
          <p:nvPr/>
        </p:nvSpPr>
        <p:spPr bwMode="auto">
          <a:xfrm rot="10800000">
            <a:off x="5897142" y="5509323"/>
            <a:ext cx="374650" cy="280914"/>
          </a:xfrm>
          <a:prstGeom prst="ellipse">
            <a:avLst/>
          </a:prstGeom>
          <a:solidFill>
            <a:srgbClr val="953735"/>
          </a:solidFill>
          <a:ln w="57150" algn="ctr">
            <a:solidFill>
              <a:srgbClr val="E6B9B8"/>
            </a:solidFill>
            <a:round/>
            <a:headEnd/>
            <a:tailEnd/>
          </a:ln>
        </p:spPr>
        <p:txBody>
          <a:bodyPr rot="10800000"/>
          <a:lstStyle/>
          <a:p>
            <a:pPr algn="ctr" fontAlgn="auto">
              <a:spcBef>
                <a:spcPts val="0"/>
              </a:spcBef>
              <a:spcAft>
                <a:spcPts val="0"/>
              </a:spcAft>
              <a:defRPr/>
            </a:pPr>
            <a:endParaRPr lang="zh-CN" altLang="en-US" sz="1200" b="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 name="矩形 21"/>
          <p:cNvSpPr>
            <a:spLocks noChangeArrowheads="1"/>
          </p:cNvSpPr>
          <p:nvPr/>
        </p:nvSpPr>
        <p:spPr bwMode="auto">
          <a:xfrm>
            <a:off x="5957494" y="5443366"/>
            <a:ext cx="276225" cy="341888"/>
          </a:xfrm>
          <a:prstGeom prst="rect">
            <a:avLst/>
          </a:prstGeom>
          <a:noFill/>
          <a:ln w="9525">
            <a:noFill/>
            <a:miter lim="800000"/>
            <a:headEnd/>
            <a:tailEnd/>
          </a:ln>
        </p:spPr>
        <p:txBody>
          <a:bodyPr>
            <a:spAutoFit/>
          </a:bodyPr>
          <a:lstStyle/>
          <a:p>
            <a:pPr fontAlgn="auto">
              <a:lnSpc>
                <a:spcPct val="150000"/>
              </a:lnSpc>
              <a:spcBef>
                <a:spcPts val="0"/>
              </a:spcBef>
              <a:spcAft>
                <a:spcPts val="0"/>
              </a:spcAft>
            </a:pPr>
            <a:r>
              <a:rPr lang="en-US" altLang="zh-CN" sz="1200" b="1"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rPr>
              <a:t>6</a:t>
            </a:r>
          </a:p>
        </p:txBody>
      </p:sp>
      <p:cxnSp>
        <p:nvCxnSpPr>
          <p:cNvPr id="41" name="直接连接符 40"/>
          <p:cNvCxnSpPr/>
          <p:nvPr/>
        </p:nvCxnSpPr>
        <p:spPr>
          <a:xfrm rot="5400000" flipH="1" flipV="1">
            <a:off x="5979216" y="5365532"/>
            <a:ext cx="257108"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2" name="矩形 73"/>
          <p:cNvSpPr>
            <a:spLocks noChangeArrowheads="1"/>
          </p:cNvSpPr>
          <p:nvPr/>
        </p:nvSpPr>
        <p:spPr bwMode="auto">
          <a:xfrm flipH="1">
            <a:off x="3507480" y="2196353"/>
            <a:ext cx="1889055" cy="461665"/>
          </a:xfrm>
          <a:prstGeom prst="rect">
            <a:avLst/>
          </a:prstGeom>
          <a:noFill/>
          <a:ln w="9525">
            <a:noFill/>
            <a:miter lim="800000"/>
            <a:headEnd/>
            <a:tailEnd/>
          </a:ln>
        </p:spPr>
        <p:txBody>
          <a:bodyPr wrap="square">
            <a:spAutoFit/>
          </a:bodyPr>
          <a:lstStyle/>
          <a:p>
            <a:pPr algn="ctr" fontAlgn="auto">
              <a:spcBef>
                <a:spcPts val="0"/>
              </a:spcBef>
              <a:spcAft>
                <a:spcPts val="0"/>
              </a:spcAft>
            </a:pPr>
            <a:r>
              <a:rPr lang="zh-CN" altLang="en-US" sz="1200" b="1" dirty="0">
                <a:solidFill>
                  <a:srgbClr val="404040"/>
                </a:solidFill>
                <a:latin typeface="Huawei Sans" panose="020C0503030203020204" pitchFamily="34" charset="0"/>
                <a:ea typeface="方正兰亭黑简体" panose="02000000000000000000" pitchFamily="2" charset="-122"/>
                <a:cs typeface="+mn-ea"/>
                <a:sym typeface="Huawei Sans" panose="020C0503030203020204" pitchFamily="34" charset="0"/>
              </a:rPr>
              <a:t>考试时</a:t>
            </a:r>
          </a:p>
          <a:p>
            <a:pPr algn="ctr" fontAlgn="auto">
              <a:spcBef>
                <a:spcPts val="0"/>
              </a:spcBef>
              <a:spcAft>
                <a:spcPts val="0"/>
              </a:spcAft>
            </a:pPr>
            <a:r>
              <a:rPr lang="zh-CN" altLang="en-US" sz="1200" b="1" dirty="0">
                <a:solidFill>
                  <a:srgbClr val="404040"/>
                </a:solidFill>
                <a:latin typeface="Huawei Sans" panose="020C0503030203020204" pitchFamily="34" charset="0"/>
                <a:ea typeface="方正兰亭黑简体" panose="02000000000000000000" pitchFamily="2" charset="-122"/>
                <a:cs typeface="+mn-ea"/>
                <a:sym typeface="Huawei Sans" panose="020C0503030203020204" pitchFamily="34" charset="0"/>
              </a:rPr>
              <a:t>答题的顺序</a:t>
            </a:r>
          </a:p>
        </p:txBody>
      </p:sp>
      <p:sp>
        <p:nvSpPr>
          <p:cNvPr id="43" name="椭圆 137"/>
          <p:cNvSpPr>
            <a:spLocks noChangeArrowheads="1"/>
          </p:cNvSpPr>
          <p:nvPr/>
        </p:nvSpPr>
        <p:spPr bwMode="auto">
          <a:xfrm rot="10800000" flipH="1">
            <a:off x="4853646" y="2623047"/>
            <a:ext cx="374650" cy="282104"/>
          </a:xfrm>
          <a:prstGeom prst="ellipse">
            <a:avLst/>
          </a:prstGeom>
          <a:solidFill>
            <a:srgbClr val="953735"/>
          </a:solidFill>
          <a:ln w="57150" algn="ctr">
            <a:solidFill>
              <a:srgbClr val="E6B9B8"/>
            </a:solidFill>
            <a:round/>
            <a:headEnd/>
            <a:tailEnd/>
          </a:ln>
        </p:spPr>
        <p:txBody>
          <a:bodyPr rot="10800000"/>
          <a:lstStyle/>
          <a:p>
            <a:pPr algn="ctr" fontAlgn="auto">
              <a:spcBef>
                <a:spcPts val="0"/>
              </a:spcBef>
              <a:spcAft>
                <a:spcPts val="0"/>
              </a:spcAft>
            </a:pPr>
            <a:endParaRPr lang="zh-CN" altLang="en-US" sz="1200" b="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 name="矩形 21"/>
          <p:cNvSpPr>
            <a:spLocks noChangeArrowheads="1"/>
          </p:cNvSpPr>
          <p:nvPr/>
        </p:nvSpPr>
        <p:spPr bwMode="auto">
          <a:xfrm flipH="1">
            <a:off x="4851964" y="2576033"/>
            <a:ext cx="384362" cy="341888"/>
          </a:xfrm>
          <a:prstGeom prst="rect">
            <a:avLst/>
          </a:prstGeom>
          <a:noFill/>
          <a:ln w="9525">
            <a:noFill/>
            <a:miter lim="800000"/>
            <a:headEnd/>
            <a:tailEnd/>
          </a:ln>
        </p:spPr>
        <p:txBody>
          <a:bodyPr wrap="square">
            <a:spAutoFit/>
          </a:bodyPr>
          <a:lstStyle/>
          <a:p>
            <a:pPr fontAlgn="auto">
              <a:lnSpc>
                <a:spcPct val="150000"/>
              </a:lnSpc>
              <a:spcBef>
                <a:spcPts val="0"/>
              </a:spcBef>
              <a:spcAft>
                <a:spcPts val="0"/>
              </a:spcAft>
            </a:pPr>
            <a:r>
              <a:rPr lang="en-US" altLang="zh-CN" sz="1200" b="1"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rPr>
              <a:t>11</a:t>
            </a:r>
          </a:p>
        </p:txBody>
      </p:sp>
      <p:cxnSp>
        <p:nvCxnSpPr>
          <p:cNvPr id="45" name="直接连接符 135"/>
          <p:cNvCxnSpPr>
            <a:cxnSpLocks noChangeShapeType="1"/>
          </p:cNvCxnSpPr>
          <p:nvPr/>
        </p:nvCxnSpPr>
        <p:spPr bwMode="auto">
          <a:xfrm rot="16200000" flipH="1">
            <a:off x="5005286" y="2876163"/>
            <a:ext cx="261869" cy="184150"/>
          </a:xfrm>
          <a:prstGeom prst="line">
            <a:avLst/>
          </a:prstGeom>
          <a:noFill/>
          <a:ln w="28575" algn="ctr">
            <a:solidFill>
              <a:srgbClr val="953735"/>
            </a:solidFill>
            <a:round/>
            <a:headEnd/>
            <a:tailEnd/>
          </a:ln>
        </p:spPr>
      </p:cxnSp>
      <p:sp>
        <p:nvSpPr>
          <p:cNvPr id="46" name="矩形 73"/>
          <p:cNvSpPr>
            <a:spLocks noChangeArrowheads="1"/>
          </p:cNvSpPr>
          <p:nvPr/>
        </p:nvSpPr>
        <p:spPr bwMode="auto">
          <a:xfrm flipH="1">
            <a:off x="2903592" y="2834488"/>
            <a:ext cx="1661569" cy="461665"/>
          </a:xfrm>
          <a:prstGeom prst="rect">
            <a:avLst/>
          </a:prstGeom>
          <a:noFill/>
          <a:ln w="9525">
            <a:noFill/>
            <a:miter lim="800000"/>
            <a:headEnd/>
            <a:tailEnd/>
          </a:ln>
        </p:spPr>
        <p:txBody>
          <a:bodyPr wrap="square">
            <a:spAutoFit/>
          </a:bodyPr>
          <a:lstStyle/>
          <a:p>
            <a:pPr algn="ctr" fontAlgn="auto">
              <a:spcBef>
                <a:spcPts val="0"/>
              </a:spcBef>
              <a:spcAft>
                <a:spcPts val="0"/>
              </a:spcAft>
            </a:pPr>
            <a:r>
              <a:rPr lang="zh-CN" altLang="en-US" sz="1200" b="1" dirty="0">
                <a:solidFill>
                  <a:srgbClr val="404040"/>
                </a:solidFill>
                <a:latin typeface="Huawei Sans" panose="020C0503030203020204" pitchFamily="34" charset="0"/>
                <a:ea typeface="方正兰亭黑简体" panose="02000000000000000000" pitchFamily="2" charset="-122"/>
                <a:cs typeface="+mn-ea"/>
                <a:sym typeface="Huawei Sans" panose="020C0503030203020204" pitchFamily="34" charset="0"/>
              </a:rPr>
              <a:t>师生互动的</a:t>
            </a:r>
          </a:p>
          <a:p>
            <a:pPr algn="ctr" fontAlgn="auto">
              <a:spcBef>
                <a:spcPts val="0"/>
              </a:spcBef>
              <a:spcAft>
                <a:spcPts val="0"/>
              </a:spcAft>
            </a:pPr>
            <a:r>
              <a:rPr lang="zh-CN" altLang="en-US" sz="1200" b="1" dirty="0">
                <a:solidFill>
                  <a:srgbClr val="404040"/>
                </a:solidFill>
                <a:latin typeface="Huawei Sans" panose="020C0503030203020204" pitchFamily="34" charset="0"/>
                <a:ea typeface="方正兰亭黑简体" panose="02000000000000000000" pitchFamily="2" charset="-122"/>
                <a:cs typeface="+mn-ea"/>
                <a:sym typeface="Huawei Sans" panose="020C0503030203020204" pitchFamily="34" charset="0"/>
              </a:rPr>
              <a:t>时长与频率</a:t>
            </a:r>
          </a:p>
        </p:txBody>
      </p:sp>
      <p:sp>
        <p:nvSpPr>
          <p:cNvPr id="47" name="椭圆 46"/>
          <p:cNvSpPr>
            <a:spLocks noChangeArrowheads="1"/>
          </p:cNvSpPr>
          <p:nvPr/>
        </p:nvSpPr>
        <p:spPr bwMode="auto">
          <a:xfrm rot="10800000" flipH="1">
            <a:off x="4220234" y="3150105"/>
            <a:ext cx="374650" cy="282104"/>
          </a:xfrm>
          <a:prstGeom prst="ellipse">
            <a:avLst/>
          </a:prstGeom>
          <a:solidFill>
            <a:srgbClr val="953735"/>
          </a:solidFill>
          <a:ln w="57150" algn="ctr">
            <a:solidFill>
              <a:srgbClr val="E6B9B8"/>
            </a:solidFill>
            <a:round/>
            <a:headEnd/>
            <a:tailEnd/>
          </a:ln>
        </p:spPr>
        <p:txBody>
          <a:bodyPr rot="10800000"/>
          <a:lstStyle/>
          <a:p>
            <a:pPr algn="ctr" fontAlgn="auto">
              <a:spcBef>
                <a:spcPts val="0"/>
              </a:spcBef>
              <a:spcAft>
                <a:spcPts val="0"/>
              </a:spcAft>
              <a:defRPr/>
            </a:pPr>
            <a:endParaRPr lang="zh-CN" altLang="en-US" sz="1200" b="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48" name="直接连接符 130"/>
          <p:cNvCxnSpPr>
            <a:cxnSpLocks noChangeShapeType="1"/>
          </p:cNvCxnSpPr>
          <p:nvPr/>
        </p:nvCxnSpPr>
        <p:spPr bwMode="auto">
          <a:xfrm rot="10800000" flipH="1" flipV="1">
            <a:off x="4423434" y="3319380"/>
            <a:ext cx="430212" cy="242824"/>
          </a:xfrm>
          <a:prstGeom prst="line">
            <a:avLst/>
          </a:prstGeom>
          <a:noFill/>
          <a:ln w="28575" algn="ctr">
            <a:solidFill>
              <a:srgbClr val="953735"/>
            </a:solidFill>
            <a:round/>
            <a:headEnd/>
            <a:tailEnd/>
          </a:ln>
        </p:spPr>
      </p:cxnSp>
      <p:sp>
        <p:nvSpPr>
          <p:cNvPr id="49" name="矩形 73"/>
          <p:cNvSpPr>
            <a:spLocks noChangeArrowheads="1"/>
          </p:cNvSpPr>
          <p:nvPr/>
        </p:nvSpPr>
        <p:spPr bwMode="auto">
          <a:xfrm flipH="1">
            <a:off x="2723221" y="3858281"/>
            <a:ext cx="1398587" cy="461665"/>
          </a:xfrm>
          <a:prstGeom prst="rect">
            <a:avLst/>
          </a:prstGeom>
          <a:noFill/>
          <a:ln w="9525">
            <a:noFill/>
            <a:miter lim="800000"/>
            <a:headEnd/>
            <a:tailEnd/>
          </a:ln>
        </p:spPr>
        <p:txBody>
          <a:bodyPr wrap="square">
            <a:spAutoFit/>
          </a:bodyPr>
          <a:lstStyle/>
          <a:p>
            <a:pPr algn="ctr" fontAlgn="auto">
              <a:spcBef>
                <a:spcPts val="0"/>
              </a:spcBef>
              <a:spcAft>
                <a:spcPts val="0"/>
              </a:spcAft>
            </a:pPr>
            <a:r>
              <a:rPr lang="zh-CN" altLang="en-US" sz="1200" b="1" dirty="0">
                <a:solidFill>
                  <a:srgbClr val="404040"/>
                </a:solidFill>
                <a:latin typeface="Huawei Sans" panose="020C0503030203020204" pitchFamily="34" charset="0"/>
                <a:ea typeface="方正兰亭黑简体" panose="02000000000000000000" pitchFamily="2" charset="-122"/>
                <a:cs typeface="+mn-ea"/>
                <a:sym typeface="Huawei Sans" panose="020C0503030203020204" pitchFamily="34" charset="0"/>
              </a:rPr>
              <a:t>回答问题的</a:t>
            </a:r>
          </a:p>
          <a:p>
            <a:pPr algn="ctr" fontAlgn="auto">
              <a:spcBef>
                <a:spcPts val="0"/>
              </a:spcBef>
              <a:spcAft>
                <a:spcPts val="0"/>
              </a:spcAft>
            </a:pPr>
            <a:r>
              <a:rPr lang="zh-CN" altLang="en-US" sz="1200" b="1" dirty="0">
                <a:solidFill>
                  <a:srgbClr val="404040"/>
                </a:solidFill>
                <a:latin typeface="Huawei Sans" panose="020C0503030203020204" pitchFamily="34" charset="0"/>
                <a:ea typeface="方正兰亭黑简体" panose="02000000000000000000" pitchFamily="2" charset="-122"/>
                <a:cs typeface="+mn-ea"/>
                <a:sym typeface="Huawei Sans" panose="020C0503030203020204" pitchFamily="34" charset="0"/>
              </a:rPr>
              <a:t>时长、正确率</a:t>
            </a:r>
          </a:p>
        </p:txBody>
      </p:sp>
      <p:sp>
        <p:nvSpPr>
          <p:cNvPr id="50" name="椭圆 49"/>
          <p:cNvSpPr>
            <a:spLocks noChangeArrowheads="1"/>
          </p:cNvSpPr>
          <p:nvPr/>
        </p:nvSpPr>
        <p:spPr bwMode="auto">
          <a:xfrm rot="10800000" flipH="1">
            <a:off x="3952926" y="3931202"/>
            <a:ext cx="374650" cy="282105"/>
          </a:xfrm>
          <a:prstGeom prst="ellipse">
            <a:avLst/>
          </a:prstGeom>
          <a:solidFill>
            <a:srgbClr val="953735"/>
          </a:solidFill>
          <a:ln w="57150" algn="ctr">
            <a:solidFill>
              <a:srgbClr val="E6B9B8"/>
            </a:solidFill>
            <a:round/>
            <a:headEnd/>
            <a:tailEnd/>
          </a:ln>
        </p:spPr>
        <p:txBody>
          <a:bodyPr rot="10800000"/>
          <a:lstStyle/>
          <a:p>
            <a:pPr algn="ctr" fontAlgn="auto">
              <a:spcBef>
                <a:spcPts val="0"/>
              </a:spcBef>
              <a:spcAft>
                <a:spcPts val="0"/>
              </a:spcAft>
              <a:defRPr/>
            </a:pPr>
            <a:endParaRPr lang="zh-CN" altLang="en-US" sz="1200" b="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51" name="直接连接符 125"/>
          <p:cNvCxnSpPr>
            <a:cxnSpLocks noChangeShapeType="1"/>
          </p:cNvCxnSpPr>
          <p:nvPr/>
        </p:nvCxnSpPr>
        <p:spPr bwMode="auto">
          <a:xfrm rot="10800000" flipH="1">
            <a:off x="4266271" y="4079992"/>
            <a:ext cx="371475" cy="0"/>
          </a:xfrm>
          <a:prstGeom prst="line">
            <a:avLst/>
          </a:prstGeom>
          <a:noFill/>
          <a:ln w="28575" algn="ctr">
            <a:solidFill>
              <a:srgbClr val="953735"/>
            </a:solidFill>
            <a:round/>
            <a:headEnd/>
            <a:tailEnd/>
          </a:ln>
        </p:spPr>
      </p:cxnSp>
      <p:sp>
        <p:nvSpPr>
          <p:cNvPr id="52" name="矩形 73"/>
          <p:cNvSpPr>
            <a:spLocks noChangeArrowheads="1"/>
          </p:cNvSpPr>
          <p:nvPr/>
        </p:nvSpPr>
        <p:spPr bwMode="auto">
          <a:xfrm flipH="1">
            <a:off x="3420108" y="5482490"/>
            <a:ext cx="1727250" cy="276999"/>
          </a:xfrm>
          <a:prstGeom prst="rect">
            <a:avLst/>
          </a:prstGeom>
          <a:noFill/>
          <a:ln w="9525">
            <a:noFill/>
            <a:miter lim="800000"/>
            <a:headEnd/>
            <a:tailEnd/>
          </a:ln>
        </p:spPr>
        <p:txBody>
          <a:bodyPr wrap="square">
            <a:spAutoFit/>
          </a:bodyPr>
          <a:lstStyle/>
          <a:p>
            <a:pPr algn="ctr" fontAlgn="auto">
              <a:spcBef>
                <a:spcPts val="0"/>
              </a:spcBef>
              <a:spcAft>
                <a:spcPts val="0"/>
              </a:spcAft>
            </a:pPr>
            <a:r>
              <a:rPr lang="zh-CN" altLang="en-US" sz="1200" b="1" dirty="0">
                <a:solidFill>
                  <a:srgbClr val="404040"/>
                </a:solidFill>
                <a:latin typeface="Huawei Sans" panose="020C0503030203020204" pitchFamily="34" charset="0"/>
                <a:ea typeface="方正兰亭黑简体" panose="02000000000000000000" pitchFamily="2" charset="-122"/>
                <a:cs typeface="+mn-ea"/>
                <a:sym typeface="Huawei Sans" panose="020C0503030203020204" pitchFamily="34" charset="0"/>
              </a:rPr>
              <a:t>课堂举手次数</a:t>
            </a:r>
          </a:p>
        </p:txBody>
      </p:sp>
      <p:sp>
        <p:nvSpPr>
          <p:cNvPr id="53" name="椭圆 52"/>
          <p:cNvSpPr>
            <a:spLocks noChangeArrowheads="1"/>
          </p:cNvSpPr>
          <p:nvPr/>
        </p:nvSpPr>
        <p:spPr bwMode="auto">
          <a:xfrm rot="10800000" flipH="1">
            <a:off x="4789527" y="5234709"/>
            <a:ext cx="376238" cy="282105"/>
          </a:xfrm>
          <a:prstGeom prst="ellipse">
            <a:avLst/>
          </a:prstGeom>
          <a:solidFill>
            <a:srgbClr val="953735"/>
          </a:solidFill>
          <a:ln w="57150" algn="ctr">
            <a:solidFill>
              <a:srgbClr val="E6B9B8"/>
            </a:solidFill>
            <a:round/>
            <a:headEnd/>
            <a:tailEnd/>
          </a:ln>
        </p:spPr>
        <p:txBody>
          <a:bodyPr rot="10800000"/>
          <a:lstStyle/>
          <a:p>
            <a:pPr algn="ctr" fontAlgn="auto">
              <a:spcBef>
                <a:spcPts val="0"/>
              </a:spcBef>
              <a:spcAft>
                <a:spcPts val="0"/>
              </a:spcAft>
              <a:defRPr/>
            </a:pPr>
            <a:endParaRPr lang="zh-CN" altLang="en-US" sz="1200" b="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 name="矩形 73"/>
          <p:cNvSpPr>
            <a:spLocks noChangeArrowheads="1"/>
          </p:cNvSpPr>
          <p:nvPr/>
        </p:nvSpPr>
        <p:spPr bwMode="auto">
          <a:xfrm flipH="1">
            <a:off x="2932971" y="4645933"/>
            <a:ext cx="1439862" cy="461665"/>
          </a:xfrm>
          <a:prstGeom prst="rect">
            <a:avLst/>
          </a:prstGeom>
          <a:noFill/>
          <a:ln w="9525">
            <a:noFill/>
            <a:miter lim="800000"/>
            <a:headEnd/>
            <a:tailEnd/>
          </a:ln>
        </p:spPr>
        <p:txBody>
          <a:bodyPr wrap="square">
            <a:spAutoFit/>
          </a:bodyPr>
          <a:lstStyle/>
          <a:p>
            <a:pPr algn="ctr" fontAlgn="auto">
              <a:spcBef>
                <a:spcPts val="0"/>
              </a:spcBef>
              <a:spcAft>
                <a:spcPts val="0"/>
              </a:spcAft>
            </a:pPr>
            <a:r>
              <a:rPr lang="zh-CN" altLang="en-US" sz="1200" b="1" dirty="0">
                <a:solidFill>
                  <a:srgbClr val="404040"/>
                </a:solidFill>
                <a:latin typeface="Huawei Sans" panose="020C0503030203020204" pitchFamily="34" charset="0"/>
                <a:ea typeface="方正兰亭黑简体" panose="02000000000000000000" pitchFamily="2" charset="-122"/>
                <a:cs typeface="+mn-ea"/>
                <a:sym typeface="Huawei Sans" panose="020C0503030203020204" pitchFamily="34" charset="0"/>
              </a:rPr>
              <a:t>回答</a:t>
            </a:r>
          </a:p>
          <a:p>
            <a:pPr algn="ctr" fontAlgn="auto">
              <a:spcBef>
                <a:spcPts val="0"/>
              </a:spcBef>
              <a:spcAft>
                <a:spcPts val="0"/>
              </a:spcAft>
            </a:pPr>
            <a:r>
              <a:rPr lang="zh-CN" altLang="en-US" sz="1200" b="1" dirty="0">
                <a:solidFill>
                  <a:srgbClr val="404040"/>
                </a:solidFill>
                <a:latin typeface="Huawei Sans" panose="020C0503030203020204" pitchFamily="34" charset="0"/>
                <a:ea typeface="方正兰亭黑简体" panose="02000000000000000000" pitchFamily="2" charset="-122"/>
                <a:cs typeface="+mn-ea"/>
                <a:sym typeface="Huawei Sans" panose="020C0503030203020204" pitchFamily="34" charset="0"/>
              </a:rPr>
              <a:t>问题的次数</a:t>
            </a:r>
          </a:p>
        </p:txBody>
      </p:sp>
      <p:sp>
        <p:nvSpPr>
          <p:cNvPr id="55" name="椭圆 54"/>
          <p:cNvSpPr>
            <a:spLocks noChangeArrowheads="1"/>
          </p:cNvSpPr>
          <p:nvPr/>
        </p:nvSpPr>
        <p:spPr bwMode="auto">
          <a:xfrm rot="10800000" flipH="1">
            <a:off x="4096409" y="4657294"/>
            <a:ext cx="374650" cy="282105"/>
          </a:xfrm>
          <a:prstGeom prst="ellipse">
            <a:avLst/>
          </a:prstGeom>
          <a:solidFill>
            <a:srgbClr val="953735"/>
          </a:solidFill>
          <a:ln w="57150" algn="ctr">
            <a:solidFill>
              <a:srgbClr val="E6B9B8"/>
            </a:solidFill>
            <a:round/>
            <a:headEnd/>
            <a:tailEnd/>
          </a:ln>
        </p:spPr>
        <p:txBody>
          <a:bodyPr rot="10800000"/>
          <a:lstStyle/>
          <a:p>
            <a:pPr algn="ctr" fontAlgn="auto">
              <a:spcBef>
                <a:spcPts val="0"/>
              </a:spcBef>
              <a:spcAft>
                <a:spcPts val="0"/>
              </a:spcAft>
              <a:defRPr/>
            </a:pPr>
            <a:endParaRPr lang="zh-CN" altLang="en-US" sz="1200" b="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56" name="直接连接符 115"/>
          <p:cNvCxnSpPr>
            <a:cxnSpLocks noChangeShapeType="1"/>
          </p:cNvCxnSpPr>
          <p:nvPr/>
        </p:nvCxnSpPr>
        <p:spPr bwMode="auto">
          <a:xfrm rot="10800000" flipH="1">
            <a:off x="4403765" y="4613051"/>
            <a:ext cx="385762" cy="134506"/>
          </a:xfrm>
          <a:prstGeom prst="line">
            <a:avLst/>
          </a:prstGeom>
          <a:noFill/>
          <a:ln w="28575" algn="ctr">
            <a:solidFill>
              <a:srgbClr val="953735"/>
            </a:solidFill>
            <a:round/>
            <a:headEnd/>
            <a:tailEnd/>
          </a:ln>
        </p:spPr>
      </p:cxnSp>
      <p:sp>
        <p:nvSpPr>
          <p:cNvPr id="57" name="矩形 73"/>
          <p:cNvSpPr>
            <a:spLocks noChangeArrowheads="1"/>
          </p:cNvSpPr>
          <p:nvPr/>
        </p:nvSpPr>
        <p:spPr bwMode="auto">
          <a:xfrm>
            <a:off x="4587739" y="2029689"/>
            <a:ext cx="3071812" cy="276999"/>
          </a:xfrm>
          <a:prstGeom prst="rect">
            <a:avLst/>
          </a:prstGeom>
          <a:noFill/>
          <a:ln w="9525">
            <a:noFill/>
            <a:miter lim="800000"/>
            <a:headEnd/>
            <a:tailEnd/>
          </a:ln>
        </p:spPr>
        <p:txBody>
          <a:bodyPr>
            <a:spAutoFit/>
          </a:bodyPr>
          <a:lstStyle/>
          <a:p>
            <a:pPr algn="ctr" fontAlgn="auto">
              <a:spcBef>
                <a:spcPts val="0"/>
              </a:spcBef>
              <a:spcAft>
                <a:spcPts val="0"/>
              </a:spcAft>
            </a:pPr>
            <a:r>
              <a:rPr lang="zh-CN" altLang="en-US" sz="1200" b="1" dirty="0">
                <a:solidFill>
                  <a:srgbClr val="404040"/>
                </a:solidFill>
                <a:latin typeface="Huawei Sans" panose="020C0503030203020204" pitchFamily="34" charset="0"/>
                <a:ea typeface="方正兰亭黑简体" panose="02000000000000000000" pitchFamily="2" charset="-122"/>
                <a:cs typeface="+mn-ea"/>
                <a:sym typeface="Huawei Sans" panose="020C0503030203020204" pitchFamily="34" charset="0"/>
              </a:rPr>
              <a:t>平均每道题花费的时间</a:t>
            </a:r>
            <a:endParaRPr lang="en-US" altLang="zh-CN" sz="1200" b="1" dirty="0">
              <a:solidFill>
                <a:srgbClr val="40404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椭圆 57"/>
          <p:cNvSpPr>
            <a:spLocks noChangeArrowheads="1"/>
          </p:cNvSpPr>
          <p:nvPr/>
        </p:nvSpPr>
        <p:spPr bwMode="auto">
          <a:xfrm rot="10800000">
            <a:off x="5925209" y="2380223"/>
            <a:ext cx="374650" cy="282104"/>
          </a:xfrm>
          <a:prstGeom prst="ellipse">
            <a:avLst/>
          </a:prstGeom>
          <a:solidFill>
            <a:srgbClr val="953735"/>
          </a:solidFill>
          <a:ln w="57150" algn="ctr">
            <a:solidFill>
              <a:srgbClr val="E6B9B8"/>
            </a:solidFill>
            <a:round/>
            <a:headEnd/>
            <a:tailEnd/>
          </a:ln>
        </p:spPr>
        <p:txBody>
          <a:bodyPr rot="10800000"/>
          <a:lstStyle/>
          <a:p>
            <a:pPr algn="ctr" fontAlgn="auto">
              <a:spcBef>
                <a:spcPts val="0"/>
              </a:spcBef>
              <a:spcAft>
                <a:spcPts val="0"/>
              </a:spcAft>
              <a:defRPr/>
            </a:pPr>
            <a:endParaRPr lang="zh-CN" altLang="en-US" sz="1200" b="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 name="矩形 21"/>
          <p:cNvSpPr>
            <a:spLocks noChangeArrowheads="1"/>
          </p:cNvSpPr>
          <p:nvPr/>
        </p:nvSpPr>
        <p:spPr bwMode="auto">
          <a:xfrm>
            <a:off x="5932628" y="2322193"/>
            <a:ext cx="439374" cy="341888"/>
          </a:xfrm>
          <a:prstGeom prst="rect">
            <a:avLst/>
          </a:prstGeom>
          <a:noFill/>
          <a:ln w="9525">
            <a:noFill/>
            <a:miter lim="800000"/>
            <a:headEnd/>
            <a:tailEnd/>
          </a:ln>
        </p:spPr>
        <p:txBody>
          <a:bodyPr wrap="square">
            <a:spAutoFit/>
          </a:bodyPr>
          <a:lstStyle/>
          <a:p>
            <a:pPr fontAlgn="auto">
              <a:lnSpc>
                <a:spcPct val="150000"/>
              </a:lnSpc>
              <a:spcBef>
                <a:spcPts val="0"/>
              </a:spcBef>
              <a:spcAft>
                <a:spcPts val="0"/>
              </a:spcAft>
            </a:pPr>
            <a:r>
              <a:rPr lang="en-US" altLang="zh-CN" sz="1200" b="1"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rPr>
              <a:t>12</a:t>
            </a:r>
          </a:p>
        </p:txBody>
      </p:sp>
      <p:cxnSp>
        <p:nvCxnSpPr>
          <p:cNvPr id="60" name="直接连接符 59"/>
          <p:cNvCxnSpPr/>
          <p:nvPr/>
        </p:nvCxnSpPr>
        <p:spPr>
          <a:xfrm rot="5400000" flipH="1" flipV="1">
            <a:off x="5979216" y="2758742"/>
            <a:ext cx="257108"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1" name="Rectangle 81"/>
          <p:cNvSpPr>
            <a:spLocks noChangeArrowheads="1"/>
          </p:cNvSpPr>
          <p:nvPr/>
        </p:nvSpPr>
        <p:spPr bwMode="auto">
          <a:xfrm>
            <a:off x="4842280" y="5244887"/>
            <a:ext cx="282450" cy="276999"/>
          </a:xfrm>
          <a:prstGeom prst="rect">
            <a:avLst/>
          </a:prstGeom>
          <a:noFill/>
          <a:ln w="9525" algn="ctr">
            <a:noFill/>
            <a:miter lim="800000"/>
            <a:headEnd/>
            <a:tailEnd/>
          </a:ln>
        </p:spPr>
        <p:txBody>
          <a:bodyPr wrap="none">
            <a:spAutoFit/>
          </a:bodyPr>
          <a:lstStyle/>
          <a:p>
            <a:pPr fontAlgn="auto">
              <a:spcBef>
                <a:spcPts val="0"/>
              </a:spcBef>
              <a:spcAft>
                <a:spcPts val="0"/>
              </a:spcAft>
            </a:pPr>
            <a:r>
              <a:rPr lang="en-US" altLang="zh-CN" sz="1200" b="1"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rPr>
              <a:t>7</a:t>
            </a:r>
            <a:endParaRPr lang="zh-CN" altLang="en-US" sz="1200" b="1"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62" name="直接连接符 120"/>
          <p:cNvCxnSpPr>
            <a:cxnSpLocks noChangeShapeType="1"/>
          </p:cNvCxnSpPr>
          <p:nvPr/>
        </p:nvCxnSpPr>
        <p:spPr bwMode="auto">
          <a:xfrm rot="5400000" flipH="1" flipV="1">
            <a:off x="5122760" y="4984981"/>
            <a:ext cx="252347" cy="358775"/>
          </a:xfrm>
          <a:prstGeom prst="line">
            <a:avLst/>
          </a:prstGeom>
          <a:noFill/>
          <a:ln w="28575" algn="ctr">
            <a:solidFill>
              <a:srgbClr val="953735"/>
            </a:solidFill>
            <a:round/>
            <a:headEnd/>
            <a:tailEnd/>
          </a:ln>
        </p:spPr>
      </p:cxnSp>
      <p:sp>
        <p:nvSpPr>
          <p:cNvPr id="63" name="Rectangle 82"/>
          <p:cNvSpPr>
            <a:spLocks noChangeArrowheads="1"/>
          </p:cNvSpPr>
          <p:nvPr/>
        </p:nvSpPr>
        <p:spPr bwMode="auto">
          <a:xfrm>
            <a:off x="4150505" y="4673649"/>
            <a:ext cx="272832" cy="276999"/>
          </a:xfrm>
          <a:prstGeom prst="rect">
            <a:avLst/>
          </a:prstGeom>
          <a:noFill/>
          <a:ln w="9525" algn="ctr">
            <a:noFill/>
            <a:miter lim="800000"/>
            <a:headEnd/>
            <a:tailEnd/>
          </a:ln>
        </p:spPr>
        <p:txBody>
          <a:bodyPr wrap="none">
            <a:spAutoFit/>
          </a:bodyPr>
          <a:lstStyle/>
          <a:p>
            <a:pPr fontAlgn="auto">
              <a:spcBef>
                <a:spcPts val="0"/>
              </a:spcBef>
              <a:spcAft>
                <a:spcPts val="0"/>
              </a:spcAft>
            </a:pPr>
            <a:r>
              <a:rPr lang="en-US" altLang="zh-CN" sz="1200" b="1"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rPr>
              <a:t>8</a:t>
            </a:r>
            <a:endParaRPr lang="zh-CN" altLang="en-US" sz="1200" b="1"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 name="Rectangle 83"/>
          <p:cNvSpPr>
            <a:spLocks noChangeArrowheads="1"/>
          </p:cNvSpPr>
          <p:nvPr/>
        </p:nvSpPr>
        <p:spPr bwMode="auto">
          <a:xfrm>
            <a:off x="4013936" y="3957534"/>
            <a:ext cx="272832" cy="276999"/>
          </a:xfrm>
          <a:prstGeom prst="rect">
            <a:avLst/>
          </a:prstGeom>
          <a:noFill/>
          <a:ln w="9525" algn="ctr">
            <a:noFill/>
            <a:miter lim="800000"/>
            <a:headEnd/>
            <a:tailEnd/>
          </a:ln>
        </p:spPr>
        <p:txBody>
          <a:bodyPr wrap="none">
            <a:spAutoFit/>
          </a:bodyPr>
          <a:lstStyle/>
          <a:p>
            <a:pPr fontAlgn="auto">
              <a:spcBef>
                <a:spcPts val="0"/>
              </a:spcBef>
              <a:spcAft>
                <a:spcPts val="0"/>
              </a:spcAft>
            </a:pPr>
            <a:r>
              <a:rPr lang="en-US" altLang="zh-CN" sz="1200" b="1"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rPr>
              <a:t>9</a:t>
            </a:r>
            <a:endParaRPr lang="zh-CN" altLang="en-US" sz="1200" b="1"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 name="Rectangle 84"/>
          <p:cNvSpPr>
            <a:spLocks noChangeArrowheads="1"/>
          </p:cNvSpPr>
          <p:nvPr/>
        </p:nvSpPr>
        <p:spPr bwMode="auto">
          <a:xfrm>
            <a:off x="4229001" y="3164858"/>
            <a:ext cx="373820" cy="276999"/>
          </a:xfrm>
          <a:prstGeom prst="rect">
            <a:avLst/>
          </a:prstGeom>
          <a:noFill/>
          <a:ln w="9525" algn="ctr">
            <a:noFill/>
            <a:miter lim="800000"/>
            <a:headEnd/>
            <a:tailEnd/>
          </a:ln>
        </p:spPr>
        <p:txBody>
          <a:bodyPr wrap="none">
            <a:spAutoFit/>
          </a:bodyPr>
          <a:lstStyle/>
          <a:p>
            <a:pPr fontAlgn="auto">
              <a:spcBef>
                <a:spcPts val="0"/>
              </a:spcBef>
              <a:spcAft>
                <a:spcPts val="0"/>
              </a:spcAft>
            </a:pPr>
            <a:r>
              <a:rPr lang="en-US" altLang="zh-CN" sz="1200" b="1"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rPr>
              <a:t>10</a:t>
            </a:r>
            <a:endParaRPr lang="zh-CN" altLang="en-US" sz="1200" b="1"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66" name="Picture 85" descr="MC900434217[1]"/>
          <p:cNvPicPr>
            <a:picLocks noChangeAspect="1" noChangeArrowheads="1"/>
          </p:cNvPicPr>
          <p:nvPr/>
        </p:nvPicPr>
        <p:blipFill>
          <a:blip r:embed="rId3" cstate="print"/>
          <a:srcRect/>
          <a:stretch>
            <a:fillRect/>
          </a:stretch>
        </p:blipFill>
        <p:spPr bwMode="auto">
          <a:xfrm>
            <a:off x="4996520" y="3683616"/>
            <a:ext cx="2376488" cy="1066522"/>
          </a:xfrm>
          <a:prstGeom prst="rect">
            <a:avLst/>
          </a:prstGeom>
          <a:noFill/>
          <a:ln w="9525">
            <a:noFill/>
            <a:miter lim="800000"/>
            <a:headEnd/>
            <a:tailEnd/>
          </a:ln>
        </p:spPr>
      </p:pic>
      <p:sp>
        <p:nvSpPr>
          <p:cNvPr id="67" name="Text Box 86"/>
          <p:cNvSpPr txBox="1">
            <a:spLocks noChangeArrowheads="1"/>
          </p:cNvSpPr>
          <p:nvPr/>
        </p:nvSpPr>
        <p:spPr bwMode="auto">
          <a:xfrm>
            <a:off x="5431637" y="3184875"/>
            <a:ext cx="1415772" cy="584775"/>
          </a:xfrm>
          <a:prstGeom prst="rect">
            <a:avLst/>
          </a:prstGeom>
          <a:noFill/>
          <a:ln w="9525" algn="ctr">
            <a:noFill/>
            <a:miter lim="800000"/>
            <a:headEnd/>
            <a:tailEnd/>
          </a:ln>
        </p:spPr>
        <p:txBody>
          <a:bodyPr wrap="none">
            <a:spAutoFit/>
          </a:bodyPr>
          <a:lstStyle/>
          <a:p>
            <a:pPr algn="ctr" fontAlgn="auto">
              <a:spcBef>
                <a:spcPts val="0"/>
              </a:spcBef>
              <a:spcAft>
                <a:spcPts val="0"/>
              </a:spcAft>
            </a:pPr>
            <a:r>
              <a:rPr lang="zh-CN" altLang="en-US" sz="1600"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学校教育中的</a:t>
            </a:r>
          </a:p>
          <a:p>
            <a:pPr algn="ctr" fontAlgn="auto">
              <a:spcBef>
                <a:spcPts val="0"/>
              </a:spcBef>
              <a:spcAft>
                <a:spcPts val="0"/>
              </a:spcAft>
            </a:pPr>
            <a:r>
              <a:rPr lang="zh-CN" altLang="en-US" sz="1600"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“大数据”</a:t>
            </a:r>
          </a:p>
        </p:txBody>
      </p:sp>
      <p:sp>
        <p:nvSpPr>
          <p:cNvPr id="68" name="Rectangle 88"/>
          <p:cNvSpPr>
            <a:spLocks noChangeArrowheads="1"/>
          </p:cNvSpPr>
          <p:nvPr/>
        </p:nvSpPr>
        <p:spPr bwMode="auto">
          <a:xfrm>
            <a:off x="2441262" y="1417684"/>
            <a:ext cx="8128452" cy="369332"/>
          </a:xfrm>
          <a:prstGeom prst="rect">
            <a:avLst/>
          </a:prstGeom>
          <a:noFill/>
          <a:ln w="9525" algn="ctr">
            <a:noFill/>
            <a:miter lim="800000"/>
            <a:headEnd/>
            <a:tailEnd/>
          </a:ln>
        </p:spPr>
        <p:txBody>
          <a:bodyPr wrap="square">
            <a:spAutoFit/>
          </a:bodyPr>
          <a:lstStyle/>
          <a:p>
            <a:pPr fontAlgn="auto">
              <a:spcBef>
                <a:spcPts val="0"/>
              </a:spcBef>
              <a:spcAft>
                <a:spcPts val="0"/>
              </a:spcAft>
            </a:pPr>
            <a:r>
              <a:rPr lang="zh-CN" altLang="en-US"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现在，大数据分析已经被应用到教育的各个层面。</a:t>
            </a:r>
          </a:p>
        </p:txBody>
      </p:sp>
      <p:sp>
        <p:nvSpPr>
          <p:cNvPr id="3" name="标题 2"/>
          <p:cNvSpPr>
            <a:spLocks noGrp="1"/>
          </p:cNvSpPr>
          <p:nvPr>
            <p:ph type="title"/>
          </p:nvPr>
        </p:nvSpPr>
        <p:spPr/>
        <p:txBody>
          <a:bodyPr/>
          <a:lstStyle/>
          <a:p>
            <a:r>
              <a:rPr lang="zh-CN" altLang="en-US" dirty="0">
                <a:sym typeface="Huawei Sans" panose="020C0503030203020204" pitchFamily="34" charset="0"/>
              </a:rPr>
              <a:t>大数据的应用 </a:t>
            </a:r>
            <a:r>
              <a:rPr lang="en-US" altLang="zh-CN" dirty="0">
                <a:sym typeface="Huawei Sans" panose="020C0503030203020204" pitchFamily="34" charset="0"/>
              </a:rPr>
              <a:t>- </a:t>
            </a:r>
            <a:r>
              <a:rPr lang="zh-CN" altLang="en-US" dirty="0">
                <a:sym typeface="Huawei Sans" panose="020C0503030203020204" pitchFamily="34" charset="0"/>
              </a:rPr>
              <a:t>教育</a:t>
            </a:r>
          </a:p>
        </p:txBody>
      </p:sp>
    </p:spTree>
    <p:extLst>
      <p:ext uri="{BB962C8B-B14F-4D97-AF65-F5344CB8AC3E}">
        <p14:creationId xmlns:p14="http://schemas.microsoft.com/office/powerpoint/2010/main" val="2928296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062910" y="1360395"/>
            <a:ext cx="3842535" cy="400025"/>
          </a:xfrm>
          <a:prstGeom prst="rect">
            <a:avLst/>
          </a:prstGeom>
        </p:spPr>
        <p:txBody>
          <a:bodyPr wrap="none" lIns="91349" tIns="45678" rIns="91349" bIns="45678" anchor="ctr">
            <a:spAutoFit/>
          </a:bodyPr>
          <a:lstStyle/>
          <a:p>
            <a:pPr fontAlgn="auto">
              <a:spcBef>
                <a:spcPts val="0"/>
              </a:spcBef>
              <a:spcAft>
                <a:spcPts val="0"/>
              </a:spcAft>
            </a:pPr>
            <a:r>
              <a:rPr lang="zh-CN" altLang="en-US" sz="2000"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公共安全场景 </a:t>
            </a:r>
            <a:r>
              <a:rPr lang="en-US" altLang="zh-CN" sz="20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r>
              <a:rPr lang="zh-CN" altLang="en-US" sz="20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自动预警与联动</a:t>
            </a:r>
            <a:endParaRPr lang="zh-CN" altLang="en-US" sz="5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33" name="组合 32"/>
          <p:cNvGrpSpPr/>
          <p:nvPr/>
        </p:nvGrpSpPr>
        <p:grpSpPr>
          <a:xfrm>
            <a:off x="5531127" y="4712997"/>
            <a:ext cx="2111956" cy="1236283"/>
            <a:chOff x="5123543" y="4593811"/>
            <a:chExt cx="2111956" cy="1236283"/>
          </a:xfrm>
        </p:grpSpPr>
        <p:pic>
          <p:nvPicPr>
            <p:cNvPr id="34" name="Picture 1" descr="C:\Users\l00192320.CHINA\Desktop\untitled.bmp"/>
            <p:cNvPicPr>
              <a:picLocks noChangeAspect="1" noChangeArrowheads="1"/>
            </p:cNvPicPr>
            <p:nvPr/>
          </p:nvPicPr>
          <p:blipFill>
            <a:blip r:embed="rId3" cstate="print"/>
            <a:srcRect/>
            <a:stretch>
              <a:fillRect/>
            </a:stretch>
          </p:blipFill>
          <p:spPr bwMode="auto">
            <a:xfrm>
              <a:off x="5413518" y="4593811"/>
              <a:ext cx="1548336" cy="880291"/>
            </a:xfrm>
            <a:prstGeom prst="rect">
              <a:avLst/>
            </a:prstGeom>
            <a:noFill/>
          </p:spPr>
        </p:pic>
        <p:sp>
          <p:nvSpPr>
            <p:cNvPr id="35" name="TextBox 47"/>
            <p:cNvSpPr txBox="1"/>
            <p:nvPr/>
          </p:nvSpPr>
          <p:spPr>
            <a:xfrm>
              <a:off x="5123543" y="5522317"/>
              <a:ext cx="2111956" cy="307777"/>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spAutoFit/>
            </a:bodyPr>
            <a:lstStyle/>
            <a:p>
              <a:pPr defTabSz="913495" fontAlgn="auto">
                <a:spcBef>
                  <a:spcPts val="0"/>
                </a:spcBef>
                <a:spcAft>
                  <a:spcPts val="0"/>
                </a:spcAft>
                <a:defRPr/>
              </a:pPr>
              <a:r>
                <a:rPr lang="zh-CN" altLang="en-US" sz="1400" b="1" kern="0"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rPr>
                <a:t>城市</a:t>
              </a:r>
              <a:r>
                <a:rPr lang="en-US" altLang="zh-CN" sz="1400" b="1" kern="0"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400" b="1" kern="0"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rPr>
                <a:t>社区监控系统确认</a:t>
              </a:r>
            </a:p>
          </p:txBody>
        </p:sp>
      </p:grpSp>
      <p:grpSp>
        <p:nvGrpSpPr>
          <p:cNvPr id="36" name="组合 35"/>
          <p:cNvGrpSpPr/>
          <p:nvPr/>
        </p:nvGrpSpPr>
        <p:grpSpPr>
          <a:xfrm>
            <a:off x="9154078" y="4577003"/>
            <a:ext cx="1838466" cy="1366178"/>
            <a:chOff x="7614300" y="4463916"/>
            <a:chExt cx="1838466" cy="1366178"/>
          </a:xfrm>
        </p:grpSpPr>
        <p:sp>
          <p:nvSpPr>
            <p:cNvPr id="37" name="TextBox 48"/>
            <p:cNvSpPr txBox="1"/>
            <p:nvPr/>
          </p:nvSpPr>
          <p:spPr>
            <a:xfrm>
              <a:off x="7614300" y="5522317"/>
              <a:ext cx="1838466" cy="307777"/>
            </a:xfrm>
            <a:prstGeom prst="rect">
              <a:avLst/>
            </a:prstGeom>
            <a:solidFill>
              <a:schemeClr val="accent5">
                <a:lumMod val="40000"/>
                <a:lumOff val="60000"/>
              </a:schemeClr>
            </a:solidFill>
            <a:ln/>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defTabSz="913495" fontAlgn="auto">
                <a:spcBef>
                  <a:spcPts val="0"/>
                </a:spcBef>
                <a:spcAft>
                  <a:spcPts val="0"/>
                </a:spcAft>
                <a:defRPr/>
              </a:pPr>
              <a:r>
                <a:rPr lang="zh-CN" altLang="en-US" sz="1400" b="1" kern="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事务处理职务部门</a:t>
              </a:r>
            </a:p>
          </p:txBody>
        </p:sp>
        <p:pic>
          <p:nvPicPr>
            <p:cNvPr id="38" name="Picture 2"/>
            <p:cNvPicPr>
              <a:picLocks noChangeAspect="1" noChangeArrowheads="1"/>
            </p:cNvPicPr>
            <p:nvPr/>
          </p:nvPicPr>
          <p:blipFill>
            <a:blip r:embed="rId4" cstate="print"/>
            <a:srcRect/>
            <a:stretch>
              <a:fillRect/>
            </a:stretch>
          </p:blipFill>
          <p:spPr bwMode="auto">
            <a:xfrm>
              <a:off x="8198315" y="4463916"/>
              <a:ext cx="671251" cy="436151"/>
            </a:xfrm>
            <a:prstGeom prst="rect">
              <a:avLst/>
            </a:prstGeom>
            <a:noFill/>
            <a:ln w="9525">
              <a:noFill/>
              <a:miter lim="800000"/>
              <a:headEnd/>
              <a:tailEnd/>
            </a:ln>
          </p:spPr>
        </p:pic>
        <p:pic>
          <p:nvPicPr>
            <p:cNvPr id="39" name="Picture 3"/>
            <p:cNvPicPr>
              <a:picLocks noChangeAspect="1" noChangeArrowheads="1"/>
            </p:cNvPicPr>
            <p:nvPr/>
          </p:nvPicPr>
          <p:blipFill>
            <a:blip r:embed="rId5" cstate="print"/>
            <a:srcRect/>
            <a:stretch>
              <a:fillRect/>
            </a:stretch>
          </p:blipFill>
          <p:spPr bwMode="auto">
            <a:xfrm>
              <a:off x="8274240" y="4971209"/>
              <a:ext cx="518585" cy="497575"/>
            </a:xfrm>
            <a:prstGeom prst="rect">
              <a:avLst/>
            </a:prstGeom>
            <a:noFill/>
            <a:ln w="9525">
              <a:noFill/>
              <a:miter lim="800000"/>
              <a:headEnd/>
              <a:tailEnd/>
            </a:ln>
          </p:spPr>
        </p:pic>
      </p:grpSp>
      <p:grpSp>
        <p:nvGrpSpPr>
          <p:cNvPr id="40" name="组合 39"/>
          <p:cNvGrpSpPr/>
          <p:nvPr/>
        </p:nvGrpSpPr>
        <p:grpSpPr>
          <a:xfrm>
            <a:off x="7637519" y="4814225"/>
            <a:ext cx="1286089" cy="624007"/>
            <a:chOff x="6971257" y="4655255"/>
            <a:chExt cx="1286089" cy="624007"/>
          </a:xfrm>
        </p:grpSpPr>
        <p:sp>
          <p:nvSpPr>
            <p:cNvPr id="41" name="右箭头 40"/>
            <p:cNvSpPr/>
            <p:nvPr/>
          </p:nvSpPr>
          <p:spPr bwMode="auto">
            <a:xfrm>
              <a:off x="7034347" y="5024617"/>
              <a:ext cx="1109276" cy="254645"/>
            </a:xfrm>
            <a:prstGeom prst="rightArrow">
              <a:avLst/>
            </a:prstGeom>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2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矩形 41"/>
            <p:cNvSpPr/>
            <p:nvPr/>
          </p:nvSpPr>
          <p:spPr>
            <a:xfrm>
              <a:off x="6971257" y="4655255"/>
              <a:ext cx="1286089" cy="307777"/>
            </a:xfrm>
            <a:prstGeom prst="rect">
              <a:avLst/>
            </a:prstGeom>
          </p:spPr>
          <p:txBody>
            <a:bodyPr wrap="square">
              <a:spAutoFit/>
            </a:bodyPr>
            <a:lstStyle/>
            <a:p>
              <a:pPr defTabSz="913495" fontAlgn="auto">
                <a:spcBef>
                  <a:spcPts val="0"/>
                </a:spcBef>
                <a:spcAft>
                  <a:spcPts val="0"/>
                </a:spcAft>
                <a:defRPr/>
              </a:pPr>
              <a:r>
                <a:rPr lang="zh-CN" altLang="en-US" sz="1400" b="1"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通报上级部门</a:t>
              </a:r>
            </a:p>
          </p:txBody>
        </p:sp>
      </p:grpSp>
      <p:grpSp>
        <p:nvGrpSpPr>
          <p:cNvPr id="43" name="组合 42"/>
          <p:cNvGrpSpPr/>
          <p:nvPr/>
        </p:nvGrpSpPr>
        <p:grpSpPr>
          <a:xfrm>
            <a:off x="5018040" y="2341866"/>
            <a:ext cx="1569065" cy="1239562"/>
            <a:chOff x="5465283" y="2222680"/>
            <a:chExt cx="1569065" cy="1239562"/>
          </a:xfrm>
        </p:grpSpPr>
        <p:sp>
          <p:nvSpPr>
            <p:cNvPr id="44" name="右箭头 43"/>
            <p:cNvSpPr/>
            <p:nvPr/>
          </p:nvSpPr>
          <p:spPr bwMode="auto">
            <a:xfrm>
              <a:off x="5465283" y="2222680"/>
              <a:ext cx="1354592" cy="437864"/>
            </a:xfrm>
            <a:prstGeom prst="rightArrow">
              <a:avLst/>
            </a:prstGeom>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2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 name="矩形 44"/>
            <p:cNvSpPr/>
            <p:nvPr/>
          </p:nvSpPr>
          <p:spPr>
            <a:xfrm>
              <a:off x="5511970" y="2723578"/>
              <a:ext cx="1522378" cy="738664"/>
            </a:xfrm>
            <a:prstGeom prst="rect">
              <a:avLst/>
            </a:prstGeom>
            <a:ln>
              <a:solidFill>
                <a:schemeClr val="accent1"/>
              </a:solidFill>
            </a:ln>
          </p:spPr>
          <p:txBody>
            <a:bodyPr wrap="square">
              <a:spAutoFit/>
            </a:bodyPr>
            <a:lstStyle/>
            <a:p>
              <a:pPr defTabSz="913495" fontAlgn="auto">
                <a:spcBef>
                  <a:spcPts val="0"/>
                </a:spcBef>
                <a:spcAft>
                  <a:spcPts val="0"/>
                </a:spcAft>
                <a:defRPr/>
              </a:pPr>
              <a:r>
                <a:rPr lang="zh-CN" altLang="en-US" sz="1400" b="1"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自动预警系统：</a:t>
              </a:r>
              <a:endParaRPr lang="en-US" altLang="zh-CN" sz="1400" b="1"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913495" fontAlgn="auto">
                <a:spcBef>
                  <a:spcPts val="0"/>
                </a:spcBef>
                <a:spcAft>
                  <a:spcPts val="0"/>
                </a:spcAft>
                <a:defRPr/>
              </a:pPr>
              <a:r>
                <a:rPr lang="zh-CN" altLang="en-US" sz="1400" kern="0" dirty="0">
                  <a:ln w="0"/>
                  <a:solidFill>
                    <a:srgbClr val="25B0D2"/>
                  </a:solidFill>
                  <a:effectLst>
                    <a:outerShdw blurRad="38100" dist="25400" dir="5400000" algn="ctr" rotWithShape="0">
                      <a:srgbClr val="6E747A">
                        <a:alpha val="43000"/>
                      </a:srgbClr>
                    </a:outerShdw>
                  </a:effectLst>
                  <a:latin typeface="Huawei Sans" panose="020C0503030203020204" pitchFamily="34" charset="0"/>
                  <a:ea typeface="方正兰亭黑简体" panose="02000000000000000000" pitchFamily="2" charset="-122"/>
                  <a:cs typeface="+mn-ea"/>
                  <a:sym typeface="Huawei Sans" panose="020C0503030203020204" pitchFamily="34" charset="0"/>
                </a:rPr>
                <a:t>富华大厦右侧异常人群超警戒。</a:t>
              </a:r>
              <a:endParaRPr lang="en-US" altLang="zh-CN" sz="1400" kern="0"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6" name="组合 45"/>
          <p:cNvGrpSpPr/>
          <p:nvPr/>
        </p:nvGrpSpPr>
        <p:grpSpPr>
          <a:xfrm>
            <a:off x="6738797" y="1991778"/>
            <a:ext cx="2999296" cy="1209702"/>
            <a:chOff x="7243983" y="1873753"/>
            <a:chExt cx="2999296" cy="1209702"/>
          </a:xfrm>
        </p:grpSpPr>
        <p:sp>
          <p:nvSpPr>
            <p:cNvPr id="47" name="TextBox 42"/>
            <p:cNvSpPr txBox="1"/>
            <p:nvPr/>
          </p:nvSpPr>
          <p:spPr>
            <a:xfrm>
              <a:off x="8690639" y="2091242"/>
              <a:ext cx="1552640" cy="523220"/>
            </a:xfrm>
            <a:prstGeom prst="rect">
              <a:avLst/>
            </a:prstGeom>
            <a:noFill/>
            <a:ln>
              <a:solidFill>
                <a:sysClr val="windowText" lastClr="000000"/>
              </a:solidFill>
              <a:prstDash val="dash"/>
            </a:ln>
          </p:spPr>
          <p:txBody>
            <a:bodyPr wrap="square" rtlCol="0">
              <a:spAutoFit/>
            </a:bodyPr>
            <a:lstStyle/>
            <a:p>
              <a:pPr defTabSz="913495" fontAlgn="auto">
                <a:spcBef>
                  <a:spcPts val="0"/>
                </a:spcBef>
                <a:spcAft>
                  <a:spcPts val="0"/>
                </a:spcAft>
                <a:defRPr/>
              </a:pPr>
              <a:r>
                <a:rPr lang="zh-CN" altLang="en-US" sz="1400" b="1"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监管部门即时定位初期问题。</a:t>
              </a:r>
              <a:endParaRPr lang="en-US" altLang="zh-CN" sz="1400" b="1"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48" name="Picture 4"/>
            <p:cNvPicPr>
              <a:picLocks noChangeAspect="1" noChangeArrowheads="1"/>
            </p:cNvPicPr>
            <p:nvPr/>
          </p:nvPicPr>
          <p:blipFill>
            <a:blip r:embed="rId6" cstate="print"/>
            <a:srcRect/>
            <a:stretch>
              <a:fillRect/>
            </a:stretch>
          </p:blipFill>
          <p:spPr bwMode="auto">
            <a:xfrm>
              <a:off x="7243983" y="1873753"/>
              <a:ext cx="1237020" cy="1209702"/>
            </a:xfrm>
            <a:prstGeom prst="rect">
              <a:avLst/>
            </a:prstGeom>
            <a:noFill/>
            <a:ln w="9525">
              <a:noFill/>
              <a:miter lim="800000"/>
              <a:headEnd/>
              <a:tailEnd/>
            </a:ln>
          </p:spPr>
        </p:pic>
      </p:grpSp>
      <p:grpSp>
        <p:nvGrpSpPr>
          <p:cNvPr id="49" name="组合 48"/>
          <p:cNvGrpSpPr/>
          <p:nvPr/>
        </p:nvGrpSpPr>
        <p:grpSpPr>
          <a:xfrm>
            <a:off x="6922573" y="3299694"/>
            <a:ext cx="2796245" cy="1280008"/>
            <a:chOff x="6797258" y="3180508"/>
            <a:chExt cx="2796245" cy="1280008"/>
          </a:xfrm>
        </p:grpSpPr>
        <p:sp>
          <p:nvSpPr>
            <p:cNvPr id="50" name="右箭头 49"/>
            <p:cNvSpPr/>
            <p:nvPr/>
          </p:nvSpPr>
          <p:spPr bwMode="auto">
            <a:xfrm rot="7203332" flipV="1">
              <a:off x="6355447" y="3622319"/>
              <a:ext cx="1280008" cy="396386"/>
            </a:xfrm>
            <a:prstGeom prst="rightArrow">
              <a:avLst/>
            </a:prstGeom>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2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 name="矩形 50"/>
            <p:cNvSpPr/>
            <p:nvPr/>
          </p:nvSpPr>
          <p:spPr>
            <a:xfrm>
              <a:off x="7128707" y="3632505"/>
              <a:ext cx="1014917" cy="307777"/>
            </a:xfrm>
            <a:prstGeom prst="rect">
              <a:avLst/>
            </a:prstGeom>
          </p:spPr>
          <p:txBody>
            <a:bodyPr wrap="square">
              <a:spAutoFit/>
            </a:bodyPr>
            <a:lstStyle/>
            <a:p>
              <a:pPr defTabSz="913495" fontAlgn="auto">
                <a:spcBef>
                  <a:spcPts val="0"/>
                </a:spcBef>
                <a:spcAft>
                  <a:spcPts val="0"/>
                </a:spcAft>
                <a:defRPr/>
              </a:pPr>
              <a:r>
                <a:rPr lang="zh-CN" altLang="en-US" sz="1400" b="1"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发送确认</a:t>
              </a:r>
            </a:p>
          </p:txBody>
        </p:sp>
        <p:sp>
          <p:nvSpPr>
            <p:cNvPr id="52" name="矩形 51"/>
            <p:cNvSpPr/>
            <p:nvPr/>
          </p:nvSpPr>
          <p:spPr>
            <a:xfrm>
              <a:off x="8143623" y="3344882"/>
              <a:ext cx="1449880" cy="738664"/>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square">
              <a:spAutoFit/>
            </a:bodyPr>
            <a:lstStyle/>
            <a:p>
              <a:pPr defTabSz="913495" fontAlgn="auto">
                <a:spcBef>
                  <a:spcPts val="0"/>
                </a:spcBef>
                <a:spcAft>
                  <a:spcPts val="0"/>
                </a:spcAft>
                <a:defRPr/>
              </a:pPr>
              <a:r>
                <a:rPr lang="zh-CN" altLang="en-US" sz="14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因群体性斗殴时间引发群众聚集围观。</a:t>
              </a:r>
            </a:p>
          </p:txBody>
        </p:sp>
      </p:grpSp>
      <p:sp>
        <p:nvSpPr>
          <p:cNvPr id="53" name="TextBox 70"/>
          <p:cNvSpPr txBox="1"/>
          <p:nvPr/>
        </p:nvSpPr>
        <p:spPr>
          <a:xfrm>
            <a:off x="5836902" y="1449423"/>
            <a:ext cx="3086706" cy="338469"/>
          </a:xfrm>
          <a:prstGeom prst="rect">
            <a:avLst/>
          </a:prstGeom>
          <a:noFill/>
        </p:spPr>
        <p:txBody>
          <a:bodyPr wrap="square" lIns="91349" tIns="45678" rIns="91349" bIns="45678" rtlCol="0">
            <a:spAutoFit/>
          </a:bodyPr>
          <a:lstStyle/>
          <a:p>
            <a:pPr defTabSz="913495" fontAlgn="auto">
              <a:spcBef>
                <a:spcPts val="0"/>
              </a:spcBef>
              <a:spcAft>
                <a:spcPts val="0"/>
              </a:spcAft>
              <a:defRPr/>
            </a:pPr>
            <a:r>
              <a:rPr lang="zh-CN" altLang="en-US" sz="16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可满足城市人口流向监测分析。</a:t>
            </a:r>
          </a:p>
        </p:txBody>
      </p:sp>
      <p:grpSp>
        <p:nvGrpSpPr>
          <p:cNvPr id="54" name="组合 53"/>
          <p:cNvGrpSpPr/>
          <p:nvPr/>
        </p:nvGrpSpPr>
        <p:grpSpPr>
          <a:xfrm>
            <a:off x="1640159" y="2055506"/>
            <a:ext cx="3011717" cy="2795058"/>
            <a:chOff x="2183317" y="2003052"/>
            <a:chExt cx="3011717" cy="2795058"/>
          </a:xfrm>
        </p:grpSpPr>
        <p:grpSp>
          <p:nvGrpSpPr>
            <p:cNvPr id="55" name="组合 54"/>
            <p:cNvGrpSpPr/>
            <p:nvPr/>
          </p:nvGrpSpPr>
          <p:grpSpPr>
            <a:xfrm>
              <a:off x="2183317" y="2003052"/>
              <a:ext cx="3011717" cy="2795058"/>
              <a:chOff x="2267921" y="2003604"/>
              <a:chExt cx="3011717" cy="2795058"/>
            </a:xfrm>
          </p:grpSpPr>
          <p:sp>
            <p:nvSpPr>
              <p:cNvPr id="58" name="TextBox 43"/>
              <p:cNvSpPr txBox="1"/>
              <p:nvPr/>
            </p:nvSpPr>
            <p:spPr>
              <a:xfrm>
                <a:off x="2776041" y="4490885"/>
                <a:ext cx="2037020" cy="307777"/>
              </a:xfrm>
              <a:prstGeom prst="rect">
                <a:avLst/>
              </a:prstGeom>
              <a:solidFill>
                <a:schemeClr val="accent3">
                  <a:lumMod val="40000"/>
                  <a:lumOff val="60000"/>
                </a:schemeClr>
              </a:solidFill>
              <a:ln/>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defTabSz="913495" fontAlgn="auto">
                  <a:spcBef>
                    <a:spcPts val="0"/>
                  </a:spcBef>
                  <a:spcAft>
                    <a:spcPts val="0"/>
                  </a:spcAft>
                  <a:defRPr/>
                </a:pPr>
                <a:r>
                  <a:rPr lang="zh-CN" altLang="en-US" sz="1400" b="1" kern="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人流异常增多预警</a:t>
                </a:r>
              </a:p>
            </p:txBody>
          </p:sp>
          <p:pic>
            <p:nvPicPr>
              <p:cNvPr id="59" name="Picture 2"/>
              <p:cNvPicPr>
                <a:picLocks noChangeAspect="1" noChangeArrowheads="1"/>
              </p:cNvPicPr>
              <p:nvPr/>
            </p:nvPicPr>
            <p:blipFill>
              <a:blip r:embed="rId7" cstate="print"/>
              <a:srcRect/>
              <a:stretch>
                <a:fillRect/>
              </a:stretch>
            </p:blipFill>
            <p:spPr bwMode="auto">
              <a:xfrm>
                <a:off x="2267921" y="2003604"/>
                <a:ext cx="3011716" cy="2249281"/>
              </a:xfrm>
              <a:prstGeom prst="rect">
                <a:avLst/>
              </a:prstGeom>
              <a:noFill/>
              <a:ln w="9525">
                <a:noFill/>
                <a:miter lim="800000"/>
                <a:headEnd/>
                <a:tailEnd/>
              </a:ln>
            </p:spPr>
          </p:pic>
          <p:sp>
            <p:nvSpPr>
              <p:cNvPr id="60" name="TextBox 46"/>
              <p:cNvSpPr txBox="1"/>
              <p:nvPr/>
            </p:nvSpPr>
            <p:spPr>
              <a:xfrm>
                <a:off x="2487289" y="2166381"/>
                <a:ext cx="2156360" cy="307777"/>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none" rtlCol="0">
                <a:spAutoFit/>
              </a:bodyPr>
              <a:lstStyle/>
              <a:p>
                <a:pPr defTabSz="913495" fontAlgn="auto">
                  <a:spcBef>
                    <a:spcPts val="0"/>
                  </a:spcBef>
                  <a:spcAft>
                    <a:spcPts val="0"/>
                  </a:spcAft>
                  <a:defRPr/>
                </a:pPr>
                <a:r>
                  <a:rPr lang="zh-CN" altLang="en-US" sz="1400" kern="0" dirty="0">
                    <a:solidFill>
                      <a:srgbClr val="000000">
                        <a:lumMod val="95000"/>
                        <a:lumOff val="5000"/>
                      </a:srgbClr>
                    </a:solidFill>
                    <a:latin typeface="Huawei Sans" panose="020C0503030203020204" pitchFamily="34" charset="0"/>
                    <a:ea typeface="方正兰亭黑简体" panose="02000000000000000000" pitchFamily="2" charset="-122"/>
                    <a:cs typeface="+mn-ea"/>
                    <a:sym typeface="Huawei Sans" panose="020C0503030203020204" pitchFamily="34" charset="0"/>
                  </a:rPr>
                  <a:t>区域人流阈值</a:t>
                </a:r>
                <a:r>
                  <a:rPr lang="en-US" altLang="zh-CN" sz="1400" kern="0" dirty="0">
                    <a:solidFill>
                      <a:srgbClr val="000000">
                        <a:lumMod val="95000"/>
                        <a:lumOff val="5000"/>
                      </a:srgbClr>
                    </a:solidFill>
                    <a:latin typeface="Huawei Sans" panose="020C0503030203020204" pitchFamily="34" charset="0"/>
                    <a:ea typeface="方正兰亭黑简体" panose="02000000000000000000" pitchFamily="2" charset="-122"/>
                    <a:cs typeface="+mn-ea"/>
                    <a:sym typeface="Huawei Sans" panose="020C0503030203020204" pitchFamily="34" charset="0"/>
                  </a:rPr>
                  <a:t>&gt;10000 </a:t>
                </a:r>
                <a:r>
                  <a:rPr lang="zh-CN" altLang="en-US" sz="1400" kern="0" dirty="0">
                    <a:solidFill>
                      <a:srgbClr val="000000">
                        <a:lumMod val="95000"/>
                        <a:lumOff val="5000"/>
                      </a:srgbClr>
                    </a:solidFill>
                    <a:latin typeface="Huawei Sans" panose="020C0503030203020204" pitchFamily="34" charset="0"/>
                    <a:ea typeface="方正兰亭黑简体" panose="02000000000000000000" pitchFamily="2" charset="-122"/>
                    <a:cs typeface="+mn-ea"/>
                    <a:sym typeface="Huawei Sans" panose="020C0503030203020204" pitchFamily="34" charset="0"/>
                  </a:rPr>
                  <a:t>人</a:t>
                </a:r>
              </a:p>
            </p:txBody>
          </p:sp>
          <p:sp>
            <p:nvSpPr>
              <p:cNvPr id="61" name="TextBox 49"/>
              <p:cNvSpPr txBox="1"/>
              <p:nvPr/>
            </p:nvSpPr>
            <p:spPr>
              <a:xfrm>
                <a:off x="4070178" y="3780368"/>
                <a:ext cx="1209460" cy="523220"/>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defTabSz="913495" fontAlgn="auto">
                  <a:spcBef>
                    <a:spcPts val="0"/>
                  </a:spcBef>
                  <a:spcAft>
                    <a:spcPts val="0"/>
                  </a:spcAft>
                  <a:defRPr/>
                </a:pPr>
                <a:r>
                  <a:rPr lang="zh-CN" altLang="en-US" sz="1400" kern="0" dirty="0">
                    <a:solidFill>
                      <a:srgbClr val="000000">
                        <a:lumMod val="95000"/>
                        <a:lumOff val="5000"/>
                      </a:srgbClr>
                    </a:solidFill>
                    <a:latin typeface="Huawei Sans" panose="020C0503030203020204" pitchFamily="34" charset="0"/>
                    <a:ea typeface="方正兰亭黑简体" panose="02000000000000000000" pitchFamily="2" charset="-122"/>
                    <a:cs typeface="+mn-ea"/>
                    <a:sym typeface="Huawei Sans" panose="020C0503030203020204" pitchFamily="34" charset="0"/>
                  </a:rPr>
                  <a:t>区域人流阈值</a:t>
                </a:r>
                <a:r>
                  <a:rPr lang="en-US" altLang="zh-CN" sz="1400" kern="0" dirty="0">
                    <a:solidFill>
                      <a:srgbClr val="000000">
                        <a:lumMod val="95000"/>
                        <a:lumOff val="5000"/>
                      </a:srgbClr>
                    </a:solidFill>
                    <a:latin typeface="Huawei Sans" panose="020C0503030203020204" pitchFamily="34" charset="0"/>
                    <a:ea typeface="方正兰亭黑简体" panose="02000000000000000000" pitchFamily="2" charset="-122"/>
                    <a:cs typeface="+mn-ea"/>
                    <a:sym typeface="Huawei Sans" panose="020C0503030203020204" pitchFamily="34" charset="0"/>
                  </a:rPr>
                  <a:t>&gt;2000</a:t>
                </a:r>
                <a:r>
                  <a:rPr lang="zh-CN" altLang="en-US" sz="1400" kern="0" dirty="0">
                    <a:solidFill>
                      <a:srgbClr val="000000">
                        <a:lumMod val="95000"/>
                        <a:lumOff val="5000"/>
                      </a:srgbClr>
                    </a:solidFill>
                    <a:latin typeface="Huawei Sans" panose="020C0503030203020204" pitchFamily="34" charset="0"/>
                    <a:ea typeface="方正兰亭黑简体" panose="02000000000000000000" pitchFamily="2" charset="-122"/>
                    <a:cs typeface="+mn-ea"/>
                    <a:sym typeface="Huawei Sans" panose="020C0503030203020204" pitchFamily="34" charset="0"/>
                  </a:rPr>
                  <a:t>人</a:t>
                </a:r>
              </a:p>
            </p:txBody>
          </p:sp>
        </p:grpSp>
        <p:sp>
          <p:nvSpPr>
            <p:cNvPr id="56" name="椭圆 55"/>
            <p:cNvSpPr/>
            <p:nvPr/>
          </p:nvSpPr>
          <p:spPr bwMode="auto">
            <a:xfrm>
              <a:off x="3580434" y="2589589"/>
              <a:ext cx="1203498" cy="838716"/>
            </a:xfrm>
            <a:prstGeom prst="ellipse">
              <a:avLst/>
            </a:prstGeom>
            <a:noFill/>
            <a:ln w="22225">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2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 name="椭圆 56"/>
            <p:cNvSpPr/>
            <p:nvPr/>
          </p:nvSpPr>
          <p:spPr bwMode="auto">
            <a:xfrm>
              <a:off x="3435447" y="3780369"/>
              <a:ext cx="507458" cy="435487"/>
            </a:xfrm>
            <a:prstGeom prst="ellipse">
              <a:avLst/>
            </a:prstGeom>
            <a:noFill/>
            <a:ln w="22225">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2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2" name="标题 1"/>
          <p:cNvSpPr>
            <a:spLocks noGrp="1"/>
          </p:cNvSpPr>
          <p:nvPr>
            <p:ph type="title"/>
          </p:nvPr>
        </p:nvSpPr>
        <p:spPr/>
        <p:txBody>
          <a:bodyPr/>
          <a:lstStyle/>
          <a:p>
            <a:r>
              <a:rPr lang="zh-CN" altLang="en-US" dirty="0">
                <a:sym typeface="Huawei Sans" panose="020C0503030203020204" pitchFamily="34" charset="0"/>
              </a:rPr>
              <a:t>大数据的应用 </a:t>
            </a:r>
            <a:r>
              <a:rPr lang="en-US" altLang="zh-CN" dirty="0">
                <a:sym typeface="Huawei Sans" panose="020C0503030203020204" pitchFamily="34" charset="0"/>
              </a:rPr>
              <a:t>- </a:t>
            </a:r>
            <a:r>
              <a:rPr lang="zh-CN" altLang="en-US" dirty="0">
                <a:sym typeface="Huawei Sans" panose="020C0503030203020204" pitchFamily="34" charset="0"/>
              </a:rPr>
              <a:t>政府公共安全</a:t>
            </a:r>
          </a:p>
        </p:txBody>
      </p:sp>
    </p:spTree>
    <p:extLst>
      <p:ext uri="{BB962C8B-B14F-4D97-AF65-F5344CB8AC3E}">
        <p14:creationId xmlns:p14="http://schemas.microsoft.com/office/powerpoint/2010/main" val="45598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250"/>
                            </p:stCondLst>
                            <p:childTnLst>
                              <p:par>
                                <p:cTn id="8" presetID="22" presetClass="entr" presetSubtype="8" fill="hold" nodeType="afterEffect">
                                  <p:stCondLst>
                                    <p:cond delay="250"/>
                                  </p:stCondLst>
                                  <p:childTnLst>
                                    <p:set>
                                      <p:cBhvr>
                                        <p:cTn id="9" dur="1" fill="hold">
                                          <p:stCondLst>
                                            <p:cond delay="0"/>
                                          </p:stCondLst>
                                        </p:cTn>
                                        <p:tgtEl>
                                          <p:spTgt spid="43"/>
                                        </p:tgtEl>
                                        <p:attrNameLst>
                                          <p:attrName>style.visibility</p:attrName>
                                        </p:attrNameLst>
                                      </p:cBhvr>
                                      <p:to>
                                        <p:strVal val="visible"/>
                                      </p:to>
                                    </p:set>
                                    <p:animEffect transition="in" filter="wipe(left)">
                                      <p:cBhvr>
                                        <p:cTn id="10" dur="750"/>
                                        <p:tgtEl>
                                          <p:spTgt spid="43"/>
                                        </p:tgtEl>
                                      </p:cBhvr>
                                    </p:animEffect>
                                  </p:childTnLst>
                                </p:cTn>
                              </p:par>
                            </p:childTnLst>
                          </p:cTn>
                        </p:par>
                        <p:par>
                          <p:cTn id="11" fill="hold">
                            <p:stCondLst>
                              <p:cond delay="1250"/>
                            </p:stCondLst>
                            <p:childTnLst>
                              <p:par>
                                <p:cTn id="12" presetID="1" presetClass="entr" presetSubtype="0" fill="hold" nodeType="afterEffect">
                                  <p:stCondLst>
                                    <p:cond delay="250"/>
                                  </p:stCondLst>
                                  <p:childTnLst>
                                    <p:set>
                                      <p:cBhvr>
                                        <p:cTn id="13" dur="1" fill="hold">
                                          <p:stCondLst>
                                            <p:cond delay="499"/>
                                          </p:stCondLst>
                                        </p:cTn>
                                        <p:tgtEl>
                                          <p:spTgt spid="4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up)">
                                      <p:cBhvr>
                                        <p:cTn id="18" dur="500"/>
                                        <p:tgtEl>
                                          <p:spTgt spid="49"/>
                                        </p:tgtEl>
                                      </p:cBhvr>
                                    </p:animEffec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499"/>
                                          </p:stCondLst>
                                        </p:cTn>
                                        <p:tgtEl>
                                          <p:spTgt spid="3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left)">
                                      <p:cBhvr>
                                        <p:cTn id="26" dur="500"/>
                                        <p:tgtEl>
                                          <p:spTgt spid="40"/>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499"/>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13"/>
          <p:cNvGrpSpPr/>
          <p:nvPr/>
        </p:nvGrpSpPr>
        <p:grpSpPr>
          <a:xfrm>
            <a:off x="5379601" y="4982335"/>
            <a:ext cx="4465294" cy="1254977"/>
            <a:chOff x="2272871" y="3656798"/>
            <a:chExt cx="4849251" cy="1418007"/>
          </a:xfrm>
        </p:grpSpPr>
        <p:pic>
          <p:nvPicPr>
            <p:cNvPr id="54" name="Picture 1" descr="C:\Users\l00192320.CHINA\Desktop\imagesCAP2FEET.jpg"/>
            <p:cNvPicPr>
              <a:picLocks noChangeAspect="1" noChangeArrowheads="1"/>
            </p:cNvPicPr>
            <p:nvPr/>
          </p:nvPicPr>
          <p:blipFill>
            <a:blip r:embed="rId3" cstate="print"/>
            <a:srcRect/>
            <a:stretch>
              <a:fillRect/>
            </a:stretch>
          </p:blipFill>
          <p:spPr bwMode="auto">
            <a:xfrm>
              <a:off x="2272871" y="4081295"/>
              <a:ext cx="1457722" cy="978908"/>
            </a:xfrm>
            <a:prstGeom prst="rect">
              <a:avLst/>
            </a:prstGeom>
            <a:solidFill>
              <a:sysClr val="window" lastClr="FFFFFF"/>
            </a:solidFill>
            <a:ln w="25400" cap="flat" cmpd="sng" algn="ctr">
              <a:solidFill>
                <a:srgbClr val="4F81BD"/>
              </a:solidFill>
              <a:prstDash val="solid"/>
            </a:ln>
            <a:effectLst/>
          </p:spPr>
        </p:pic>
        <p:sp>
          <p:nvSpPr>
            <p:cNvPr id="55" name="TextBox 132"/>
            <p:cNvSpPr txBox="1"/>
            <p:nvPr/>
          </p:nvSpPr>
          <p:spPr>
            <a:xfrm>
              <a:off x="2532643" y="3656798"/>
              <a:ext cx="980441" cy="347759"/>
            </a:xfrm>
            <a:prstGeom prst="rect">
              <a:avLst/>
            </a:prstGeom>
            <a:noFill/>
          </p:spPr>
          <p:txBody>
            <a:bodyPr wrap="none" rtlCol="0">
              <a:spAutoFit/>
            </a:bodyPr>
            <a:lstStyle/>
            <a:p>
              <a:pPr defTabSz="913495" fontAlgn="auto">
                <a:spcBef>
                  <a:spcPts val="0"/>
                </a:spcBef>
                <a:spcAft>
                  <a:spcPts val="0"/>
                </a:spcAft>
                <a:defRPr/>
              </a:pPr>
              <a:r>
                <a:rPr lang="zh-CN" altLang="en-US" sz="1400" b="1"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路网规划</a:t>
              </a:r>
            </a:p>
          </p:txBody>
        </p:sp>
        <p:pic>
          <p:nvPicPr>
            <p:cNvPr id="56" name="Picture 5" descr="C:\Users\l00192320.CHINA\Desktop\imagesCABF9FGO.jpg"/>
            <p:cNvPicPr>
              <a:picLocks noChangeAspect="1" noChangeArrowheads="1"/>
            </p:cNvPicPr>
            <p:nvPr/>
          </p:nvPicPr>
          <p:blipFill>
            <a:blip r:embed="rId4" cstate="print"/>
            <a:srcRect/>
            <a:stretch>
              <a:fillRect/>
            </a:stretch>
          </p:blipFill>
          <p:spPr bwMode="auto">
            <a:xfrm>
              <a:off x="5533923" y="4066693"/>
              <a:ext cx="1588199" cy="1008112"/>
            </a:xfrm>
            <a:prstGeom prst="rect">
              <a:avLst/>
            </a:prstGeom>
            <a:solidFill>
              <a:sysClr val="window" lastClr="FFFFFF"/>
            </a:solidFill>
            <a:ln w="25400" cap="flat" cmpd="sng" algn="ctr">
              <a:solidFill>
                <a:srgbClr val="4F81BD"/>
              </a:solidFill>
              <a:prstDash val="solid"/>
            </a:ln>
            <a:effectLst/>
          </p:spPr>
        </p:pic>
        <p:sp>
          <p:nvSpPr>
            <p:cNvPr id="57" name="TextBox 134"/>
            <p:cNvSpPr txBox="1"/>
            <p:nvPr/>
          </p:nvSpPr>
          <p:spPr>
            <a:xfrm>
              <a:off x="5614491" y="3656798"/>
              <a:ext cx="1370389" cy="347759"/>
            </a:xfrm>
            <a:prstGeom prst="rect">
              <a:avLst/>
            </a:prstGeom>
            <a:noFill/>
          </p:spPr>
          <p:txBody>
            <a:bodyPr wrap="none" rtlCol="0">
              <a:spAutoFit/>
            </a:bodyPr>
            <a:lstStyle/>
            <a:p>
              <a:pPr defTabSz="913495" fontAlgn="auto">
                <a:spcBef>
                  <a:spcPts val="0"/>
                </a:spcBef>
                <a:spcAft>
                  <a:spcPts val="0"/>
                </a:spcAft>
                <a:defRPr/>
              </a:pPr>
              <a:r>
                <a:rPr lang="zh-CN" altLang="en-US" sz="1400" b="1"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公交线路规划</a:t>
              </a:r>
            </a:p>
          </p:txBody>
        </p:sp>
      </p:grpSp>
      <p:pic>
        <p:nvPicPr>
          <p:cNvPr id="58" name="Picture 2"/>
          <p:cNvPicPr>
            <a:picLocks noChangeAspect="1" noChangeArrowheads="1"/>
          </p:cNvPicPr>
          <p:nvPr/>
        </p:nvPicPr>
        <p:blipFill>
          <a:blip r:embed="rId5" cstate="print"/>
          <a:srcRect/>
          <a:stretch>
            <a:fillRect/>
          </a:stretch>
        </p:blipFill>
        <p:spPr bwMode="auto">
          <a:xfrm>
            <a:off x="1130758" y="1913253"/>
            <a:ext cx="3632790" cy="2740353"/>
          </a:xfrm>
          <a:prstGeom prst="rect">
            <a:avLst/>
          </a:prstGeom>
          <a:noFill/>
          <a:ln w="9525">
            <a:noFill/>
            <a:miter lim="800000"/>
            <a:headEnd/>
            <a:tailEnd/>
          </a:ln>
        </p:spPr>
      </p:pic>
      <p:sp>
        <p:nvSpPr>
          <p:cNvPr id="59" name="椭圆 58"/>
          <p:cNvSpPr/>
          <p:nvPr/>
        </p:nvSpPr>
        <p:spPr bwMode="auto">
          <a:xfrm>
            <a:off x="4588099" y="2104440"/>
            <a:ext cx="265226" cy="254917"/>
          </a:xfrm>
          <a:prstGeom prst="ellips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 name="椭圆 59"/>
          <p:cNvSpPr/>
          <p:nvPr/>
        </p:nvSpPr>
        <p:spPr bwMode="auto">
          <a:xfrm>
            <a:off x="4588099" y="3060377"/>
            <a:ext cx="265226" cy="254917"/>
          </a:xfrm>
          <a:prstGeom prst="ellips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 name="椭圆 60"/>
          <p:cNvSpPr/>
          <p:nvPr/>
        </p:nvSpPr>
        <p:spPr bwMode="auto">
          <a:xfrm>
            <a:off x="4588099" y="4016314"/>
            <a:ext cx="265226" cy="254917"/>
          </a:xfrm>
          <a:prstGeom prst="ellips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 name="右箭头 61"/>
          <p:cNvSpPr/>
          <p:nvPr/>
        </p:nvSpPr>
        <p:spPr bwMode="auto">
          <a:xfrm rot="5400000" flipV="1">
            <a:off x="7459014" y="4579859"/>
            <a:ext cx="340905" cy="663064"/>
          </a:xfrm>
          <a:prstGeom prst="rightArrow">
            <a:avLst/>
          </a:prstGeom>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6"/>
          </a:lnRef>
          <a:fillRef idx="2">
            <a:schemeClr val="accent6"/>
          </a:fillRef>
          <a:effectRef idx="1">
            <a:schemeClr val="accent6"/>
          </a:effectRef>
          <a:fontRef idx="minor">
            <a:schemeClr val="dk1"/>
          </a:fontRef>
        </p:style>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63" name="组合 62"/>
          <p:cNvGrpSpPr/>
          <p:nvPr/>
        </p:nvGrpSpPr>
        <p:grpSpPr>
          <a:xfrm>
            <a:off x="5181154" y="1747878"/>
            <a:ext cx="5631370" cy="738664"/>
            <a:chOff x="5084255" y="1772096"/>
            <a:chExt cx="5052570" cy="627442"/>
          </a:xfrm>
        </p:grpSpPr>
        <p:sp>
          <p:nvSpPr>
            <p:cNvPr id="64" name="TextBox 94"/>
            <p:cNvSpPr txBox="1"/>
            <p:nvPr/>
          </p:nvSpPr>
          <p:spPr>
            <a:xfrm>
              <a:off x="5084255" y="1927557"/>
              <a:ext cx="1989196" cy="261434"/>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defTabSz="913495" fontAlgn="auto">
                <a:spcBef>
                  <a:spcPts val="0"/>
                </a:spcBef>
                <a:spcAft>
                  <a:spcPts val="0"/>
                </a:spcAft>
                <a:defRPr/>
              </a:pPr>
              <a:r>
                <a:rPr lang="zh-CN" altLang="en-US" sz="1400" b="1" kern="0" dirty="0">
                  <a:solidFill>
                    <a:srgbClr val="000000">
                      <a:lumMod val="95000"/>
                      <a:lumOff val="5000"/>
                    </a:srgbClr>
                  </a:solidFill>
                  <a:latin typeface="Huawei Sans" panose="020C0503030203020204" pitchFamily="34" charset="0"/>
                  <a:ea typeface="方正兰亭黑简体" panose="02000000000000000000" pitchFamily="2" charset="-122"/>
                  <a:cs typeface="+mn-ea"/>
                  <a:sym typeface="Huawei Sans" panose="020C0503030203020204" pitchFamily="34" charset="0"/>
                </a:rPr>
                <a:t>历史人流量超阈值区域</a:t>
              </a:r>
            </a:p>
          </p:txBody>
        </p:sp>
        <p:sp>
          <p:nvSpPr>
            <p:cNvPr id="65" name="TextBox 110"/>
            <p:cNvSpPr txBox="1"/>
            <p:nvPr/>
          </p:nvSpPr>
          <p:spPr>
            <a:xfrm>
              <a:off x="7119990" y="1772096"/>
              <a:ext cx="3016835" cy="627442"/>
            </a:xfrm>
            <a:prstGeom prst="rect">
              <a:avLst/>
            </a:prstGeom>
            <a:noFill/>
          </p:spPr>
          <p:txBody>
            <a:bodyPr wrap="square" rtlCol="0">
              <a:spAutoFit/>
            </a:bodyPr>
            <a:lstStyle/>
            <a:p>
              <a:pPr marL="285750" indent="-285750" defTabSz="913495" fontAlgn="auto">
                <a:spcBef>
                  <a:spcPts val="0"/>
                </a:spcBef>
                <a:spcAft>
                  <a:spcPts val="0"/>
                </a:spcAft>
                <a:buClr>
                  <a:srgbClr val="FFFFFF">
                    <a:lumMod val="50000"/>
                  </a:srgbClr>
                </a:buClr>
                <a:buSzPct val="60000"/>
                <a:buFont typeface="Wingdings" panose="05000000000000000000" pitchFamily="2" charset="2"/>
                <a:buChar char="l"/>
                <a:defRPr/>
              </a:pPr>
              <a:r>
                <a:rPr lang="zh-CN" altLang="en-US" sz="1400" kern="0" dirty="0">
                  <a:solidFill>
                    <a:prstClr val="black">
                      <a:lumMod val="95000"/>
                      <a:lumOff val="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工体北门：人流超</a:t>
              </a:r>
              <a:r>
                <a:rPr lang="en-US" altLang="zh-CN" sz="1400" kern="0" dirty="0">
                  <a:solidFill>
                    <a:prstClr val="black">
                      <a:lumMod val="95000"/>
                      <a:lumOff val="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500/H</a:t>
              </a:r>
            </a:p>
            <a:p>
              <a:pPr marL="285750" indent="-285750" defTabSz="913495" fontAlgn="auto">
                <a:spcBef>
                  <a:spcPts val="0"/>
                </a:spcBef>
                <a:spcAft>
                  <a:spcPts val="0"/>
                </a:spcAft>
                <a:buClr>
                  <a:srgbClr val="FFFFFF">
                    <a:lumMod val="50000"/>
                  </a:srgbClr>
                </a:buClr>
                <a:buSzPct val="60000"/>
                <a:buFont typeface="Wingdings" panose="05000000000000000000" pitchFamily="2" charset="2"/>
                <a:buChar char="l"/>
                <a:defRPr/>
              </a:pPr>
              <a:r>
                <a:rPr lang="zh-CN" altLang="en-US" sz="1400" kern="0" dirty="0">
                  <a:solidFill>
                    <a:prstClr val="black">
                      <a:lumMod val="95000"/>
                      <a:lumOff val="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三里屯：人流超</a:t>
              </a:r>
              <a:r>
                <a:rPr lang="en-US" altLang="zh-CN" sz="1400" kern="0" dirty="0">
                  <a:solidFill>
                    <a:prstClr val="black">
                      <a:lumMod val="95000"/>
                      <a:lumOff val="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800/H</a:t>
              </a:r>
            </a:p>
            <a:p>
              <a:pPr marL="285750" indent="-285750" defTabSz="913495" fontAlgn="auto">
                <a:spcBef>
                  <a:spcPts val="0"/>
                </a:spcBef>
                <a:spcAft>
                  <a:spcPts val="0"/>
                </a:spcAft>
                <a:buClr>
                  <a:srgbClr val="FFFFFF">
                    <a:lumMod val="50000"/>
                  </a:srgbClr>
                </a:buClr>
                <a:buSzPct val="60000"/>
                <a:buFont typeface="Wingdings" panose="05000000000000000000" pitchFamily="2" charset="2"/>
                <a:buChar char="l"/>
                <a:defRPr/>
              </a:pPr>
              <a:r>
                <a:rPr lang="zh-CN" altLang="en-US" sz="1400" kern="0" dirty="0">
                  <a:solidFill>
                    <a:prstClr val="black">
                      <a:lumMod val="95000"/>
                      <a:lumOff val="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北京工体：人流</a:t>
              </a:r>
              <a:r>
                <a:rPr lang="en-US" altLang="zh-CN" sz="1400" kern="0" dirty="0">
                  <a:solidFill>
                    <a:prstClr val="black">
                      <a:lumMod val="95000"/>
                      <a:lumOff val="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1500/H</a:t>
              </a:r>
              <a:endParaRPr lang="zh-CN" altLang="en-US" sz="1400" kern="0" dirty="0">
                <a:solidFill>
                  <a:prstClr val="black">
                    <a:lumMod val="95000"/>
                    <a:lumOff val="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66" name="TextBox 126"/>
          <p:cNvSpPr txBox="1"/>
          <p:nvPr/>
        </p:nvSpPr>
        <p:spPr>
          <a:xfrm>
            <a:off x="2045231" y="4875286"/>
            <a:ext cx="2159566" cy="307777"/>
          </a:xfrm>
          <a:prstGeom prst="rect">
            <a:avLst/>
          </a:prstGeom>
          <a:solidFill>
            <a:schemeClr val="accent3">
              <a:lumMod val="40000"/>
              <a:lumOff val="60000"/>
            </a:schemeClr>
          </a:solidFill>
        </p:spPr>
        <p:txBody>
          <a:bodyPr wrap="none" rtlCol="0">
            <a:spAutoFit/>
          </a:bodyPr>
          <a:lstStyle/>
          <a:p>
            <a:pPr defTabSz="913495" fontAlgn="auto">
              <a:spcBef>
                <a:spcPts val="0"/>
              </a:spcBef>
              <a:spcAft>
                <a:spcPts val="0"/>
              </a:spcAft>
              <a:defRPr/>
            </a:pPr>
            <a:r>
              <a:rPr lang="zh-CN" altLang="en-US" sz="14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结合人群的交通预测建议</a:t>
            </a:r>
          </a:p>
        </p:txBody>
      </p:sp>
      <p:grpSp>
        <p:nvGrpSpPr>
          <p:cNvPr id="67" name="组合 66"/>
          <p:cNvGrpSpPr/>
          <p:nvPr/>
        </p:nvGrpSpPr>
        <p:grpSpPr>
          <a:xfrm>
            <a:off x="5097601" y="2461008"/>
            <a:ext cx="5514898" cy="2343759"/>
            <a:chOff x="5000702" y="2354287"/>
            <a:chExt cx="5514898" cy="2343759"/>
          </a:xfrm>
        </p:grpSpPr>
        <p:sp>
          <p:nvSpPr>
            <p:cNvPr id="68" name="矩形 67"/>
            <p:cNvSpPr/>
            <p:nvPr/>
          </p:nvSpPr>
          <p:spPr>
            <a:xfrm>
              <a:off x="9563644" y="3488033"/>
              <a:ext cx="575799" cy="307777"/>
            </a:xfrm>
            <a:prstGeom prst="rect">
              <a:avLst/>
            </a:prstGeom>
          </p:spPr>
          <p:txBody>
            <a:bodyPr wrap="none">
              <a:spAutoFit/>
            </a:bodyPr>
            <a:lstStyle/>
            <a:p>
              <a:pPr defTabSz="913495" fontAlgn="auto">
                <a:spcBef>
                  <a:spcPts val="0"/>
                </a:spcBef>
                <a:spcAft>
                  <a:spcPts val="0"/>
                </a:spcAft>
                <a:defRPr/>
              </a:pPr>
              <a:r>
                <a:rPr lang="en-US" altLang="zh-CN" sz="14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10</a:t>
              </a:r>
              <a:r>
                <a:rPr lang="zh-CN" altLang="en-US" sz="14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p>
          </p:txBody>
        </p:sp>
        <p:grpSp>
          <p:nvGrpSpPr>
            <p:cNvPr id="69" name="组合 68"/>
            <p:cNvGrpSpPr/>
            <p:nvPr/>
          </p:nvGrpSpPr>
          <p:grpSpPr>
            <a:xfrm>
              <a:off x="5000702" y="2354287"/>
              <a:ext cx="5514898" cy="2343759"/>
              <a:chOff x="5000702" y="2564246"/>
              <a:chExt cx="5135556" cy="2118602"/>
            </a:xfrm>
          </p:grpSpPr>
          <p:cxnSp>
            <p:nvCxnSpPr>
              <p:cNvPr id="70" name="直接箭头连接符 69"/>
              <p:cNvCxnSpPr/>
              <p:nvPr/>
            </p:nvCxnSpPr>
            <p:spPr bwMode="auto">
              <a:xfrm flipV="1">
                <a:off x="5124972" y="4091665"/>
                <a:ext cx="2010959" cy="1"/>
              </a:xfrm>
              <a:prstGeom prst="straightConnector1">
                <a:avLst/>
              </a:prstGeom>
              <a:noFill/>
              <a:ln w="9525" cap="flat" cmpd="sng" algn="ctr">
                <a:solidFill>
                  <a:sysClr val="windowText" lastClr="000000">
                    <a:shade val="95000"/>
                    <a:satMod val="105000"/>
                  </a:sysClr>
                </a:solidFill>
                <a:prstDash val="soli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1" name="组合 70"/>
              <p:cNvGrpSpPr/>
              <p:nvPr/>
            </p:nvGrpSpPr>
            <p:grpSpPr>
              <a:xfrm>
                <a:off x="5000702" y="2564246"/>
                <a:ext cx="5135556" cy="2118602"/>
                <a:chOff x="5000702" y="2564246"/>
                <a:chExt cx="5135556" cy="2118602"/>
              </a:xfrm>
            </p:grpSpPr>
            <p:sp>
              <p:nvSpPr>
                <p:cNvPr id="72" name="TextBox 99"/>
                <p:cNvSpPr txBox="1"/>
                <p:nvPr/>
              </p:nvSpPr>
              <p:spPr>
                <a:xfrm>
                  <a:off x="7897082" y="2774407"/>
                  <a:ext cx="1856385" cy="278210"/>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defTabSz="913495" fontAlgn="auto">
                    <a:spcBef>
                      <a:spcPts val="0"/>
                    </a:spcBef>
                    <a:spcAft>
                      <a:spcPts val="0"/>
                    </a:spcAft>
                    <a:defRPr/>
                  </a:pPr>
                  <a:r>
                    <a:rPr lang="zh-CN" altLang="en-US" sz="1400" b="1" kern="0" dirty="0">
                      <a:solidFill>
                        <a:srgbClr val="000000">
                          <a:lumMod val="95000"/>
                          <a:lumOff val="5000"/>
                        </a:srgbClr>
                      </a:solidFill>
                      <a:latin typeface="Huawei Sans" panose="020C0503030203020204" pitchFamily="34" charset="0"/>
                      <a:ea typeface="方正兰亭黑简体" panose="02000000000000000000" pitchFamily="2" charset="-122"/>
                      <a:cs typeface="+mn-ea"/>
                      <a:sym typeface="Huawei Sans" panose="020C0503030203020204" pitchFamily="34" charset="0"/>
                    </a:rPr>
                    <a:t>按出行方式比例分析</a:t>
                  </a:r>
                </a:p>
              </p:txBody>
            </p:sp>
            <p:sp>
              <p:nvSpPr>
                <p:cNvPr id="73" name="矩形 72"/>
                <p:cNvSpPr/>
                <p:nvPr/>
              </p:nvSpPr>
              <p:spPr bwMode="auto">
                <a:xfrm>
                  <a:off x="8025216" y="3514504"/>
                  <a:ext cx="176463" cy="573562"/>
                </a:xfrm>
                <a:prstGeom prst="rect">
                  <a:avLst/>
                </a:prstGeom>
                <a:solidFill>
                  <a:srgbClr val="FFC000"/>
                </a:solidFill>
                <a:ln>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 name="矩形 73"/>
                <p:cNvSpPr/>
                <p:nvPr/>
              </p:nvSpPr>
              <p:spPr bwMode="auto">
                <a:xfrm>
                  <a:off x="8510177" y="3575777"/>
                  <a:ext cx="176462" cy="502637"/>
                </a:xfrm>
                <a:prstGeom prst="rect">
                  <a:avLst/>
                </a:prstGeom>
                <a:solidFill>
                  <a:srgbClr val="4F81BD">
                    <a:lumMod val="40000"/>
                    <a:lumOff val="60000"/>
                  </a:srgbClr>
                </a:solidFill>
                <a:ln>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 name="矩形 74"/>
                <p:cNvSpPr/>
                <p:nvPr/>
              </p:nvSpPr>
              <p:spPr bwMode="auto">
                <a:xfrm>
                  <a:off x="8994293" y="3712887"/>
                  <a:ext cx="155070" cy="375179"/>
                </a:xfrm>
                <a:prstGeom prst="rect">
                  <a:avLst/>
                </a:prstGeom>
                <a:solidFill>
                  <a:srgbClr val="FFFF00"/>
                </a:solidFill>
                <a:ln>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76" name="直接箭头连接符 75"/>
                <p:cNvCxnSpPr/>
                <p:nvPr/>
              </p:nvCxnSpPr>
              <p:spPr bwMode="auto">
                <a:xfrm flipV="1">
                  <a:off x="7673913" y="4084476"/>
                  <a:ext cx="2438772" cy="7190"/>
                </a:xfrm>
                <a:prstGeom prst="straightConnector1">
                  <a:avLst/>
                </a:prstGeom>
                <a:noFill/>
                <a:ln w="9525" cap="flat" cmpd="sng" algn="ctr">
                  <a:solidFill>
                    <a:sysClr val="windowText" lastClr="000000">
                      <a:shade val="95000"/>
                      <a:satMod val="105000"/>
                    </a:sysClr>
                  </a:solidFill>
                  <a:prstDash val="soli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矩形 76"/>
                <p:cNvSpPr/>
                <p:nvPr/>
              </p:nvSpPr>
              <p:spPr>
                <a:xfrm>
                  <a:off x="7845700" y="4172015"/>
                  <a:ext cx="506338" cy="278210"/>
                </a:xfrm>
                <a:prstGeom prst="rect">
                  <a:avLst/>
                </a:prstGeom>
              </p:spPr>
              <p:txBody>
                <a:bodyPr wrap="none">
                  <a:spAutoFit/>
                </a:bodyPr>
                <a:lstStyle/>
                <a:p>
                  <a:pPr defTabSz="913495" fontAlgn="auto">
                    <a:spcBef>
                      <a:spcPts val="0"/>
                    </a:spcBef>
                    <a:spcAft>
                      <a:spcPts val="0"/>
                    </a:spcAft>
                    <a:defRPr/>
                  </a:pPr>
                  <a:r>
                    <a:rPr lang="zh-CN" altLang="en-US" sz="1400" b="1"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公交</a:t>
                  </a:r>
                </a:p>
              </p:txBody>
            </p:sp>
            <p:sp>
              <p:nvSpPr>
                <p:cNvPr id="78" name="矩形 77"/>
                <p:cNvSpPr/>
                <p:nvPr/>
              </p:nvSpPr>
              <p:spPr>
                <a:xfrm>
                  <a:off x="8370257" y="4157964"/>
                  <a:ext cx="506338" cy="278210"/>
                </a:xfrm>
                <a:prstGeom prst="rect">
                  <a:avLst/>
                </a:prstGeom>
              </p:spPr>
              <p:txBody>
                <a:bodyPr wrap="none">
                  <a:spAutoFit/>
                </a:bodyPr>
                <a:lstStyle/>
                <a:p>
                  <a:pPr defTabSz="913495" fontAlgn="auto">
                    <a:spcBef>
                      <a:spcPts val="0"/>
                    </a:spcBef>
                    <a:spcAft>
                      <a:spcPts val="0"/>
                    </a:spcAft>
                    <a:defRPr/>
                  </a:pPr>
                  <a:r>
                    <a:rPr lang="zh-CN" altLang="en-US" sz="1400" b="1"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地铁</a:t>
                  </a:r>
                </a:p>
              </p:txBody>
            </p:sp>
            <p:sp>
              <p:nvSpPr>
                <p:cNvPr id="79" name="矩形 78"/>
                <p:cNvSpPr/>
                <p:nvPr/>
              </p:nvSpPr>
              <p:spPr>
                <a:xfrm>
                  <a:off x="8841304" y="4164510"/>
                  <a:ext cx="506338" cy="278210"/>
                </a:xfrm>
                <a:prstGeom prst="rect">
                  <a:avLst/>
                </a:prstGeom>
              </p:spPr>
              <p:txBody>
                <a:bodyPr wrap="none">
                  <a:spAutoFit/>
                </a:bodyPr>
                <a:lstStyle/>
                <a:p>
                  <a:pPr defTabSz="913495" fontAlgn="auto">
                    <a:spcBef>
                      <a:spcPts val="0"/>
                    </a:spcBef>
                    <a:spcAft>
                      <a:spcPts val="0"/>
                    </a:spcAft>
                    <a:defRPr/>
                  </a:pPr>
                  <a:r>
                    <a:rPr lang="zh-CN" altLang="en-US" sz="1400" b="1"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汽车</a:t>
                  </a:r>
                </a:p>
              </p:txBody>
            </p:sp>
            <p:sp>
              <p:nvSpPr>
                <p:cNvPr id="80" name="矩形 79"/>
                <p:cNvSpPr/>
                <p:nvPr/>
              </p:nvSpPr>
              <p:spPr bwMode="auto">
                <a:xfrm>
                  <a:off x="9481388" y="3840682"/>
                  <a:ext cx="132613" cy="237731"/>
                </a:xfrm>
                <a:prstGeom prst="rect">
                  <a:avLst/>
                </a:prstGeom>
                <a:solidFill>
                  <a:srgbClr val="C0504D">
                    <a:lumMod val="40000"/>
                    <a:lumOff val="60000"/>
                  </a:srgbClr>
                </a:solidFill>
                <a:ln>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 name="矩形 80"/>
                <p:cNvSpPr/>
                <p:nvPr/>
              </p:nvSpPr>
              <p:spPr>
                <a:xfrm>
                  <a:off x="9305818" y="4164288"/>
                  <a:ext cx="830440" cy="278210"/>
                </a:xfrm>
                <a:prstGeom prst="rect">
                  <a:avLst/>
                </a:prstGeom>
              </p:spPr>
              <p:txBody>
                <a:bodyPr wrap="square">
                  <a:spAutoFit/>
                </a:bodyPr>
                <a:lstStyle/>
                <a:p>
                  <a:pPr defTabSz="913495" fontAlgn="auto">
                    <a:spcBef>
                      <a:spcPts val="0"/>
                    </a:spcBef>
                    <a:spcAft>
                      <a:spcPts val="0"/>
                    </a:spcAft>
                    <a:defRPr/>
                  </a:pPr>
                  <a:r>
                    <a:rPr lang="zh-CN" altLang="en-US" sz="1400" b="1"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其他</a:t>
                  </a:r>
                </a:p>
              </p:txBody>
            </p:sp>
            <p:sp>
              <p:nvSpPr>
                <p:cNvPr id="82" name="矩形 81"/>
                <p:cNvSpPr/>
                <p:nvPr/>
              </p:nvSpPr>
              <p:spPr>
                <a:xfrm>
                  <a:off x="8337768" y="3303646"/>
                  <a:ext cx="527236" cy="278210"/>
                </a:xfrm>
                <a:prstGeom prst="rect">
                  <a:avLst/>
                </a:prstGeom>
              </p:spPr>
              <p:txBody>
                <a:bodyPr wrap="none">
                  <a:spAutoFit/>
                </a:bodyPr>
                <a:lstStyle/>
                <a:p>
                  <a:pPr defTabSz="913495" fontAlgn="auto">
                    <a:spcBef>
                      <a:spcPts val="0"/>
                    </a:spcBef>
                    <a:spcAft>
                      <a:spcPts val="0"/>
                    </a:spcAft>
                    <a:defRPr/>
                  </a:pPr>
                  <a:r>
                    <a:rPr lang="en-US" altLang="zh-CN" sz="14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30</a:t>
                  </a:r>
                  <a:r>
                    <a:rPr lang="zh-CN" altLang="en-US" sz="14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p>
              </p:txBody>
            </p:sp>
            <p:grpSp>
              <p:nvGrpSpPr>
                <p:cNvPr id="83" name="组合 82"/>
                <p:cNvGrpSpPr/>
                <p:nvPr/>
              </p:nvGrpSpPr>
              <p:grpSpPr>
                <a:xfrm>
                  <a:off x="5000702" y="2564246"/>
                  <a:ext cx="4851320" cy="2118602"/>
                  <a:chOff x="5000702" y="2564246"/>
                  <a:chExt cx="4851320" cy="2118602"/>
                </a:xfrm>
              </p:grpSpPr>
              <p:sp>
                <p:nvSpPr>
                  <p:cNvPr id="86" name="TextBox 95"/>
                  <p:cNvSpPr txBox="1"/>
                  <p:nvPr/>
                </p:nvSpPr>
                <p:spPr>
                  <a:xfrm>
                    <a:off x="5375616" y="2769258"/>
                    <a:ext cx="1007899" cy="278210"/>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none" rtlCol="0">
                    <a:spAutoFit/>
                  </a:bodyPr>
                  <a:lstStyle/>
                  <a:p>
                    <a:pPr defTabSz="913495" fontAlgn="auto">
                      <a:spcBef>
                        <a:spcPts val="0"/>
                      </a:spcBef>
                      <a:spcAft>
                        <a:spcPts val="0"/>
                      </a:spcAft>
                      <a:defRPr/>
                    </a:pPr>
                    <a:r>
                      <a:rPr lang="zh-CN" altLang="en-US" sz="1400" b="1" kern="0" dirty="0">
                        <a:solidFill>
                          <a:srgbClr val="000000">
                            <a:lumMod val="95000"/>
                            <a:lumOff val="5000"/>
                          </a:srgbClr>
                        </a:solidFill>
                        <a:latin typeface="Huawei Sans" panose="020C0503030203020204" pitchFamily="34" charset="0"/>
                        <a:ea typeface="方正兰亭黑简体" panose="02000000000000000000" pitchFamily="2" charset="-122"/>
                        <a:cs typeface="+mn-ea"/>
                        <a:sym typeface="Huawei Sans" panose="020C0503030203020204" pitchFamily="34" charset="0"/>
                      </a:rPr>
                      <a:t>按人群分析</a:t>
                    </a:r>
                  </a:p>
                </p:txBody>
              </p:sp>
              <p:sp>
                <p:nvSpPr>
                  <p:cNvPr id="87" name="矩形 86"/>
                  <p:cNvSpPr/>
                  <p:nvPr/>
                </p:nvSpPr>
                <p:spPr bwMode="auto">
                  <a:xfrm>
                    <a:off x="5268174" y="3518103"/>
                    <a:ext cx="132613" cy="573562"/>
                  </a:xfrm>
                  <a:prstGeom prst="rect">
                    <a:avLst/>
                  </a:prstGeom>
                  <a:solidFill>
                    <a:srgbClr val="FFC000"/>
                  </a:solidFill>
                  <a:ln>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8" name="矩形 87"/>
                  <p:cNvSpPr/>
                  <p:nvPr/>
                </p:nvSpPr>
                <p:spPr bwMode="auto">
                  <a:xfrm>
                    <a:off x="5705476" y="3709290"/>
                    <a:ext cx="132613" cy="382375"/>
                  </a:xfrm>
                  <a:prstGeom prst="rect">
                    <a:avLst/>
                  </a:prstGeom>
                  <a:solidFill>
                    <a:srgbClr val="4F81BD">
                      <a:lumMod val="40000"/>
                      <a:lumOff val="60000"/>
                    </a:srgbClr>
                  </a:solidFill>
                  <a:ln>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9" name="矩形 88"/>
                  <p:cNvSpPr/>
                  <p:nvPr/>
                </p:nvSpPr>
                <p:spPr bwMode="auto">
                  <a:xfrm>
                    <a:off x="6198426" y="3518103"/>
                    <a:ext cx="132613" cy="573562"/>
                  </a:xfrm>
                  <a:prstGeom prst="rect">
                    <a:avLst/>
                  </a:prstGeom>
                  <a:solidFill>
                    <a:srgbClr val="FFFF00"/>
                  </a:solidFill>
                  <a:ln>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0" name="矩形 89"/>
                  <p:cNvSpPr/>
                  <p:nvPr/>
                </p:nvSpPr>
                <p:spPr>
                  <a:xfrm>
                    <a:off x="5000702" y="4084476"/>
                    <a:ext cx="605024" cy="584240"/>
                  </a:xfrm>
                  <a:prstGeom prst="rect">
                    <a:avLst/>
                  </a:prstGeom>
                </p:spPr>
                <p:txBody>
                  <a:bodyPr wrap="square">
                    <a:spAutoFit/>
                  </a:bodyPr>
                  <a:lstStyle/>
                  <a:p>
                    <a:pPr defTabSz="913495" fontAlgn="auto">
                      <a:spcBef>
                        <a:spcPts val="0"/>
                      </a:spcBef>
                      <a:spcAft>
                        <a:spcPts val="0"/>
                      </a:spcAft>
                      <a:defRPr/>
                    </a:pPr>
                    <a:r>
                      <a:rPr lang="en-US" altLang="zh-CN" b="1"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20</a:t>
                    </a:r>
                    <a:r>
                      <a:rPr lang="zh-CN" altLang="en-US" b="1"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以下</a:t>
                    </a:r>
                  </a:p>
                </p:txBody>
              </p:sp>
              <p:sp>
                <p:nvSpPr>
                  <p:cNvPr id="91" name="矩形 90"/>
                  <p:cNvSpPr/>
                  <p:nvPr/>
                </p:nvSpPr>
                <p:spPr>
                  <a:xfrm>
                    <a:off x="5505433" y="4085050"/>
                    <a:ext cx="564439" cy="584240"/>
                  </a:xfrm>
                  <a:prstGeom prst="rect">
                    <a:avLst/>
                  </a:prstGeom>
                </p:spPr>
                <p:txBody>
                  <a:bodyPr wrap="square">
                    <a:spAutoFit/>
                  </a:bodyPr>
                  <a:lstStyle/>
                  <a:p>
                    <a:pPr defTabSz="913495" fontAlgn="auto">
                      <a:spcBef>
                        <a:spcPts val="0"/>
                      </a:spcBef>
                      <a:spcAft>
                        <a:spcPts val="0"/>
                      </a:spcAft>
                      <a:defRPr/>
                    </a:pPr>
                    <a:r>
                      <a:rPr lang="en-US" altLang="zh-CN" b="1"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20-30</a:t>
                    </a:r>
                    <a:endParaRPr lang="zh-CN" altLang="en-US" b="1"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2" name="矩形 91"/>
                  <p:cNvSpPr/>
                  <p:nvPr/>
                </p:nvSpPr>
                <p:spPr>
                  <a:xfrm>
                    <a:off x="5979365" y="4098608"/>
                    <a:ext cx="603477" cy="584240"/>
                  </a:xfrm>
                  <a:prstGeom prst="rect">
                    <a:avLst/>
                  </a:prstGeom>
                </p:spPr>
                <p:txBody>
                  <a:bodyPr wrap="square">
                    <a:spAutoFit/>
                  </a:bodyPr>
                  <a:lstStyle/>
                  <a:p>
                    <a:pPr defTabSz="913495" fontAlgn="auto">
                      <a:spcBef>
                        <a:spcPts val="0"/>
                      </a:spcBef>
                      <a:spcAft>
                        <a:spcPts val="0"/>
                      </a:spcAft>
                      <a:defRPr/>
                    </a:pPr>
                    <a:r>
                      <a:rPr lang="en-US" altLang="zh-CN" b="1"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30-40</a:t>
                    </a:r>
                    <a:endParaRPr lang="zh-CN" altLang="en-US" b="1"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3" name="矩形 92"/>
                  <p:cNvSpPr/>
                  <p:nvPr/>
                </p:nvSpPr>
                <p:spPr bwMode="auto">
                  <a:xfrm>
                    <a:off x="6676223" y="3769211"/>
                    <a:ext cx="114921" cy="322454"/>
                  </a:xfrm>
                  <a:prstGeom prst="rect">
                    <a:avLst/>
                  </a:prstGeom>
                  <a:solidFill>
                    <a:srgbClr val="C0504D">
                      <a:lumMod val="40000"/>
                      <a:lumOff val="60000"/>
                    </a:srgbClr>
                  </a:solidFill>
                  <a:ln>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4" name="矩形 93"/>
                  <p:cNvSpPr/>
                  <p:nvPr/>
                </p:nvSpPr>
                <p:spPr>
                  <a:xfrm>
                    <a:off x="5128249" y="3244030"/>
                    <a:ext cx="527236" cy="278210"/>
                  </a:xfrm>
                  <a:prstGeom prst="rect">
                    <a:avLst/>
                  </a:prstGeom>
                </p:spPr>
                <p:txBody>
                  <a:bodyPr wrap="none">
                    <a:spAutoFit/>
                  </a:bodyPr>
                  <a:lstStyle/>
                  <a:p>
                    <a:pPr defTabSz="913495" fontAlgn="auto">
                      <a:spcBef>
                        <a:spcPts val="0"/>
                      </a:spcBef>
                      <a:spcAft>
                        <a:spcPts val="0"/>
                      </a:spcAft>
                      <a:defRPr/>
                    </a:pPr>
                    <a:r>
                      <a:rPr lang="en-US" altLang="zh-CN" sz="14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35</a:t>
                    </a:r>
                    <a:r>
                      <a:rPr lang="zh-CN" altLang="en-US" sz="14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p>
                </p:txBody>
              </p:sp>
              <p:sp>
                <p:nvSpPr>
                  <p:cNvPr id="95" name="矩形 94"/>
                  <p:cNvSpPr/>
                  <p:nvPr/>
                </p:nvSpPr>
                <p:spPr>
                  <a:xfrm>
                    <a:off x="5532509" y="3461434"/>
                    <a:ext cx="527236" cy="278210"/>
                  </a:xfrm>
                  <a:prstGeom prst="rect">
                    <a:avLst/>
                  </a:prstGeom>
                </p:spPr>
                <p:txBody>
                  <a:bodyPr wrap="none">
                    <a:spAutoFit/>
                  </a:bodyPr>
                  <a:lstStyle/>
                  <a:p>
                    <a:pPr defTabSz="913495" fontAlgn="auto">
                      <a:spcBef>
                        <a:spcPts val="0"/>
                      </a:spcBef>
                      <a:spcAft>
                        <a:spcPts val="0"/>
                      </a:spcAft>
                      <a:defRPr/>
                    </a:pPr>
                    <a:r>
                      <a:rPr lang="en-US" altLang="zh-CN" sz="14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20</a:t>
                    </a:r>
                    <a:r>
                      <a:rPr lang="zh-CN" altLang="en-US" sz="14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p>
                </p:txBody>
              </p:sp>
              <p:sp>
                <p:nvSpPr>
                  <p:cNvPr id="96" name="矩形 95"/>
                  <p:cNvSpPr/>
                  <p:nvPr/>
                </p:nvSpPr>
                <p:spPr>
                  <a:xfrm>
                    <a:off x="6499520" y="4102159"/>
                    <a:ext cx="881016" cy="333852"/>
                  </a:xfrm>
                  <a:prstGeom prst="rect">
                    <a:avLst/>
                  </a:prstGeom>
                </p:spPr>
                <p:txBody>
                  <a:bodyPr wrap="none">
                    <a:spAutoFit/>
                  </a:bodyPr>
                  <a:lstStyle/>
                  <a:p>
                    <a:pPr defTabSz="913495" fontAlgn="auto">
                      <a:spcBef>
                        <a:spcPts val="0"/>
                      </a:spcBef>
                      <a:spcAft>
                        <a:spcPts val="0"/>
                      </a:spcAft>
                      <a:defRPr/>
                    </a:pPr>
                    <a:r>
                      <a:rPr lang="en-US" altLang="zh-CN" b="1"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50</a:t>
                    </a:r>
                    <a:r>
                      <a:rPr lang="zh-CN" altLang="en-US" b="1"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以上</a:t>
                    </a:r>
                  </a:p>
                </p:txBody>
              </p:sp>
              <p:cxnSp>
                <p:nvCxnSpPr>
                  <p:cNvPr id="97" name="直接连接符 96"/>
                  <p:cNvCxnSpPr/>
                  <p:nvPr/>
                </p:nvCxnSpPr>
                <p:spPr bwMode="auto">
                  <a:xfrm>
                    <a:off x="5087958" y="2571281"/>
                    <a:ext cx="4764064" cy="0"/>
                  </a:xfrm>
                  <a:prstGeom prst="line">
                    <a:avLst/>
                  </a:prstGeom>
                  <a:noFill/>
                  <a:ln w="9525" cap="flat" cmpd="sng" algn="ctr">
                    <a:solidFill>
                      <a:sysClr val="windowText" lastClr="000000">
                        <a:shade val="95000"/>
                        <a:satMod val="105000"/>
                      </a:sys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接连接符 97"/>
                  <p:cNvCxnSpPr/>
                  <p:nvPr/>
                </p:nvCxnSpPr>
                <p:spPr bwMode="auto">
                  <a:xfrm>
                    <a:off x="7342379" y="2564246"/>
                    <a:ext cx="0" cy="1975604"/>
                  </a:xfrm>
                  <a:prstGeom prst="line">
                    <a:avLst/>
                  </a:prstGeom>
                  <a:noFill/>
                  <a:ln w="9525" cap="flat" cmpd="sng" algn="ctr">
                    <a:solidFill>
                      <a:sysClr val="windowText" lastClr="000000">
                        <a:shade val="95000"/>
                        <a:satMod val="105000"/>
                      </a:sys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9" name="矩形 98"/>
                  <p:cNvSpPr/>
                  <p:nvPr/>
                </p:nvSpPr>
                <p:spPr>
                  <a:xfrm>
                    <a:off x="6018641" y="3250404"/>
                    <a:ext cx="527236" cy="278210"/>
                  </a:xfrm>
                  <a:prstGeom prst="rect">
                    <a:avLst/>
                  </a:prstGeom>
                </p:spPr>
                <p:txBody>
                  <a:bodyPr wrap="none">
                    <a:spAutoFit/>
                  </a:bodyPr>
                  <a:lstStyle/>
                  <a:p>
                    <a:pPr defTabSz="913495" fontAlgn="auto">
                      <a:spcBef>
                        <a:spcPts val="0"/>
                      </a:spcBef>
                      <a:spcAft>
                        <a:spcPts val="0"/>
                      </a:spcAft>
                      <a:defRPr/>
                    </a:pPr>
                    <a:r>
                      <a:rPr lang="en-US" altLang="zh-CN" sz="14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35</a:t>
                    </a:r>
                    <a:r>
                      <a:rPr lang="zh-CN" altLang="en-US" sz="14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p>
                </p:txBody>
              </p:sp>
              <p:sp>
                <p:nvSpPr>
                  <p:cNvPr id="100" name="矩形 99"/>
                  <p:cNvSpPr/>
                  <p:nvPr/>
                </p:nvSpPr>
                <p:spPr>
                  <a:xfrm>
                    <a:off x="6473886" y="3480381"/>
                    <a:ext cx="536193" cy="278210"/>
                  </a:xfrm>
                  <a:prstGeom prst="rect">
                    <a:avLst/>
                  </a:prstGeom>
                </p:spPr>
                <p:txBody>
                  <a:bodyPr wrap="none">
                    <a:spAutoFit/>
                  </a:bodyPr>
                  <a:lstStyle/>
                  <a:p>
                    <a:pPr defTabSz="913495" fontAlgn="auto">
                      <a:spcBef>
                        <a:spcPts val="0"/>
                      </a:spcBef>
                      <a:spcAft>
                        <a:spcPts val="0"/>
                      </a:spcAft>
                      <a:defRPr/>
                    </a:pPr>
                    <a:r>
                      <a:rPr lang="en-US" altLang="zh-CN" sz="14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15</a:t>
                    </a:r>
                    <a:r>
                      <a:rPr lang="zh-CN" altLang="en-US" sz="14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p>
                </p:txBody>
              </p:sp>
            </p:grpSp>
            <p:sp>
              <p:nvSpPr>
                <p:cNvPr id="84" name="矩形 83"/>
                <p:cNvSpPr/>
                <p:nvPr/>
              </p:nvSpPr>
              <p:spPr>
                <a:xfrm>
                  <a:off x="7847556" y="3210326"/>
                  <a:ext cx="527236" cy="278210"/>
                </a:xfrm>
                <a:prstGeom prst="rect">
                  <a:avLst/>
                </a:prstGeom>
              </p:spPr>
              <p:txBody>
                <a:bodyPr wrap="none">
                  <a:spAutoFit/>
                </a:bodyPr>
                <a:lstStyle/>
                <a:p>
                  <a:pPr defTabSz="913495" fontAlgn="auto">
                    <a:spcBef>
                      <a:spcPts val="0"/>
                    </a:spcBef>
                    <a:spcAft>
                      <a:spcPts val="0"/>
                    </a:spcAft>
                    <a:defRPr/>
                  </a:pPr>
                  <a:r>
                    <a:rPr lang="en-US" altLang="zh-CN" sz="14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40</a:t>
                  </a:r>
                  <a:r>
                    <a:rPr lang="zh-CN" altLang="en-US" sz="14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p>
              </p:txBody>
            </p:sp>
            <p:sp>
              <p:nvSpPr>
                <p:cNvPr id="85" name="矩形 84"/>
                <p:cNvSpPr/>
                <p:nvPr/>
              </p:nvSpPr>
              <p:spPr>
                <a:xfrm>
                  <a:off x="8825275" y="3420406"/>
                  <a:ext cx="527236" cy="278210"/>
                </a:xfrm>
                <a:prstGeom prst="rect">
                  <a:avLst/>
                </a:prstGeom>
              </p:spPr>
              <p:txBody>
                <a:bodyPr wrap="none">
                  <a:spAutoFit/>
                </a:bodyPr>
                <a:lstStyle/>
                <a:p>
                  <a:pPr defTabSz="913495" fontAlgn="auto">
                    <a:spcBef>
                      <a:spcPts val="0"/>
                    </a:spcBef>
                    <a:spcAft>
                      <a:spcPts val="0"/>
                    </a:spcAft>
                    <a:defRPr/>
                  </a:pPr>
                  <a:r>
                    <a:rPr lang="en-US" altLang="zh-CN" sz="14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20</a:t>
                  </a:r>
                  <a:r>
                    <a:rPr lang="zh-CN" altLang="en-US" sz="14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p>
              </p:txBody>
            </p:sp>
          </p:grpSp>
        </p:grpSp>
      </p:grpSp>
      <p:sp>
        <p:nvSpPr>
          <p:cNvPr id="101" name="矩形 100"/>
          <p:cNvSpPr/>
          <p:nvPr/>
        </p:nvSpPr>
        <p:spPr>
          <a:xfrm>
            <a:off x="1121299" y="1318512"/>
            <a:ext cx="4297788" cy="400025"/>
          </a:xfrm>
          <a:prstGeom prst="rect">
            <a:avLst/>
          </a:prstGeom>
        </p:spPr>
        <p:txBody>
          <a:bodyPr wrap="none" lIns="91349" tIns="45678" rIns="91349" bIns="45678">
            <a:spAutoFit/>
          </a:bodyPr>
          <a:lstStyle/>
          <a:p>
            <a:pPr fontAlgn="auto">
              <a:spcBef>
                <a:spcPts val="0"/>
              </a:spcBef>
              <a:spcAft>
                <a:spcPts val="0"/>
              </a:spcAft>
            </a:pPr>
            <a:r>
              <a:rPr lang="zh-CN" altLang="en-US" sz="2000"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交通规划场景</a:t>
            </a:r>
            <a:r>
              <a:rPr lang="zh-CN" altLang="en-US" sz="20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－多维度交通人群分析</a:t>
            </a:r>
            <a:endParaRPr lang="zh-CN" altLang="en-US" sz="18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 name="标题 1"/>
          <p:cNvSpPr>
            <a:spLocks noGrp="1"/>
          </p:cNvSpPr>
          <p:nvPr>
            <p:ph type="title"/>
          </p:nvPr>
        </p:nvSpPr>
        <p:spPr/>
        <p:txBody>
          <a:bodyPr/>
          <a:lstStyle/>
          <a:p>
            <a:r>
              <a:rPr lang="zh-CN" altLang="en-US" dirty="0">
                <a:sym typeface="Huawei Sans" panose="020C0503030203020204" pitchFamily="34" charset="0"/>
              </a:rPr>
              <a:t>大数据的应用 </a:t>
            </a:r>
            <a:r>
              <a:rPr lang="en-US" altLang="zh-CN" dirty="0">
                <a:sym typeface="Huawei Sans" panose="020C0503030203020204" pitchFamily="34" charset="0"/>
              </a:rPr>
              <a:t>- </a:t>
            </a:r>
            <a:r>
              <a:rPr lang="zh-CN" altLang="en-US" dirty="0">
                <a:sym typeface="Huawei Sans" panose="020C0503030203020204" pitchFamily="34" charset="0"/>
              </a:rPr>
              <a:t>交通规划</a:t>
            </a:r>
          </a:p>
        </p:txBody>
      </p:sp>
    </p:spTree>
    <p:extLst>
      <p:ext uri="{BB962C8B-B14F-4D97-AF65-F5344CB8AC3E}">
        <p14:creationId xmlns:p14="http://schemas.microsoft.com/office/powerpoint/2010/main" val="181582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749"/>
                                          </p:stCondLst>
                                        </p:cTn>
                                        <p:tgtEl>
                                          <p:spTgt spid="63"/>
                                        </p:tgtEl>
                                        <p:attrNameLst>
                                          <p:attrName>style.visibility</p:attrName>
                                        </p:attrNameLst>
                                      </p:cBhvr>
                                      <p:to>
                                        <p:strVal val="visible"/>
                                      </p:to>
                                    </p:set>
                                  </p:childTnLst>
                                </p:cTn>
                              </p:par>
                            </p:childTnLst>
                          </p:cTn>
                        </p:par>
                        <p:par>
                          <p:cTn id="7" fill="hold">
                            <p:stCondLst>
                              <p:cond delay="1000"/>
                            </p:stCondLst>
                            <p:childTnLst>
                              <p:par>
                                <p:cTn id="8" presetID="22" presetClass="entr" presetSubtype="1" fill="hold" nodeType="afterEffect">
                                  <p:stCondLst>
                                    <p:cond delay="500"/>
                                  </p:stCondLst>
                                  <p:childTnLst>
                                    <p:set>
                                      <p:cBhvr>
                                        <p:cTn id="9" dur="1" fill="hold">
                                          <p:stCondLst>
                                            <p:cond delay="0"/>
                                          </p:stCondLst>
                                        </p:cTn>
                                        <p:tgtEl>
                                          <p:spTgt spid="67"/>
                                        </p:tgtEl>
                                        <p:attrNameLst>
                                          <p:attrName>style.visibility</p:attrName>
                                        </p:attrNameLst>
                                      </p:cBhvr>
                                      <p:to>
                                        <p:strVal val="visible"/>
                                      </p:to>
                                    </p:set>
                                    <p:animEffect transition="in" filter="wipe(up)">
                                      <p:cBhvr>
                                        <p:cTn id="10" dur="1000"/>
                                        <p:tgtEl>
                                          <p:spTgt spid="67"/>
                                        </p:tgtEl>
                                      </p:cBhvr>
                                    </p:animEffect>
                                  </p:childTnLst>
                                </p:cTn>
                              </p:par>
                            </p:childTnLst>
                          </p:cTn>
                        </p:par>
                        <p:par>
                          <p:cTn id="11" fill="hold">
                            <p:stCondLst>
                              <p:cond delay="2500"/>
                            </p:stCondLst>
                            <p:childTnLst>
                              <p:par>
                                <p:cTn id="12" presetID="22" presetClass="entr" presetSubtype="1" fill="hold" grpId="0" nodeType="afterEffect">
                                  <p:stCondLst>
                                    <p:cond delay="250"/>
                                  </p:stCondLst>
                                  <p:childTnLst>
                                    <p:set>
                                      <p:cBhvr>
                                        <p:cTn id="13" dur="1" fill="hold">
                                          <p:stCondLst>
                                            <p:cond delay="0"/>
                                          </p:stCondLst>
                                        </p:cTn>
                                        <p:tgtEl>
                                          <p:spTgt spid="62"/>
                                        </p:tgtEl>
                                        <p:attrNameLst>
                                          <p:attrName>style.visibility</p:attrName>
                                        </p:attrNameLst>
                                      </p:cBhvr>
                                      <p:to>
                                        <p:strVal val="visible"/>
                                      </p:to>
                                    </p:set>
                                    <p:animEffect transition="in" filter="wipe(up)">
                                      <p:cBhvr>
                                        <p:cTn id="14" dur="500"/>
                                        <p:tgtEl>
                                          <p:spTgt spid="62"/>
                                        </p:tgtEl>
                                      </p:cBhvr>
                                    </p:animEffect>
                                  </p:childTnLst>
                                </p:cTn>
                              </p:par>
                            </p:childTnLst>
                          </p:cTn>
                        </p:par>
                        <p:par>
                          <p:cTn id="15" fill="hold">
                            <p:stCondLst>
                              <p:cond delay="3250"/>
                            </p:stCondLst>
                            <p:childTnLst>
                              <p:par>
                                <p:cTn id="16" presetID="1" presetClass="entr" presetSubtype="0" fill="hold" nodeType="afterEffect">
                                  <p:stCondLst>
                                    <p:cond delay="0"/>
                                  </p:stCondLst>
                                  <p:childTnLst>
                                    <p:set>
                                      <p:cBhvr>
                                        <p:cTn id="17" dur="1" fill="hold">
                                          <p:stCondLst>
                                            <p:cond delay="749"/>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大数据的应用 </a:t>
            </a:r>
            <a:r>
              <a:rPr lang="en-US" altLang="zh-CN" dirty="0">
                <a:sym typeface="Huawei Sans" panose="020C0503030203020204" pitchFamily="34" charset="0"/>
              </a:rPr>
              <a:t>- </a:t>
            </a:r>
            <a:r>
              <a:rPr lang="zh-CN" altLang="en-US" dirty="0">
                <a:sym typeface="Huawei Sans" panose="020C0503030203020204" pitchFamily="34" charset="0"/>
              </a:rPr>
              <a:t>清洁能源</a:t>
            </a:r>
          </a:p>
        </p:txBody>
      </p:sp>
      <p:sp>
        <p:nvSpPr>
          <p:cNvPr id="5" name="文本框 4"/>
          <p:cNvSpPr txBox="1"/>
          <p:nvPr/>
        </p:nvSpPr>
        <p:spPr>
          <a:xfrm>
            <a:off x="914398" y="1593596"/>
            <a:ext cx="5181600" cy="553998"/>
          </a:xfrm>
          <a:prstGeom prst="rect">
            <a:avLst/>
          </a:prstGeom>
          <a:noFill/>
        </p:spPr>
        <p:txBody>
          <a:bodyPr wrap="square" rtlCol="0">
            <a:spAutoFit/>
          </a:bodyPr>
          <a:lstStyle/>
          <a:p>
            <a:pPr algn="ctr"/>
            <a:r>
              <a:rPr lang="zh-CN" altLang="en-US" sz="3000" dirty="0">
                <a:solidFill>
                  <a:srgbClr val="C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sym typeface="Huawei Sans" panose="020C0503030203020204" pitchFamily="34" charset="0"/>
              </a:rPr>
              <a:t>青海连续九天清洁能源供电</a:t>
            </a:r>
          </a:p>
        </p:txBody>
      </p:sp>
      <p:sp>
        <p:nvSpPr>
          <p:cNvPr id="6" name="文本框 5"/>
          <p:cNvSpPr txBox="1"/>
          <p:nvPr/>
        </p:nvSpPr>
        <p:spPr>
          <a:xfrm>
            <a:off x="1533179" y="2147594"/>
            <a:ext cx="3769895" cy="461665"/>
          </a:xfrm>
          <a:prstGeom prst="rect">
            <a:avLst/>
          </a:prstGeom>
          <a:noFill/>
        </p:spPr>
        <p:txBody>
          <a:bodyPr wrap="square" rtlCol="0">
            <a:spAutoFit/>
          </a:bodyPr>
          <a:lstStyle/>
          <a:p>
            <a:pPr algn="ctr"/>
            <a:r>
              <a:rPr lang="zh-CN" altLang="en-US" sz="240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sym typeface="Huawei Sans" panose="020C0503030203020204" pitchFamily="34" charset="0"/>
              </a:rPr>
              <a:t>煤炭消耗量减少</a:t>
            </a:r>
            <a:r>
              <a:rPr lang="en-US" altLang="zh-CN" sz="2400" dirty="0">
                <a:solidFill>
                  <a:srgbClr val="C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sym typeface="Huawei Sans" panose="020C0503030203020204" pitchFamily="34" charset="0"/>
              </a:rPr>
              <a:t>80</a:t>
            </a:r>
            <a:r>
              <a:rPr lang="zh-CN" altLang="en-US" sz="2400" dirty="0">
                <a:solidFill>
                  <a:srgbClr val="C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sym typeface="Huawei Sans" panose="020C0503030203020204" pitchFamily="34" charset="0"/>
              </a:rPr>
              <a:t>万吨</a:t>
            </a:r>
            <a:endParaRPr lang="en-US" altLang="zh-CN" sz="2400" dirty="0">
              <a:solidFill>
                <a:srgbClr val="C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sym typeface="Huawei Sans" panose="020C0503030203020204" pitchFamily="34" charset="0"/>
            </a:endParaRPr>
          </a:p>
        </p:txBody>
      </p:sp>
      <mc:AlternateContent xmlns:mc="http://schemas.openxmlformats.org/markup-compatibility/2006" xmlns:a14="http://schemas.microsoft.com/office/drawing/2010/main">
        <mc:Choice Requires="a14">
          <p:sp>
            <p:nvSpPr>
              <p:cNvPr id="7" name="文本框 6"/>
              <p:cNvSpPr txBox="1"/>
              <p:nvPr/>
            </p:nvSpPr>
            <p:spPr>
              <a:xfrm>
                <a:off x="1455973" y="2589071"/>
                <a:ext cx="3924306" cy="461665"/>
              </a:xfrm>
              <a:prstGeom prst="rect">
                <a:avLst/>
              </a:prstGeom>
              <a:noFill/>
            </p:spPr>
            <p:txBody>
              <a:bodyPr wrap="square" rtlCol="0">
                <a:spAutoFit/>
              </a:bodyPr>
              <a:lstStyle/>
              <a:p>
                <a:pPr algn="ctr"/>
                <a14:m>
                  <m:oMath xmlns:m="http://schemas.openxmlformats.org/officeDocument/2006/math">
                    <m:r>
                      <m:rPr>
                        <m:sty m:val="p"/>
                      </m:rPr>
                      <a:rPr lang="en-US" altLang="zh-CN" sz="2400" smtClean="0">
                        <a:effectLst>
                          <a:outerShdw blurRad="38100" dist="38100" dir="2700000" algn="tl">
                            <a:srgbClr val="000000">
                              <a:alpha val="43137"/>
                            </a:srgbClr>
                          </a:outerShdw>
                        </a:effectLst>
                        <a:latin typeface="Cambria Math" panose="02040503050406030204" pitchFamily="18" charset="0"/>
                        <a:sym typeface="Huawei Sans" panose="020C0503030203020204" pitchFamily="34" charset="0"/>
                      </a:rPr>
                      <m:t>C</m:t>
                    </m:r>
                    <m:sSub>
                      <m:sSubPr>
                        <m:ctrlPr>
                          <a:rPr lang="en-US" altLang="zh-CN" sz="2400" i="1">
                            <a:effectLst>
                              <a:outerShdw blurRad="38100" dist="38100" dir="2700000" algn="tl">
                                <a:srgbClr val="000000">
                                  <a:alpha val="43137"/>
                                </a:srgbClr>
                              </a:outerShdw>
                            </a:effectLst>
                            <a:latin typeface="Cambria Math" panose="02040503050406030204" pitchFamily="18" charset="0"/>
                            <a:sym typeface="Huawei Sans" panose="020C0503030203020204" pitchFamily="34" charset="0"/>
                          </a:rPr>
                        </m:ctrlPr>
                      </m:sSubPr>
                      <m:e>
                        <m:r>
                          <m:rPr>
                            <m:sty m:val="p"/>
                          </m:rPr>
                          <a:rPr lang="en-US" altLang="zh-CN" sz="2400">
                            <a:effectLst>
                              <a:outerShdw blurRad="38100" dist="38100" dir="2700000" algn="tl">
                                <a:srgbClr val="000000">
                                  <a:alpha val="43137"/>
                                </a:srgbClr>
                              </a:outerShdw>
                            </a:effectLst>
                            <a:latin typeface="Cambria Math" panose="02040503050406030204" pitchFamily="18" charset="0"/>
                            <a:sym typeface="Huawei Sans" panose="020C0503030203020204" pitchFamily="34" charset="0"/>
                          </a:rPr>
                          <m:t>O</m:t>
                        </m:r>
                      </m:e>
                      <m:sub>
                        <m:r>
                          <a:rPr lang="en-US" altLang="zh-CN" sz="2400">
                            <a:effectLst>
                              <a:outerShdw blurRad="38100" dist="38100" dir="2700000" algn="tl">
                                <a:srgbClr val="000000">
                                  <a:alpha val="43137"/>
                                </a:srgbClr>
                              </a:outerShdw>
                            </a:effectLst>
                            <a:latin typeface="Cambria Math" panose="02040503050406030204" pitchFamily="18" charset="0"/>
                            <a:sym typeface="Huawei Sans" panose="020C0503030203020204" pitchFamily="34" charset="0"/>
                          </a:rPr>
                          <m:t>2</m:t>
                        </m:r>
                      </m:sub>
                    </m:sSub>
                    <m:r>
                      <a:rPr lang="zh-CN" altLang="en-US" sz="2400" i="1">
                        <a:effectLst>
                          <a:outerShdw blurRad="38100" dist="38100" dir="2700000" algn="tl">
                            <a:srgbClr val="000000">
                              <a:alpha val="43137"/>
                            </a:srgbClr>
                          </a:outerShdw>
                        </a:effectLst>
                        <a:latin typeface="Cambria Math" panose="02040503050406030204" pitchFamily="18" charset="0"/>
                        <a:sym typeface="Huawei Sans" panose="020C0503030203020204" pitchFamily="34" charset="0"/>
                      </a:rPr>
                      <m:t>排放</m:t>
                    </m:r>
                  </m:oMath>
                </a14:m>
                <a:r>
                  <a:rPr lang="zh-CN" altLang="en-US" sz="240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sym typeface="Huawei Sans" panose="020C0503030203020204" pitchFamily="34" charset="0"/>
                  </a:rPr>
                  <a:t>量减少约</a:t>
                </a:r>
                <a:r>
                  <a:rPr lang="en-US" altLang="zh-CN" sz="2400" dirty="0">
                    <a:solidFill>
                      <a:srgbClr val="C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sym typeface="Huawei Sans" panose="020C0503030203020204" pitchFamily="34" charset="0"/>
                  </a:rPr>
                  <a:t>144</a:t>
                </a:r>
                <a:r>
                  <a:rPr lang="zh-CN" altLang="en-US" sz="2400" dirty="0">
                    <a:solidFill>
                      <a:srgbClr val="C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sym typeface="Huawei Sans" panose="020C0503030203020204" pitchFamily="34" charset="0"/>
                  </a:rPr>
                  <a:t>万吨</a:t>
                </a:r>
                <a:endParaRPr lang="zh-CN" altLang="en-US" sz="240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sym typeface="Huawei Sans" panose="020C0503030203020204" pitchFamily="34"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1455973" y="2589071"/>
                <a:ext cx="3924306" cy="461665"/>
              </a:xfrm>
              <a:prstGeom prst="rect">
                <a:avLst/>
              </a:prstGeom>
              <a:blipFill rotWithShape="0">
                <a:blip r:embed="rId3"/>
                <a:stretch>
                  <a:fillRect t="-12000" b="-37333"/>
                </a:stretch>
              </a:blipFill>
            </p:spPr>
            <p:txBody>
              <a:bodyPr/>
              <a:lstStyle/>
              <a:p>
                <a:r>
                  <a:rPr lang="zh-CN" altLang="en-US">
                    <a:noFill/>
                  </a:rPr>
                  <a:t> </a:t>
                </a:r>
              </a:p>
            </p:txBody>
          </p:sp>
        </mc:Fallback>
      </mc:AlternateContent>
      <p:grpSp>
        <p:nvGrpSpPr>
          <p:cNvPr id="18" name="组合 17"/>
          <p:cNvGrpSpPr/>
          <p:nvPr/>
        </p:nvGrpSpPr>
        <p:grpSpPr>
          <a:xfrm>
            <a:off x="6155923" y="1870595"/>
            <a:ext cx="5470357" cy="2279282"/>
            <a:chOff x="6096000" y="1408930"/>
            <a:chExt cx="5470357" cy="2279282"/>
          </a:xfrm>
        </p:grpSpPr>
        <p:sp>
          <p:nvSpPr>
            <p:cNvPr id="8" name="云形 7"/>
            <p:cNvSpPr/>
            <p:nvPr/>
          </p:nvSpPr>
          <p:spPr>
            <a:xfrm>
              <a:off x="6096000" y="1408930"/>
              <a:ext cx="5470357" cy="2279282"/>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r="24208"/>
            <a:stretch/>
          </p:blipFill>
          <p:spPr>
            <a:xfrm>
              <a:off x="6577262" y="2065862"/>
              <a:ext cx="940872" cy="828000"/>
            </a:xfrm>
            <a:prstGeom prst="roundRect">
              <a:avLst>
                <a:gd name="adj" fmla="val 8594"/>
              </a:avLst>
            </a:prstGeom>
            <a:solidFill>
              <a:srgbClr val="FFFFFF">
                <a:shade val="85000"/>
                <a:alpha val="80000"/>
              </a:srgbClr>
            </a:solidFill>
            <a:ln>
              <a:noFill/>
            </a:ln>
            <a:effectLst>
              <a:reflection blurRad="12700" stA="38000" endPos="28000" dist="5000" dir="5400000" sy="-100000" algn="bl" rotWithShape="0"/>
            </a:effectLst>
          </p:spPr>
        </p:pic>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l="13503" t="10994" r="6992" b="10643"/>
            <a:stretch/>
          </p:blipFill>
          <p:spPr>
            <a:xfrm>
              <a:off x="7801698" y="2050826"/>
              <a:ext cx="959320" cy="828000"/>
            </a:xfrm>
            <a:prstGeom prst="roundRect">
              <a:avLst>
                <a:gd name="adj" fmla="val 8594"/>
              </a:avLst>
            </a:prstGeom>
            <a:solidFill>
              <a:srgbClr val="FFFFFF">
                <a:shade val="85000"/>
                <a:alpha val="80000"/>
              </a:srgbClr>
            </a:solidFill>
            <a:ln>
              <a:noFill/>
            </a:ln>
            <a:effectLst>
              <a:reflection blurRad="12700" stA="38000" endPos="28000" dist="5000" dir="5400000" sy="-100000" algn="bl" rotWithShape="0"/>
            </a:effectLst>
          </p:spPr>
        </p:pic>
        <p:pic>
          <p:nvPicPr>
            <p:cNvPr id="11" name="图片 10"/>
            <p:cNvPicPr>
              <a:picLocks noChangeAspect="1"/>
            </p:cNvPicPr>
            <p:nvPr/>
          </p:nvPicPr>
          <p:blipFill rotWithShape="1">
            <a:blip r:embed="rId6" cstate="print">
              <a:extLst>
                <a:ext uri="{28A0092B-C50C-407E-A947-70E740481C1C}">
                  <a14:useLocalDpi xmlns:a14="http://schemas.microsoft.com/office/drawing/2010/main" val="0"/>
                </a:ext>
              </a:extLst>
            </a:blip>
            <a:srcRect l="19500" t="4777" r="3001" b="6758"/>
            <a:stretch/>
          </p:blipFill>
          <p:spPr>
            <a:xfrm>
              <a:off x="9048086" y="2050826"/>
              <a:ext cx="984937" cy="828000"/>
            </a:xfrm>
            <a:prstGeom prst="roundRect">
              <a:avLst>
                <a:gd name="adj" fmla="val 8594"/>
              </a:avLst>
            </a:prstGeom>
            <a:solidFill>
              <a:srgbClr val="FFFFFF">
                <a:shade val="85000"/>
                <a:alpha val="80000"/>
              </a:srgbClr>
            </a:solidFill>
            <a:ln>
              <a:noFill/>
            </a:ln>
            <a:effectLst>
              <a:reflection blurRad="12700" stA="38000" endPos="28000" dist="5000" dir="5400000" sy="-100000" algn="bl" rotWithShape="0"/>
            </a:effectLst>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11326" r="11434"/>
            <a:stretch/>
          </p:blipFill>
          <p:spPr>
            <a:xfrm>
              <a:off x="10202778" y="2050826"/>
              <a:ext cx="959317" cy="828000"/>
            </a:xfrm>
            <a:prstGeom prst="roundRect">
              <a:avLst>
                <a:gd name="adj" fmla="val 8594"/>
              </a:avLst>
            </a:prstGeom>
            <a:solidFill>
              <a:srgbClr val="FFFFFF">
                <a:shade val="85000"/>
                <a:alpha val="80000"/>
              </a:srgbClr>
            </a:solidFill>
            <a:ln>
              <a:noFill/>
            </a:ln>
            <a:effectLst>
              <a:reflection blurRad="12700" stA="38000" endPos="28000" dist="5000" dir="5400000" sy="-100000" algn="bl" rotWithShape="0"/>
            </a:effectLst>
          </p:spPr>
        </p:pic>
        <p:sp>
          <p:nvSpPr>
            <p:cNvPr id="13" name="文本框 12"/>
            <p:cNvSpPr txBox="1"/>
            <p:nvPr/>
          </p:nvSpPr>
          <p:spPr>
            <a:xfrm>
              <a:off x="6483705" y="2918657"/>
              <a:ext cx="1127985" cy="369332"/>
            </a:xfrm>
            <a:prstGeom prst="rect">
              <a:avLst/>
            </a:prstGeom>
            <a:noFill/>
          </p:spPr>
          <p:txBody>
            <a:bodyPr wrap="square" rtlCol="0">
              <a:spAutoFit/>
            </a:bodyPr>
            <a:lstStyle/>
            <a:p>
              <a:pPr algn="ct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数据勘测</a:t>
              </a:r>
            </a:p>
          </p:txBody>
        </p:sp>
        <p:sp>
          <p:nvSpPr>
            <p:cNvPr id="14" name="文本框 13"/>
            <p:cNvSpPr txBox="1"/>
            <p:nvPr/>
          </p:nvSpPr>
          <p:spPr>
            <a:xfrm>
              <a:off x="7671614" y="2918657"/>
              <a:ext cx="1219488" cy="369332"/>
            </a:xfrm>
            <a:prstGeom prst="rect">
              <a:avLst/>
            </a:prstGeom>
            <a:noFill/>
          </p:spPr>
          <p:txBody>
            <a:bodyPr wrap="square" rtlCol="0">
              <a:spAutoFit/>
            </a:bodyPr>
            <a:lstStyle/>
            <a:p>
              <a:pPr algn="ct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离线数据</a:t>
              </a:r>
            </a:p>
          </p:txBody>
        </p:sp>
        <p:sp>
          <p:nvSpPr>
            <p:cNvPr id="15" name="文本框 14"/>
            <p:cNvSpPr txBox="1"/>
            <p:nvPr/>
          </p:nvSpPr>
          <p:spPr>
            <a:xfrm>
              <a:off x="8986556" y="2918657"/>
              <a:ext cx="1107996" cy="369332"/>
            </a:xfrm>
            <a:prstGeom prst="rect">
              <a:avLst/>
            </a:prstGeom>
            <a:noFill/>
          </p:spPr>
          <p:txBody>
            <a:bodyPr wrap="none" rtlCol="0">
              <a:spAutoFit/>
            </a:bodyPr>
            <a:lstStyle/>
            <a:p>
              <a:pPr algn="ct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实时数据</a:t>
              </a:r>
            </a:p>
          </p:txBody>
        </p:sp>
        <p:sp>
          <p:nvSpPr>
            <p:cNvPr id="102" name="文本框 101"/>
            <p:cNvSpPr txBox="1"/>
            <p:nvPr/>
          </p:nvSpPr>
          <p:spPr>
            <a:xfrm>
              <a:off x="10128438" y="2918657"/>
              <a:ext cx="1107996" cy="369332"/>
            </a:xfrm>
            <a:prstGeom prst="rect">
              <a:avLst/>
            </a:prstGeom>
            <a:noFill/>
          </p:spPr>
          <p:txBody>
            <a:bodyPr wrap="none" rtlCol="0">
              <a:spAutoFit/>
            </a:bodyPr>
            <a:lstStyle/>
            <a:p>
              <a:pPr algn="ct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数据中心</a:t>
              </a:r>
            </a:p>
          </p:txBody>
        </p:sp>
      </p:grpSp>
      <p:sp>
        <p:nvSpPr>
          <p:cNvPr id="17" name="文本框 16"/>
          <p:cNvSpPr txBox="1"/>
          <p:nvPr/>
        </p:nvSpPr>
        <p:spPr>
          <a:xfrm>
            <a:off x="5863389" y="4588608"/>
            <a:ext cx="5935578" cy="523220"/>
          </a:xfrm>
          <a:prstGeom prst="rect">
            <a:avLst/>
          </a:prstGeom>
          <a:noFill/>
        </p:spPr>
        <p:txBody>
          <a:bodyPr wrap="square" rtlCol="0">
            <a:spAutoFit/>
          </a:bodyPr>
          <a:lstStyle/>
          <a:p>
            <a:pPr algn="ctr"/>
            <a:r>
              <a:rPr lang="zh-CN" altLang="en-US" sz="2800" dirty="0">
                <a:latin typeface="Huawei Sans" panose="020C0503030203020204" pitchFamily="34" charset="0"/>
                <a:ea typeface="方正兰亭黑简体" panose="02000000000000000000" pitchFamily="2" charset="-122"/>
                <a:sym typeface="Huawei Sans" panose="020C0503030203020204" pitchFamily="34" charset="0"/>
              </a:rPr>
              <a:t>“智能</a:t>
            </a:r>
            <a:r>
              <a:rPr lang="en-US" altLang="zh-CN" sz="2800" dirty="0">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2800" dirty="0">
                <a:latin typeface="Huawei Sans" panose="020C0503030203020204" pitchFamily="34" charset="0"/>
                <a:ea typeface="方正兰亭黑简体" panose="02000000000000000000" pitchFamily="2" charset="-122"/>
                <a:sym typeface="Huawei Sans" panose="020C0503030203020204" pitchFamily="34" charset="0"/>
              </a:rPr>
              <a:t>数据”：让天更蓝，水更清</a:t>
            </a:r>
          </a:p>
        </p:txBody>
      </p:sp>
      <p:pic>
        <p:nvPicPr>
          <p:cNvPr id="19" name="图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8156" y="3174803"/>
            <a:ext cx="4283242" cy="2827609"/>
          </a:xfrm>
          <a:prstGeom prst="rect">
            <a:avLst/>
          </a:prstGeom>
        </p:spPr>
      </p:pic>
    </p:spTree>
    <p:extLst>
      <p:ext uri="{BB962C8B-B14F-4D97-AF65-F5344CB8AC3E}">
        <p14:creationId xmlns:p14="http://schemas.microsoft.com/office/powerpoint/2010/main" val="4089950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Hadoop</a:t>
            </a:r>
            <a:r>
              <a:rPr lang="zh-CN" altLang="en-US" dirty="0"/>
              <a:t>大数据生态圈</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588" y="1233489"/>
            <a:ext cx="8152397" cy="5148262"/>
          </a:xfrm>
          <a:prstGeom prst="rect">
            <a:avLst/>
          </a:prstGeom>
        </p:spPr>
      </p:pic>
      <p:sp>
        <p:nvSpPr>
          <p:cNvPr id="27" name="文本框 26"/>
          <p:cNvSpPr txBox="1"/>
          <p:nvPr/>
        </p:nvSpPr>
        <p:spPr>
          <a:xfrm>
            <a:off x="5117430" y="1371782"/>
            <a:ext cx="1957137" cy="584775"/>
          </a:xfrm>
          <a:prstGeom prst="rect">
            <a:avLst/>
          </a:prstGeom>
          <a:solidFill>
            <a:srgbClr val="FFC192"/>
          </a:solidFill>
        </p:spPr>
        <p:txBody>
          <a:bodyPr wrap="square" rtlCol="0">
            <a:spAutoFit/>
          </a:bodyPr>
          <a:lstStyle/>
          <a:p>
            <a:pPr algn="ctr"/>
            <a:r>
              <a:rPr lang="en-US" altLang="zh-CN" sz="1600" dirty="0" err="1"/>
              <a:t>Ambari</a:t>
            </a:r>
            <a:endParaRPr lang="en-US" altLang="zh-CN" sz="1600" dirty="0"/>
          </a:p>
          <a:p>
            <a:pPr algn="ctr"/>
            <a:r>
              <a:rPr lang="en-US" altLang="zh-CN" sz="1600" dirty="0"/>
              <a:t>(</a:t>
            </a:r>
            <a:r>
              <a:rPr lang="zh-CN" altLang="en-US" sz="1600" dirty="0"/>
              <a:t>安装部署工具</a:t>
            </a:r>
            <a:r>
              <a:rPr lang="en-US" altLang="zh-CN" sz="1600" dirty="0"/>
              <a:t>)</a:t>
            </a:r>
            <a:endParaRPr lang="zh-CN" altLang="en-US" sz="1600" dirty="0"/>
          </a:p>
        </p:txBody>
      </p:sp>
      <p:sp>
        <p:nvSpPr>
          <p:cNvPr id="28" name="文本框 27"/>
          <p:cNvSpPr txBox="1"/>
          <p:nvPr/>
        </p:nvSpPr>
        <p:spPr>
          <a:xfrm>
            <a:off x="5959641" y="2263522"/>
            <a:ext cx="1957137" cy="584775"/>
          </a:xfrm>
          <a:prstGeom prst="rect">
            <a:avLst/>
          </a:prstGeom>
          <a:solidFill>
            <a:srgbClr val="FFC192"/>
          </a:solidFill>
        </p:spPr>
        <p:txBody>
          <a:bodyPr wrap="square" rtlCol="0">
            <a:spAutoFit/>
          </a:bodyPr>
          <a:lstStyle/>
          <a:p>
            <a:pPr algn="ctr"/>
            <a:r>
              <a:rPr lang="en-US" altLang="zh-CN" sz="1600" dirty="0" err="1"/>
              <a:t>Oozie</a:t>
            </a:r>
            <a:endParaRPr lang="en-US" altLang="zh-CN" sz="1600" dirty="0"/>
          </a:p>
          <a:p>
            <a:pPr algn="ctr"/>
            <a:r>
              <a:rPr lang="en-US" altLang="zh-CN" sz="1600" dirty="0"/>
              <a:t>(</a:t>
            </a:r>
            <a:r>
              <a:rPr lang="zh-CN" altLang="en-US" sz="1600" dirty="0"/>
              <a:t>作业流调度系统</a:t>
            </a:r>
            <a:r>
              <a:rPr lang="en-US" altLang="zh-CN" sz="1600" dirty="0"/>
              <a:t>)</a:t>
            </a:r>
            <a:endParaRPr lang="zh-CN" altLang="en-US" sz="1600" dirty="0"/>
          </a:p>
        </p:txBody>
      </p:sp>
      <p:sp>
        <p:nvSpPr>
          <p:cNvPr id="29" name="文本框 28"/>
          <p:cNvSpPr txBox="1"/>
          <p:nvPr/>
        </p:nvSpPr>
        <p:spPr>
          <a:xfrm>
            <a:off x="3855149" y="3934760"/>
            <a:ext cx="1344446" cy="492443"/>
          </a:xfrm>
          <a:prstGeom prst="rect">
            <a:avLst/>
          </a:prstGeom>
          <a:solidFill>
            <a:srgbClr val="FFC192"/>
          </a:solidFill>
        </p:spPr>
        <p:txBody>
          <a:bodyPr wrap="square" lIns="0" tIns="0" rIns="0" bIns="0" rtlCol="0">
            <a:spAutoFit/>
          </a:bodyPr>
          <a:lstStyle/>
          <a:p>
            <a:pPr algn="ctr"/>
            <a:r>
              <a:rPr lang="en-US" altLang="zh-CN" sz="1600" dirty="0"/>
              <a:t>Hive</a:t>
            </a:r>
          </a:p>
          <a:p>
            <a:pPr algn="ctr"/>
            <a:r>
              <a:rPr lang="en-US" altLang="zh-CN" sz="1600" dirty="0"/>
              <a:t>(</a:t>
            </a:r>
            <a:r>
              <a:rPr lang="zh-CN" altLang="en-US" sz="1600" dirty="0"/>
              <a:t>数据仓库</a:t>
            </a:r>
            <a:r>
              <a:rPr lang="en-US" altLang="zh-CN" sz="1600" dirty="0"/>
              <a:t>)</a:t>
            </a:r>
          </a:p>
        </p:txBody>
      </p:sp>
      <p:sp>
        <p:nvSpPr>
          <p:cNvPr id="32" name="文本框 31"/>
          <p:cNvSpPr txBox="1"/>
          <p:nvPr/>
        </p:nvSpPr>
        <p:spPr>
          <a:xfrm>
            <a:off x="3855149" y="3207852"/>
            <a:ext cx="1177655" cy="492443"/>
          </a:xfrm>
          <a:prstGeom prst="rect">
            <a:avLst/>
          </a:prstGeom>
          <a:solidFill>
            <a:srgbClr val="FFC192"/>
          </a:solidFill>
        </p:spPr>
        <p:txBody>
          <a:bodyPr wrap="square" lIns="0" tIns="0" rIns="0" bIns="0" rtlCol="0">
            <a:spAutoFit/>
          </a:bodyPr>
          <a:lstStyle/>
          <a:p>
            <a:pPr algn="ctr"/>
            <a:r>
              <a:rPr lang="en-US" altLang="zh-CN" sz="1600" dirty="0" err="1"/>
              <a:t>MapReduce</a:t>
            </a:r>
            <a:endParaRPr lang="en-US" altLang="zh-CN" sz="1600" dirty="0"/>
          </a:p>
          <a:p>
            <a:pPr algn="ctr"/>
            <a:r>
              <a:rPr lang="en-US" altLang="zh-CN" sz="1600" dirty="0"/>
              <a:t>(</a:t>
            </a:r>
            <a:r>
              <a:rPr lang="zh-CN" altLang="en-US" sz="1600" dirty="0"/>
              <a:t>批处理</a:t>
            </a:r>
            <a:r>
              <a:rPr lang="en-US" altLang="zh-CN" sz="1600" dirty="0"/>
              <a:t>)</a:t>
            </a:r>
          </a:p>
        </p:txBody>
      </p:sp>
      <p:sp>
        <p:nvSpPr>
          <p:cNvPr id="33" name="文本框 32"/>
          <p:cNvSpPr txBox="1"/>
          <p:nvPr/>
        </p:nvSpPr>
        <p:spPr>
          <a:xfrm>
            <a:off x="5176146" y="3207853"/>
            <a:ext cx="1200107" cy="492443"/>
          </a:xfrm>
          <a:prstGeom prst="rect">
            <a:avLst/>
          </a:prstGeom>
          <a:solidFill>
            <a:srgbClr val="FFC192"/>
          </a:solidFill>
        </p:spPr>
        <p:txBody>
          <a:bodyPr wrap="square" lIns="0" tIns="0" rIns="0" bIns="0" rtlCol="0">
            <a:spAutoFit/>
          </a:bodyPr>
          <a:lstStyle/>
          <a:p>
            <a:pPr algn="ctr"/>
            <a:r>
              <a:rPr lang="en-US" altLang="zh-CN" sz="1600" dirty="0" err="1"/>
              <a:t>Tez</a:t>
            </a:r>
            <a:endParaRPr lang="en-US" altLang="zh-CN" sz="1600" dirty="0"/>
          </a:p>
          <a:p>
            <a:pPr algn="ctr"/>
            <a:r>
              <a:rPr lang="en-US" altLang="zh-CN" sz="1600" dirty="0"/>
              <a:t>(DAG</a:t>
            </a:r>
            <a:r>
              <a:rPr lang="zh-CN" altLang="en-US" sz="1600" dirty="0"/>
              <a:t>计算</a:t>
            </a:r>
            <a:r>
              <a:rPr lang="en-US" altLang="zh-CN" sz="1600" dirty="0"/>
              <a:t>)</a:t>
            </a:r>
          </a:p>
        </p:txBody>
      </p:sp>
      <p:sp>
        <p:nvSpPr>
          <p:cNvPr id="34" name="文本框 33"/>
          <p:cNvSpPr txBox="1"/>
          <p:nvPr/>
        </p:nvSpPr>
        <p:spPr>
          <a:xfrm>
            <a:off x="6544893" y="3187458"/>
            <a:ext cx="1171161" cy="492443"/>
          </a:xfrm>
          <a:prstGeom prst="rect">
            <a:avLst/>
          </a:prstGeom>
          <a:solidFill>
            <a:srgbClr val="FFC192"/>
          </a:solidFill>
        </p:spPr>
        <p:txBody>
          <a:bodyPr wrap="square" lIns="0" tIns="0" rIns="0" bIns="0" rtlCol="0">
            <a:spAutoFit/>
          </a:bodyPr>
          <a:lstStyle/>
          <a:p>
            <a:pPr algn="ctr"/>
            <a:r>
              <a:rPr lang="en-US" altLang="zh-CN" sz="1600" dirty="0"/>
              <a:t>Spark</a:t>
            </a:r>
          </a:p>
          <a:p>
            <a:pPr algn="ctr"/>
            <a:r>
              <a:rPr lang="en-US" altLang="zh-CN" sz="1600" dirty="0"/>
              <a:t>(</a:t>
            </a:r>
            <a:r>
              <a:rPr lang="zh-CN" altLang="en-US" sz="1600" dirty="0"/>
              <a:t>内存计算</a:t>
            </a:r>
            <a:r>
              <a:rPr lang="en-US" altLang="zh-CN" sz="1600" dirty="0"/>
              <a:t>)</a:t>
            </a:r>
          </a:p>
        </p:txBody>
      </p:sp>
      <p:sp>
        <p:nvSpPr>
          <p:cNvPr id="35" name="文本框 34"/>
          <p:cNvSpPr txBox="1"/>
          <p:nvPr/>
        </p:nvSpPr>
        <p:spPr>
          <a:xfrm>
            <a:off x="7884694" y="3207853"/>
            <a:ext cx="1177655" cy="492443"/>
          </a:xfrm>
          <a:prstGeom prst="rect">
            <a:avLst/>
          </a:prstGeom>
          <a:solidFill>
            <a:srgbClr val="FFC192"/>
          </a:solidFill>
        </p:spPr>
        <p:txBody>
          <a:bodyPr wrap="square" lIns="0" tIns="0" rIns="0" bIns="0" rtlCol="0">
            <a:spAutoFit/>
          </a:bodyPr>
          <a:lstStyle/>
          <a:p>
            <a:pPr algn="ctr"/>
            <a:r>
              <a:rPr lang="en-US" altLang="zh-CN" sz="1600" dirty="0" err="1"/>
              <a:t>Flink</a:t>
            </a:r>
            <a:endParaRPr lang="en-US" altLang="zh-CN" sz="1600" dirty="0"/>
          </a:p>
          <a:p>
            <a:pPr algn="ctr"/>
            <a:r>
              <a:rPr lang="en-US" altLang="zh-CN" sz="1600" dirty="0"/>
              <a:t>(</a:t>
            </a:r>
            <a:r>
              <a:rPr lang="zh-CN" altLang="en-US" sz="1600" dirty="0"/>
              <a:t>流批一体</a:t>
            </a:r>
            <a:r>
              <a:rPr lang="en-US" altLang="zh-CN" sz="1600" dirty="0"/>
              <a:t>)</a:t>
            </a:r>
          </a:p>
        </p:txBody>
      </p:sp>
      <p:sp>
        <p:nvSpPr>
          <p:cNvPr id="36" name="文本框 35"/>
          <p:cNvSpPr txBox="1"/>
          <p:nvPr/>
        </p:nvSpPr>
        <p:spPr>
          <a:xfrm>
            <a:off x="5487945" y="3941624"/>
            <a:ext cx="1344446" cy="492443"/>
          </a:xfrm>
          <a:prstGeom prst="rect">
            <a:avLst/>
          </a:prstGeom>
          <a:solidFill>
            <a:srgbClr val="FFC192"/>
          </a:solidFill>
        </p:spPr>
        <p:txBody>
          <a:bodyPr wrap="square" lIns="0" tIns="0" rIns="0" bIns="0" rtlCol="0">
            <a:spAutoFit/>
          </a:bodyPr>
          <a:lstStyle/>
          <a:p>
            <a:pPr algn="ctr"/>
            <a:r>
              <a:rPr lang="en-US" altLang="zh-CN" sz="1600" dirty="0"/>
              <a:t>Mahout</a:t>
            </a:r>
          </a:p>
          <a:p>
            <a:pPr algn="ctr"/>
            <a:r>
              <a:rPr lang="en-US" altLang="zh-CN" sz="1600" dirty="0"/>
              <a:t>(</a:t>
            </a:r>
            <a:r>
              <a:rPr lang="zh-CN" altLang="en-US" sz="1600" dirty="0"/>
              <a:t>机器学习</a:t>
            </a:r>
            <a:r>
              <a:rPr lang="en-US" altLang="zh-CN" sz="1600" dirty="0"/>
              <a:t>)</a:t>
            </a:r>
          </a:p>
        </p:txBody>
      </p:sp>
      <p:sp>
        <p:nvSpPr>
          <p:cNvPr id="37" name="文本框 36"/>
          <p:cNvSpPr txBox="1"/>
          <p:nvPr/>
        </p:nvSpPr>
        <p:spPr>
          <a:xfrm>
            <a:off x="7109742" y="3928334"/>
            <a:ext cx="1344446" cy="492443"/>
          </a:xfrm>
          <a:prstGeom prst="rect">
            <a:avLst/>
          </a:prstGeom>
          <a:solidFill>
            <a:srgbClr val="FFC192"/>
          </a:solidFill>
        </p:spPr>
        <p:txBody>
          <a:bodyPr wrap="square" lIns="0" tIns="0" rIns="0" bIns="0" rtlCol="0">
            <a:spAutoFit/>
          </a:bodyPr>
          <a:lstStyle/>
          <a:p>
            <a:pPr algn="ctr"/>
            <a:r>
              <a:rPr lang="en-US" altLang="zh-CN" sz="1600" dirty="0"/>
              <a:t>Pig</a:t>
            </a:r>
          </a:p>
          <a:p>
            <a:pPr algn="ctr"/>
            <a:r>
              <a:rPr lang="en-US" altLang="zh-CN" sz="1600" dirty="0"/>
              <a:t>(</a:t>
            </a:r>
            <a:r>
              <a:rPr lang="zh-CN" altLang="en-US" sz="1600" dirty="0"/>
              <a:t>数据分析平台</a:t>
            </a:r>
            <a:r>
              <a:rPr lang="en-US" altLang="zh-CN" sz="1600" dirty="0"/>
              <a:t>)</a:t>
            </a:r>
          </a:p>
        </p:txBody>
      </p:sp>
      <p:sp>
        <p:nvSpPr>
          <p:cNvPr id="38" name="文本框 37"/>
          <p:cNvSpPr txBox="1"/>
          <p:nvPr/>
        </p:nvSpPr>
        <p:spPr>
          <a:xfrm>
            <a:off x="5199595" y="4631171"/>
            <a:ext cx="2401394" cy="674200"/>
          </a:xfrm>
          <a:prstGeom prst="rect">
            <a:avLst/>
          </a:prstGeom>
          <a:solidFill>
            <a:srgbClr val="FFC192"/>
          </a:solidFill>
        </p:spPr>
        <p:txBody>
          <a:bodyPr wrap="square" lIns="0" tIns="90000" rIns="0" bIns="90000" rtlCol="0">
            <a:spAutoFit/>
          </a:bodyPr>
          <a:lstStyle/>
          <a:p>
            <a:pPr algn="ctr"/>
            <a:r>
              <a:rPr lang="en-US" altLang="zh-CN" sz="1600" dirty="0"/>
              <a:t>YARN</a:t>
            </a:r>
          </a:p>
          <a:p>
            <a:pPr algn="ctr"/>
            <a:r>
              <a:rPr lang="en-US" altLang="zh-CN" sz="1600" dirty="0"/>
              <a:t>(</a:t>
            </a:r>
            <a:r>
              <a:rPr lang="zh-CN" altLang="en-US" sz="1600" dirty="0"/>
              <a:t>统一的资源调配管理器</a:t>
            </a:r>
            <a:r>
              <a:rPr lang="en-US" altLang="zh-CN" sz="1600" dirty="0"/>
              <a:t>)</a:t>
            </a:r>
          </a:p>
        </p:txBody>
      </p:sp>
      <p:sp>
        <p:nvSpPr>
          <p:cNvPr id="39" name="文本框 38"/>
          <p:cNvSpPr txBox="1"/>
          <p:nvPr/>
        </p:nvSpPr>
        <p:spPr>
          <a:xfrm>
            <a:off x="4799089" y="5534017"/>
            <a:ext cx="2401394" cy="674200"/>
          </a:xfrm>
          <a:prstGeom prst="rect">
            <a:avLst/>
          </a:prstGeom>
          <a:solidFill>
            <a:srgbClr val="FFC192"/>
          </a:solidFill>
        </p:spPr>
        <p:txBody>
          <a:bodyPr wrap="square" lIns="0" tIns="90000" rIns="0" bIns="90000" rtlCol="0">
            <a:spAutoFit/>
          </a:bodyPr>
          <a:lstStyle/>
          <a:p>
            <a:pPr algn="ctr"/>
            <a:r>
              <a:rPr lang="en-US" altLang="zh-CN" sz="1600" dirty="0"/>
              <a:t>HDFS</a:t>
            </a:r>
          </a:p>
          <a:p>
            <a:pPr algn="ctr"/>
            <a:r>
              <a:rPr lang="en-US" altLang="zh-CN" sz="1600" dirty="0"/>
              <a:t>(</a:t>
            </a:r>
            <a:r>
              <a:rPr lang="zh-CN" altLang="en-US" sz="1600" dirty="0"/>
              <a:t>分布式文件管理系统</a:t>
            </a:r>
            <a:r>
              <a:rPr lang="en-US" altLang="zh-CN" sz="1600" dirty="0"/>
              <a:t>)</a:t>
            </a:r>
          </a:p>
        </p:txBody>
      </p:sp>
      <p:sp>
        <p:nvSpPr>
          <p:cNvPr id="40" name="文本框 39"/>
          <p:cNvSpPr txBox="1"/>
          <p:nvPr/>
        </p:nvSpPr>
        <p:spPr>
          <a:xfrm rot="10800000">
            <a:off x="2035314" y="2800428"/>
            <a:ext cx="677108" cy="2346559"/>
          </a:xfrm>
          <a:prstGeom prst="rect">
            <a:avLst/>
          </a:prstGeom>
          <a:solidFill>
            <a:srgbClr val="FFC192"/>
          </a:solidFill>
        </p:spPr>
        <p:txBody>
          <a:bodyPr vert="vert" wrap="square" rtlCol="0">
            <a:spAutoFit/>
          </a:bodyPr>
          <a:lstStyle/>
          <a:p>
            <a:pPr algn="ctr"/>
            <a:r>
              <a:rPr lang="en-US" altLang="zh-CN" sz="1600" dirty="0"/>
              <a:t>Zookeeper</a:t>
            </a:r>
          </a:p>
          <a:p>
            <a:pPr algn="ctr"/>
            <a:r>
              <a:rPr lang="en-US" altLang="zh-CN" sz="1600" dirty="0"/>
              <a:t>(</a:t>
            </a:r>
            <a:r>
              <a:rPr lang="zh-CN" altLang="en-US" sz="1600" dirty="0"/>
              <a:t>分布式协调服务</a:t>
            </a:r>
            <a:r>
              <a:rPr lang="en-US" altLang="zh-CN" sz="1600" dirty="0"/>
              <a:t>)</a:t>
            </a:r>
            <a:endParaRPr lang="zh-CN" altLang="en-US" sz="1600" dirty="0"/>
          </a:p>
        </p:txBody>
      </p:sp>
      <p:sp>
        <p:nvSpPr>
          <p:cNvPr id="41" name="文本框 40"/>
          <p:cNvSpPr txBox="1"/>
          <p:nvPr/>
        </p:nvSpPr>
        <p:spPr>
          <a:xfrm rot="10800000">
            <a:off x="2936790" y="2418138"/>
            <a:ext cx="677108" cy="2778963"/>
          </a:xfrm>
          <a:prstGeom prst="rect">
            <a:avLst/>
          </a:prstGeom>
          <a:solidFill>
            <a:srgbClr val="FFC192"/>
          </a:solidFill>
        </p:spPr>
        <p:txBody>
          <a:bodyPr vert="vert" wrap="square" rtlCol="0">
            <a:spAutoFit/>
          </a:bodyPr>
          <a:lstStyle/>
          <a:p>
            <a:pPr algn="ctr"/>
            <a:r>
              <a:rPr lang="en-US" altLang="zh-CN" sz="1600" dirty="0" err="1"/>
              <a:t>HBase</a:t>
            </a:r>
            <a:endParaRPr lang="en-US" altLang="zh-CN" sz="1600" dirty="0"/>
          </a:p>
          <a:p>
            <a:pPr algn="ctr"/>
            <a:r>
              <a:rPr lang="en-US" altLang="zh-CN" sz="1600" dirty="0"/>
              <a:t>(</a:t>
            </a:r>
            <a:r>
              <a:rPr lang="zh-CN" altLang="en-US" sz="1600" dirty="0"/>
              <a:t>分布式</a:t>
            </a:r>
            <a:r>
              <a:rPr lang="en-US" altLang="zh-CN" sz="1600" dirty="0"/>
              <a:t>No-SQL</a:t>
            </a:r>
            <a:r>
              <a:rPr lang="zh-CN" altLang="en-US" sz="1600" dirty="0"/>
              <a:t>数据库</a:t>
            </a:r>
            <a:r>
              <a:rPr lang="en-US" altLang="zh-CN" sz="1600" dirty="0"/>
              <a:t>)</a:t>
            </a:r>
            <a:endParaRPr lang="zh-CN" altLang="en-US" sz="1600" dirty="0"/>
          </a:p>
        </p:txBody>
      </p:sp>
      <p:sp>
        <p:nvSpPr>
          <p:cNvPr id="42" name="文本框 41"/>
          <p:cNvSpPr txBox="1"/>
          <p:nvPr/>
        </p:nvSpPr>
        <p:spPr>
          <a:xfrm rot="10800000">
            <a:off x="9255804" y="4917889"/>
            <a:ext cx="677108" cy="1303758"/>
          </a:xfrm>
          <a:prstGeom prst="rect">
            <a:avLst/>
          </a:prstGeom>
          <a:solidFill>
            <a:srgbClr val="FFC192"/>
          </a:solidFill>
        </p:spPr>
        <p:txBody>
          <a:bodyPr vert="vert" wrap="square" rtlCol="0">
            <a:spAutoFit/>
          </a:bodyPr>
          <a:lstStyle/>
          <a:p>
            <a:pPr algn="ctr"/>
            <a:r>
              <a:rPr lang="en-US" altLang="zh-CN" sz="1600" dirty="0"/>
              <a:t>Flume</a:t>
            </a:r>
          </a:p>
          <a:p>
            <a:pPr algn="ctr"/>
            <a:r>
              <a:rPr lang="en-US" altLang="zh-CN" sz="1600" dirty="0"/>
              <a:t>(</a:t>
            </a:r>
            <a:r>
              <a:rPr lang="zh-CN" altLang="en-US" sz="1600" dirty="0"/>
              <a:t>日志收集</a:t>
            </a:r>
            <a:r>
              <a:rPr lang="en-US" altLang="zh-CN" sz="1600" dirty="0"/>
              <a:t>)</a:t>
            </a:r>
            <a:endParaRPr lang="zh-CN" altLang="en-US" sz="1600" dirty="0"/>
          </a:p>
        </p:txBody>
      </p:sp>
      <p:sp>
        <p:nvSpPr>
          <p:cNvPr id="43" name="文本框 42"/>
          <p:cNvSpPr txBox="1"/>
          <p:nvPr/>
        </p:nvSpPr>
        <p:spPr>
          <a:xfrm rot="10800000">
            <a:off x="9248704" y="3279617"/>
            <a:ext cx="677108" cy="1262329"/>
          </a:xfrm>
          <a:prstGeom prst="rect">
            <a:avLst/>
          </a:prstGeom>
          <a:solidFill>
            <a:srgbClr val="FFC192"/>
          </a:solidFill>
        </p:spPr>
        <p:txBody>
          <a:bodyPr vert="vert" wrap="square" rtlCol="0">
            <a:spAutoFit/>
          </a:bodyPr>
          <a:lstStyle/>
          <a:p>
            <a:pPr algn="ctr"/>
            <a:r>
              <a:rPr lang="en-US" altLang="zh-CN" sz="1600" dirty="0" err="1"/>
              <a:t>Sqoop</a:t>
            </a:r>
            <a:endParaRPr lang="en-US" altLang="zh-CN" sz="1600" dirty="0"/>
          </a:p>
          <a:p>
            <a:pPr algn="ctr"/>
            <a:r>
              <a:rPr lang="en-US" altLang="zh-CN" sz="1600" dirty="0"/>
              <a:t>(ETL</a:t>
            </a:r>
            <a:r>
              <a:rPr lang="zh-CN" altLang="en-US" sz="1600" dirty="0"/>
              <a:t>工具</a:t>
            </a:r>
            <a:r>
              <a:rPr lang="en-US" altLang="zh-CN" sz="1600" dirty="0"/>
              <a:t>)</a:t>
            </a:r>
            <a:endParaRPr lang="zh-CN" altLang="en-US" sz="1600" dirty="0"/>
          </a:p>
        </p:txBody>
      </p:sp>
    </p:spTree>
    <p:extLst>
      <p:ext uri="{BB962C8B-B14F-4D97-AF65-F5344CB8AC3E}">
        <p14:creationId xmlns:p14="http://schemas.microsoft.com/office/powerpoint/2010/main" val="2723455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b="1" dirty="0">
                <a:sym typeface="Huawei Sans" panose="020C0503030203020204" pitchFamily="34" charset="0"/>
              </a:rPr>
              <a:t>大数据时代的挑战与机遇</a:t>
            </a:r>
            <a:endParaRPr lang="en-US" altLang="zh-CN" dirty="0">
              <a:solidFill>
                <a:schemeClr val="bg1">
                  <a:lumMod val="50000"/>
                </a:schemeClr>
              </a:solidFill>
              <a:sym typeface="Huawei Sans" panose="020C0503030203020204" pitchFamily="34" charset="0"/>
            </a:endParaRPr>
          </a:p>
          <a:p>
            <a:pPr lvl="1"/>
            <a:r>
              <a:rPr lang="zh-CN" altLang="en-US" dirty="0">
                <a:solidFill>
                  <a:schemeClr val="bg1">
                    <a:lumMod val="50000"/>
                  </a:schemeClr>
                </a:solidFill>
                <a:sym typeface="Huawei Sans" panose="020C0503030203020204" pitchFamily="34" charset="0"/>
              </a:rPr>
              <a:t>大数据时代</a:t>
            </a:r>
          </a:p>
          <a:p>
            <a:pPr lvl="1"/>
            <a:r>
              <a:rPr lang="zh-CN" altLang="en-US" dirty="0">
                <a:solidFill>
                  <a:schemeClr val="bg1">
                    <a:lumMod val="50000"/>
                  </a:schemeClr>
                </a:solidFill>
                <a:sym typeface="Huawei Sans" panose="020C0503030203020204" pitchFamily="34" charset="0"/>
              </a:rPr>
              <a:t>大数据的应用领域</a:t>
            </a:r>
            <a:endParaRPr lang="en-US" altLang="zh-CN" dirty="0">
              <a:solidFill>
                <a:schemeClr val="bg1">
                  <a:lumMod val="50000"/>
                </a:schemeClr>
              </a:solidFill>
              <a:sym typeface="Huawei Sans" panose="020C0503030203020204" pitchFamily="34" charset="0"/>
            </a:endParaRPr>
          </a:p>
          <a:p>
            <a:pPr lvl="1"/>
            <a:r>
              <a:rPr lang="zh-CN" altLang="en-US" b="1" dirty="0">
                <a:sym typeface="Huawei Sans" panose="020C0503030203020204" pitchFamily="34" charset="0"/>
              </a:rPr>
              <a:t>企业所面临的挑战和机遇</a:t>
            </a:r>
            <a:endParaRPr lang="en-US" altLang="zh-CN" b="1" dirty="0">
              <a:sym typeface="Huawei Sans" panose="020C0503030203020204" pitchFamily="34" charset="0"/>
            </a:endParaRPr>
          </a:p>
          <a:p>
            <a:r>
              <a:rPr lang="zh-CN" altLang="en-US" dirty="0">
                <a:solidFill>
                  <a:schemeClr val="bg1">
                    <a:lumMod val="50000"/>
                  </a:schemeClr>
                </a:solidFill>
                <a:sym typeface="Huawei Sans" panose="020C0503030203020204" pitchFamily="34" charset="0"/>
              </a:rPr>
              <a:t>公有云大数据概述</a:t>
            </a:r>
            <a:endParaRPr lang="en-US" altLang="zh-CN" dirty="0">
              <a:solidFill>
                <a:schemeClr val="bg1">
                  <a:lumMod val="50000"/>
                </a:schemeClr>
              </a:solidFill>
              <a:sym typeface="Huawei Sans" panose="020C0503030203020204" pitchFamily="34" charset="0"/>
            </a:endParaRPr>
          </a:p>
          <a:p>
            <a:r>
              <a:rPr lang="zh-CN" altLang="en-US" dirty="0">
                <a:solidFill>
                  <a:schemeClr val="bg1">
                    <a:lumMod val="50000"/>
                  </a:schemeClr>
                </a:solidFill>
                <a:sym typeface="Huawei Sans" panose="020C0503030203020204" pitchFamily="34" charset="0"/>
              </a:rPr>
              <a:t>物联网</a:t>
            </a:r>
          </a:p>
          <a:p>
            <a:r>
              <a:rPr lang="zh-CN" altLang="en-US" dirty="0">
                <a:solidFill>
                  <a:schemeClr val="bg1">
                    <a:lumMod val="50000"/>
                  </a:schemeClr>
                </a:solidFill>
                <a:sym typeface="Huawei Sans" panose="020C0503030203020204" pitchFamily="34" charset="0"/>
              </a:rPr>
              <a:t>大数据与云计算、物联网的关系</a:t>
            </a:r>
          </a:p>
        </p:txBody>
      </p:sp>
    </p:spTree>
    <p:extLst>
      <p:ext uri="{BB962C8B-B14F-4D97-AF65-F5344CB8AC3E}">
        <p14:creationId xmlns:p14="http://schemas.microsoft.com/office/powerpoint/2010/main" val="449034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5705" y="3179544"/>
            <a:ext cx="3121152" cy="2944368"/>
          </a:xfrm>
          <a:prstGeom prst="rect">
            <a:avLst/>
          </a:prstGeom>
        </p:spPr>
      </p:pic>
      <p:sp>
        <p:nvSpPr>
          <p:cNvPr id="4" name="标题 3"/>
          <p:cNvSpPr>
            <a:spLocks noGrp="1"/>
          </p:cNvSpPr>
          <p:nvPr>
            <p:ph type="title"/>
          </p:nvPr>
        </p:nvSpPr>
        <p:spPr/>
        <p:txBody>
          <a:bodyPr/>
          <a:lstStyle/>
          <a:p>
            <a:r>
              <a:rPr lang="zh-CN" altLang="en-US">
                <a:sym typeface="Huawei Sans" panose="020C0503030203020204" pitchFamily="34" charset="0"/>
              </a:rPr>
              <a:t>挑战一：业务部门无清晰的大数据需求</a:t>
            </a:r>
            <a:endParaRPr lang="en-US" altLang="zh-CN" dirty="0">
              <a:sym typeface="Huawei Sans" panose="020C0503030203020204" pitchFamily="34" charset="0"/>
            </a:endParaRPr>
          </a:p>
        </p:txBody>
      </p:sp>
      <p:sp>
        <p:nvSpPr>
          <p:cNvPr id="5" name="文本占位符 4"/>
          <p:cNvSpPr>
            <a:spLocks noGrp="1"/>
          </p:cNvSpPr>
          <p:nvPr>
            <p:ph type="body" sz="quarter" idx="10"/>
          </p:nvPr>
        </p:nvSpPr>
        <p:spPr/>
        <p:txBody>
          <a:bodyPr/>
          <a:lstStyle/>
          <a:p>
            <a:r>
              <a:rPr lang="zh-CN" altLang="en-US" sz="2200" dirty="0">
                <a:sym typeface="Huawei Sans" panose="020C0503030203020204" pitchFamily="34" charset="0"/>
              </a:rPr>
              <a:t>很多企业业务部门不了解大数据的应用场景和价值，因此难以提出大数据的准确需求。由于业务部门需求不清晰，大数据部门又是非盈利部门，企业决策层担心投入产出比不高，在搭建大数据部门时犹豫不决，甚至由于暂时没有应用场景，删除了很多有价值的历史数据。</a:t>
            </a:r>
          </a:p>
          <a:p>
            <a:endParaRPr lang="zh-CN" altLang="en-US" dirty="0"/>
          </a:p>
        </p:txBody>
      </p:sp>
    </p:spTree>
    <p:extLst>
      <p:ext uri="{BB962C8B-B14F-4D97-AF65-F5344CB8AC3E}">
        <p14:creationId xmlns:p14="http://schemas.microsoft.com/office/powerpoint/2010/main" val="1463928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506540E-C016-1053-EE15-C74605FFEE41}"/>
              </a:ext>
            </a:extLst>
          </p:cNvPr>
          <p:cNvSpPr>
            <a:spLocks noGrp="1" noChangeArrowheads="1"/>
          </p:cNvSpPr>
          <p:nvPr>
            <p:ph type="title"/>
          </p:nvPr>
        </p:nvSpPr>
        <p:spPr/>
        <p:txBody>
          <a:bodyPr/>
          <a:lstStyle/>
          <a:p>
            <a:r>
              <a:rPr lang="zh-CN" altLang="en-US">
                <a:latin typeface="黑体" panose="02010609060101010101" pitchFamily="49" charset="-122"/>
                <a:sym typeface="+mn-lt"/>
              </a:rPr>
              <a:t>引言 </a:t>
            </a:r>
            <a:r>
              <a:rPr lang="en-US" altLang="zh-CN">
                <a:latin typeface="黑体" panose="02010609060101010101" pitchFamily="49" charset="-122"/>
                <a:sym typeface="+mn-lt"/>
              </a:rPr>
              <a:t>→ </a:t>
            </a:r>
            <a:r>
              <a:rPr lang="zh-CN" altLang="en-US">
                <a:latin typeface="黑体" panose="02010609060101010101" pitchFamily="49" charset="-122"/>
                <a:sym typeface="+mn-lt"/>
              </a:rPr>
              <a:t>田忌赛马</a:t>
            </a:r>
            <a:endParaRPr lang="en-US" altLang="en-US">
              <a:latin typeface="黑体" panose="02010609060101010101" pitchFamily="49" charset="-122"/>
              <a:sym typeface="+mn-lt"/>
            </a:endParaRPr>
          </a:p>
        </p:txBody>
      </p:sp>
      <p:pic>
        <p:nvPicPr>
          <p:cNvPr id="8195" name="Picture 3">
            <a:extLst>
              <a:ext uri="{FF2B5EF4-FFF2-40B4-BE49-F238E27FC236}">
                <a16:creationId xmlns:a16="http://schemas.microsoft.com/office/drawing/2014/main" id="{178E04CE-FED9-3F39-2431-A4145145D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2133601"/>
            <a:ext cx="5273675" cy="296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a:extLst>
              <a:ext uri="{FF2B5EF4-FFF2-40B4-BE49-F238E27FC236}">
                <a16:creationId xmlns:a16="http://schemas.microsoft.com/office/drawing/2014/main" id="{2D26DF7E-F66D-311D-866A-EA3495B05C0C}"/>
              </a:ext>
            </a:extLst>
          </p:cNvPr>
          <p:cNvSpPr/>
          <p:nvPr/>
        </p:nvSpPr>
        <p:spPr bwMode="auto">
          <a:xfrm>
            <a:off x="711200" y="1196975"/>
            <a:ext cx="10668000" cy="79375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lvl1pPr defTabSz="91281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12813">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12813">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12813">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12813">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有一天，齐威王又提出和将军田忌比赛，并且以</a:t>
            </a:r>
            <a:r>
              <a:rPr lang="zh-CN" altLang="en-US" sz="1600" dirty="0">
                <a:solidFill>
                  <a:srgbClr val="FF0000"/>
                </a:solidFill>
                <a:latin typeface="黑体" panose="02010609060101010101" pitchFamily="49" charset="-122"/>
                <a:ea typeface="黑体" panose="02010609060101010101" pitchFamily="49" charset="-122"/>
                <a:cs typeface="宋体" panose="02010600030101010101" pitchFamily="2" charset="-122"/>
                <a:sym typeface="+mn-lt"/>
              </a:rPr>
              <a:t>千金作赌注</a:t>
            </a: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。田忌很痛快地答应了。</a:t>
            </a:r>
            <a:endParaRPr lang="en-US" altLang="zh-CN"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endParaRPr>
          </a:p>
          <a:p>
            <a:pPr eaLnBrk="0" fontAlgn="base" hangingPunct="0">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但是，答应归答应，心里却老是嘀咕，担心必输无疑！</a:t>
            </a:r>
            <a:endParaRPr lang="en-US" altLang="zh-CN"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endParaRPr>
          </a:p>
          <a:p>
            <a:pPr eaLnBrk="0" fontAlgn="base" hangingPunct="0">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于是田忌回到家里，把这事告诉给了孙膑。</a:t>
            </a:r>
            <a:r>
              <a:rPr lang="zh-CN" altLang="en-US" sz="1600" dirty="0">
                <a:solidFill>
                  <a:srgbClr val="FF0000"/>
                </a:solidFill>
                <a:latin typeface="黑体" panose="02010609060101010101" pitchFamily="49" charset="-122"/>
                <a:ea typeface="黑体" panose="02010609060101010101" pitchFamily="49" charset="-122"/>
                <a:cs typeface="宋体" panose="02010600030101010101" pitchFamily="2" charset="-122"/>
                <a:sym typeface="+mn-lt"/>
              </a:rPr>
              <a:t>孙斌便为老田谋上一计！</a:t>
            </a:r>
          </a:p>
        </p:txBody>
      </p:sp>
      <p:pic>
        <p:nvPicPr>
          <p:cNvPr id="2" name="图片 1">
            <a:extLst>
              <a:ext uri="{FF2B5EF4-FFF2-40B4-BE49-F238E27FC236}">
                <a16:creationId xmlns:a16="http://schemas.microsoft.com/office/drawing/2014/main" id="{13CFC92B-C7F2-947B-3C8F-7D1C528B8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5525" y="2133601"/>
            <a:ext cx="5273675" cy="296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C5CE75AB-6220-CEB2-5A2F-D6BF0D2C11F4}"/>
              </a:ext>
            </a:extLst>
          </p:cNvPr>
          <p:cNvSpPr/>
          <p:nvPr/>
        </p:nvSpPr>
        <p:spPr bwMode="auto">
          <a:xfrm>
            <a:off x="711200" y="5517232"/>
            <a:ext cx="10668000" cy="432048"/>
          </a:xfrm>
          <a:prstGeom prst="rect">
            <a:avLst/>
          </a:prstGeom>
          <a:solidFill>
            <a:srgbClr val="FFFF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defTabSz="914099" eaLnBrk="0" fontAlgn="base" hangingPunct="0">
              <a:spcBef>
                <a:spcPct val="0"/>
              </a:spcBef>
              <a:spcAft>
                <a:spcPct val="0"/>
              </a:spcAft>
              <a:defRPr/>
            </a:pPr>
            <a:r>
              <a:rPr lang="zh-CN" altLang="en-US" sz="1600" dirty="0">
                <a:solidFill>
                  <a:srgbClr val="0000FF">
                    <a:alpha val="98824"/>
                  </a:srgbClr>
                </a:solidFill>
                <a:latin typeface="黑体"/>
                <a:ea typeface="黑体"/>
                <a:cs typeface="+mn-ea"/>
                <a:sym typeface="+mn-lt"/>
              </a:rPr>
              <a:t>孙斌到底为田忌出了什么好计策呢？</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2"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7359532" y="2995248"/>
            <a:ext cx="3546256" cy="2932308"/>
          </a:xfrm>
          <a:prstGeom prst="rect">
            <a:avLst/>
          </a:prstGeom>
        </p:spPr>
      </p:pic>
      <p:sp>
        <p:nvSpPr>
          <p:cNvPr id="2" name="标题 1"/>
          <p:cNvSpPr>
            <a:spLocks noGrp="1"/>
          </p:cNvSpPr>
          <p:nvPr>
            <p:ph type="title"/>
          </p:nvPr>
        </p:nvSpPr>
        <p:spPr/>
        <p:txBody>
          <a:bodyPr/>
          <a:lstStyle/>
          <a:p>
            <a:r>
              <a:rPr lang="zh-CN" altLang="en-US">
                <a:sym typeface="Huawei Sans" panose="020C0503030203020204" pitchFamily="34" charset="0"/>
              </a:rPr>
              <a:t>挑战二：企业内部数据孤岛严重</a:t>
            </a:r>
            <a:endParaRPr lang="en-US" altLang="zh-CN"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sz="2200" dirty="0">
                <a:sym typeface="Huawei Sans" panose="020C0503030203020204" pitchFamily="34" charset="0"/>
              </a:rPr>
              <a:t>企业启动大数据最重要的挑战就是数据的碎片化。在大型企业中，不同类型的数据常常散落在不同部门，使得同一企业内部数据无法共享，无法发挥大数据的价值。</a:t>
            </a:r>
          </a:p>
          <a:p>
            <a:endParaRPr lang="zh-CN" altLang="en-US" dirty="0"/>
          </a:p>
        </p:txBody>
      </p:sp>
    </p:spTree>
    <p:extLst>
      <p:ext uri="{BB962C8B-B14F-4D97-AF65-F5344CB8AC3E}">
        <p14:creationId xmlns:p14="http://schemas.microsoft.com/office/powerpoint/2010/main" val="161078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5463" y="3066417"/>
            <a:ext cx="3946475" cy="3087699"/>
          </a:xfrm>
          <a:prstGeom prst="rect">
            <a:avLst/>
          </a:prstGeom>
        </p:spPr>
      </p:pic>
      <p:sp>
        <p:nvSpPr>
          <p:cNvPr id="3" name="标题 2"/>
          <p:cNvSpPr>
            <a:spLocks noGrp="1"/>
          </p:cNvSpPr>
          <p:nvPr>
            <p:ph type="title"/>
          </p:nvPr>
        </p:nvSpPr>
        <p:spPr/>
        <p:txBody>
          <a:bodyPr/>
          <a:lstStyle/>
          <a:p>
            <a:r>
              <a:rPr lang="zh-CN" altLang="en-US">
                <a:sym typeface="Huawei Sans" panose="020C0503030203020204" pitchFamily="34" charset="0"/>
              </a:rPr>
              <a:t>挑战三：数据可用性低，质量差</a:t>
            </a:r>
            <a:endParaRPr lang="en-US" altLang="zh-CN" dirty="0">
              <a:sym typeface="Huawei Sans" panose="020C0503030203020204" pitchFamily="34" charset="0"/>
            </a:endParaRPr>
          </a:p>
        </p:txBody>
      </p:sp>
      <p:sp>
        <p:nvSpPr>
          <p:cNvPr id="2" name="文本占位符 1"/>
          <p:cNvSpPr>
            <a:spLocks noGrp="1"/>
          </p:cNvSpPr>
          <p:nvPr>
            <p:ph type="body" sz="quarter" idx="10"/>
          </p:nvPr>
        </p:nvSpPr>
        <p:spPr/>
        <p:txBody>
          <a:bodyPr/>
          <a:lstStyle/>
          <a:p>
            <a:r>
              <a:rPr lang="zh-CN" altLang="en-US" sz="2200" dirty="0">
                <a:sym typeface="Huawei Sans" panose="020C0503030203020204" pitchFamily="34" charset="0"/>
              </a:rPr>
              <a:t>很多大中型企业每天会产生大量的数据，但很多企业在大数据的预处理阶段很不重视，导致数据处理很不规范。大数据预处理阶段需要抽取数据把数据转化为方便处理的数据类型，对数据进行清洗和去噪，以提取有效的数据等操作。</a:t>
            </a:r>
            <a:r>
              <a:rPr lang="en-US" altLang="zh-CN" sz="2200" dirty="0">
                <a:sym typeface="Huawei Sans" panose="020C0503030203020204" pitchFamily="34" charset="0"/>
              </a:rPr>
              <a:t>Sybase</a:t>
            </a:r>
            <a:r>
              <a:rPr lang="zh-CN" altLang="en-US" sz="2200" dirty="0">
                <a:sym typeface="Huawei Sans" panose="020C0503030203020204" pitchFamily="34" charset="0"/>
              </a:rPr>
              <a:t>的数据表明，高质量的数据可用性提高</a:t>
            </a:r>
            <a:r>
              <a:rPr lang="en-US" altLang="zh-CN" sz="2200" dirty="0">
                <a:sym typeface="Huawei Sans" panose="020C0503030203020204" pitchFamily="34" charset="0"/>
              </a:rPr>
              <a:t>10%</a:t>
            </a:r>
            <a:r>
              <a:rPr lang="zh-CN" altLang="en-US" sz="2200" dirty="0">
                <a:sym typeface="Huawei Sans" panose="020C0503030203020204" pitchFamily="34" charset="0"/>
              </a:rPr>
              <a:t>，企业效益提高</a:t>
            </a:r>
            <a:r>
              <a:rPr lang="en-US" altLang="zh-CN" sz="2200" dirty="0">
                <a:sym typeface="Huawei Sans" panose="020C0503030203020204" pitchFamily="34" charset="0"/>
              </a:rPr>
              <a:t>20%</a:t>
            </a:r>
            <a:r>
              <a:rPr lang="zh-CN" altLang="en-US" sz="2200" dirty="0">
                <a:sym typeface="Huawei Sans" panose="020C0503030203020204" pitchFamily="34" charset="0"/>
              </a:rPr>
              <a:t>以上。</a:t>
            </a:r>
          </a:p>
          <a:p>
            <a:endParaRPr lang="zh-CN" altLang="en-US" dirty="0"/>
          </a:p>
        </p:txBody>
      </p:sp>
    </p:spTree>
    <p:extLst>
      <p:ext uri="{BB962C8B-B14F-4D97-AF65-F5344CB8AC3E}">
        <p14:creationId xmlns:p14="http://schemas.microsoft.com/office/powerpoint/2010/main" val="296281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0206" y="3716338"/>
            <a:ext cx="3121152" cy="2340864"/>
          </a:xfrm>
          <a:prstGeom prst="rect">
            <a:avLst/>
          </a:prstGeom>
        </p:spPr>
      </p:pic>
      <p:sp>
        <p:nvSpPr>
          <p:cNvPr id="4" name="标题 3"/>
          <p:cNvSpPr>
            <a:spLocks noGrp="1"/>
          </p:cNvSpPr>
          <p:nvPr>
            <p:ph type="title"/>
          </p:nvPr>
        </p:nvSpPr>
        <p:spPr/>
        <p:txBody>
          <a:bodyPr/>
          <a:lstStyle/>
          <a:p>
            <a:r>
              <a:rPr lang="zh-CN" altLang="en-US">
                <a:sym typeface="Huawei Sans" panose="020C0503030203020204" pitchFamily="34" charset="0"/>
              </a:rPr>
              <a:t>挑战四：数据相关管理技术和架构</a:t>
            </a:r>
            <a:endParaRPr lang="en-US" altLang="zh-CN" dirty="0">
              <a:sym typeface="Huawei Sans" panose="020C0503030203020204" pitchFamily="34" charset="0"/>
            </a:endParaRPr>
          </a:p>
        </p:txBody>
      </p:sp>
      <p:sp>
        <p:nvSpPr>
          <p:cNvPr id="2" name="文本占位符 1"/>
          <p:cNvSpPr>
            <a:spLocks noGrp="1"/>
          </p:cNvSpPr>
          <p:nvPr>
            <p:ph type="body" sz="quarter" idx="10"/>
          </p:nvPr>
        </p:nvSpPr>
        <p:spPr/>
        <p:txBody>
          <a:bodyPr/>
          <a:lstStyle/>
          <a:p>
            <a:pPr marL="342900" indent="-342900"/>
            <a:r>
              <a:rPr lang="zh-CN" altLang="en-US" sz="2200" dirty="0">
                <a:sym typeface="Huawei Sans" panose="020C0503030203020204" pitchFamily="34" charset="0"/>
              </a:rPr>
              <a:t>传统的数据库不适合处理</a:t>
            </a:r>
            <a:r>
              <a:rPr lang="en-US" altLang="zh-CN" sz="2200" dirty="0">
                <a:sym typeface="Huawei Sans" panose="020C0503030203020204" pitchFamily="34" charset="0"/>
              </a:rPr>
              <a:t>PB</a:t>
            </a:r>
            <a:r>
              <a:rPr lang="zh-CN" altLang="en-US" sz="2200" dirty="0">
                <a:sym typeface="Huawei Sans" panose="020C0503030203020204" pitchFamily="34" charset="0"/>
              </a:rPr>
              <a:t>级别的数据。</a:t>
            </a:r>
          </a:p>
          <a:p>
            <a:pPr marL="342900" indent="-342900"/>
            <a:r>
              <a:rPr lang="zh-CN" altLang="en-US" sz="2200" dirty="0">
                <a:sym typeface="Huawei Sans" panose="020C0503030203020204" pitchFamily="34" charset="0"/>
              </a:rPr>
              <a:t>传统的数据库没有考虑数据的多样性，尤其对结构化数据、半结构化数据和非结构化数据的兼容。</a:t>
            </a:r>
          </a:p>
          <a:p>
            <a:pPr marL="342900" indent="-342900"/>
            <a:r>
              <a:rPr lang="zh-CN" altLang="en-US" sz="2200" dirty="0">
                <a:sym typeface="Huawei Sans" panose="020C0503030203020204" pitchFamily="34" charset="0"/>
              </a:rPr>
              <a:t>海量数据运维需要保证数据稳定，支持高并发的同时减少服务器负载。</a:t>
            </a:r>
          </a:p>
          <a:p>
            <a:endParaRPr lang="zh-CN" altLang="en-US" dirty="0"/>
          </a:p>
        </p:txBody>
      </p:sp>
    </p:spTree>
    <p:extLst>
      <p:ext uri="{BB962C8B-B14F-4D97-AF65-F5344CB8AC3E}">
        <p14:creationId xmlns:p14="http://schemas.microsoft.com/office/powerpoint/2010/main" val="2881897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1684420" y="2109961"/>
            <a:ext cx="4148489" cy="1384948"/>
          </a:xfrm>
          <a:prstGeom prst="rect">
            <a:avLst/>
          </a:prstGeom>
        </p:spPr>
        <p:txBody>
          <a:bodyPr/>
          <a:lstStyle>
            <a:defPPr>
              <a:defRPr lang="en-US"/>
            </a:defPPr>
            <a:lvl1pPr marL="228600" indent="-228600" defTabSz="914400">
              <a:lnSpc>
                <a:spcPct val="90000"/>
              </a:lnSpc>
              <a:spcBef>
                <a:spcPts val="1000"/>
              </a:spcBef>
              <a:buFont typeface="Arial"/>
              <a:buChar char="•"/>
              <a:defRPr sz="2800"/>
            </a:lvl1pPr>
            <a:lvl2pPr marL="685800" lvl="1" indent="-228600" defTabSz="914400" fontAlgn="auto">
              <a:lnSpc>
                <a:spcPct val="150000"/>
              </a:lnSpc>
              <a:spcBef>
                <a:spcPts val="500"/>
              </a:spcBef>
              <a:spcAft>
                <a:spcPts val="0"/>
              </a:spcAft>
              <a:buFont typeface="微软雅黑" panose="020B0503020204020204" pitchFamily="34" charset="-122"/>
              <a:buChar char="▫"/>
              <a:defRPr>
                <a:solidFill>
                  <a:srgbClr val="000000"/>
                </a:solidFill>
                <a:latin typeface="+mn-ea"/>
                <a:cs typeface="+mn-ea"/>
              </a:defRPr>
            </a:lvl2pPr>
            <a:lvl3pPr marL="1143000" indent="-228600" defTabSz="914400">
              <a:lnSpc>
                <a:spcPct val="90000"/>
              </a:lnSpc>
              <a:spcBef>
                <a:spcPts val="500"/>
              </a:spcBef>
              <a:buFont typeface="Arial"/>
              <a:buChar char="•"/>
              <a:defRPr sz="2000"/>
            </a:lvl3pPr>
            <a:lvl4pPr marL="1600200" indent="-228600" defTabSz="914400">
              <a:lnSpc>
                <a:spcPct val="90000"/>
              </a:lnSpc>
              <a:spcBef>
                <a:spcPts val="500"/>
              </a:spcBef>
              <a:buFont typeface="Arial"/>
              <a:buChar char="•"/>
            </a:lvl4pPr>
            <a:lvl5pPr marL="2057400" indent="-228600" defTabSz="914400">
              <a:lnSpc>
                <a:spcPct val="90000"/>
              </a:lnSpc>
              <a:spcBef>
                <a:spcPts val="500"/>
              </a:spcBef>
              <a:buFont typeface="Arial"/>
              <a:buChar cha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lvl="1"/>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文本占位符 2"/>
          <p:cNvSpPr txBox="1">
            <a:spLocks/>
          </p:cNvSpPr>
          <p:nvPr/>
        </p:nvSpPr>
        <p:spPr bwMode="auto">
          <a:xfrm>
            <a:off x="1684420" y="4092507"/>
            <a:ext cx="9479449" cy="1244705"/>
          </a:xfrm>
          <a:prstGeom prst="rect">
            <a:avLst/>
          </a:prstGeom>
        </p:spPr>
        <p:txBody>
          <a:bodyPr/>
          <a:lstStyle>
            <a:defPPr>
              <a:defRPr lang="en-US"/>
            </a:defPPr>
            <a:lvl1pPr marL="228600" indent="-228600" defTabSz="914400">
              <a:lnSpc>
                <a:spcPct val="90000"/>
              </a:lnSpc>
              <a:spcBef>
                <a:spcPts val="1000"/>
              </a:spcBef>
              <a:buFont typeface="Arial"/>
              <a:buChar char="•"/>
              <a:defRPr sz="2800"/>
            </a:lvl1pPr>
            <a:lvl2pPr marL="685800" lvl="1" indent="-228600" defTabSz="914400" fontAlgn="auto">
              <a:lnSpc>
                <a:spcPct val="150000"/>
              </a:lnSpc>
              <a:spcBef>
                <a:spcPts val="500"/>
              </a:spcBef>
              <a:spcAft>
                <a:spcPts val="0"/>
              </a:spcAft>
              <a:buFont typeface="微软雅黑" panose="020B0503020204020204" pitchFamily="34" charset="-122"/>
              <a:buChar char="▫"/>
              <a:defRPr>
                <a:solidFill>
                  <a:srgbClr val="000000"/>
                </a:solidFill>
                <a:latin typeface="+mn-ea"/>
                <a:cs typeface="+mn-ea"/>
              </a:defRPr>
            </a:lvl2pPr>
            <a:lvl3pPr marL="1143000" indent="-228600" defTabSz="914400">
              <a:lnSpc>
                <a:spcPct val="90000"/>
              </a:lnSpc>
              <a:spcBef>
                <a:spcPts val="500"/>
              </a:spcBef>
              <a:buFont typeface="Arial"/>
              <a:buChar char="•"/>
              <a:defRPr sz="2000"/>
            </a:lvl3pPr>
            <a:lvl4pPr marL="1600200" indent="-228600" defTabSz="914400">
              <a:lnSpc>
                <a:spcPct val="90000"/>
              </a:lnSpc>
              <a:spcBef>
                <a:spcPts val="500"/>
              </a:spcBef>
              <a:buFont typeface="Arial"/>
              <a:buChar char="•"/>
            </a:lvl4pPr>
            <a:lvl5pPr marL="2057400" indent="-228600" defTabSz="914400">
              <a:lnSpc>
                <a:spcPct val="90000"/>
              </a:lnSpc>
              <a:spcBef>
                <a:spcPts val="500"/>
              </a:spcBef>
              <a:buFont typeface="Arial"/>
              <a:buChar cha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lvl="1"/>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54" y="3494909"/>
            <a:ext cx="2377646" cy="2377646"/>
          </a:xfrm>
          <a:prstGeom prst="rect">
            <a:avLst/>
          </a:prstGeom>
        </p:spPr>
      </p:pic>
      <p:sp>
        <p:nvSpPr>
          <p:cNvPr id="4" name="标题 3"/>
          <p:cNvSpPr>
            <a:spLocks noGrp="1"/>
          </p:cNvSpPr>
          <p:nvPr>
            <p:ph type="title"/>
          </p:nvPr>
        </p:nvSpPr>
        <p:spPr/>
        <p:txBody>
          <a:bodyPr/>
          <a:lstStyle/>
          <a:p>
            <a:r>
              <a:rPr lang="zh-CN" altLang="en-US">
                <a:sym typeface="Huawei Sans" panose="020C0503030203020204" pitchFamily="34" charset="0"/>
              </a:rPr>
              <a:t>挑战五：数据安全问题</a:t>
            </a:r>
            <a:endParaRPr lang="en-US" altLang="zh-CN" dirty="0">
              <a:sym typeface="Huawei Sans" panose="020C0503030203020204" pitchFamily="34" charset="0"/>
            </a:endParaRPr>
          </a:p>
        </p:txBody>
      </p:sp>
      <p:sp>
        <p:nvSpPr>
          <p:cNvPr id="7" name="文本占位符 6"/>
          <p:cNvSpPr>
            <a:spLocks noGrp="1"/>
          </p:cNvSpPr>
          <p:nvPr>
            <p:ph type="body" sz="quarter" idx="10"/>
          </p:nvPr>
        </p:nvSpPr>
        <p:spPr/>
        <p:txBody>
          <a:bodyPr/>
          <a:lstStyle/>
          <a:p>
            <a:r>
              <a:rPr lang="zh-CN" altLang="en-US" sz="2200" dirty="0">
                <a:sym typeface="Huawei Sans" panose="020C0503030203020204" pitchFamily="34" charset="0"/>
              </a:rPr>
              <a:t>网络化生活使得犯罪分子更容易获得关于人的信息，也有了更多不易被追踪和防范的犯罪手段。</a:t>
            </a:r>
            <a:endParaRPr lang="en-US" altLang="zh-CN" sz="2200" dirty="0">
              <a:sym typeface="Huawei Sans" panose="020C0503030203020204" pitchFamily="34" charset="0"/>
            </a:endParaRPr>
          </a:p>
          <a:p>
            <a:r>
              <a:rPr lang="zh-CN" altLang="en-US" sz="2200" dirty="0">
                <a:sym typeface="Huawei Sans" panose="020C0503030203020204" pitchFamily="34" charset="0"/>
              </a:rPr>
              <a:t>如何保证用户的信息安全成为大数据时代非常重要的课题。此外，大数据的不断增加，对数据存储的物理安全性要求会越来越高，从而对数据的多副本与容灾机制也提出更高的要求。</a:t>
            </a:r>
          </a:p>
          <a:p>
            <a:endParaRPr lang="zh-CN" altLang="en-US" dirty="0"/>
          </a:p>
        </p:txBody>
      </p:sp>
    </p:spTree>
    <p:extLst>
      <p:ext uri="{BB962C8B-B14F-4D97-AF65-F5344CB8AC3E}">
        <p14:creationId xmlns:p14="http://schemas.microsoft.com/office/powerpoint/2010/main" val="3055412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txBox="1">
            <a:spLocks/>
          </p:cNvSpPr>
          <p:nvPr/>
        </p:nvSpPr>
        <p:spPr>
          <a:xfrm>
            <a:off x="1564879" y="1740953"/>
            <a:ext cx="7812087" cy="1742223"/>
          </a:xfrm>
          <a:prstGeom prst="rect">
            <a:avLst/>
          </a:prstGeom>
        </p:spPr>
        <p:txBody>
          <a:bodyPr/>
          <a:lstStyle>
            <a:defPPr>
              <a:defRPr lang="en-US"/>
            </a:defPPr>
            <a:lvl1pPr marL="228600" indent="-228600" defTabSz="914400">
              <a:lnSpc>
                <a:spcPct val="90000"/>
              </a:lnSpc>
              <a:spcBef>
                <a:spcPts val="1000"/>
              </a:spcBef>
              <a:buFont typeface="Arial"/>
              <a:buChar char="•"/>
              <a:defRPr sz="2800"/>
            </a:lvl1pPr>
            <a:lvl2pPr marL="685800" lvl="1" indent="-228600" defTabSz="914400" fontAlgn="auto">
              <a:lnSpc>
                <a:spcPct val="150000"/>
              </a:lnSpc>
              <a:spcBef>
                <a:spcPts val="500"/>
              </a:spcBef>
              <a:spcAft>
                <a:spcPts val="0"/>
              </a:spcAft>
              <a:buFont typeface="微软雅黑" panose="020B0503020204020204" pitchFamily="34" charset="-122"/>
              <a:buChar char="▫"/>
              <a:defRPr>
                <a:solidFill>
                  <a:srgbClr val="000000"/>
                </a:solidFill>
                <a:latin typeface="+mn-ea"/>
                <a:cs typeface="+mn-ea"/>
              </a:defRPr>
            </a:lvl2pPr>
            <a:lvl3pPr marL="1143000" indent="-228600" defTabSz="914400">
              <a:lnSpc>
                <a:spcPct val="90000"/>
              </a:lnSpc>
              <a:spcBef>
                <a:spcPts val="500"/>
              </a:spcBef>
              <a:buFont typeface="Arial"/>
              <a:buChar char="•"/>
              <a:defRPr sz="2000"/>
            </a:lvl3pPr>
            <a:lvl4pPr marL="1600200" indent="-228600" defTabSz="914400">
              <a:lnSpc>
                <a:spcPct val="90000"/>
              </a:lnSpc>
              <a:spcBef>
                <a:spcPts val="500"/>
              </a:spcBef>
              <a:buFont typeface="Arial"/>
              <a:buChar char="•"/>
            </a:lvl4pPr>
            <a:lvl5pPr marL="2057400" indent="-228600" defTabSz="914400">
              <a:lnSpc>
                <a:spcPct val="90000"/>
              </a:lnSpc>
              <a:spcBef>
                <a:spcPts val="500"/>
              </a:spcBef>
              <a:buFont typeface="Arial"/>
              <a:buChar cha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lvl="1"/>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2144" y="3716338"/>
            <a:ext cx="3771390" cy="2651759"/>
          </a:xfrm>
          <a:prstGeom prst="rect">
            <a:avLst/>
          </a:prstGeom>
        </p:spPr>
      </p:pic>
      <p:sp>
        <p:nvSpPr>
          <p:cNvPr id="5" name="标题 4"/>
          <p:cNvSpPr>
            <a:spLocks noGrp="1"/>
          </p:cNvSpPr>
          <p:nvPr>
            <p:ph type="title"/>
          </p:nvPr>
        </p:nvSpPr>
        <p:spPr/>
        <p:txBody>
          <a:bodyPr/>
          <a:lstStyle/>
          <a:p>
            <a:r>
              <a:rPr lang="zh-CN" altLang="en-US">
                <a:sym typeface="Huawei Sans" panose="020C0503030203020204" pitchFamily="34" charset="0"/>
              </a:rPr>
              <a:t>挑战六：大数据人才缺乏</a:t>
            </a:r>
            <a:endParaRPr lang="en-US" altLang="zh-CN" dirty="0">
              <a:sym typeface="Huawei Sans" panose="020C0503030203020204" pitchFamily="34" charset="0"/>
            </a:endParaRPr>
          </a:p>
        </p:txBody>
      </p:sp>
      <p:sp>
        <p:nvSpPr>
          <p:cNvPr id="7" name="文本占位符 6"/>
          <p:cNvSpPr>
            <a:spLocks noGrp="1"/>
          </p:cNvSpPr>
          <p:nvPr>
            <p:ph type="body" sz="quarter" idx="10"/>
          </p:nvPr>
        </p:nvSpPr>
        <p:spPr/>
        <p:txBody>
          <a:bodyPr/>
          <a:lstStyle/>
          <a:p>
            <a:r>
              <a:rPr lang="zh-CN" altLang="en-US" sz="2200" dirty="0">
                <a:sym typeface="Huawei Sans" panose="020C0503030203020204" pitchFamily="34" charset="0"/>
              </a:rPr>
              <a:t>大数据建设的每一个环节都需要依靠专业人员完成，因此必须培养和造就一支掌握大数据，懂管理，有大数据应用经验的大数据建设专业队伍。全球每年将新增数十万个大数据相关的工作岗位，未来将会出现</a:t>
            </a:r>
            <a:r>
              <a:rPr lang="en-US" altLang="zh-CN" sz="2200" dirty="0">
                <a:sym typeface="Huawei Sans" panose="020C0503030203020204" pitchFamily="34" charset="0"/>
              </a:rPr>
              <a:t>100</a:t>
            </a:r>
            <a:r>
              <a:rPr lang="zh-CN" altLang="en-US" sz="2200" dirty="0">
                <a:sym typeface="Huawei Sans" panose="020C0503030203020204" pitchFamily="34" charset="0"/>
              </a:rPr>
              <a:t>万以上的人才缺口。因此高校和企业共同努力去培养和挖掘人才。</a:t>
            </a:r>
          </a:p>
          <a:p>
            <a:endParaRPr lang="zh-CN" altLang="en-US" dirty="0"/>
          </a:p>
        </p:txBody>
      </p:sp>
    </p:spTree>
    <p:extLst>
      <p:ext uri="{BB962C8B-B14F-4D97-AF65-F5344CB8AC3E}">
        <p14:creationId xmlns:p14="http://schemas.microsoft.com/office/powerpoint/2010/main" val="4117738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308" y="3382257"/>
            <a:ext cx="2916324" cy="2520689"/>
          </a:xfrm>
          <a:prstGeom prst="rect">
            <a:avLst/>
          </a:prstGeom>
        </p:spPr>
      </p:pic>
      <p:sp>
        <p:nvSpPr>
          <p:cNvPr id="3" name="标题 2"/>
          <p:cNvSpPr>
            <a:spLocks noGrp="1"/>
          </p:cNvSpPr>
          <p:nvPr>
            <p:ph type="title"/>
          </p:nvPr>
        </p:nvSpPr>
        <p:spPr/>
        <p:txBody>
          <a:bodyPr/>
          <a:lstStyle/>
          <a:p>
            <a:r>
              <a:rPr lang="zh-CN" altLang="en-US">
                <a:sym typeface="Huawei Sans" panose="020C0503030203020204" pitchFamily="34" charset="0"/>
              </a:rPr>
              <a:t>挑战七：数据开放与隐私的权衡</a:t>
            </a:r>
            <a:endParaRPr lang="en-US" altLang="zh-CN" dirty="0">
              <a:sym typeface="Huawei Sans" panose="020C0503030203020204" pitchFamily="34" charset="0"/>
            </a:endParaRPr>
          </a:p>
        </p:txBody>
      </p:sp>
      <p:sp>
        <p:nvSpPr>
          <p:cNvPr id="6" name="文本占位符 5"/>
          <p:cNvSpPr>
            <a:spLocks noGrp="1"/>
          </p:cNvSpPr>
          <p:nvPr>
            <p:ph type="body" sz="quarter" idx="10"/>
          </p:nvPr>
        </p:nvSpPr>
        <p:spPr/>
        <p:txBody>
          <a:bodyPr/>
          <a:lstStyle/>
          <a:p>
            <a:r>
              <a:rPr lang="zh-CN" altLang="en-US" dirty="0">
                <a:sym typeface="Huawei Sans" panose="020C0503030203020204" pitchFamily="34" charset="0"/>
              </a:rPr>
              <a:t>在大数据应用日益重要的今天，数据资源的开放共享已经成为在数据大战中保持优势的关键。但是数据的开放不可避免的会侵害一些用户的隐私。如何在推动数据全面开放，应用和共享的同时有效地保护公民和企业隐私，逐步加强隐私立法，将是大数据时代的一个重大挑战。</a:t>
            </a:r>
          </a:p>
          <a:p>
            <a:endParaRPr lang="zh-CN" altLang="en-US" dirty="0"/>
          </a:p>
        </p:txBody>
      </p:sp>
    </p:spTree>
    <p:extLst>
      <p:ext uri="{BB962C8B-B14F-4D97-AF65-F5344CB8AC3E}">
        <p14:creationId xmlns:p14="http://schemas.microsoft.com/office/powerpoint/2010/main" val="498732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bg1">
                    <a:lumMod val="50000"/>
                  </a:schemeClr>
                </a:solidFill>
                <a:sym typeface="Huawei Sans" panose="020C0503030203020204" pitchFamily="34" charset="0"/>
              </a:rPr>
              <a:t>大数据时代的挑战与机遇</a:t>
            </a:r>
            <a:endParaRPr lang="en-US" altLang="zh-CN" dirty="0">
              <a:solidFill>
                <a:schemeClr val="bg1">
                  <a:lumMod val="50000"/>
                </a:schemeClr>
              </a:solidFill>
              <a:sym typeface="Huawei Sans" panose="020C0503030203020204" pitchFamily="34" charset="0"/>
            </a:endParaRPr>
          </a:p>
          <a:p>
            <a:r>
              <a:rPr lang="zh-CN" altLang="en-US" b="1" dirty="0">
                <a:sym typeface="Huawei Sans" panose="020C0503030203020204" pitchFamily="34" charset="0"/>
              </a:rPr>
              <a:t>公有云大数据概述</a:t>
            </a:r>
            <a:endParaRPr lang="en-US" altLang="zh-CN" b="1" dirty="0">
              <a:sym typeface="Huawei Sans" panose="020C0503030203020204" pitchFamily="34" charset="0"/>
            </a:endParaRPr>
          </a:p>
          <a:p>
            <a:r>
              <a:rPr lang="zh-CN" altLang="en-US" dirty="0">
                <a:solidFill>
                  <a:schemeClr val="bg1">
                    <a:lumMod val="50000"/>
                  </a:schemeClr>
                </a:solidFill>
                <a:sym typeface="Huawei Sans" panose="020C0503030203020204" pitchFamily="34" charset="0"/>
              </a:rPr>
              <a:t>物联网</a:t>
            </a:r>
          </a:p>
          <a:p>
            <a:r>
              <a:rPr lang="zh-CN" altLang="en-US" dirty="0">
                <a:solidFill>
                  <a:schemeClr val="bg1">
                    <a:lumMod val="50000"/>
                  </a:schemeClr>
                </a:solidFill>
                <a:sym typeface="Huawei Sans" panose="020C0503030203020204" pitchFamily="34" charset="0"/>
              </a:rPr>
              <a:t>大数据与云计算、物联网的关系</a:t>
            </a:r>
          </a:p>
        </p:txBody>
      </p:sp>
    </p:spTree>
    <p:extLst>
      <p:ext uri="{BB962C8B-B14F-4D97-AF65-F5344CB8AC3E}">
        <p14:creationId xmlns:p14="http://schemas.microsoft.com/office/powerpoint/2010/main" val="1102339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Huawei Sans" panose="020C0503030203020204" pitchFamily="34" charset="0"/>
              </a:rPr>
              <a:t>什么是云</a:t>
            </a:r>
          </a:p>
        </p:txBody>
      </p:sp>
      <p:sp>
        <p:nvSpPr>
          <p:cNvPr id="4" name="文本占位符 3"/>
          <p:cNvSpPr>
            <a:spLocks noGrp="1"/>
          </p:cNvSpPr>
          <p:nvPr>
            <p:ph type="body" sz="quarter" idx="10"/>
          </p:nvPr>
        </p:nvSpPr>
        <p:spPr/>
        <p:txBody>
          <a:bodyPr/>
          <a:lstStyle/>
          <a:p>
            <a:r>
              <a:rPr lang="zh-CN" altLang="en-US" dirty="0">
                <a:sym typeface="Huawei Sans" panose="020C0503030203020204" pitchFamily="34" charset="0"/>
              </a:rPr>
              <a:t>云技术是指在广域网或局域网内将硬件、软件、网络等系列资源统一起来，实现数据的计算、储存、处理和共享的一种托管技术。</a:t>
            </a:r>
            <a:endParaRPr lang="en-US" altLang="zh-CN" dirty="0">
              <a:sym typeface="Huawei Sans" panose="020C0503030203020204" pitchFamily="34" charset="0"/>
            </a:endParaRPr>
          </a:p>
          <a:p>
            <a:r>
              <a:rPr lang="zh-CN" altLang="en-US" dirty="0">
                <a:sym typeface="Huawei Sans" panose="020C0503030203020204" pitchFamily="34" charset="0"/>
              </a:rPr>
              <a:t>云技术是基于云计算商业模式应用的网络技术、信息技术、整合技术、管理平台技术、应用技术等的总称，可以组成资源池，按需所用，灵活便利。</a:t>
            </a:r>
          </a:p>
        </p:txBody>
      </p:sp>
      <p:pic>
        <p:nvPicPr>
          <p:cNvPr id="5" name="图片 4"/>
          <p:cNvPicPr>
            <a:picLocks noChangeAspect="1"/>
          </p:cNvPicPr>
          <p:nvPr/>
        </p:nvPicPr>
        <p:blipFill>
          <a:blip r:embed="rId3"/>
          <a:stretch>
            <a:fillRect/>
          </a:stretch>
        </p:blipFill>
        <p:spPr>
          <a:xfrm>
            <a:off x="7920417" y="3451359"/>
            <a:ext cx="3075619" cy="2644417"/>
          </a:xfrm>
          <a:prstGeom prst="rect">
            <a:avLst/>
          </a:prstGeom>
        </p:spPr>
      </p:pic>
    </p:spTree>
    <p:extLst>
      <p:ext uri="{BB962C8B-B14F-4D97-AF65-F5344CB8AC3E}">
        <p14:creationId xmlns:p14="http://schemas.microsoft.com/office/powerpoint/2010/main" val="53972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Huawei Sans" panose="020C0503030203020204" pitchFamily="34" charset="0"/>
              </a:rPr>
              <a:t>云的三种部署模式</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dirty="0">
                <a:sym typeface="Huawei Sans" panose="020C0503030203020204" pitchFamily="34" charset="0"/>
              </a:rPr>
              <a:t>随着云计算的发展，现如今几乎每个企业计划或正在使用云，但不是每个企业都使用相同类型的云模式。企业上云，通常分为三种云模式，包括公有云、私有云和混合云。</a:t>
            </a:r>
            <a:endParaRPr lang="en-US" altLang="zh-CN" dirty="0">
              <a:sym typeface="Huawei Sans" panose="020C0503030203020204" pitchFamily="34" charset="0"/>
            </a:endParaRPr>
          </a:p>
          <a:p>
            <a:r>
              <a:rPr lang="zh-CN" altLang="en-US" dirty="0">
                <a:sym typeface="Huawei Sans" panose="020C0503030203020204" pitchFamily="34" charset="0"/>
              </a:rPr>
              <a:t>针对不同行业特点、不同发展阶段、不同的数据安全要求，要选择不同的上云部署模式，做到因企制宜。</a:t>
            </a:r>
          </a:p>
        </p:txBody>
      </p:sp>
      <p:sp>
        <p:nvSpPr>
          <p:cNvPr id="18" name="云形 17"/>
          <p:cNvSpPr/>
          <p:nvPr/>
        </p:nvSpPr>
        <p:spPr>
          <a:xfrm>
            <a:off x="1698689" y="3672414"/>
            <a:ext cx="2438400" cy="1099457"/>
          </a:xfrm>
          <a:prstGeom prst="cloud">
            <a:avLst/>
          </a:prstGeom>
          <a:ln>
            <a:no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公有云</a:t>
            </a:r>
          </a:p>
        </p:txBody>
      </p:sp>
      <p:sp>
        <p:nvSpPr>
          <p:cNvPr id="19" name="云形 18"/>
          <p:cNvSpPr/>
          <p:nvPr/>
        </p:nvSpPr>
        <p:spPr>
          <a:xfrm>
            <a:off x="3926988" y="5216992"/>
            <a:ext cx="2438400" cy="1099457"/>
          </a:xfrm>
          <a:prstGeom prst="cloud">
            <a:avLst/>
          </a:prstGeom>
          <a:ln>
            <a:no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私有云</a:t>
            </a:r>
          </a:p>
        </p:txBody>
      </p:sp>
      <p:sp>
        <p:nvSpPr>
          <p:cNvPr id="20" name="云形 19"/>
          <p:cNvSpPr/>
          <p:nvPr/>
        </p:nvSpPr>
        <p:spPr>
          <a:xfrm>
            <a:off x="6643222" y="4122971"/>
            <a:ext cx="3301401" cy="1554187"/>
          </a:xfrm>
          <a:prstGeom prst="cloud">
            <a:avLst/>
          </a:prstGeom>
          <a:effectLst>
            <a:glow rad="101600">
              <a:schemeClr val="accent4">
                <a:satMod val="175000"/>
                <a:alpha val="40000"/>
              </a:schemeClr>
            </a:glow>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右箭头 20"/>
          <p:cNvSpPr/>
          <p:nvPr/>
        </p:nvSpPr>
        <p:spPr>
          <a:xfrm>
            <a:off x="1106105" y="4696082"/>
            <a:ext cx="9704571" cy="476426"/>
          </a:xfrm>
          <a:prstGeom prst="rightArrow">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矩形 21"/>
          <p:cNvSpPr/>
          <p:nvPr/>
        </p:nvSpPr>
        <p:spPr>
          <a:xfrm>
            <a:off x="8260118" y="4326750"/>
            <a:ext cx="877163" cy="369332"/>
          </a:xfrm>
          <a:prstGeom prst="rect">
            <a:avLst/>
          </a:prstGeom>
        </p:spPr>
        <p:txBody>
          <a:bodyPr wrap="none">
            <a:spAutoFit/>
          </a:bodyPr>
          <a:lstStyle/>
          <a:p>
            <a:pPr algn="ctr"/>
            <a:r>
              <a:rPr lang="zh-CN" altLang="en-US"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混合云</a:t>
            </a:r>
          </a:p>
        </p:txBody>
      </p:sp>
      <p:sp>
        <p:nvSpPr>
          <p:cNvPr id="23" name="矩形 22"/>
          <p:cNvSpPr/>
          <p:nvPr/>
        </p:nvSpPr>
        <p:spPr>
          <a:xfrm>
            <a:off x="4853739" y="4696082"/>
            <a:ext cx="1338828" cy="369332"/>
          </a:xfrm>
          <a:prstGeom prst="rect">
            <a:avLst/>
          </a:prstGeom>
        </p:spPr>
        <p:txBody>
          <a:bodyPr wrap="none">
            <a:spAutoFit/>
          </a:bodyPr>
          <a:lstStyle/>
          <a:p>
            <a:pPr algn="ctr" defTabSz="914400" fontAlgn="t">
              <a:spcBef>
                <a:spcPct val="0"/>
              </a:spcBef>
              <a:spcAft>
                <a:spcPct val="0"/>
              </a:spcAft>
            </a:pPr>
            <a:r>
              <a:rPr lang="zh-CN" altLang="en-US"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企业防火墙</a:t>
            </a:r>
            <a:endParaRPr lang="en-US" altLang="zh-CN"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417093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Huawei Sans" panose="020C0503030203020204" pitchFamily="34" charset="0"/>
              </a:rPr>
              <a:t>公有云</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a:sym typeface="Huawei Sans" panose="020C0503030203020204" pitchFamily="34" charset="0"/>
              </a:rPr>
              <a:t>公有云（</a:t>
            </a:r>
            <a:r>
              <a:rPr lang="en-US" altLang="zh-CN">
                <a:sym typeface="Huawei Sans" panose="020C0503030203020204" pitchFamily="34" charset="0"/>
              </a:rPr>
              <a:t>Public Cloud</a:t>
            </a:r>
            <a:r>
              <a:rPr lang="zh-CN" altLang="en-US">
                <a:sym typeface="Huawei Sans" panose="020C0503030203020204" pitchFamily="34" charset="0"/>
              </a:rPr>
              <a:t>）通常是指第三方提供给用户能够使用的云，公有云一般可以通过</a:t>
            </a:r>
            <a:r>
              <a:rPr lang="en-US" altLang="zh-CN">
                <a:sym typeface="Huawei Sans" panose="020C0503030203020204" pitchFamily="34" charset="0"/>
              </a:rPr>
              <a:t>Internet</a:t>
            </a:r>
            <a:r>
              <a:rPr lang="zh-CN" altLang="en-US">
                <a:sym typeface="Huawei Sans" panose="020C0503030203020204" pitchFamily="34" charset="0"/>
              </a:rPr>
              <a:t>使用，可能是免费或是成本低廉的。</a:t>
            </a:r>
            <a:endParaRPr lang="en-US" altLang="zh-CN">
              <a:sym typeface="Huawei Sans" panose="020C0503030203020204" pitchFamily="34" charset="0"/>
            </a:endParaRPr>
          </a:p>
          <a:p>
            <a:r>
              <a:rPr lang="zh-CN" altLang="en-US">
                <a:sym typeface="Huawei Sans" panose="020C0503030203020204" pitchFamily="34" charset="0"/>
              </a:rPr>
              <a:t>公有云是为大众建的，所有入驻用户都成为租户，租户资源弹性伸缩，当该租户离开后其资源可马上释放给下一个租户。</a:t>
            </a:r>
            <a:endParaRPr lang="zh-CN" altLang="en-US" dirty="0">
              <a:sym typeface="Huawei Sans" panose="020C0503030203020204" pitchFamily="34" charset="0"/>
            </a:endParaRPr>
          </a:p>
        </p:txBody>
      </p:sp>
      <p:sp>
        <p:nvSpPr>
          <p:cNvPr id="4" name="矩形 3"/>
          <p:cNvSpPr/>
          <p:nvPr/>
        </p:nvSpPr>
        <p:spPr>
          <a:xfrm>
            <a:off x="2535050" y="3514096"/>
            <a:ext cx="2086865" cy="2490537"/>
          </a:xfrm>
          <a:prstGeom prst="rect">
            <a:avLst/>
          </a:prstGeom>
          <a:solidFill>
            <a:schemeClr val="accent3">
              <a:lumMod val="20000"/>
              <a:lumOff val="8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文本框 4"/>
          <p:cNvSpPr txBox="1"/>
          <p:nvPr/>
        </p:nvSpPr>
        <p:spPr>
          <a:xfrm>
            <a:off x="2643908" y="3789868"/>
            <a:ext cx="2086864" cy="1938992"/>
          </a:xfrm>
          <a:prstGeom prst="rect">
            <a:avLst/>
          </a:prstGeom>
          <a:noFill/>
        </p:spPr>
        <p:txBody>
          <a:bodyPr wrap="square" rtlCol="0">
            <a:spAutoFit/>
          </a:bodyPr>
          <a:lstStyle/>
          <a:p>
            <a:pPr>
              <a:lnSpc>
                <a:spcPct val="150000"/>
              </a:lnSpc>
            </a:pPr>
            <a:r>
              <a:rPr lang="zh-CN" altLang="en-US" sz="2000" b="1" dirty="0">
                <a:latin typeface="Huawei Sans" panose="020C0503030203020204" pitchFamily="34" charset="0"/>
                <a:ea typeface="方正兰亭黑简体" panose="02000000000000000000" pitchFamily="2" charset="-122"/>
                <a:sym typeface="Huawei Sans" panose="020C0503030203020204" pitchFamily="34" charset="0"/>
              </a:rPr>
              <a:t>优点：</a:t>
            </a:r>
            <a:endParaRPr lang="en-US" altLang="zh-CN" sz="2000" b="1" dirty="0">
              <a:latin typeface="Huawei Sans" panose="020C0503030203020204" pitchFamily="34" charset="0"/>
              <a:ea typeface="方正兰亭黑简体" panose="02000000000000000000" pitchFamily="2" charset="-122"/>
              <a:sym typeface="Huawei Sans" panose="020C0503030203020204" pitchFamily="34" charset="0"/>
            </a:endParaRPr>
          </a:p>
          <a:p>
            <a:pPr marL="457200" indent="-457200">
              <a:lnSpc>
                <a:spcPct val="150000"/>
              </a:lnSpc>
              <a:buFont typeface="Wingdings" panose="05000000000000000000" pitchFamily="2" charset="2"/>
              <a:buChar char="ü"/>
            </a:pP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成本低廉</a:t>
            </a: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a:p>
            <a:pPr marL="457200" indent="-457200">
              <a:lnSpc>
                <a:spcPct val="150000"/>
              </a:lnSpc>
              <a:buFont typeface="Wingdings" panose="05000000000000000000" pitchFamily="2" charset="2"/>
              <a:buChar char="ü"/>
            </a:pP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使用方便</a:t>
            </a: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a:p>
            <a:pPr marL="457200" indent="-457200">
              <a:lnSpc>
                <a:spcPct val="150000"/>
              </a:lnSpc>
              <a:buFont typeface="Wingdings" panose="05000000000000000000" pitchFamily="2" charset="2"/>
              <a:buChar char="ü"/>
            </a:pP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易于扩展</a:t>
            </a:r>
          </a:p>
        </p:txBody>
      </p:sp>
      <p:sp>
        <p:nvSpPr>
          <p:cNvPr id="6" name="矩形 5"/>
          <p:cNvSpPr/>
          <p:nvPr/>
        </p:nvSpPr>
        <p:spPr>
          <a:xfrm>
            <a:off x="6714052" y="3514096"/>
            <a:ext cx="2086865" cy="2490537"/>
          </a:xfrm>
          <a:prstGeom prst="rect">
            <a:avLst/>
          </a:prstGeom>
          <a:solidFill>
            <a:schemeClr val="bg2">
              <a:lumMod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文本框 6"/>
          <p:cNvSpPr txBox="1"/>
          <p:nvPr/>
        </p:nvSpPr>
        <p:spPr>
          <a:xfrm>
            <a:off x="6822909" y="3789868"/>
            <a:ext cx="2086864" cy="1938992"/>
          </a:xfrm>
          <a:prstGeom prst="rect">
            <a:avLst/>
          </a:prstGeom>
          <a:noFill/>
        </p:spPr>
        <p:txBody>
          <a:bodyPr wrap="square" rtlCol="0">
            <a:spAutoFit/>
          </a:bodyPr>
          <a:lstStyle/>
          <a:p>
            <a:pPr>
              <a:lnSpc>
                <a:spcPct val="150000"/>
              </a:lnSpc>
            </a:pPr>
            <a:r>
              <a:rPr lang="zh-CN" altLang="en-US" sz="2000" b="1" dirty="0">
                <a:latin typeface="Huawei Sans" panose="020C0503030203020204" pitchFamily="34" charset="0"/>
                <a:ea typeface="方正兰亭黑简体" panose="02000000000000000000" pitchFamily="2" charset="-122"/>
                <a:sym typeface="Huawei Sans" panose="020C0503030203020204" pitchFamily="34" charset="0"/>
              </a:rPr>
              <a:t>缺点：</a:t>
            </a:r>
            <a:endParaRPr lang="en-US" altLang="zh-CN" sz="2000" b="1" dirty="0">
              <a:latin typeface="Huawei Sans" panose="020C0503030203020204" pitchFamily="34" charset="0"/>
              <a:ea typeface="方正兰亭黑简体" panose="02000000000000000000" pitchFamily="2" charset="-122"/>
              <a:sym typeface="Huawei Sans" panose="020C0503030203020204" pitchFamily="34" charset="0"/>
            </a:endParaRPr>
          </a:p>
          <a:p>
            <a:pPr marL="457200" indent="-457200">
              <a:lnSpc>
                <a:spcPct val="150000"/>
              </a:lnSpc>
              <a:buFont typeface="Wingdings" panose="05000000000000000000" pitchFamily="2" charset="2"/>
              <a:buChar char="u"/>
            </a:pP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安全顾虑</a:t>
            </a: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a:p>
            <a:pPr marL="457200" indent="-457200">
              <a:lnSpc>
                <a:spcPct val="150000"/>
              </a:lnSpc>
              <a:buFont typeface="Wingdings" panose="05000000000000000000" pitchFamily="2" charset="2"/>
              <a:buChar char="u"/>
            </a:pP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性能超卖</a:t>
            </a: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a:p>
            <a:pPr marL="457200" indent="-457200">
              <a:lnSpc>
                <a:spcPct val="150000"/>
              </a:lnSpc>
              <a:buFont typeface="Wingdings" panose="05000000000000000000" pitchFamily="2" charset="2"/>
              <a:buChar char="u"/>
            </a:pP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网络问题</a:t>
            </a:r>
          </a:p>
        </p:txBody>
      </p:sp>
    </p:spTree>
    <p:extLst>
      <p:ext uri="{BB962C8B-B14F-4D97-AF65-F5344CB8AC3E}">
        <p14:creationId xmlns:p14="http://schemas.microsoft.com/office/powerpoint/2010/main" val="53775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C52178F-A977-AA16-2A1C-E8EFBCF83683}"/>
              </a:ext>
            </a:extLst>
          </p:cNvPr>
          <p:cNvSpPr>
            <a:spLocks noGrp="1" noChangeArrowheads="1"/>
          </p:cNvSpPr>
          <p:nvPr>
            <p:ph type="title"/>
          </p:nvPr>
        </p:nvSpPr>
        <p:spPr/>
        <p:txBody>
          <a:bodyPr/>
          <a:lstStyle/>
          <a:p>
            <a:r>
              <a:rPr lang="zh-CN" altLang="en-US">
                <a:latin typeface="黑体" panose="02010609060101010101" pitchFamily="49" charset="-122"/>
                <a:sym typeface="+mn-lt"/>
              </a:rPr>
              <a:t>引言 </a:t>
            </a:r>
            <a:r>
              <a:rPr lang="en-US" altLang="zh-CN">
                <a:latin typeface="黑体" panose="02010609060101010101" pitchFamily="49" charset="-122"/>
                <a:sym typeface="+mn-lt"/>
              </a:rPr>
              <a:t>→ </a:t>
            </a:r>
            <a:r>
              <a:rPr lang="zh-CN" altLang="en-US">
                <a:latin typeface="黑体" panose="02010609060101010101" pitchFamily="49" charset="-122"/>
                <a:sym typeface="+mn-lt"/>
              </a:rPr>
              <a:t>田忌赛马</a:t>
            </a:r>
            <a:endParaRPr lang="en-US" altLang="en-US">
              <a:latin typeface="黑体" panose="02010609060101010101" pitchFamily="49" charset="-122"/>
              <a:sym typeface="+mn-lt"/>
            </a:endParaRPr>
          </a:p>
        </p:txBody>
      </p:sp>
      <p:pic>
        <p:nvPicPr>
          <p:cNvPr id="10" name="矩形 9">
            <a:extLst>
              <a:ext uri="{FF2B5EF4-FFF2-40B4-BE49-F238E27FC236}">
                <a16:creationId xmlns:a16="http://schemas.microsoft.com/office/drawing/2014/main" id="{BFA03B02-9FE6-93D1-F7E4-30621AA653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5651500"/>
            <a:ext cx="106680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A2219F74-8471-10ED-3E6D-CB9BC706C41F}"/>
              </a:ext>
            </a:extLst>
          </p:cNvPr>
          <p:cNvSpPr/>
          <p:nvPr/>
        </p:nvSpPr>
        <p:spPr bwMode="auto">
          <a:xfrm>
            <a:off x="711200" y="1127126"/>
            <a:ext cx="10668000" cy="79216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lvl1pPr defTabSz="91281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12813">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12813">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12813">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12813">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孙膑发现他们的马脚力都差不多，马分为上、中、下三等，于是用</a:t>
            </a:r>
            <a:r>
              <a:rPr lang="zh-CN" altLang="en-US" sz="1600" dirty="0">
                <a:solidFill>
                  <a:srgbClr val="FF0000"/>
                </a:solidFill>
                <a:latin typeface="黑体" panose="02010609060101010101" pitchFamily="49" charset="-122"/>
                <a:ea typeface="黑体" panose="02010609060101010101" pitchFamily="49" charset="-122"/>
                <a:cs typeface="宋体" panose="02010600030101010101" pitchFamily="2" charset="-122"/>
                <a:sym typeface="+mn-lt"/>
              </a:rPr>
              <a:t>下等马对付他们的上等马，用上等马对付他们的中等马，用中等马对付他们的下等马</a:t>
            </a: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a:t>
            </a:r>
            <a:endParaRPr lang="en-US" altLang="zh-CN"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endParaRPr>
          </a:p>
          <a:p>
            <a:pPr eaLnBrk="0" fontAlgn="base" hangingPunct="0">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结果田忌一场败而两场胜，</a:t>
            </a:r>
            <a:r>
              <a:rPr lang="zh-CN" altLang="en-US" sz="1600" dirty="0">
                <a:solidFill>
                  <a:srgbClr val="0000FF"/>
                </a:solidFill>
                <a:latin typeface="黑体" panose="02010609060101010101" pitchFamily="49" charset="-122"/>
                <a:ea typeface="黑体" panose="02010609060101010101" pitchFamily="49" charset="-122"/>
                <a:cs typeface="宋体" panose="02010600030101010101" pitchFamily="2" charset="-122"/>
                <a:sym typeface="+mn-lt"/>
              </a:rPr>
              <a:t>最终赢得齐王的千金赌注</a:t>
            </a: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a:t>
            </a:r>
          </a:p>
        </p:txBody>
      </p:sp>
      <p:pic>
        <p:nvPicPr>
          <p:cNvPr id="10245" name="Picture 2">
            <a:extLst>
              <a:ext uri="{FF2B5EF4-FFF2-40B4-BE49-F238E27FC236}">
                <a16:creationId xmlns:a16="http://schemas.microsoft.com/office/drawing/2014/main" id="{E6B39A0E-6CD7-1A19-015C-471CB676F7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201" y="2062163"/>
            <a:ext cx="8048626" cy="331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a:extLst>
              <a:ext uri="{FF2B5EF4-FFF2-40B4-BE49-F238E27FC236}">
                <a16:creationId xmlns:a16="http://schemas.microsoft.com/office/drawing/2014/main" id="{B0403048-C470-3E07-DEAA-65E8D33C3B1E}"/>
              </a:ext>
            </a:extLst>
          </p:cNvPr>
          <p:cNvSpPr/>
          <p:nvPr/>
        </p:nvSpPr>
        <p:spPr>
          <a:xfrm>
            <a:off x="4224338" y="3070225"/>
            <a:ext cx="957262" cy="1441450"/>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dirty="0">
              <a:solidFill>
                <a:srgbClr val="FFFFFF"/>
              </a:solidFill>
              <a:latin typeface="黑体"/>
              <a:ea typeface="黑体"/>
            </a:endParaRPr>
          </a:p>
        </p:txBody>
      </p:sp>
      <p:sp>
        <p:nvSpPr>
          <p:cNvPr id="4" name="TextBox 3">
            <a:extLst>
              <a:ext uri="{FF2B5EF4-FFF2-40B4-BE49-F238E27FC236}">
                <a16:creationId xmlns:a16="http://schemas.microsoft.com/office/drawing/2014/main" id="{6E87D531-FFE2-B9A0-2B2B-8C42C7038906}"/>
              </a:ext>
            </a:extLst>
          </p:cNvPr>
          <p:cNvSpPr txBox="1"/>
          <p:nvPr/>
        </p:nvSpPr>
        <p:spPr>
          <a:xfrm>
            <a:off x="4225926" y="3503614"/>
            <a:ext cx="574675" cy="503237"/>
          </a:xfrm>
          <a:prstGeom prst="rect">
            <a:avLst/>
          </a:prstGeom>
          <a:solidFill>
            <a:schemeClr val="tx2">
              <a:lumMod val="75000"/>
            </a:schemeClr>
          </a:solidFill>
        </p:spPr>
        <p:txBody>
          <a:bodyPr/>
          <a:lstStyle/>
          <a:p>
            <a:pPr defTabSz="914400" eaLnBrk="0" fontAlgn="base" hangingPunct="0">
              <a:spcBef>
                <a:spcPct val="0"/>
              </a:spcBef>
              <a:spcAft>
                <a:spcPct val="0"/>
              </a:spcAft>
              <a:defRPr/>
            </a:pPr>
            <a:r>
              <a:rPr lang="zh-CN" altLang="en-US" sz="1400" dirty="0">
                <a:solidFill>
                  <a:srgbClr val="0000FF"/>
                </a:solidFill>
                <a:latin typeface="黑体"/>
                <a:ea typeface="黑体"/>
              </a:rPr>
              <a:t>数据分析</a:t>
            </a:r>
          </a:p>
        </p:txBody>
      </p:sp>
      <p:pic>
        <p:nvPicPr>
          <p:cNvPr id="39938" name="Picture 2">
            <a:extLst>
              <a:ext uri="{FF2B5EF4-FFF2-40B4-BE49-F238E27FC236}">
                <a16:creationId xmlns:a16="http://schemas.microsoft.com/office/drawing/2014/main" id="{466617BB-5C79-4C8A-0590-D2ABC170E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0217" r="18710" b="6425"/>
          <a:stretch>
            <a:fillRect/>
          </a:stretch>
        </p:blipFill>
        <p:spPr bwMode="auto">
          <a:xfrm>
            <a:off x="8688388" y="2136775"/>
            <a:ext cx="2690812"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nodeType="clickEffect">
                                  <p:stCondLst>
                                    <p:cond delay="0"/>
                                  </p:stCondLst>
                                  <p:childTnLst>
                                    <p:set>
                                      <p:cBhvr>
                                        <p:cTn id="12" dur="1" fill="hold">
                                          <p:stCondLst>
                                            <p:cond delay="0"/>
                                          </p:stCondLst>
                                        </p:cTn>
                                        <p:tgtEl>
                                          <p:spTgt spid="39938"/>
                                        </p:tgtEl>
                                        <p:attrNameLst>
                                          <p:attrName>style.visibility</p:attrName>
                                        </p:attrNameLst>
                                      </p:cBhvr>
                                      <p:to>
                                        <p:strVal val="visible"/>
                                      </p:to>
                                    </p:set>
                                    <p:animEffect transition="in" filter="wipe(down)">
                                      <p:cBhvr>
                                        <p:cTn id="13" dur="500"/>
                                        <p:tgtEl>
                                          <p:spTgt spid="3993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6" presetClass="entr" presetSubtype="16"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ircle(in)">
                                      <p:cBhvr>
                                        <p:cTn id="1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Huawei Sans" panose="020C0503030203020204" pitchFamily="34" charset="0"/>
              </a:rPr>
              <a:t>私有云</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a:sym typeface="Huawei Sans" panose="020C0503030203020204" pitchFamily="34" charset="0"/>
              </a:rPr>
              <a:t>私有云（</a:t>
            </a:r>
            <a:r>
              <a:rPr lang="en-US" altLang="zh-CN">
                <a:sym typeface="Huawei Sans" panose="020C0503030203020204" pitchFamily="34" charset="0"/>
              </a:rPr>
              <a:t>Private Cloud</a:t>
            </a:r>
            <a:r>
              <a:rPr lang="zh-CN" altLang="en-US">
                <a:sym typeface="Huawei Sans" panose="020C0503030203020204" pitchFamily="34" charset="0"/>
              </a:rPr>
              <a:t>）是为一个客户单独使用而构建的，因而提供对数据、安全性和服务质量的最有效控制。</a:t>
            </a:r>
            <a:endParaRPr lang="en-US" altLang="zh-CN">
              <a:sym typeface="Huawei Sans" panose="020C0503030203020204" pitchFamily="34" charset="0"/>
            </a:endParaRPr>
          </a:p>
          <a:p>
            <a:r>
              <a:rPr lang="zh-CN" altLang="en-US">
                <a:sym typeface="Huawei Sans" panose="020C0503030203020204" pitchFamily="34" charset="0"/>
              </a:rPr>
              <a:t>私有云可部署在企业数据中心的防火墙内，也可以将它们部署在一个安全的主机托管场所，极大的保障了安全问题。</a:t>
            </a:r>
            <a:endParaRPr lang="zh-CN" altLang="en-US" dirty="0">
              <a:sym typeface="Huawei Sans" panose="020C0503030203020204" pitchFamily="34" charset="0"/>
            </a:endParaRPr>
          </a:p>
        </p:txBody>
      </p:sp>
      <p:sp>
        <p:nvSpPr>
          <p:cNvPr id="4" name="矩形 3"/>
          <p:cNvSpPr/>
          <p:nvPr/>
        </p:nvSpPr>
        <p:spPr>
          <a:xfrm>
            <a:off x="2426193" y="3514096"/>
            <a:ext cx="2086865" cy="2490537"/>
          </a:xfrm>
          <a:prstGeom prst="rect">
            <a:avLst/>
          </a:prstGeom>
          <a:solidFill>
            <a:schemeClr val="accent3">
              <a:lumMod val="20000"/>
              <a:lumOff val="80000"/>
            </a:schemeClr>
          </a:solidFill>
          <a:ln>
            <a:no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文本框 4"/>
          <p:cNvSpPr txBox="1"/>
          <p:nvPr/>
        </p:nvSpPr>
        <p:spPr>
          <a:xfrm>
            <a:off x="2535051" y="4020700"/>
            <a:ext cx="2086864" cy="1477328"/>
          </a:xfrm>
          <a:prstGeom prst="rect">
            <a:avLst/>
          </a:prstGeom>
          <a:noFill/>
        </p:spPr>
        <p:txBody>
          <a:bodyPr wrap="square" rtlCol="0">
            <a:spAutoFit/>
          </a:bodyPr>
          <a:lstStyle/>
          <a:p>
            <a:pPr>
              <a:lnSpc>
                <a:spcPct val="150000"/>
              </a:lnSpc>
            </a:pPr>
            <a:r>
              <a:rPr lang="zh-CN" altLang="en-US" sz="2000" b="1" dirty="0">
                <a:latin typeface="Huawei Sans" panose="020C0503030203020204" pitchFamily="34" charset="0"/>
                <a:ea typeface="方正兰亭黑简体" panose="02000000000000000000" pitchFamily="2" charset="-122"/>
                <a:sym typeface="Huawei Sans" panose="020C0503030203020204" pitchFamily="34" charset="0"/>
              </a:rPr>
              <a:t>优点：</a:t>
            </a:r>
            <a:endParaRPr lang="en-US" altLang="zh-CN" sz="2000" b="1" dirty="0">
              <a:latin typeface="Huawei Sans" panose="020C0503030203020204" pitchFamily="34" charset="0"/>
              <a:ea typeface="方正兰亭黑简体" panose="02000000000000000000" pitchFamily="2" charset="-122"/>
              <a:sym typeface="Huawei Sans" panose="020C0503030203020204" pitchFamily="34" charset="0"/>
            </a:endParaRPr>
          </a:p>
          <a:p>
            <a:pPr marL="457200" indent="-457200">
              <a:lnSpc>
                <a:spcPct val="150000"/>
              </a:lnSpc>
              <a:buFont typeface="Wingdings" panose="05000000000000000000" pitchFamily="2" charset="2"/>
              <a:buChar char="ü"/>
            </a:pP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安全</a:t>
            </a: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a:p>
            <a:pPr marL="457200" indent="-457200">
              <a:lnSpc>
                <a:spcPct val="150000"/>
              </a:lnSpc>
              <a:buFont typeface="Wingdings" panose="05000000000000000000" pitchFamily="2" charset="2"/>
              <a:buChar char="ü"/>
            </a:pP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自主可控</a:t>
            </a: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矩形 5"/>
          <p:cNvSpPr/>
          <p:nvPr/>
        </p:nvSpPr>
        <p:spPr>
          <a:xfrm>
            <a:off x="6605196" y="3514096"/>
            <a:ext cx="2086865" cy="2490537"/>
          </a:xfrm>
          <a:prstGeom prst="rect">
            <a:avLst/>
          </a:prstGeom>
          <a:solidFill>
            <a:schemeClr val="bg2">
              <a:lumMod val="9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文本框 6"/>
          <p:cNvSpPr txBox="1"/>
          <p:nvPr/>
        </p:nvSpPr>
        <p:spPr>
          <a:xfrm>
            <a:off x="6714053" y="4013268"/>
            <a:ext cx="2086864" cy="1477328"/>
          </a:xfrm>
          <a:prstGeom prst="rect">
            <a:avLst/>
          </a:prstGeom>
          <a:noFill/>
        </p:spPr>
        <p:txBody>
          <a:bodyPr wrap="square" rtlCol="0">
            <a:spAutoFit/>
          </a:bodyPr>
          <a:lstStyle/>
          <a:p>
            <a:pPr>
              <a:lnSpc>
                <a:spcPct val="150000"/>
              </a:lnSpc>
            </a:pPr>
            <a:r>
              <a:rPr lang="zh-CN" altLang="en-US" sz="2000" b="1" dirty="0">
                <a:latin typeface="Huawei Sans" panose="020C0503030203020204" pitchFamily="34" charset="0"/>
                <a:ea typeface="方正兰亭黑简体" panose="02000000000000000000" pitchFamily="2" charset="-122"/>
                <a:sym typeface="Huawei Sans" panose="020C0503030203020204" pitchFamily="34" charset="0"/>
              </a:rPr>
              <a:t>缺点：</a:t>
            </a:r>
            <a:endParaRPr lang="en-US" altLang="zh-CN" sz="2000" b="1" dirty="0">
              <a:latin typeface="Huawei Sans" panose="020C0503030203020204" pitchFamily="34" charset="0"/>
              <a:ea typeface="方正兰亭黑简体" panose="02000000000000000000" pitchFamily="2" charset="-122"/>
              <a:sym typeface="Huawei Sans" panose="020C0503030203020204" pitchFamily="34" charset="0"/>
            </a:endParaRPr>
          </a:p>
          <a:p>
            <a:pPr marL="457200" indent="-457200">
              <a:lnSpc>
                <a:spcPct val="150000"/>
              </a:lnSpc>
              <a:buFont typeface="Wingdings" panose="05000000000000000000" pitchFamily="2" charset="2"/>
              <a:buChar char="u"/>
            </a:pP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成本较高</a:t>
            </a: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a:p>
            <a:pPr marL="457200" indent="-457200">
              <a:lnSpc>
                <a:spcPct val="150000"/>
              </a:lnSpc>
              <a:buFont typeface="Wingdings" panose="05000000000000000000" pitchFamily="2" charset="2"/>
              <a:buChar char="u"/>
            </a:pP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远程访问难</a:t>
            </a: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165951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混合云</a:t>
            </a:r>
          </a:p>
        </p:txBody>
      </p:sp>
      <p:sp>
        <p:nvSpPr>
          <p:cNvPr id="3" name="文本占位符 2"/>
          <p:cNvSpPr>
            <a:spLocks noGrp="1"/>
          </p:cNvSpPr>
          <p:nvPr>
            <p:ph type="body" sz="quarter" idx="10"/>
          </p:nvPr>
        </p:nvSpPr>
        <p:spPr/>
        <p:txBody>
          <a:bodyPr/>
          <a:lstStyle/>
          <a:p>
            <a:r>
              <a:rPr lang="zh-CN" altLang="en-US" dirty="0">
                <a:sym typeface="Huawei Sans" panose="020C0503030203020204" pitchFamily="34" charset="0"/>
              </a:rPr>
              <a:t>混合云（</a:t>
            </a:r>
            <a:r>
              <a:rPr lang="en-US" altLang="zh-CN" dirty="0">
                <a:sym typeface="Huawei Sans" panose="020C0503030203020204" pitchFamily="34" charset="0"/>
              </a:rPr>
              <a:t>Hybrid Cloud</a:t>
            </a:r>
            <a:r>
              <a:rPr lang="zh-CN" altLang="en-US" dirty="0">
                <a:sym typeface="Huawei Sans" panose="020C0503030203020204" pitchFamily="34" charset="0"/>
              </a:rPr>
              <a:t>）是公有云和私有云两种服务方式的结合，这种结合可以是计算的、存储的，也可以两者兼而有之。</a:t>
            </a:r>
            <a:endParaRPr lang="en-US" altLang="zh-CN" dirty="0">
              <a:sym typeface="Huawei Sans" panose="020C0503030203020204" pitchFamily="34" charset="0"/>
            </a:endParaRPr>
          </a:p>
          <a:p>
            <a:r>
              <a:rPr lang="zh-CN" altLang="en-US" dirty="0">
                <a:sym typeface="Huawei Sans" panose="020C0503030203020204" pitchFamily="34" charset="0"/>
              </a:rPr>
              <a:t>由于安全和控制原因，并非所有的企业信息都能放置在公有云上，这样大部分已经应用云计算的企业将会使用混合云模式。</a:t>
            </a:r>
          </a:p>
        </p:txBody>
      </p:sp>
      <p:sp>
        <p:nvSpPr>
          <p:cNvPr id="4" name="矩形 3"/>
          <p:cNvSpPr/>
          <p:nvPr/>
        </p:nvSpPr>
        <p:spPr>
          <a:xfrm>
            <a:off x="2535050" y="3514096"/>
            <a:ext cx="2086865" cy="2490537"/>
          </a:xfrm>
          <a:prstGeom prst="rect">
            <a:avLst/>
          </a:prstGeom>
          <a:solidFill>
            <a:schemeClr val="accent3">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文本框 4"/>
          <p:cNvSpPr txBox="1"/>
          <p:nvPr/>
        </p:nvSpPr>
        <p:spPr>
          <a:xfrm>
            <a:off x="2643908" y="3789868"/>
            <a:ext cx="2086864" cy="1938992"/>
          </a:xfrm>
          <a:prstGeom prst="rect">
            <a:avLst/>
          </a:prstGeom>
          <a:noFill/>
        </p:spPr>
        <p:txBody>
          <a:bodyPr wrap="square" rtlCol="0">
            <a:spAutoFit/>
          </a:bodyPr>
          <a:lstStyle/>
          <a:p>
            <a:pPr>
              <a:lnSpc>
                <a:spcPct val="150000"/>
              </a:lnSpc>
            </a:pPr>
            <a:r>
              <a:rPr lang="zh-CN" altLang="en-US" sz="2000" b="1" dirty="0">
                <a:latin typeface="Huawei Sans" panose="020C0503030203020204" pitchFamily="34" charset="0"/>
                <a:ea typeface="方正兰亭黑简体" panose="02000000000000000000" pitchFamily="2" charset="-122"/>
                <a:sym typeface="Huawei Sans" panose="020C0503030203020204" pitchFamily="34" charset="0"/>
              </a:rPr>
              <a:t>优点：</a:t>
            </a:r>
            <a:endParaRPr lang="en-US" altLang="zh-CN" sz="2000" b="1" dirty="0">
              <a:latin typeface="Huawei Sans" panose="020C0503030203020204" pitchFamily="34" charset="0"/>
              <a:ea typeface="方正兰亭黑简体" panose="02000000000000000000" pitchFamily="2" charset="-122"/>
              <a:sym typeface="Huawei Sans" panose="020C0503030203020204" pitchFamily="34" charset="0"/>
            </a:endParaRPr>
          </a:p>
          <a:p>
            <a:pPr marL="457200" indent="-457200">
              <a:lnSpc>
                <a:spcPct val="150000"/>
              </a:lnSpc>
              <a:buFont typeface="Wingdings" panose="05000000000000000000" pitchFamily="2" charset="2"/>
              <a:buChar char="ü"/>
            </a:pP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操作灵活</a:t>
            </a: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a:p>
            <a:pPr marL="457200" indent="-457200">
              <a:lnSpc>
                <a:spcPct val="150000"/>
              </a:lnSpc>
              <a:buFont typeface="Wingdings" panose="05000000000000000000" pitchFamily="2" charset="2"/>
              <a:buChar char="ü"/>
            </a:pP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弹性伸缩</a:t>
            </a: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a:p>
            <a:pPr marL="457200" indent="-457200">
              <a:lnSpc>
                <a:spcPct val="150000"/>
              </a:lnSpc>
              <a:buFont typeface="Wingdings" panose="05000000000000000000" pitchFamily="2" charset="2"/>
              <a:buChar char="ü"/>
            </a:pP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成本效益</a:t>
            </a:r>
          </a:p>
        </p:txBody>
      </p:sp>
      <p:sp>
        <p:nvSpPr>
          <p:cNvPr id="6" name="矩形 5"/>
          <p:cNvSpPr/>
          <p:nvPr/>
        </p:nvSpPr>
        <p:spPr>
          <a:xfrm>
            <a:off x="6605196" y="3514096"/>
            <a:ext cx="2086865" cy="2490537"/>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文本框 6"/>
          <p:cNvSpPr txBox="1"/>
          <p:nvPr/>
        </p:nvSpPr>
        <p:spPr>
          <a:xfrm>
            <a:off x="6714053" y="3789868"/>
            <a:ext cx="2086864" cy="1938992"/>
          </a:xfrm>
          <a:prstGeom prst="rect">
            <a:avLst/>
          </a:prstGeom>
          <a:noFill/>
        </p:spPr>
        <p:txBody>
          <a:bodyPr wrap="square" rtlCol="0">
            <a:spAutoFit/>
          </a:bodyPr>
          <a:lstStyle/>
          <a:p>
            <a:pPr>
              <a:lnSpc>
                <a:spcPct val="150000"/>
              </a:lnSpc>
            </a:pPr>
            <a:r>
              <a:rPr lang="zh-CN" altLang="en-US" sz="2000" b="1" dirty="0">
                <a:latin typeface="Huawei Sans" panose="020C0503030203020204" pitchFamily="34" charset="0"/>
                <a:ea typeface="方正兰亭黑简体" panose="02000000000000000000" pitchFamily="2" charset="-122"/>
                <a:sym typeface="Huawei Sans" panose="020C0503030203020204" pitchFamily="34" charset="0"/>
              </a:rPr>
              <a:t>缺点：</a:t>
            </a:r>
            <a:endParaRPr lang="en-US" altLang="zh-CN" sz="2000" b="1" dirty="0">
              <a:latin typeface="Huawei Sans" panose="020C0503030203020204" pitchFamily="34" charset="0"/>
              <a:ea typeface="方正兰亭黑简体" panose="02000000000000000000" pitchFamily="2" charset="-122"/>
              <a:sym typeface="Huawei Sans" panose="020C0503030203020204" pitchFamily="34" charset="0"/>
            </a:endParaRPr>
          </a:p>
          <a:p>
            <a:pPr marL="457200" indent="-457200">
              <a:lnSpc>
                <a:spcPct val="150000"/>
              </a:lnSpc>
              <a:buFont typeface="Wingdings" panose="05000000000000000000" pitchFamily="2" charset="2"/>
              <a:buChar char="u"/>
            </a:pP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安全控制</a:t>
            </a: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a:p>
            <a:pPr marL="457200" indent="-457200">
              <a:lnSpc>
                <a:spcPct val="150000"/>
              </a:lnSpc>
              <a:buFont typeface="Wingdings" panose="05000000000000000000" pitchFamily="2" charset="2"/>
              <a:buChar char="u"/>
            </a:pP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费用最高</a:t>
            </a: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a:p>
            <a:pPr marL="457200" indent="-457200">
              <a:lnSpc>
                <a:spcPct val="150000"/>
              </a:lnSpc>
              <a:buFont typeface="Wingdings" panose="05000000000000000000" pitchFamily="2" charset="2"/>
              <a:buChar char="u"/>
            </a:pP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兼容问题</a:t>
            </a:r>
          </a:p>
        </p:txBody>
      </p:sp>
    </p:spTree>
    <p:extLst>
      <p:ext uri="{BB962C8B-B14F-4D97-AF65-F5344CB8AC3E}">
        <p14:creationId xmlns:p14="http://schemas.microsoft.com/office/powerpoint/2010/main" val="1241798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Huawei Sans" panose="020C0503030203020204" pitchFamily="34" charset="0"/>
              </a:rPr>
              <a:t>云的三层架构</a:t>
            </a:r>
            <a:endParaRPr lang="zh-CN" altLang="en-US" dirty="0">
              <a:sym typeface="Huawei Sans" panose="020C0503030203020204" pitchFamily="34" charset="0"/>
            </a:endParaRPr>
          </a:p>
        </p:txBody>
      </p:sp>
      <p:sp>
        <p:nvSpPr>
          <p:cNvPr id="4" name="文本占位符 3"/>
          <p:cNvSpPr>
            <a:spLocks noGrp="1"/>
          </p:cNvSpPr>
          <p:nvPr>
            <p:ph type="body" sz="quarter" idx="10"/>
          </p:nvPr>
        </p:nvSpPr>
        <p:spPr/>
        <p:txBody>
          <a:bodyPr/>
          <a:lstStyle/>
          <a:p>
            <a:r>
              <a:rPr lang="zh-CN" altLang="en-US">
                <a:sym typeface="Huawei Sans" panose="020C0503030203020204" pitchFamily="34" charset="0"/>
              </a:rPr>
              <a:t>根据云的服务类型可分为三个层面，分别是：</a:t>
            </a:r>
            <a:r>
              <a:rPr lang="en-US" altLang="zh-CN">
                <a:sym typeface="Huawei Sans" panose="020C0503030203020204" pitchFamily="34" charset="0"/>
              </a:rPr>
              <a:t>IaaS</a:t>
            </a:r>
            <a:r>
              <a:rPr lang="zh-CN" altLang="en-US">
                <a:sym typeface="Huawei Sans" panose="020C0503030203020204" pitchFamily="34" charset="0"/>
              </a:rPr>
              <a:t>、</a:t>
            </a:r>
            <a:r>
              <a:rPr lang="en-US" altLang="zh-CN">
                <a:sym typeface="Huawei Sans" panose="020C0503030203020204" pitchFamily="34" charset="0"/>
              </a:rPr>
              <a:t>PaaS</a:t>
            </a:r>
            <a:r>
              <a:rPr lang="zh-CN" altLang="en-US">
                <a:sym typeface="Huawei Sans" panose="020C0503030203020204" pitchFamily="34" charset="0"/>
              </a:rPr>
              <a:t>和</a:t>
            </a:r>
            <a:r>
              <a:rPr lang="en-US" altLang="zh-CN">
                <a:sym typeface="Huawei Sans" panose="020C0503030203020204" pitchFamily="34" charset="0"/>
              </a:rPr>
              <a:t>SaaS</a:t>
            </a:r>
            <a:r>
              <a:rPr lang="zh-CN" altLang="en-US">
                <a:sym typeface="Huawei Sans" panose="020C0503030203020204" pitchFamily="34" charset="0"/>
              </a:rPr>
              <a:t>。</a:t>
            </a:r>
            <a:endParaRPr lang="zh-CN" altLang="en-US" dirty="0">
              <a:sym typeface="Huawei Sans" panose="020C0503030203020204" pitchFamily="34" charset="0"/>
            </a:endParaRPr>
          </a:p>
        </p:txBody>
      </p:sp>
      <p:graphicFrame>
        <p:nvGraphicFramePr>
          <p:cNvPr id="3" name="图示 2"/>
          <p:cNvGraphicFramePr/>
          <p:nvPr/>
        </p:nvGraphicFramePr>
        <p:xfrm>
          <a:off x="3259552" y="1997510"/>
          <a:ext cx="4769631" cy="4098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6306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云市场未来发展</a:t>
            </a:r>
            <a:endParaRPr lang="en-US" dirty="0">
              <a:sym typeface="Huawei Sans" panose="020C0503030203020204" pitchFamily="34" charset="0"/>
            </a:endParaRPr>
          </a:p>
        </p:txBody>
      </p:sp>
      <p:sp>
        <p:nvSpPr>
          <p:cNvPr id="30" name="文本占位符 29"/>
          <p:cNvSpPr>
            <a:spLocks noGrp="1"/>
          </p:cNvSpPr>
          <p:nvPr>
            <p:ph type="body" sz="quarter" idx="10"/>
          </p:nvPr>
        </p:nvSpPr>
        <p:spPr/>
        <p:txBody>
          <a:bodyPr/>
          <a:lstStyle/>
          <a:p>
            <a:r>
              <a:rPr lang="zh-CN" altLang="en-US" dirty="0">
                <a:sym typeface="Huawei Sans" panose="020C0503030203020204" pitchFamily="34" charset="0"/>
              </a:rPr>
              <a:t>华为云认为到</a:t>
            </a:r>
            <a:r>
              <a:rPr lang="en-US" altLang="zh-CN" dirty="0">
                <a:sym typeface="Huawei Sans" panose="020C0503030203020204" pitchFamily="34" charset="0"/>
              </a:rPr>
              <a:t>2025</a:t>
            </a:r>
            <a:r>
              <a:rPr lang="zh-CN" altLang="en-US" dirty="0">
                <a:sym typeface="Huawei Sans" panose="020C0503030203020204" pitchFamily="34" charset="0"/>
              </a:rPr>
              <a:t>年全球每年的新增数据存储量为</a:t>
            </a:r>
            <a:r>
              <a:rPr lang="en-US" altLang="zh-CN" dirty="0">
                <a:sym typeface="Huawei Sans" panose="020C0503030203020204" pitchFamily="34" charset="0"/>
              </a:rPr>
              <a:t>180ZB</a:t>
            </a:r>
            <a:r>
              <a:rPr lang="zh-CN" altLang="en-US" dirty="0">
                <a:sym typeface="Huawei Sans" panose="020C0503030203020204" pitchFamily="34" charset="0"/>
              </a:rPr>
              <a:t>，企业的数据利用率将会达到</a:t>
            </a:r>
            <a:r>
              <a:rPr lang="en-US" altLang="zh-CN" dirty="0">
                <a:sym typeface="Huawei Sans" panose="020C0503030203020204" pitchFamily="34" charset="0"/>
              </a:rPr>
              <a:t>86%</a:t>
            </a:r>
            <a:r>
              <a:rPr lang="zh-CN" altLang="en-US" dirty="0">
                <a:sym typeface="Huawei Sans" panose="020C0503030203020204" pitchFamily="34" charset="0"/>
              </a:rPr>
              <a:t>。到</a:t>
            </a:r>
            <a:r>
              <a:rPr lang="en-US" altLang="zh-CN" dirty="0">
                <a:sym typeface="Huawei Sans" panose="020C0503030203020204" pitchFamily="34" charset="0"/>
              </a:rPr>
              <a:t>2030</a:t>
            </a:r>
            <a:r>
              <a:rPr lang="zh-CN" altLang="en-US" dirty="0">
                <a:sym typeface="Huawei Sans" panose="020C0503030203020204" pitchFamily="34" charset="0"/>
              </a:rPr>
              <a:t>年数据应用将会给全球带来</a:t>
            </a:r>
            <a:r>
              <a:rPr lang="en-US" altLang="zh-CN" dirty="0">
                <a:sym typeface="Huawei Sans" panose="020C0503030203020204" pitchFamily="34" charset="0"/>
              </a:rPr>
              <a:t>13</a:t>
            </a:r>
            <a:r>
              <a:rPr lang="zh-CN" altLang="en-US" dirty="0">
                <a:sym typeface="Huawei Sans" panose="020C0503030203020204" pitchFamily="34" charset="0"/>
              </a:rPr>
              <a:t>万亿的收益，为全球经济贡献</a:t>
            </a:r>
            <a:r>
              <a:rPr lang="en-US" altLang="zh-CN" dirty="0">
                <a:sym typeface="Huawei Sans" panose="020C0503030203020204" pitchFamily="34" charset="0"/>
              </a:rPr>
              <a:t>16%</a:t>
            </a:r>
            <a:r>
              <a:rPr lang="zh-CN" altLang="en-US" dirty="0">
                <a:sym typeface="Huawei Sans" panose="020C0503030203020204" pitchFamily="34" charset="0"/>
              </a:rPr>
              <a:t>的</a:t>
            </a:r>
            <a:r>
              <a:rPr lang="en-US" altLang="zh-CN" dirty="0">
                <a:sym typeface="Huawei Sans" panose="020C0503030203020204" pitchFamily="34" charset="0"/>
              </a:rPr>
              <a:t>GDP</a:t>
            </a:r>
            <a:r>
              <a:rPr lang="zh-CN" altLang="en-US" dirty="0">
                <a:sym typeface="Huawei Sans" panose="020C0503030203020204" pitchFamily="34" charset="0"/>
              </a:rPr>
              <a:t>增长。</a:t>
            </a:r>
            <a:endParaRPr lang="en-US" altLang="zh-CN" dirty="0">
              <a:sym typeface="Huawei Sans" panose="020C0503030203020204" pitchFamily="34" charset="0"/>
            </a:endParaRPr>
          </a:p>
        </p:txBody>
      </p:sp>
      <p:grpSp>
        <p:nvGrpSpPr>
          <p:cNvPr id="3" name="24935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42912" y="2225047"/>
            <a:ext cx="10845800" cy="4302808"/>
            <a:chOff x="673100" y="1690905"/>
            <a:chExt cx="10845800" cy="4302808"/>
          </a:xfrm>
        </p:grpSpPr>
        <p:sp>
          <p:nvSpPr>
            <p:cNvPr id="4" name="ísḻíḑe">
              <a:extLst>
                <a:ext uri="{FF2B5EF4-FFF2-40B4-BE49-F238E27FC236}">
                  <a16:creationId xmlns:a16="http://schemas.microsoft.com/office/drawing/2014/main" id="{E799FD96-C630-4938-91F1-120C07447FE1}"/>
                </a:ext>
              </a:extLst>
            </p:cNvPr>
            <p:cNvSpPr/>
            <p:nvPr/>
          </p:nvSpPr>
          <p:spPr>
            <a:xfrm flipV="1">
              <a:off x="673100" y="1690905"/>
              <a:ext cx="10845800" cy="4302808"/>
            </a:xfrm>
            <a:prstGeom prst="donut">
              <a:avLst>
                <a:gd name="adj" fmla="val 10299"/>
              </a:avLst>
            </a:prstGeom>
            <a:gradFill flip="none" rotWithShape="1">
              <a:gsLst>
                <a:gs pos="0">
                  <a:schemeClr val="bg1">
                    <a:alpha val="0"/>
                  </a:schemeClr>
                </a:gs>
                <a:gs pos="100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 name="iṧḷiḋê"/>
            <p:cNvGrpSpPr/>
            <p:nvPr/>
          </p:nvGrpSpPr>
          <p:grpSpPr>
            <a:xfrm>
              <a:off x="5667374" y="1819169"/>
              <a:ext cx="857252" cy="857250"/>
              <a:chOff x="2247899" y="2114550"/>
              <a:chExt cx="857252" cy="857250"/>
            </a:xfrm>
          </p:grpSpPr>
          <p:sp>
            <p:nvSpPr>
              <p:cNvPr id="27" name="íṥḷîḍè">
                <a:extLst>
                  <a:ext uri="{FF2B5EF4-FFF2-40B4-BE49-F238E27FC236}">
                    <a16:creationId xmlns:a16="http://schemas.microsoft.com/office/drawing/2014/main" id="{B2382F01-0CD5-47C3-A142-3237306D1EA8}"/>
                  </a:ext>
                </a:extLst>
              </p:cNvPr>
              <p:cNvSpPr/>
              <p:nvPr/>
            </p:nvSpPr>
            <p:spPr>
              <a:xfrm>
                <a:off x="2247899" y="2114550"/>
                <a:ext cx="857252" cy="857250"/>
              </a:xfrm>
              <a:prstGeom prst="ellipse">
                <a:avLst/>
              </a:prstGeom>
              <a:solidFill>
                <a:srgbClr val="3ABAB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ïṣḷïḋê">
                <a:extLst>
                  <a:ext uri="{FF2B5EF4-FFF2-40B4-BE49-F238E27FC236}">
                    <a16:creationId xmlns:a16="http://schemas.microsoft.com/office/drawing/2014/main" id="{B2382F01-0CD5-47C3-A142-3237306D1EA8}"/>
                  </a:ext>
                </a:extLst>
              </p:cNvPr>
              <p:cNvSpPr/>
              <p:nvPr/>
            </p:nvSpPr>
            <p:spPr>
              <a:xfrm>
                <a:off x="2447473" y="2305051"/>
                <a:ext cx="458104" cy="476248"/>
              </a:xfrm>
              <a:custGeom>
                <a:avLst/>
                <a:gdLst>
                  <a:gd name="connsiteX0" fmla="*/ 466115 w 584423"/>
                  <a:gd name="connsiteY0" fmla="*/ 268189 h 607568"/>
                  <a:gd name="connsiteX1" fmla="*/ 479022 w 584423"/>
                  <a:gd name="connsiteY1" fmla="*/ 270337 h 607568"/>
                  <a:gd name="connsiteX2" fmla="*/ 502991 w 584423"/>
                  <a:gd name="connsiteY2" fmla="*/ 288288 h 607568"/>
                  <a:gd name="connsiteX3" fmla="*/ 527113 w 584423"/>
                  <a:gd name="connsiteY3" fmla="*/ 270337 h 607568"/>
                  <a:gd name="connsiteX4" fmla="*/ 539866 w 584423"/>
                  <a:gd name="connsiteY4" fmla="*/ 268189 h 607568"/>
                  <a:gd name="connsiteX5" fmla="*/ 552004 w 584423"/>
                  <a:gd name="connsiteY5" fmla="*/ 271871 h 607568"/>
                  <a:gd name="connsiteX6" fmla="*/ 584423 w 584423"/>
                  <a:gd name="connsiteY6" fmla="*/ 316826 h 607568"/>
                  <a:gd name="connsiteX7" fmla="*/ 584423 w 584423"/>
                  <a:gd name="connsiteY7" fmla="*/ 389092 h 607568"/>
                  <a:gd name="connsiteX8" fmla="*/ 582118 w 584423"/>
                  <a:gd name="connsiteY8" fmla="*/ 396917 h 607568"/>
                  <a:gd name="connsiteX9" fmla="*/ 557842 w 584423"/>
                  <a:gd name="connsiteY9" fmla="*/ 433894 h 607568"/>
                  <a:gd name="connsiteX10" fmla="*/ 557842 w 584423"/>
                  <a:gd name="connsiteY10" fmla="*/ 530708 h 607568"/>
                  <a:gd name="connsiteX11" fmla="*/ 543553 w 584423"/>
                  <a:gd name="connsiteY11" fmla="*/ 544977 h 607568"/>
                  <a:gd name="connsiteX12" fmla="*/ 462428 w 584423"/>
                  <a:gd name="connsiteY12" fmla="*/ 544977 h 607568"/>
                  <a:gd name="connsiteX13" fmla="*/ 448139 w 584423"/>
                  <a:gd name="connsiteY13" fmla="*/ 530708 h 607568"/>
                  <a:gd name="connsiteX14" fmla="*/ 448139 w 584423"/>
                  <a:gd name="connsiteY14" fmla="*/ 433894 h 607568"/>
                  <a:gd name="connsiteX15" fmla="*/ 423863 w 584423"/>
                  <a:gd name="connsiteY15" fmla="*/ 396917 h 607568"/>
                  <a:gd name="connsiteX16" fmla="*/ 421558 w 584423"/>
                  <a:gd name="connsiteY16" fmla="*/ 389092 h 607568"/>
                  <a:gd name="connsiteX17" fmla="*/ 421558 w 584423"/>
                  <a:gd name="connsiteY17" fmla="*/ 316826 h 607568"/>
                  <a:gd name="connsiteX18" fmla="*/ 453977 w 584423"/>
                  <a:gd name="connsiteY18" fmla="*/ 271871 h 607568"/>
                  <a:gd name="connsiteX19" fmla="*/ 466115 w 584423"/>
                  <a:gd name="connsiteY19" fmla="*/ 268189 h 607568"/>
                  <a:gd name="connsiteX20" fmla="*/ 44557 w 584423"/>
                  <a:gd name="connsiteY20" fmla="*/ 268189 h 607568"/>
                  <a:gd name="connsiteX21" fmla="*/ 57310 w 584423"/>
                  <a:gd name="connsiteY21" fmla="*/ 270337 h 607568"/>
                  <a:gd name="connsiteX22" fmla="*/ 81432 w 584423"/>
                  <a:gd name="connsiteY22" fmla="*/ 288288 h 607568"/>
                  <a:gd name="connsiteX23" fmla="*/ 105401 w 584423"/>
                  <a:gd name="connsiteY23" fmla="*/ 270337 h 607568"/>
                  <a:gd name="connsiteX24" fmla="*/ 118308 w 584423"/>
                  <a:gd name="connsiteY24" fmla="*/ 268189 h 607568"/>
                  <a:gd name="connsiteX25" fmla="*/ 130446 w 584423"/>
                  <a:gd name="connsiteY25" fmla="*/ 271871 h 607568"/>
                  <a:gd name="connsiteX26" fmla="*/ 162865 w 584423"/>
                  <a:gd name="connsiteY26" fmla="*/ 316826 h 607568"/>
                  <a:gd name="connsiteX27" fmla="*/ 162865 w 584423"/>
                  <a:gd name="connsiteY27" fmla="*/ 389092 h 607568"/>
                  <a:gd name="connsiteX28" fmla="*/ 160560 w 584423"/>
                  <a:gd name="connsiteY28" fmla="*/ 396917 h 607568"/>
                  <a:gd name="connsiteX29" fmla="*/ 136284 w 584423"/>
                  <a:gd name="connsiteY29" fmla="*/ 433894 h 607568"/>
                  <a:gd name="connsiteX30" fmla="*/ 136284 w 584423"/>
                  <a:gd name="connsiteY30" fmla="*/ 530708 h 607568"/>
                  <a:gd name="connsiteX31" fmla="*/ 121995 w 584423"/>
                  <a:gd name="connsiteY31" fmla="*/ 544977 h 607568"/>
                  <a:gd name="connsiteX32" fmla="*/ 40870 w 584423"/>
                  <a:gd name="connsiteY32" fmla="*/ 544977 h 607568"/>
                  <a:gd name="connsiteX33" fmla="*/ 26581 w 584423"/>
                  <a:gd name="connsiteY33" fmla="*/ 530708 h 607568"/>
                  <a:gd name="connsiteX34" fmla="*/ 26581 w 584423"/>
                  <a:gd name="connsiteY34" fmla="*/ 433894 h 607568"/>
                  <a:gd name="connsiteX35" fmla="*/ 2305 w 584423"/>
                  <a:gd name="connsiteY35" fmla="*/ 396917 h 607568"/>
                  <a:gd name="connsiteX36" fmla="*/ 0 w 584423"/>
                  <a:gd name="connsiteY36" fmla="*/ 389092 h 607568"/>
                  <a:gd name="connsiteX37" fmla="*/ 0 w 584423"/>
                  <a:gd name="connsiteY37" fmla="*/ 316826 h 607568"/>
                  <a:gd name="connsiteX38" fmla="*/ 32419 w 584423"/>
                  <a:gd name="connsiteY38" fmla="*/ 271871 h 607568"/>
                  <a:gd name="connsiteX39" fmla="*/ 44557 w 584423"/>
                  <a:gd name="connsiteY39" fmla="*/ 268189 h 607568"/>
                  <a:gd name="connsiteX40" fmla="*/ 283757 w 584423"/>
                  <a:gd name="connsiteY40" fmla="*/ 227644 h 607568"/>
                  <a:gd name="connsiteX41" fmla="*/ 300667 w 584423"/>
                  <a:gd name="connsiteY41" fmla="*/ 227644 h 607568"/>
                  <a:gd name="connsiteX42" fmla="*/ 306663 w 584423"/>
                  <a:gd name="connsiteY42" fmla="*/ 230253 h 607568"/>
                  <a:gd name="connsiteX43" fmla="*/ 307739 w 584423"/>
                  <a:gd name="connsiteY43" fmla="*/ 239459 h 607568"/>
                  <a:gd name="connsiteX44" fmla="*/ 298669 w 584423"/>
                  <a:gd name="connsiteY44" fmla="*/ 252962 h 607568"/>
                  <a:gd name="connsiteX45" fmla="*/ 302973 w 584423"/>
                  <a:gd name="connsiteY45" fmla="*/ 288561 h 607568"/>
                  <a:gd name="connsiteX46" fmla="*/ 294672 w 584423"/>
                  <a:gd name="connsiteY46" fmla="*/ 310810 h 607568"/>
                  <a:gd name="connsiteX47" fmla="*/ 289752 w 584423"/>
                  <a:gd name="connsiteY47" fmla="*/ 310810 h 607568"/>
                  <a:gd name="connsiteX48" fmla="*/ 281451 w 584423"/>
                  <a:gd name="connsiteY48" fmla="*/ 288561 h 607568"/>
                  <a:gd name="connsiteX49" fmla="*/ 285755 w 584423"/>
                  <a:gd name="connsiteY49" fmla="*/ 252962 h 607568"/>
                  <a:gd name="connsiteX50" fmla="*/ 276685 w 584423"/>
                  <a:gd name="connsiteY50" fmla="*/ 239459 h 607568"/>
                  <a:gd name="connsiteX51" fmla="*/ 277761 w 584423"/>
                  <a:gd name="connsiteY51" fmla="*/ 230253 h 607568"/>
                  <a:gd name="connsiteX52" fmla="*/ 283757 w 584423"/>
                  <a:gd name="connsiteY52" fmla="*/ 227644 h 607568"/>
                  <a:gd name="connsiteX53" fmla="*/ 243694 w 584423"/>
                  <a:gd name="connsiteY53" fmla="*/ 226776 h 607568"/>
                  <a:gd name="connsiteX54" fmla="*/ 248918 w 584423"/>
                  <a:gd name="connsiteY54" fmla="*/ 230304 h 607568"/>
                  <a:gd name="connsiteX55" fmla="*/ 285947 w 584423"/>
                  <a:gd name="connsiteY55" fmla="*/ 331870 h 607568"/>
                  <a:gd name="connsiteX56" fmla="*/ 298546 w 584423"/>
                  <a:gd name="connsiteY56" fmla="*/ 331870 h 607568"/>
                  <a:gd name="connsiteX57" fmla="*/ 335575 w 584423"/>
                  <a:gd name="connsiteY57" fmla="*/ 230304 h 607568"/>
                  <a:gd name="connsiteX58" fmla="*/ 342336 w 584423"/>
                  <a:gd name="connsiteY58" fmla="*/ 226929 h 607568"/>
                  <a:gd name="connsiteX59" fmla="*/ 360005 w 584423"/>
                  <a:gd name="connsiteY59" fmla="*/ 232299 h 607568"/>
                  <a:gd name="connsiteX60" fmla="*/ 360005 w 584423"/>
                  <a:gd name="connsiteY60" fmla="*/ 232452 h 607568"/>
                  <a:gd name="connsiteX61" fmla="*/ 397495 w 584423"/>
                  <a:gd name="connsiteY61" fmla="*/ 284002 h 607568"/>
                  <a:gd name="connsiteX62" fmla="*/ 397495 w 584423"/>
                  <a:gd name="connsiteY62" fmla="*/ 391704 h 607568"/>
                  <a:gd name="connsiteX63" fmla="*/ 396573 w 584423"/>
                  <a:gd name="connsiteY63" fmla="*/ 394619 h 607568"/>
                  <a:gd name="connsiteX64" fmla="*/ 358008 w 584423"/>
                  <a:gd name="connsiteY64" fmla="*/ 453379 h 607568"/>
                  <a:gd name="connsiteX65" fmla="*/ 358008 w 584423"/>
                  <a:gd name="connsiteY65" fmla="*/ 602045 h 607568"/>
                  <a:gd name="connsiteX66" fmla="*/ 352476 w 584423"/>
                  <a:gd name="connsiteY66" fmla="*/ 607568 h 607568"/>
                  <a:gd name="connsiteX67" fmla="*/ 232017 w 584423"/>
                  <a:gd name="connsiteY67" fmla="*/ 607568 h 607568"/>
                  <a:gd name="connsiteX68" fmla="*/ 226485 w 584423"/>
                  <a:gd name="connsiteY68" fmla="*/ 602045 h 607568"/>
                  <a:gd name="connsiteX69" fmla="*/ 226485 w 584423"/>
                  <a:gd name="connsiteY69" fmla="*/ 453379 h 607568"/>
                  <a:gd name="connsiteX70" fmla="*/ 187920 w 584423"/>
                  <a:gd name="connsiteY70" fmla="*/ 394619 h 607568"/>
                  <a:gd name="connsiteX71" fmla="*/ 186998 w 584423"/>
                  <a:gd name="connsiteY71" fmla="*/ 391704 h 607568"/>
                  <a:gd name="connsiteX72" fmla="*/ 186998 w 584423"/>
                  <a:gd name="connsiteY72" fmla="*/ 284309 h 607568"/>
                  <a:gd name="connsiteX73" fmla="*/ 224488 w 584423"/>
                  <a:gd name="connsiteY73" fmla="*/ 232299 h 607568"/>
                  <a:gd name="connsiteX74" fmla="*/ 243694 w 584423"/>
                  <a:gd name="connsiteY74" fmla="*/ 226776 h 607568"/>
                  <a:gd name="connsiteX75" fmla="*/ 503026 w 584423"/>
                  <a:gd name="connsiteY75" fmla="*/ 160466 h 607568"/>
                  <a:gd name="connsiteX76" fmla="*/ 550975 w 584423"/>
                  <a:gd name="connsiteY76" fmla="*/ 208274 h 607568"/>
                  <a:gd name="connsiteX77" fmla="*/ 503026 w 584423"/>
                  <a:gd name="connsiteY77" fmla="*/ 256082 h 607568"/>
                  <a:gd name="connsiteX78" fmla="*/ 455077 w 584423"/>
                  <a:gd name="connsiteY78" fmla="*/ 208274 h 607568"/>
                  <a:gd name="connsiteX79" fmla="*/ 503026 w 584423"/>
                  <a:gd name="connsiteY79" fmla="*/ 160466 h 607568"/>
                  <a:gd name="connsiteX80" fmla="*/ 81397 w 584423"/>
                  <a:gd name="connsiteY80" fmla="*/ 160466 h 607568"/>
                  <a:gd name="connsiteX81" fmla="*/ 129346 w 584423"/>
                  <a:gd name="connsiteY81" fmla="*/ 208274 h 607568"/>
                  <a:gd name="connsiteX82" fmla="*/ 81397 w 584423"/>
                  <a:gd name="connsiteY82" fmla="*/ 256082 h 607568"/>
                  <a:gd name="connsiteX83" fmla="*/ 33448 w 584423"/>
                  <a:gd name="connsiteY83" fmla="*/ 208274 h 607568"/>
                  <a:gd name="connsiteX84" fmla="*/ 81397 w 584423"/>
                  <a:gd name="connsiteY84" fmla="*/ 160466 h 607568"/>
                  <a:gd name="connsiteX85" fmla="*/ 292212 w 584423"/>
                  <a:gd name="connsiteY85" fmla="*/ 79174 h 607568"/>
                  <a:gd name="connsiteX86" fmla="*/ 353957 w 584423"/>
                  <a:gd name="connsiteY86" fmla="*/ 140848 h 607568"/>
                  <a:gd name="connsiteX87" fmla="*/ 292212 w 584423"/>
                  <a:gd name="connsiteY87" fmla="*/ 202522 h 607568"/>
                  <a:gd name="connsiteX88" fmla="*/ 230467 w 584423"/>
                  <a:gd name="connsiteY88" fmla="*/ 140848 h 607568"/>
                  <a:gd name="connsiteX89" fmla="*/ 292212 w 584423"/>
                  <a:gd name="connsiteY89" fmla="*/ 79174 h 607568"/>
                  <a:gd name="connsiteX90" fmla="*/ 292212 w 584423"/>
                  <a:gd name="connsiteY90" fmla="*/ 0 h 607568"/>
                  <a:gd name="connsiteX91" fmla="*/ 504683 w 584423"/>
                  <a:gd name="connsiteY91" fmla="*/ 105068 h 607568"/>
                  <a:gd name="connsiteX92" fmla="*/ 501764 w 584423"/>
                  <a:gd name="connsiteY92" fmla="*/ 126542 h 607568"/>
                  <a:gd name="connsiteX93" fmla="*/ 492546 w 584423"/>
                  <a:gd name="connsiteY93" fmla="*/ 129610 h 607568"/>
                  <a:gd name="connsiteX94" fmla="*/ 480409 w 584423"/>
                  <a:gd name="connsiteY94" fmla="*/ 123628 h 607568"/>
                  <a:gd name="connsiteX95" fmla="*/ 292212 w 584423"/>
                  <a:gd name="connsiteY95" fmla="*/ 30677 h 607568"/>
                  <a:gd name="connsiteX96" fmla="*/ 104014 w 584423"/>
                  <a:gd name="connsiteY96" fmla="*/ 123628 h 607568"/>
                  <a:gd name="connsiteX97" fmla="*/ 82659 w 584423"/>
                  <a:gd name="connsiteY97" fmla="*/ 126542 h 607568"/>
                  <a:gd name="connsiteX98" fmla="*/ 79740 w 584423"/>
                  <a:gd name="connsiteY98" fmla="*/ 105068 h 607568"/>
                  <a:gd name="connsiteX99" fmla="*/ 292212 w 584423"/>
                  <a:gd name="connsiteY99"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84423" h="607568">
                    <a:moveTo>
                      <a:pt x="466115" y="268189"/>
                    </a:moveTo>
                    <a:cubicBezTo>
                      <a:pt x="470571" y="266808"/>
                      <a:pt x="475334" y="267575"/>
                      <a:pt x="479022" y="270337"/>
                    </a:cubicBezTo>
                    <a:lnTo>
                      <a:pt x="502991" y="288288"/>
                    </a:lnTo>
                    <a:lnTo>
                      <a:pt x="527113" y="270337"/>
                    </a:lnTo>
                    <a:cubicBezTo>
                      <a:pt x="530647" y="267575"/>
                      <a:pt x="535410" y="266808"/>
                      <a:pt x="539866" y="268189"/>
                    </a:cubicBezTo>
                    <a:cubicBezTo>
                      <a:pt x="539866" y="268189"/>
                      <a:pt x="551850" y="271871"/>
                      <a:pt x="552004" y="271871"/>
                    </a:cubicBezTo>
                    <a:cubicBezTo>
                      <a:pt x="571363" y="278315"/>
                      <a:pt x="584423" y="296420"/>
                      <a:pt x="584423" y="316826"/>
                    </a:cubicBezTo>
                    <a:lnTo>
                      <a:pt x="584423" y="389092"/>
                    </a:lnTo>
                    <a:cubicBezTo>
                      <a:pt x="584423" y="391854"/>
                      <a:pt x="583655" y="394615"/>
                      <a:pt x="582118" y="396917"/>
                    </a:cubicBezTo>
                    <a:lnTo>
                      <a:pt x="557842" y="433894"/>
                    </a:lnTo>
                    <a:lnTo>
                      <a:pt x="557842" y="530708"/>
                    </a:lnTo>
                    <a:cubicBezTo>
                      <a:pt x="557842" y="538686"/>
                      <a:pt x="551389" y="544977"/>
                      <a:pt x="543553" y="544977"/>
                    </a:cubicBezTo>
                    <a:lnTo>
                      <a:pt x="462428" y="544977"/>
                    </a:lnTo>
                    <a:cubicBezTo>
                      <a:pt x="454592" y="544977"/>
                      <a:pt x="448139" y="538686"/>
                      <a:pt x="448139" y="530708"/>
                    </a:cubicBezTo>
                    <a:lnTo>
                      <a:pt x="448139" y="433894"/>
                    </a:lnTo>
                    <a:lnTo>
                      <a:pt x="423863" y="396917"/>
                    </a:lnTo>
                    <a:cubicBezTo>
                      <a:pt x="422326" y="394615"/>
                      <a:pt x="421558" y="391854"/>
                      <a:pt x="421558" y="389092"/>
                    </a:cubicBezTo>
                    <a:lnTo>
                      <a:pt x="421558" y="316826"/>
                    </a:lnTo>
                    <a:cubicBezTo>
                      <a:pt x="421558" y="296420"/>
                      <a:pt x="434618" y="278315"/>
                      <a:pt x="453977" y="271871"/>
                    </a:cubicBezTo>
                    <a:cubicBezTo>
                      <a:pt x="454131" y="271871"/>
                      <a:pt x="466115" y="268189"/>
                      <a:pt x="466115" y="268189"/>
                    </a:cubicBezTo>
                    <a:close/>
                    <a:moveTo>
                      <a:pt x="44557" y="268189"/>
                    </a:moveTo>
                    <a:cubicBezTo>
                      <a:pt x="49013" y="266808"/>
                      <a:pt x="53776" y="267575"/>
                      <a:pt x="57310" y="270337"/>
                    </a:cubicBezTo>
                    <a:lnTo>
                      <a:pt x="81432" y="288288"/>
                    </a:lnTo>
                    <a:lnTo>
                      <a:pt x="105401" y="270337"/>
                    </a:lnTo>
                    <a:cubicBezTo>
                      <a:pt x="109089" y="267575"/>
                      <a:pt x="113852" y="266808"/>
                      <a:pt x="118308" y="268189"/>
                    </a:cubicBezTo>
                    <a:cubicBezTo>
                      <a:pt x="118308" y="268189"/>
                      <a:pt x="130292" y="271871"/>
                      <a:pt x="130446" y="271871"/>
                    </a:cubicBezTo>
                    <a:cubicBezTo>
                      <a:pt x="149805" y="278315"/>
                      <a:pt x="162865" y="296420"/>
                      <a:pt x="162865" y="316826"/>
                    </a:cubicBezTo>
                    <a:lnTo>
                      <a:pt x="162865" y="389092"/>
                    </a:lnTo>
                    <a:cubicBezTo>
                      <a:pt x="162865" y="391854"/>
                      <a:pt x="162097" y="394615"/>
                      <a:pt x="160560" y="396917"/>
                    </a:cubicBezTo>
                    <a:lnTo>
                      <a:pt x="136284" y="433894"/>
                    </a:lnTo>
                    <a:lnTo>
                      <a:pt x="136284" y="530708"/>
                    </a:lnTo>
                    <a:cubicBezTo>
                      <a:pt x="136284" y="538686"/>
                      <a:pt x="129831" y="544977"/>
                      <a:pt x="121995" y="544977"/>
                    </a:cubicBezTo>
                    <a:lnTo>
                      <a:pt x="40870" y="544977"/>
                    </a:lnTo>
                    <a:cubicBezTo>
                      <a:pt x="33034" y="544977"/>
                      <a:pt x="26581" y="538686"/>
                      <a:pt x="26581" y="530708"/>
                    </a:cubicBezTo>
                    <a:lnTo>
                      <a:pt x="26581" y="433894"/>
                    </a:lnTo>
                    <a:lnTo>
                      <a:pt x="2305" y="396917"/>
                    </a:lnTo>
                    <a:cubicBezTo>
                      <a:pt x="768" y="394615"/>
                      <a:pt x="0" y="391854"/>
                      <a:pt x="0" y="389092"/>
                    </a:cubicBezTo>
                    <a:lnTo>
                      <a:pt x="0" y="316826"/>
                    </a:lnTo>
                    <a:cubicBezTo>
                      <a:pt x="0" y="296420"/>
                      <a:pt x="13060" y="278315"/>
                      <a:pt x="32419" y="271871"/>
                    </a:cubicBezTo>
                    <a:cubicBezTo>
                      <a:pt x="32573" y="271871"/>
                      <a:pt x="44557" y="268189"/>
                      <a:pt x="44557" y="268189"/>
                    </a:cubicBezTo>
                    <a:close/>
                    <a:moveTo>
                      <a:pt x="283757" y="227644"/>
                    </a:moveTo>
                    <a:lnTo>
                      <a:pt x="300667" y="227644"/>
                    </a:lnTo>
                    <a:cubicBezTo>
                      <a:pt x="302973" y="227644"/>
                      <a:pt x="305126" y="228565"/>
                      <a:pt x="306663" y="230253"/>
                    </a:cubicBezTo>
                    <a:cubicBezTo>
                      <a:pt x="309123" y="232861"/>
                      <a:pt x="309430" y="236544"/>
                      <a:pt x="307739" y="239459"/>
                    </a:cubicBezTo>
                    <a:lnTo>
                      <a:pt x="298669" y="252962"/>
                    </a:lnTo>
                    <a:lnTo>
                      <a:pt x="302973" y="288561"/>
                    </a:lnTo>
                    <a:lnTo>
                      <a:pt x="294672" y="310810"/>
                    </a:lnTo>
                    <a:cubicBezTo>
                      <a:pt x="293749" y="312958"/>
                      <a:pt x="290675" y="312958"/>
                      <a:pt x="289752" y="310810"/>
                    </a:cubicBezTo>
                    <a:lnTo>
                      <a:pt x="281451" y="288561"/>
                    </a:lnTo>
                    <a:lnTo>
                      <a:pt x="285755" y="252962"/>
                    </a:lnTo>
                    <a:lnTo>
                      <a:pt x="276685" y="239459"/>
                    </a:lnTo>
                    <a:cubicBezTo>
                      <a:pt x="274994" y="236544"/>
                      <a:pt x="275302" y="232861"/>
                      <a:pt x="277761" y="230253"/>
                    </a:cubicBezTo>
                    <a:cubicBezTo>
                      <a:pt x="279299" y="228565"/>
                      <a:pt x="281451" y="227644"/>
                      <a:pt x="283757" y="227644"/>
                    </a:cubicBezTo>
                    <a:close/>
                    <a:moveTo>
                      <a:pt x="243694" y="226776"/>
                    </a:moveTo>
                    <a:cubicBezTo>
                      <a:pt x="245999" y="226776"/>
                      <a:pt x="248150" y="228157"/>
                      <a:pt x="248918" y="230304"/>
                    </a:cubicBezTo>
                    <a:lnTo>
                      <a:pt x="285947" y="331870"/>
                    </a:lnTo>
                    <a:cubicBezTo>
                      <a:pt x="288098" y="337700"/>
                      <a:pt x="296395" y="337700"/>
                      <a:pt x="298546" y="331870"/>
                    </a:cubicBezTo>
                    <a:lnTo>
                      <a:pt x="335575" y="230304"/>
                    </a:lnTo>
                    <a:cubicBezTo>
                      <a:pt x="336651" y="227543"/>
                      <a:pt x="339570" y="226162"/>
                      <a:pt x="342336" y="226929"/>
                    </a:cubicBezTo>
                    <a:lnTo>
                      <a:pt x="360005" y="232299"/>
                    </a:lnTo>
                    <a:lnTo>
                      <a:pt x="360005" y="232452"/>
                    </a:lnTo>
                    <a:cubicBezTo>
                      <a:pt x="382438" y="239663"/>
                      <a:pt x="397495" y="260528"/>
                      <a:pt x="397495" y="284002"/>
                    </a:cubicBezTo>
                    <a:lnTo>
                      <a:pt x="397495" y="391704"/>
                    </a:lnTo>
                    <a:cubicBezTo>
                      <a:pt x="397495" y="392778"/>
                      <a:pt x="397188" y="393852"/>
                      <a:pt x="396573" y="394619"/>
                    </a:cubicBezTo>
                    <a:lnTo>
                      <a:pt x="358008" y="453379"/>
                    </a:lnTo>
                    <a:lnTo>
                      <a:pt x="358008" y="602045"/>
                    </a:lnTo>
                    <a:cubicBezTo>
                      <a:pt x="358008" y="605113"/>
                      <a:pt x="355549" y="607568"/>
                      <a:pt x="352476" y="607568"/>
                    </a:cubicBezTo>
                    <a:lnTo>
                      <a:pt x="232017" y="607568"/>
                    </a:lnTo>
                    <a:cubicBezTo>
                      <a:pt x="228944" y="607568"/>
                      <a:pt x="226485" y="605113"/>
                      <a:pt x="226485" y="602045"/>
                    </a:cubicBezTo>
                    <a:lnTo>
                      <a:pt x="226485" y="453379"/>
                    </a:lnTo>
                    <a:lnTo>
                      <a:pt x="187920" y="394619"/>
                    </a:lnTo>
                    <a:cubicBezTo>
                      <a:pt x="187305" y="393852"/>
                      <a:pt x="186998" y="392778"/>
                      <a:pt x="186998" y="391704"/>
                    </a:cubicBezTo>
                    <a:lnTo>
                      <a:pt x="186998" y="284309"/>
                    </a:lnTo>
                    <a:cubicBezTo>
                      <a:pt x="186998" y="260682"/>
                      <a:pt x="202055" y="239817"/>
                      <a:pt x="224488" y="232299"/>
                    </a:cubicBezTo>
                    <a:cubicBezTo>
                      <a:pt x="224488" y="232299"/>
                      <a:pt x="243233" y="226776"/>
                      <a:pt x="243694" y="226776"/>
                    </a:cubicBezTo>
                    <a:close/>
                    <a:moveTo>
                      <a:pt x="503026" y="160466"/>
                    </a:moveTo>
                    <a:cubicBezTo>
                      <a:pt x="529508" y="160466"/>
                      <a:pt x="550975" y="181870"/>
                      <a:pt x="550975" y="208274"/>
                    </a:cubicBezTo>
                    <a:cubicBezTo>
                      <a:pt x="550975" y="234678"/>
                      <a:pt x="529508" y="256082"/>
                      <a:pt x="503026" y="256082"/>
                    </a:cubicBezTo>
                    <a:cubicBezTo>
                      <a:pt x="476544" y="256082"/>
                      <a:pt x="455077" y="234678"/>
                      <a:pt x="455077" y="208274"/>
                    </a:cubicBezTo>
                    <a:cubicBezTo>
                      <a:pt x="455077" y="181870"/>
                      <a:pt x="476544" y="160466"/>
                      <a:pt x="503026" y="160466"/>
                    </a:cubicBezTo>
                    <a:close/>
                    <a:moveTo>
                      <a:pt x="81397" y="160466"/>
                    </a:moveTo>
                    <a:cubicBezTo>
                      <a:pt x="107879" y="160466"/>
                      <a:pt x="129346" y="181870"/>
                      <a:pt x="129346" y="208274"/>
                    </a:cubicBezTo>
                    <a:cubicBezTo>
                      <a:pt x="129346" y="234678"/>
                      <a:pt x="107879" y="256082"/>
                      <a:pt x="81397" y="256082"/>
                    </a:cubicBezTo>
                    <a:cubicBezTo>
                      <a:pt x="54915" y="256082"/>
                      <a:pt x="33448" y="234678"/>
                      <a:pt x="33448" y="208274"/>
                    </a:cubicBezTo>
                    <a:cubicBezTo>
                      <a:pt x="33448" y="181870"/>
                      <a:pt x="54915" y="160466"/>
                      <a:pt x="81397" y="160466"/>
                    </a:cubicBezTo>
                    <a:close/>
                    <a:moveTo>
                      <a:pt x="292212" y="79174"/>
                    </a:moveTo>
                    <a:cubicBezTo>
                      <a:pt x="326313" y="79174"/>
                      <a:pt x="353957" y="106786"/>
                      <a:pt x="353957" y="140848"/>
                    </a:cubicBezTo>
                    <a:cubicBezTo>
                      <a:pt x="353957" y="174910"/>
                      <a:pt x="326313" y="202522"/>
                      <a:pt x="292212" y="202522"/>
                    </a:cubicBezTo>
                    <a:cubicBezTo>
                      <a:pt x="258111" y="202522"/>
                      <a:pt x="230467" y="174910"/>
                      <a:pt x="230467" y="140848"/>
                    </a:cubicBezTo>
                    <a:cubicBezTo>
                      <a:pt x="230467" y="106786"/>
                      <a:pt x="258111" y="79174"/>
                      <a:pt x="292212" y="79174"/>
                    </a:cubicBezTo>
                    <a:close/>
                    <a:moveTo>
                      <a:pt x="292212" y="0"/>
                    </a:moveTo>
                    <a:cubicBezTo>
                      <a:pt x="376247" y="0"/>
                      <a:pt x="453677" y="38346"/>
                      <a:pt x="504683" y="105068"/>
                    </a:cubicBezTo>
                    <a:cubicBezTo>
                      <a:pt x="509906" y="111817"/>
                      <a:pt x="508523" y="121481"/>
                      <a:pt x="501764" y="126542"/>
                    </a:cubicBezTo>
                    <a:cubicBezTo>
                      <a:pt x="498998" y="128690"/>
                      <a:pt x="495772" y="129610"/>
                      <a:pt x="492546" y="129610"/>
                    </a:cubicBezTo>
                    <a:cubicBezTo>
                      <a:pt x="487937" y="129610"/>
                      <a:pt x="483328" y="127616"/>
                      <a:pt x="480409" y="123628"/>
                    </a:cubicBezTo>
                    <a:cubicBezTo>
                      <a:pt x="435088" y="64575"/>
                      <a:pt x="366569" y="30677"/>
                      <a:pt x="292212" y="30677"/>
                    </a:cubicBezTo>
                    <a:cubicBezTo>
                      <a:pt x="217854" y="30677"/>
                      <a:pt x="149335" y="64575"/>
                      <a:pt x="104014" y="123628"/>
                    </a:cubicBezTo>
                    <a:cubicBezTo>
                      <a:pt x="98944" y="130377"/>
                      <a:pt x="89265" y="131604"/>
                      <a:pt x="82659" y="126542"/>
                    </a:cubicBezTo>
                    <a:cubicBezTo>
                      <a:pt x="75900" y="121481"/>
                      <a:pt x="74517" y="111817"/>
                      <a:pt x="79740" y="105068"/>
                    </a:cubicBezTo>
                    <a:cubicBezTo>
                      <a:pt x="130746" y="38346"/>
                      <a:pt x="208176" y="0"/>
                      <a:pt x="292212" y="0"/>
                    </a:cubicBezTo>
                    <a:close/>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6" name="îṣ1idé">
              <a:extLst>
                <a:ext uri="{FF2B5EF4-FFF2-40B4-BE49-F238E27FC236}">
                  <a16:creationId xmlns:a16="http://schemas.microsoft.com/office/drawing/2014/main" id="{6BAC2652-93D3-460E-A1C2-A301031A0DD3}"/>
                </a:ext>
              </a:extLst>
            </p:cNvPr>
            <p:cNvSpPr txBox="1"/>
            <p:nvPr/>
          </p:nvSpPr>
          <p:spPr bwMode="auto">
            <a:xfrm>
              <a:off x="6592911" y="2105899"/>
              <a:ext cx="1097747"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1400" b="1" u="sng" dirty="0">
                  <a:latin typeface="Huawei Sans" panose="020C0503030203020204" pitchFamily="34" charset="0"/>
                  <a:ea typeface="方正兰亭黑简体" panose="02000000000000000000" pitchFamily="2" charset="-122"/>
                  <a:sym typeface="Huawei Sans" panose="020C0503030203020204" pitchFamily="34" charset="0"/>
                </a:rPr>
                <a:t>云计算</a:t>
              </a:r>
              <a:r>
                <a:rPr lang="en-US" altLang="zh-CN" sz="1400" b="1" u="sng" dirty="0">
                  <a:latin typeface="Huawei Sans" panose="020C0503030203020204" pitchFamily="34" charset="0"/>
                  <a:ea typeface="方正兰亭黑简体" panose="02000000000000000000" pitchFamily="2" charset="-122"/>
                  <a:sym typeface="Huawei Sans" panose="020C0503030203020204" pitchFamily="34" charset="0"/>
                </a:rPr>
                <a:t>2.0</a:t>
              </a:r>
            </a:p>
          </p:txBody>
        </p:sp>
        <p:cxnSp>
          <p:nvCxnSpPr>
            <p:cNvPr id="7" name="直接连接符 6"/>
            <p:cNvCxnSpPr>
              <a:stCxn id="27" idx="4"/>
              <a:endCxn id="10" idx="2"/>
            </p:cNvCxnSpPr>
            <p:nvPr/>
          </p:nvCxnSpPr>
          <p:spPr>
            <a:xfrm>
              <a:off x="6096000" y="2676419"/>
              <a:ext cx="0" cy="278078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8" name="iṧḻiḋê">
              <a:extLst>
                <a:ext uri="{FF2B5EF4-FFF2-40B4-BE49-F238E27FC236}">
                  <a16:creationId xmlns:a16="http://schemas.microsoft.com/office/drawing/2014/main" id="{E632F477-E3A9-47DC-9B17-2FF72B06E79D}"/>
                </a:ext>
              </a:extLst>
            </p:cNvPr>
            <p:cNvSpPr/>
            <p:nvPr/>
          </p:nvSpPr>
          <p:spPr bwMode="auto">
            <a:xfrm>
              <a:off x="4803047" y="3467060"/>
              <a:ext cx="2386149" cy="869636"/>
            </a:xfrm>
            <a:prstGeom prst="rect">
              <a:avLst/>
            </a:prstGeom>
            <a:solidFill>
              <a:schemeClr val="bg1"/>
            </a:solid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OpenStack</a:t>
              </a:r>
            </a:p>
            <a:p>
              <a:pPr algn="ctr">
                <a:lnSpc>
                  <a:spcPct val="150000"/>
                </a:lnSpc>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VMware     AWS</a:t>
              </a:r>
            </a:p>
          </p:txBody>
        </p:sp>
        <p:sp>
          <p:nvSpPr>
            <p:cNvPr id="9" name="îṥḷíďê">
              <a:extLst>
                <a:ext uri="{FF2B5EF4-FFF2-40B4-BE49-F238E27FC236}">
                  <a16:creationId xmlns:a16="http://schemas.microsoft.com/office/drawing/2014/main" id="{6BAC2652-93D3-460E-A1C2-A301031A0DD3}"/>
                </a:ext>
              </a:extLst>
            </p:cNvPr>
            <p:cNvSpPr txBox="1"/>
            <p:nvPr/>
          </p:nvSpPr>
          <p:spPr bwMode="auto">
            <a:xfrm>
              <a:off x="4498181" y="2866920"/>
              <a:ext cx="3195638" cy="394173"/>
            </a:xfrm>
            <a:prstGeom prst="rect">
              <a:avLst/>
            </a:pr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软件定义与整合</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ïṥ1íḍè">
              <a:extLst>
                <a:ext uri="{FF2B5EF4-FFF2-40B4-BE49-F238E27FC236}">
                  <a16:creationId xmlns:a16="http://schemas.microsoft.com/office/drawing/2014/main" id="{E632F477-E3A9-47DC-9B17-2FF72B06E79D}"/>
                </a:ext>
              </a:extLst>
            </p:cNvPr>
            <p:cNvSpPr/>
            <p:nvPr/>
          </p:nvSpPr>
          <p:spPr bwMode="auto">
            <a:xfrm>
              <a:off x="4498181" y="4513168"/>
              <a:ext cx="3195638" cy="944031"/>
            </a:xfrm>
            <a:prstGeom prst="rect">
              <a:avLst/>
            </a:prstGeom>
            <a:solidFill>
              <a:schemeClr val="bg1"/>
            </a:solid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100" dirty="0">
                  <a:latin typeface="Huawei Sans" panose="020C0503030203020204" pitchFamily="34" charset="0"/>
                  <a:ea typeface="方正兰亭黑简体" panose="02000000000000000000" pitchFamily="2" charset="-122"/>
                  <a:sym typeface="Huawei Sans" panose="020C0503030203020204" pitchFamily="34" charset="0"/>
                </a:rPr>
                <a:t>基础设施云化</a:t>
              </a:r>
              <a:endParaRPr lang="en-US" altLang="zh-CN" sz="1100" dirty="0">
                <a:latin typeface="Huawei Sans" panose="020C0503030203020204" pitchFamily="34" charset="0"/>
                <a:ea typeface="方正兰亭黑简体" panose="02000000000000000000" pitchFamily="2" charset="-122"/>
                <a:sym typeface="Huawei Sans" panose="020C0503030203020204" pitchFamily="34" charset="0"/>
              </a:endParaRPr>
            </a:p>
            <a:p>
              <a:pPr algn="ctr">
                <a:lnSpc>
                  <a:spcPct val="150000"/>
                </a:lnSpc>
              </a:pPr>
              <a:r>
                <a:rPr lang="zh-CN" altLang="en-US" sz="1100" dirty="0">
                  <a:latin typeface="Huawei Sans" panose="020C0503030203020204" pitchFamily="34" charset="0"/>
                  <a:ea typeface="方正兰亭黑简体" panose="02000000000000000000" pitchFamily="2" charset="-122"/>
                  <a:sym typeface="Huawei Sans" panose="020C0503030203020204" pitchFamily="34" charset="0"/>
                </a:rPr>
                <a:t>资源服务标准化、自动化</a:t>
              </a:r>
              <a:endParaRPr lang="en-US" altLang="zh-CN" sz="11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1" name="ïṡļiḋe"/>
            <p:cNvGrpSpPr/>
            <p:nvPr/>
          </p:nvGrpSpPr>
          <p:grpSpPr>
            <a:xfrm>
              <a:off x="2141218" y="2291185"/>
              <a:ext cx="857252" cy="857250"/>
              <a:chOff x="2247899" y="2114550"/>
              <a:chExt cx="857252" cy="857250"/>
            </a:xfrm>
          </p:grpSpPr>
          <p:sp>
            <p:nvSpPr>
              <p:cNvPr id="25" name="ïş1ïdé">
                <a:extLst>
                  <a:ext uri="{FF2B5EF4-FFF2-40B4-BE49-F238E27FC236}">
                    <a16:creationId xmlns:a16="http://schemas.microsoft.com/office/drawing/2014/main" id="{B2382F01-0CD5-47C3-A142-3237306D1EA8}"/>
                  </a:ext>
                </a:extLst>
              </p:cNvPr>
              <p:cNvSpPr/>
              <p:nvPr/>
            </p:nvSpPr>
            <p:spPr>
              <a:xfrm>
                <a:off x="2247899" y="2114550"/>
                <a:ext cx="857252" cy="857250"/>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ïšľíḍè">
                <a:extLst>
                  <a:ext uri="{FF2B5EF4-FFF2-40B4-BE49-F238E27FC236}">
                    <a16:creationId xmlns:a16="http://schemas.microsoft.com/office/drawing/2014/main" id="{B2382F01-0CD5-47C3-A142-3237306D1EA8}"/>
                  </a:ext>
                </a:extLst>
              </p:cNvPr>
              <p:cNvSpPr/>
              <p:nvPr/>
            </p:nvSpPr>
            <p:spPr>
              <a:xfrm>
                <a:off x="2447473" y="2305051"/>
                <a:ext cx="458104" cy="476248"/>
              </a:xfrm>
              <a:custGeom>
                <a:avLst/>
                <a:gdLst>
                  <a:gd name="connsiteX0" fmla="*/ 466115 w 584423"/>
                  <a:gd name="connsiteY0" fmla="*/ 268189 h 607568"/>
                  <a:gd name="connsiteX1" fmla="*/ 479022 w 584423"/>
                  <a:gd name="connsiteY1" fmla="*/ 270337 h 607568"/>
                  <a:gd name="connsiteX2" fmla="*/ 502991 w 584423"/>
                  <a:gd name="connsiteY2" fmla="*/ 288288 h 607568"/>
                  <a:gd name="connsiteX3" fmla="*/ 527113 w 584423"/>
                  <a:gd name="connsiteY3" fmla="*/ 270337 h 607568"/>
                  <a:gd name="connsiteX4" fmla="*/ 539866 w 584423"/>
                  <a:gd name="connsiteY4" fmla="*/ 268189 h 607568"/>
                  <a:gd name="connsiteX5" fmla="*/ 552004 w 584423"/>
                  <a:gd name="connsiteY5" fmla="*/ 271871 h 607568"/>
                  <a:gd name="connsiteX6" fmla="*/ 584423 w 584423"/>
                  <a:gd name="connsiteY6" fmla="*/ 316826 h 607568"/>
                  <a:gd name="connsiteX7" fmla="*/ 584423 w 584423"/>
                  <a:gd name="connsiteY7" fmla="*/ 389092 h 607568"/>
                  <a:gd name="connsiteX8" fmla="*/ 582118 w 584423"/>
                  <a:gd name="connsiteY8" fmla="*/ 396917 h 607568"/>
                  <a:gd name="connsiteX9" fmla="*/ 557842 w 584423"/>
                  <a:gd name="connsiteY9" fmla="*/ 433894 h 607568"/>
                  <a:gd name="connsiteX10" fmla="*/ 557842 w 584423"/>
                  <a:gd name="connsiteY10" fmla="*/ 530708 h 607568"/>
                  <a:gd name="connsiteX11" fmla="*/ 543553 w 584423"/>
                  <a:gd name="connsiteY11" fmla="*/ 544977 h 607568"/>
                  <a:gd name="connsiteX12" fmla="*/ 462428 w 584423"/>
                  <a:gd name="connsiteY12" fmla="*/ 544977 h 607568"/>
                  <a:gd name="connsiteX13" fmla="*/ 448139 w 584423"/>
                  <a:gd name="connsiteY13" fmla="*/ 530708 h 607568"/>
                  <a:gd name="connsiteX14" fmla="*/ 448139 w 584423"/>
                  <a:gd name="connsiteY14" fmla="*/ 433894 h 607568"/>
                  <a:gd name="connsiteX15" fmla="*/ 423863 w 584423"/>
                  <a:gd name="connsiteY15" fmla="*/ 396917 h 607568"/>
                  <a:gd name="connsiteX16" fmla="*/ 421558 w 584423"/>
                  <a:gd name="connsiteY16" fmla="*/ 389092 h 607568"/>
                  <a:gd name="connsiteX17" fmla="*/ 421558 w 584423"/>
                  <a:gd name="connsiteY17" fmla="*/ 316826 h 607568"/>
                  <a:gd name="connsiteX18" fmla="*/ 453977 w 584423"/>
                  <a:gd name="connsiteY18" fmla="*/ 271871 h 607568"/>
                  <a:gd name="connsiteX19" fmla="*/ 466115 w 584423"/>
                  <a:gd name="connsiteY19" fmla="*/ 268189 h 607568"/>
                  <a:gd name="connsiteX20" fmla="*/ 44557 w 584423"/>
                  <a:gd name="connsiteY20" fmla="*/ 268189 h 607568"/>
                  <a:gd name="connsiteX21" fmla="*/ 57310 w 584423"/>
                  <a:gd name="connsiteY21" fmla="*/ 270337 h 607568"/>
                  <a:gd name="connsiteX22" fmla="*/ 81432 w 584423"/>
                  <a:gd name="connsiteY22" fmla="*/ 288288 h 607568"/>
                  <a:gd name="connsiteX23" fmla="*/ 105401 w 584423"/>
                  <a:gd name="connsiteY23" fmla="*/ 270337 h 607568"/>
                  <a:gd name="connsiteX24" fmla="*/ 118308 w 584423"/>
                  <a:gd name="connsiteY24" fmla="*/ 268189 h 607568"/>
                  <a:gd name="connsiteX25" fmla="*/ 130446 w 584423"/>
                  <a:gd name="connsiteY25" fmla="*/ 271871 h 607568"/>
                  <a:gd name="connsiteX26" fmla="*/ 162865 w 584423"/>
                  <a:gd name="connsiteY26" fmla="*/ 316826 h 607568"/>
                  <a:gd name="connsiteX27" fmla="*/ 162865 w 584423"/>
                  <a:gd name="connsiteY27" fmla="*/ 389092 h 607568"/>
                  <a:gd name="connsiteX28" fmla="*/ 160560 w 584423"/>
                  <a:gd name="connsiteY28" fmla="*/ 396917 h 607568"/>
                  <a:gd name="connsiteX29" fmla="*/ 136284 w 584423"/>
                  <a:gd name="connsiteY29" fmla="*/ 433894 h 607568"/>
                  <a:gd name="connsiteX30" fmla="*/ 136284 w 584423"/>
                  <a:gd name="connsiteY30" fmla="*/ 530708 h 607568"/>
                  <a:gd name="connsiteX31" fmla="*/ 121995 w 584423"/>
                  <a:gd name="connsiteY31" fmla="*/ 544977 h 607568"/>
                  <a:gd name="connsiteX32" fmla="*/ 40870 w 584423"/>
                  <a:gd name="connsiteY32" fmla="*/ 544977 h 607568"/>
                  <a:gd name="connsiteX33" fmla="*/ 26581 w 584423"/>
                  <a:gd name="connsiteY33" fmla="*/ 530708 h 607568"/>
                  <a:gd name="connsiteX34" fmla="*/ 26581 w 584423"/>
                  <a:gd name="connsiteY34" fmla="*/ 433894 h 607568"/>
                  <a:gd name="connsiteX35" fmla="*/ 2305 w 584423"/>
                  <a:gd name="connsiteY35" fmla="*/ 396917 h 607568"/>
                  <a:gd name="connsiteX36" fmla="*/ 0 w 584423"/>
                  <a:gd name="connsiteY36" fmla="*/ 389092 h 607568"/>
                  <a:gd name="connsiteX37" fmla="*/ 0 w 584423"/>
                  <a:gd name="connsiteY37" fmla="*/ 316826 h 607568"/>
                  <a:gd name="connsiteX38" fmla="*/ 32419 w 584423"/>
                  <a:gd name="connsiteY38" fmla="*/ 271871 h 607568"/>
                  <a:gd name="connsiteX39" fmla="*/ 44557 w 584423"/>
                  <a:gd name="connsiteY39" fmla="*/ 268189 h 607568"/>
                  <a:gd name="connsiteX40" fmla="*/ 283757 w 584423"/>
                  <a:gd name="connsiteY40" fmla="*/ 227644 h 607568"/>
                  <a:gd name="connsiteX41" fmla="*/ 300667 w 584423"/>
                  <a:gd name="connsiteY41" fmla="*/ 227644 h 607568"/>
                  <a:gd name="connsiteX42" fmla="*/ 306663 w 584423"/>
                  <a:gd name="connsiteY42" fmla="*/ 230253 h 607568"/>
                  <a:gd name="connsiteX43" fmla="*/ 307739 w 584423"/>
                  <a:gd name="connsiteY43" fmla="*/ 239459 h 607568"/>
                  <a:gd name="connsiteX44" fmla="*/ 298669 w 584423"/>
                  <a:gd name="connsiteY44" fmla="*/ 252962 h 607568"/>
                  <a:gd name="connsiteX45" fmla="*/ 302973 w 584423"/>
                  <a:gd name="connsiteY45" fmla="*/ 288561 h 607568"/>
                  <a:gd name="connsiteX46" fmla="*/ 294672 w 584423"/>
                  <a:gd name="connsiteY46" fmla="*/ 310810 h 607568"/>
                  <a:gd name="connsiteX47" fmla="*/ 289752 w 584423"/>
                  <a:gd name="connsiteY47" fmla="*/ 310810 h 607568"/>
                  <a:gd name="connsiteX48" fmla="*/ 281451 w 584423"/>
                  <a:gd name="connsiteY48" fmla="*/ 288561 h 607568"/>
                  <a:gd name="connsiteX49" fmla="*/ 285755 w 584423"/>
                  <a:gd name="connsiteY49" fmla="*/ 252962 h 607568"/>
                  <a:gd name="connsiteX50" fmla="*/ 276685 w 584423"/>
                  <a:gd name="connsiteY50" fmla="*/ 239459 h 607568"/>
                  <a:gd name="connsiteX51" fmla="*/ 277761 w 584423"/>
                  <a:gd name="connsiteY51" fmla="*/ 230253 h 607568"/>
                  <a:gd name="connsiteX52" fmla="*/ 283757 w 584423"/>
                  <a:gd name="connsiteY52" fmla="*/ 227644 h 607568"/>
                  <a:gd name="connsiteX53" fmla="*/ 243694 w 584423"/>
                  <a:gd name="connsiteY53" fmla="*/ 226776 h 607568"/>
                  <a:gd name="connsiteX54" fmla="*/ 248918 w 584423"/>
                  <a:gd name="connsiteY54" fmla="*/ 230304 h 607568"/>
                  <a:gd name="connsiteX55" fmla="*/ 285947 w 584423"/>
                  <a:gd name="connsiteY55" fmla="*/ 331870 h 607568"/>
                  <a:gd name="connsiteX56" fmla="*/ 298546 w 584423"/>
                  <a:gd name="connsiteY56" fmla="*/ 331870 h 607568"/>
                  <a:gd name="connsiteX57" fmla="*/ 335575 w 584423"/>
                  <a:gd name="connsiteY57" fmla="*/ 230304 h 607568"/>
                  <a:gd name="connsiteX58" fmla="*/ 342336 w 584423"/>
                  <a:gd name="connsiteY58" fmla="*/ 226929 h 607568"/>
                  <a:gd name="connsiteX59" fmla="*/ 360005 w 584423"/>
                  <a:gd name="connsiteY59" fmla="*/ 232299 h 607568"/>
                  <a:gd name="connsiteX60" fmla="*/ 360005 w 584423"/>
                  <a:gd name="connsiteY60" fmla="*/ 232452 h 607568"/>
                  <a:gd name="connsiteX61" fmla="*/ 397495 w 584423"/>
                  <a:gd name="connsiteY61" fmla="*/ 284002 h 607568"/>
                  <a:gd name="connsiteX62" fmla="*/ 397495 w 584423"/>
                  <a:gd name="connsiteY62" fmla="*/ 391704 h 607568"/>
                  <a:gd name="connsiteX63" fmla="*/ 396573 w 584423"/>
                  <a:gd name="connsiteY63" fmla="*/ 394619 h 607568"/>
                  <a:gd name="connsiteX64" fmla="*/ 358008 w 584423"/>
                  <a:gd name="connsiteY64" fmla="*/ 453379 h 607568"/>
                  <a:gd name="connsiteX65" fmla="*/ 358008 w 584423"/>
                  <a:gd name="connsiteY65" fmla="*/ 602045 h 607568"/>
                  <a:gd name="connsiteX66" fmla="*/ 352476 w 584423"/>
                  <a:gd name="connsiteY66" fmla="*/ 607568 h 607568"/>
                  <a:gd name="connsiteX67" fmla="*/ 232017 w 584423"/>
                  <a:gd name="connsiteY67" fmla="*/ 607568 h 607568"/>
                  <a:gd name="connsiteX68" fmla="*/ 226485 w 584423"/>
                  <a:gd name="connsiteY68" fmla="*/ 602045 h 607568"/>
                  <a:gd name="connsiteX69" fmla="*/ 226485 w 584423"/>
                  <a:gd name="connsiteY69" fmla="*/ 453379 h 607568"/>
                  <a:gd name="connsiteX70" fmla="*/ 187920 w 584423"/>
                  <a:gd name="connsiteY70" fmla="*/ 394619 h 607568"/>
                  <a:gd name="connsiteX71" fmla="*/ 186998 w 584423"/>
                  <a:gd name="connsiteY71" fmla="*/ 391704 h 607568"/>
                  <a:gd name="connsiteX72" fmla="*/ 186998 w 584423"/>
                  <a:gd name="connsiteY72" fmla="*/ 284309 h 607568"/>
                  <a:gd name="connsiteX73" fmla="*/ 224488 w 584423"/>
                  <a:gd name="connsiteY73" fmla="*/ 232299 h 607568"/>
                  <a:gd name="connsiteX74" fmla="*/ 243694 w 584423"/>
                  <a:gd name="connsiteY74" fmla="*/ 226776 h 607568"/>
                  <a:gd name="connsiteX75" fmla="*/ 503026 w 584423"/>
                  <a:gd name="connsiteY75" fmla="*/ 160466 h 607568"/>
                  <a:gd name="connsiteX76" fmla="*/ 550975 w 584423"/>
                  <a:gd name="connsiteY76" fmla="*/ 208274 h 607568"/>
                  <a:gd name="connsiteX77" fmla="*/ 503026 w 584423"/>
                  <a:gd name="connsiteY77" fmla="*/ 256082 h 607568"/>
                  <a:gd name="connsiteX78" fmla="*/ 455077 w 584423"/>
                  <a:gd name="connsiteY78" fmla="*/ 208274 h 607568"/>
                  <a:gd name="connsiteX79" fmla="*/ 503026 w 584423"/>
                  <a:gd name="connsiteY79" fmla="*/ 160466 h 607568"/>
                  <a:gd name="connsiteX80" fmla="*/ 81397 w 584423"/>
                  <a:gd name="connsiteY80" fmla="*/ 160466 h 607568"/>
                  <a:gd name="connsiteX81" fmla="*/ 129346 w 584423"/>
                  <a:gd name="connsiteY81" fmla="*/ 208274 h 607568"/>
                  <a:gd name="connsiteX82" fmla="*/ 81397 w 584423"/>
                  <a:gd name="connsiteY82" fmla="*/ 256082 h 607568"/>
                  <a:gd name="connsiteX83" fmla="*/ 33448 w 584423"/>
                  <a:gd name="connsiteY83" fmla="*/ 208274 h 607568"/>
                  <a:gd name="connsiteX84" fmla="*/ 81397 w 584423"/>
                  <a:gd name="connsiteY84" fmla="*/ 160466 h 607568"/>
                  <a:gd name="connsiteX85" fmla="*/ 292212 w 584423"/>
                  <a:gd name="connsiteY85" fmla="*/ 79174 h 607568"/>
                  <a:gd name="connsiteX86" fmla="*/ 353957 w 584423"/>
                  <a:gd name="connsiteY86" fmla="*/ 140848 h 607568"/>
                  <a:gd name="connsiteX87" fmla="*/ 292212 w 584423"/>
                  <a:gd name="connsiteY87" fmla="*/ 202522 h 607568"/>
                  <a:gd name="connsiteX88" fmla="*/ 230467 w 584423"/>
                  <a:gd name="connsiteY88" fmla="*/ 140848 h 607568"/>
                  <a:gd name="connsiteX89" fmla="*/ 292212 w 584423"/>
                  <a:gd name="connsiteY89" fmla="*/ 79174 h 607568"/>
                  <a:gd name="connsiteX90" fmla="*/ 292212 w 584423"/>
                  <a:gd name="connsiteY90" fmla="*/ 0 h 607568"/>
                  <a:gd name="connsiteX91" fmla="*/ 504683 w 584423"/>
                  <a:gd name="connsiteY91" fmla="*/ 105068 h 607568"/>
                  <a:gd name="connsiteX92" fmla="*/ 501764 w 584423"/>
                  <a:gd name="connsiteY92" fmla="*/ 126542 h 607568"/>
                  <a:gd name="connsiteX93" fmla="*/ 492546 w 584423"/>
                  <a:gd name="connsiteY93" fmla="*/ 129610 h 607568"/>
                  <a:gd name="connsiteX94" fmla="*/ 480409 w 584423"/>
                  <a:gd name="connsiteY94" fmla="*/ 123628 h 607568"/>
                  <a:gd name="connsiteX95" fmla="*/ 292212 w 584423"/>
                  <a:gd name="connsiteY95" fmla="*/ 30677 h 607568"/>
                  <a:gd name="connsiteX96" fmla="*/ 104014 w 584423"/>
                  <a:gd name="connsiteY96" fmla="*/ 123628 h 607568"/>
                  <a:gd name="connsiteX97" fmla="*/ 82659 w 584423"/>
                  <a:gd name="connsiteY97" fmla="*/ 126542 h 607568"/>
                  <a:gd name="connsiteX98" fmla="*/ 79740 w 584423"/>
                  <a:gd name="connsiteY98" fmla="*/ 105068 h 607568"/>
                  <a:gd name="connsiteX99" fmla="*/ 292212 w 584423"/>
                  <a:gd name="connsiteY99"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84423" h="607568">
                    <a:moveTo>
                      <a:pt x="466115" y="268189"/>
                    </a:moveTo>
                    <a:cubicBezTo>
                      <a:pt x="470571" y="266808"/>
                      <a:pt x="475334" y="267575"/>
                      <a:pt x="479022" y="270337"/>
                    </a:cubicBezTo>
                    <a:lnTo>
                      <a:pt x="502991" y="288288"/>
                    </a:lnTo>
                    <a:lnTo>
                      <a:pt x="527113" y="270337"/>
                    </a:lnTo>
                    <a:cubicBezTo>
                      <a:pt x="530647" y="267575"/>
                      <a:pt x="535410" y="266808"/>
                      <a:pt x="539866" y="268189"/>
                    </a:cubicBezTo>
                    <a:cubicBezTo>
                      <a:pt x="539866" y="268189"/>
                      <a:pt x="551850" y="271871"/>
                      <a:pt x="552004" y="271871"/>
                    </a:cubicBezTo>
                    <a:cubicBezTo>
                      <a:pt x="571363" y="278315"/>
                      <a:pt x="584423" y="296420"/>
                      <a:pt x="584423" y="316826"/>
                    </a:cubicBezTo>
                    <a:lnTo>
                      <a:pt x="584423" y="389092"/>
                    </a:lnTo>
                    <a:cubicBezTo>
                      <a:pt x="584423" y="391854"/>
                      <a:pt x="583655" y="394615"/>
                      <a:pt x="582118" y="396917"/>
                    </a:cubicBezTo>
                    <a:lnTo>
                      <a:pt x="557842" y="433894"/>
                    </a:lnTo>
                    <a:lnTo>
                      <a:pt x="557842" y="530708"/>
                    </a:lnTo>
                    <a:cubicBezTo>
                      <a:pt x="557842" y="538686"/>
                      <a:pt x="551389" y="544977"/>
                      <a:pt x="543553" y="544977"/>
                    </a:cubicBezTo>
                    <a:lnTo>
                      <a:pt x="462428" y="544977"/>
                    </a:lnTo>
                    <a:cubicBezTo>
                      <a:pt x="454592" y="544977"/>
                      <a:pt x="448139" y="538686"/>
                      <a:pt x="448139" y="530708"/>
                    </a:cubicBezTo>
                    <a:lnTo>
                      <a:pt x="448139" y="433894"/>
                    </a:lnTo>
                    <a:lnTo>
                      <a:pt x="423863" y="396917"/>
                    </a:lnTo>
                    <a:cubicBezTo>
                      <a:pt x="422326" y="394615"/>
                      <a:pt x="421558" y="391854"/>
                      <a:pt x="421558" y="389092"/>
                    </a:cubicBezTo>
                    <a:lnTo>
                      <a:pt x="421558" y="316826"/>
                    </a:lnTo>
                    <a:cubicBezTo>
                      <a:pt x="421558" y="296420"/>
                      <a:pt x="434618" y="278315"/>
                      <a:pt x="453977" y="271871"/>
                    </a:cubicBezTo>
                    <a:cubicBezTo>
                      <a:pt x="454131" y="271871"/>
                      <a:pt x="466115" y="268189"/>
                      <a:pt x="466115" y="268189"/>
                    </a:cubicBezTo>
                    <a:close/>
                    <a:moveTo>
                      <a:pt x="44557" y="268189"/>
                    </a:moveTo>
                    <a:cubicBezTo>
                      <a:pt x="49013" y="266808"/>
                      <a:pt x="53776" y="267575"/>
                      <a:pt x="57310" y="270337"/>
                    </a:cubicBezTo>
                    <a:lnTo>
                      <a:pt x="81432" y="288288"/>
                    </a:lnTo>
                    <a:lnTo>
                      <a:pt x="105401" y="270337"/>
                    </a:lnTo>
                    <a:cubicBezTo>
                      <a:pt x="109089" y="267575"/>
                      <a:pt x="113852" y="266808"/>
                      <a:pt x="118308" y="268189"/>
                    </a:cubicBezTo>
                    <a:cubicBezTo>
                      <a:pt x="118308" y="268189"/>
                      <a:pt x="130292" y="271871"/>
                      <a:pt x="130446" y="271871"/>
                    </a:cubicBezTo>
                    <a:cubicBezTo>
                      <a:pt x="149805" y="278315"/>
                      <a:pt x="162865" y="296420"/>
                      <a:pt x="162865" y="316826"/>
                    </a:cubicBezTo>
                    <a:lnTo>
                      <a:pt x="162865" y="389092"/>
                    </a:lnTo>
                    <a:cubicBezTo>
                      <a:pt x="162865" y="391854"/>
                      <a:pt x="162097" y="394615"/>
                      <a:pt x="160560" y="396917"/>
                    </a:cubicBezTo>
                    <a:lnTo>
                      <a:pt x="136284" y="433894"/>
                    </a:lnTo>
                    <a:lnTo>
                      <a:pt x="136284" y="530708"/>
                    </a:lnTo>
                    <a:cubicBezTo>
                      <a:pt x="136284" y="538686"/>
                      <a:pt x="129831" y="544977"/>
                      <a:pt x="121995" y="544977"/>
                    </a:cubicBezTo>
                    <a:lnTo>
                      <a:pt x="40870" y="544977"/>
                    </a:lnTo>
                    <a:cubicBezTo>
                      <a:pt x="33034" y="544977"/>
                      <a:pt x="26581" y="538686"/>
                      <a:pt x="26581" y="530708"/>
                    </a:cubicBezTo>
                    <a:lnTo>
                      <a:pt x="26581" y="433894"/>
                    </a:lnTo>
                    <a:lnTo>
                      <a:pt x="2305" y="396917"/>
                    </a:lnTo>
                    <a:cubicBezTo>
                      <a:pt x="768" y="394615"/>
                      <a:pt x="0" y="391854"/>
                      <a:pt x="0" y="389092"/>
                    </a:cubicBezTo>
                    <a:lnTo>
                      <a:pt x="0" y="316826"/>
                    </a:lnTo>
                    <a:cubicBezTo>
                      <a:pt x="0" y="296420"/>
                      <a:pt x="13060" y="278315"/>
                      <a:pt x="32419" y="271871"/>
                    </a:cubicBezTo>
                    <a:cubicBezTo>
                      <a:pt x="32573" y="271871"/>
                      <a:pt x="44557" y="268189"/>
                      <a:pt x="44557" y="268189"/>
                    </a:cubicBezTo>
                    <a:close/>
                    <a:moveTo>
                      <a:pt x="283757" y="227644"/>
                    </a:moveTo>
                    <a:lnTo>
                      <a:pt x="300667" y="227644"/>
                    </a:lnTo>
                    <a:cubicBezTo>
                      <a:pt x="302973" y="227644"/>
                      <a:pt x="305126" y="228565"/>
                      <a:pt x="306663" y="230253"/>
                    </a:cubicBezTo>
                    <a:cubicBezTo>
                      <a:pt x="309123" y="232861"/>
                      <a:pt x="309430" y="236544"/>
                      <a:pt x="307739" y="239459"/>
                    </a:cubicBezTo>
                    <a:lnTo>
                      <a:pt x="298669" y="252962"/>
                    </a:lnTo>
                    <a:lnTo>
                      <a:pt x="302973" y="288561"/>
                    </a:lnTo>
                    <a:lnTo>
                      <a:pt x="294672" y="310810"/>
                    </a:lnTo>
                    <a:cubicBezTo>
                      <a:pt x="293749" y="312958"/>
                      <a:pt x="290675" y="312958"/>
                      <a:pt x="289752" y="310810"/>
                    </a:cubicBezTo>
                    <a:lnTo>
                      <a:pt x="281451" y="288561"/>
                    </a:lnTo>
                    <a:lnTo>
                      <a:pt x="285755" y="252962"/>
                    </a:lnTo>
                    <a:lnTo>
                      <a:pt x="276685" y="239459"/>
                    </a:lnTo>
                    <a:cubicBezTo>
                      <a:pt x="274994" y="236544"/>
                      <a:pt x="275302" y="232861"/>
                      <a:pt x="277761" y="230253"/>
                    </a:cubicBezTo>
                    <a:cubicBezTo>
                      <a:pt x="279299" y="228565"/>
                      <a:pt x="281451" y="227644"/>
                      <a:pt x="283757" y="227644"/>
                    </a:cubicBezTo>
                    <a:close/>
                    <a:moveTo>
                      <a:pt x="243694" y="226776"/>
                    </a:moveTo>
                    <a:cubicBezTo>
                      <a:pt x="245999" y="226776"/>
                      <a:pt x="248150" y="228157"/>
                      <a:pt x="248918" y="230304"/>
                    </a:cubicBezTo>
                    <a:lnTo>
                      <a:pt x="285947" y="331870"/>
                    </a:lnTo>
                    <a:cubicBezTo>
                      <a:pt x="288098" y="337700"/>
                      <a:pt x="296395" y="337700"/>
                      <a:pt x="298546" y="331870"/>
                    </a:cubicBezTo>
                    <a:lnTo>
                      <a:pt x="335575" y="230304"/>
                    </a:lnTo>
                    <a:cubicBezTo>
                      <a:pt x="336651" y="227543"/>
                      <a:pt x="339570" y="226162"/>
                      <a:pt x="342336" y="226929"/>
                    </a:cubicBezTo>
                    <a:lnTo>
                      <a:pt x="360005" y="232299"/>
                    </a:lnTo>
                    <a:lnTo>
                      <a:pt x="360005" y="232452"/>
                    </a:lnTo>
                    <a:cubicBezTo>
                      <a:pt x="382438" y="239663"/>
                      <a:pt x="397495" y="260528"/>
                      <a:pt x="397495" y="284002"/>
                    </a:cubicBezTo>
                    <a:lnTo>
                      <a:pt x="397495" y="391704"/>
                    </a:lnTo>
                    <a:cubicBezTo>
                      <a:pt x="397495" y="392778"/>
                      <a:pt x="397188" y="393852"/>
                      <a:pt x="396573" y="394619"/>
                    </a:cubicBezTo>
                    <a:lnTo>
                      <a:pt x="358008" y="453379"/>
                    </a:lnTo>
                    <a:lnTo>
                      <a:pt x="358008" y="602045"/>
                    </a:lnTo>
                    <a:cubicBezTo>
                      <a:pt x="358008" y="605113"/>
                      <a:pt x="355549" y="607568"/>
                      <a:pt x="352476" y="607568"/>
                    </a:cubicBezTo>
                    <a:lnTo>
                      <a:pt x="232017" y="607568"/>
                    </a:lnTo>
                    <a:cubicBezTo>
                      <a:pt x="228944" y="607568"/>
                      <a:pt x="226485" y="605113"/>
                      <a:pt x="226485" y="602045"/>
                    </a:cubicBezTo>
                    <a:lnTo>
                      <a:pt x="226485" y="453379"/>
                    </a:lnTo>
                    <a:lnTo>
                      <a:pt x="187920" y="394619"/>
                    </a:lnTo>
                    <a:cubicBezTo>
                      <a:pt x="187305" y="393852"/>
                      <a:pt x="186998" y="392778"/>
                      <a:pt x="186998" y="391704"/>
                    </a:cubicBezTo>
                    <a:lnTo>
                      <a:pt x="186998" y="284309"/>
                    </a:lnTo>
                    <a:cubicBezTo>
                      <a:pt x="186998" y="260682"/>
                      <a:pt x="202055" y="239817"/>
                      <a:pt x="224488" y="232299"/>
                    </a:cubicBezTo>
                    <a:cubicBezTo>
                      <a:pt x="224488" y="232299"/>
                      <a:pt x="243233" y="226776"/>
                      <a:pt x="243694" y="226776"/>
                    </a:cubicBezTo>
                    <a:close/>
                    <a:moveTo>
                      <a:pt x="503026" y="160466"/>
                    </a:moveTo>
                    <a:cubicBezTo>
                      <a:pt x="529508" y="160466"/>
                      <a:pt x="550975" y="181870"/>
                      <a:pt x="550975" y="208274"/>
                    </a:cubicBezTo>
                    <a:cubicBezTo>
                      <a:pt x="550975" y="234678"/>
                      <a:pt x="529508" y="256082"/>
                      <a:pt x="503026" y="256082"/>
                    </a:cubicBezTo>
                    <a:cubicBezTo>
                      <a:pt x="476544" y="256082"/>
                      <a:pt x="455077" y="234678"/>
                      <a:pt x="455077" y="208274"/>
                    </a:cubicBezTo>
                    <a:cubicBezTo>
                      <a:pt x="455077" y="181870"/>
                      <a:pt x="476544" y="160466"/>
                      <a:pt x="503026" y="160466"/>
                    </a:cubicBezTo>
                    <a:close/>
                    <a:moveTo>
                      <a:pt x="81397" y="160466"/>
                    </a:moveTo>
                    <a:cubicBezTo>
                      <a:pt x="107879" y="160466"/>
                      <a:pt x="129346" y="181870"/>
                      <a:pt x="129346" y="208274"/>
                    </a:cubicBezTo>
                    <a:cubicBezTo>
                      <a:pt x="129346" y="234678"/>
                      <a:pt x="107879" y="256082"/>
                      <a:pt x="81397" y="256082"/>
                    </a:cubicBezTo>
                    <a:cubicBezTo>
                      <a:pt x="54915" y="256082"/>
                      <a:pt x="33448" y="234678"/>
                      <a:pt x="33448" y="208274"/>
                    </a:cubicBezTo>
                    <a:cubicBezTo>
                      <a:pt x="33448" y="181870"/>
                      <a:pt x="54915" y="160466"/>
                      <a:pt x="81397" y="160466"/>
                    </a:cubicBezTo>
                    <a:close/>
                    <a:moveTo>
                      <a:pt x="292212" y="79174"/>
                    </a:moveTo>
                    <a:cubicBezTo>
                      <a:pt x="326313" y="79174"/>
                      <a:pt x="353957" y="106786"/>
                      <a:pt x="353957" y="140848"/>
                    </a:cubicBezTo>
                    <a:cubicBezTo>
                      <a:pt x="353957" y="174910"/>
                      <a:pt x="326313" y="202522"/>
                      <a:pt x="292212" y="202522"/>
                    </a:cubicBezTo>
                    <a:cubicBezTo>
                      <a:pt x="258111" y="202522"/>
                      <a:pt x="230467" y="174910"/>
                      <a:pt x="230467" y="140848"/>
                    </a:cubicBezTo>
                    <a:cubicBezTo>
                      <a:pt x="230467" y="106786"/>
                      <a:pt x="258111" y="79174"/>
                      <a:pt x="292212" y="79174"/>
                    </a:cubicBezTo>
                    <a:close/>
                    <a:moveTo>
                      <a:pt x="292212" y="0"/>
                    </a:moveTo>
                    <a:cubicBezTo>
                      <a:pt x="376247" y="0"/>
                      <a:pt x="453677" y="38346"/>
                      <a:pt x="504683" y="105068"/>
                    </a:cubicBezTo>
                    <a:cubicBezTo>
                      <a:pt x="509906" y="111817"/>
                      <a:pt x="508523" y="121481"/>
                      <a:pt x="501764" y="126542"/>
                    </a:cubicBezTo>
                    <a:cubicBezTo>
                      <a:pt x="498998" y="128690"/>
                      <a:pt x="495772" y="129610"/>
                      <a:pt x="492546" y="129610"/>
                    </a:cubicBezTo>
                    <a:cubicBezTo>
                      <a:pt x="487937" y="129610"/>
                      <a:pt x="483328" y="127616"/>
                      <a:pt x="480409" y="123628"/>
                    </a:cubicBezTo>
                    <a:cubicBezTo>
                      <a:pt x="435088" y="64575"/>
                      <a:pt x="366569" y="30677"/>
                      <a:pt x="292212" y="30677"/>
                    </a:cubicBezTo>
                    <a:cubicBezTo>
                      <a:pt x="217854" y="30677"/>
                      <a:pt x="149335" y="64575"/>
                      <a:pt x="104014" y="123628"/>
                    </a:cubicBezTo>
                    <a:cubicBezTo>
                      <a:pt x="98944" y="130377"/>
                      <a:pt x="89265" y="131604"/>
                      <a:pt x="82659" y="126542"/>
                    </a:cubicBezTo>
                    <a:cubicBezTo>
                      <a:pt x="75900" y="121481"/>
                      <a:pt x="74517" y="111817"/>
                      <a:pt x="79740" y="105068"/>
                    </a:cubicBezTo>
                    <a:cubicBezTo>
                      <a:pt x="130746" y="38346"/>
                      <a:pt x="208176" y="0"/>
                      <a:pt x="292212" y="0"/>
                    </a:cubicBezTo>
                    <a:close/>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2" name="íṡ1íḋé">
              <a:extLst>
                <a:ext uri="{FF2B5EF4-FFF2-40B4-BE49-F238E27FC236}">
                  <a16:creationId xmlns:a16="http://schemas.microsoft.com/office/drawing/2014/main" id="{6BAC2652-93D3-460E-A1C2-A301031A0DD3}"/>
                </a:ext>
              </a:extLst>
            </p:cNvPr>
            <p:cNvSpPr txBox="1"/>
            <p:nvPr/>
          </p:nvSpPr>
          <p:spPr bwMode="auto">
            <a:xfrm>
              <a:off x="3227522" y="2663896"/>
              <a:ext cx="1027976"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1400" b="1" u="sng" dirty="0">
                  <a:latin typeface="Huawei Sans" panose="020C0503030203020204" pitchFamily="34" charset="0"/>
                  <a:ea typeface="方正兰亭黑简体" panose="02000000000000000000" pitchFamily="2" charset="-122"/>
                  <a:sym typeface="Huawei Sans" panose="020C0503030203020204" pitchFamily="34" charset="0"/>
                </a:rPr>
                <a:t>云计算</a:t>
              </a:r>
              <a:r>
                <a:rPr lang="en-US" altLang="zh-CN" sz="1400" b="1" u="sng" dirty="0">
                  <a:latin typeface="Huawei Sans" panose="020C0503030203020204" pitchFamily="34" charset="0"/>
                  <a:ea typeface="方正兰亭黑简体" panose="02000000000000000000" pitchFamily="2" charset="-122"/>
                  <a:sym typeface="Huawei Sans" panose="020C0503030203020204" pitchFamily="34" charset="0"/>
                </a:rPr>
                <a:t>1.0</a:t>
              </a:r>
            </a:p>
          </p:txBody>
        </p:sp>
        <p:cxnSp>
          <p:nvCxnSpPr>
            <p:cNvPr id="13" name="直接连接符 12"/>
            <p:cNvCxnSpPr>
              <a:stCxn id="25" idx="4"/>
              <a:endCxn id="16" idx="2"/>
            </p:cNvCxnSpPr>
            <p:nvPr/>
          </p:nvCxnSpPr>
          <p:spPr>
            <a:xfrm>
              <a:off x="2569844" y="3148435"/>
              <a:ext cx="15796" cy="261316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iSľïďê">
              <a:extLst>
                <a:ext uri="{FF2B5EF4-FFF2-40B4-BE49-F238E27FC236}">
                  <a16:creationId xmlns:a16="http://schemas.microsoft.com/office/drawing/2014/main" id="{E632F477-E3A9-47DC-9B17-2FF72B06E79D}"/>
                </a:ext>
              </a:extLst>
            </p:cNvPr>
            <p:cNvSpPr/>
            <p:nvPr/>
          </p:nvSpPr>
          <p:spPr bwMode="auto">
            <a:xfrm>
              <a:off x="1556918" y="3960558"/>
              <a:ext cx="2089039" cy="775339"/>
            </a:xfrm>
            <a:prstGeom prst="rect">
              <a:avLst/>
            </a:prstGeom>
            <a:solidFill>
              <a:schemeClr val="bg1"/>
            </a:solid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Hyper-v</a:t>
              </a:r>
            </a:p>
            <a:p>
              <a:pPr algn="ctr">
                <a:lnSpc>
                  <a:spcPct val="150000"/>
                </a:lnSpc>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XEN    KVM</a:t>
              </a:r>
            </a:p>
            <a:p>
              <a:pPr algn="ctr">
                <a:lnSpc>
                  <a:spcPct val="150000"/>
                </a:lnSpc>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VMware ESX</a:t>
              </a:r>
            </a:p>
          </p:txBody>
        </p:sp>
        <p:sp>
          <p:nvSpPr>
            <p:cNvPr id="15" name="îṩḷïďé">
              <a:extLst>
                <a:ext uri="{FF2B5EF4-FFF2-40B4-BE49-F238E27FC236}">
                  <a16:creationId xmlns:a16="http://schemas.microsoft.com/office/drawing/2014/main" id="{6BAC2652-93D3-460E-A1C2-A301031A0DD3}"/>
                </a:ext>
              </a:extLst>
            </p:cNvPr>
            <p:cNvSpPr txBox="1"/>
            <p:nvPr/>
          </p:nvSpPr>
          <p:spPr bwMode="auto">
            <a:xfrm>
              <a:off x="972025" y="3338936"/>
              <a:ext cx="3195638" cy="394173"/>
            </a:xfrm>
            <a:prstGeom prst="rect">
              <a:avLst/>
            </a:pr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计算虚拟化</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ï$lîde">
              <a:extLst>
                <a:ext uri="{FF2B5EF4-FFF2-40B4-BE49-F238E27FC236}">
                  <a16:creationId xmlns:a16="http://schemas.microsoft.com/office/drawing/2014/main" id="{E632F477-E3A9-47DC-9B17-2FF72B06E79D}"/>
                </a:ext>
              </a:extLst>
            </p:cNvPr>
            <p:cNvSpPr/>
            <p:nvPr/>
          </p:nvSpPr>
          <p:spPr bwMode="auto">
            <a:xfrm>
              <a:off x="972024" y="4985184"/>
              <a:ext cx="3227231" cy="776419"/>
            </a:xfrm>
            <a:prstGeom prst="rect">
              <a:avLst/>
            </a:prstGeom>
            <a:solidFill>
              <a:schemeClr val="bg1"/>
            </a:solid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100" dirty="0">
                  <a:latin typeface="Huawei Sans" panose="020C0503030203020204" pitchFamily="34" charset="0"/>
                  <a:ea typeface="方正兰亭黑简体" panose="02000000000000000000" pitchFamily="2" charset="-122"/>
                  <a:sym typeface="Huawei Sans" panose="020C0503030203020204" pitchFamily="34" charset="0"/>
                </a:rPr>
                <a:t>虚拟化</a:t>
              </a:r>
              <a:endParaRPr lang="en-US" altLang="zh-CN" sz="1100" dirty="0">
                <a:latin typeface="Huawei Sans" panose="020C0503030203020204" pitchFamily="34" charset="0"/>
                <a:ea typeface="方正兰亭黑简体" panose="02000000000000000000" pitchFamily="2" charset="-122"/>
                <a:sym typeface="Huawei Sans" panose="020C0503030203020204" pitchFamily="34" charset="0"/>
              </a:endParaRPr>
            </a:p>
            <a:p>
              <a:pPr algn="ctr">
                <a:lnSpc>
                  <a:spcPct val="150000"/>
                </a:lnSpc>
              </a:pPr>
              <a:r>
                <a:rPr lang="zh-CN" altLang="en-US" sz="1100" dirty="0">
                  <a:latin typeface="Huawei Sans" panose="020C0503030203020204" pitchFamily="34" charset="0"/>
                  <a:ea typeface="方正兰亭黑简体" panose="02000000000000000000" pitchFamily="2" charset="-122"/>
                  <a:sym typeface="Huawei Sans" panose="020C0503030203020204" pitchFamily="34" charset="0"/>
                </a:rPr>
                <a:t>更好的资源利用率</a:t>
              </a:r>
              <a:endParaRPr lang="en-US" altLang="zh-CN" sz="11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7" name="íṣḻïḓê"/>
            <p:cNvGrpSpPr/>
            <p:nvPr/>
          </p:nvGrpSpPr>
          <p:grpSpPr>
            <a:xfrm>
              <a:off x="9193530" y="2291185"/>
              <a:ext cx="857252" cy="857250"/>
              <a:chOff x="2247899" y="2114550"/>
              <a:chExt cx="857252" cy="857250"/>
            </a:xfrm>
          </p:grpSpPr>
          <p:sp>
            <p:nvSpPr>
              <p:cNvPr id="23" name="íṩḷíḍè">
                <a:extLst>
                  <a:ext uri="{FF2B5EF4-FFF2-40B4-BE49-F238E27FC236}">
                    <a16:creationId xmlns:a16="http://schemas.microsoft.com/office/drawing/2014/main" id="{B2382F01-0CD5-47C3-A142-3237306D1EA8}"/>
                  </a:ext>
                </a:extLst>
              </p:cNvPr>
              <p:cNvSpPr/>
              <p:nvPr/>
            </p:nvSpPr>
            <p:spPr>
              <a:xfrm>
                <a:off x="2247899" y="2114550"/>
                <a:ext cx="857252" cy="857250"/>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1600" b="1" i="1"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îs1iďé">
                <a:extLst>
                  <a:ext uri="{FF2B5EF4-FFF2-40B4-BE49-F238E27FC236}">
                    <a16:creationId xmlns:a16="http://schemas.microsoft.com/office/drawing/2014/main" id="{B2382F01-0CD5-47C3-A142-3237306D1EA8}"/>
                  </a:ext>
                </a:extLst>
              </p:cNvPr>
              <p:cNvSpPr/>
              <p:nvPr/>
            </p:nvSpPr>
            <p:spPr>
              <a:xfrm>
                <a:off x="2447473" y="2305051"/>
                <a:ext cx="458104" cy="476248"/>
              </a:xfrm>
              <a:custGeom>
                <a:avLst/>
                <a:gdLst>
                  <a:gd name="connsiteX0" fmla="*/ 466115 w 584423"/>
                  <a:gd name="connsiteY0" fmla="*/ 268189 h 607568"/>
                  <a:gd name="connsiteX1" fmla="*/ 479022 w 584423"/>
                  <a:gd name="connsiteY1" fmla="*/ 270337 h 607568"/>
                  <a:gd name="connsiteX2" fmla="*/ 502991 w 584423"/>
                  <a:gd name="connsiteY2" fmla="*/ 288288 h 607568"/>
                  <a:gd name="connsiteX3" fmla="*/ 527113 w 584423"/>
                  <a:gd name="connsiteY3" fmla="*/ 270337 h 607568"/>
                  <a:gd name="connsiteX4" fmla="*/ 539866 w 584423"/>
                  <a:gd name="connsiteY4" fmla="*/ 268189 h 607568"/>
                  <a:gd name="connsiteX5" fmla="*/ 552004 w 584423"/>
                  <a:gd name="connsiteY5" fmla="*/ 271871 h 607568"/>
                  <a:gd name="connsiteX6" fmla="*/ 584423 w 584423"/>
                  <a:gd name="connsiteY6" fmla="*/ 316826 h 607568"/>
                  <a:gd name="connsiteX7" fmla="*/ 584423 w 584423"/>
                  <a:gd name="connsiteY7" fmla="*/ 389092 h 607568"/>
                  <a:gd name="connsiteX8" fmla="*/ 582118 w 584423"/>
                  <a:gd name="connsiteY8" fmla="*/ 396917 h 607568"/>
                  <a:gd name="connsiteX9" fmla="*/ 557842 w 584423"/>
                  <a:gd name="connsiteY9" fmla="*/ 433894 h 607568"/>
                  <a:gd name="connsiteX10" fmla="*/ 557842 w 584423"/>
                  <a:gd name="connsiteY10" fmla="*/ 530708 h 607568"/>
                  <a:gd name="connsiteX11" fmla="*/ 543553 w 584423"/>
                  <a:gd name="connsiteY11" fmla="*/ 544977 h 607568"/>
                  <a:gd name="connsiteX12" fmla="*/ 462428 w 584423"/>
                  <a:gd name="connsiteY12" fmla="*/ 544977 h 607568"/>
                  <a:gd name="connsiteX13" fmla="*/ 448139 w 584423"/>
                  <a:gd name="connsiteY13" fmla="*/ 530708 h 607568"/>
                  <a:gd name="connsiteX14" fmla="*/ 448139 w 584423"/>
                  <a:gd name="connsiteY14" fmla="*/ 433894 h 607568"/>
                  <a:gd name="connsiteX15" fmla="*/ 423863 w 584423"/>
                  <a:gd name="connsiteY15" fmla="*/ 396917 h 607568"/>
                  <a:gd name="connsiteX16" fmla="*/ 421558 w 584423"/>
                  <a:gd name="connsiteY16" fmla="*/ 389092 h 607568"/>
                  <a:gd name="connsiteX17" fmla="*/ 421558 w 584423"/>
                  <a:gd name="connsiteY17" fmla="*/ 316826 h 607568"/>
                  <a:gd name="connsiteX18" fmla="*/ 453977 w 584423"/>
                  <a:gd name="connsiteY18" fmla="*/ 271871 h 607568"/>
                  <a:gd name="connsiteX19" fmla="*/ 466115 w 584423"/>
                  <a:gd name="connsiteY19" fmla="*/ 268189 h 607568"/>
                  <a:gd name="connsiteX20" fmla="*/ 44557 w 584423"/>
                  <a:gd name="connsiteY20" fmla="*/ 268189 h 607568"/>
                  <a:gd name="connsiteX21" fmla="*/ 57310 w 584423"/>
                  <a:gd name="connsiteY21" fmla="*/ 270337 h 607568"/>
                  <a:gd name="connsiteX22" fmla="*/ 81432 w 584423"/>
                  <a:gd name="connsiteY22" fmla="*/ 288288 h 607568"/>
                  <a:gd name="connsiteX23" fmla="*/ 105401 w 584423"/>
                  <a:gd name="connsiteY23" fmla="*/ 270337 h 607568"/>
                  <a:gd name="connsiteX24" fmla="*/ 118308 w 584423"/>
                  <a:gd name="connsiteY24" fmla="*/ 268189 h 607568"/>
                  <a:gd name="connsiteX25" fmla="*/ 130446 w 584423"/>
                  <a:gd name="connsiteY25" fmla="*/ 271871 h 607568"/>
                  <a:gd name="connsiteX26" fmla="*/ 162865 w 584423"/>
                  <a:gd name="connsiteY26" fmla="*/ 316826 h 607568"/>
                  <a:gd name="connsiteX27" fmla="*/ 162865 w 584423"/>
                  <a:gd name="connsiteY27" fmla="*/ 389092 h 607568"/>
                  <a:gd name="connsiteX28" fmla="*/ 160560 w 584423"/>
                  <a:gd name="connsiteY28" fmla="*/ 396917 h 607568"/>
                  <a:gd name="connsiteX29" fmla="*/ 136284 w 584423"/>
                  <a:gd name="connsiteY29" fmla="*/ 433894 h 607568"/>
                  <a:gd name="connsiteX30" fmla="*/ 136284 w 584423"/>
                  <a:gd name="connsiteY30" fmla="*/ 530708 h 607568"/>
                  <a:gd name="connsiteX31" fmla="*/ 121995 w 584423"/>
                  <a:gd name="connsiteY31" fmla="*/ 544977 h 607568"/>
                  <a:gd name="connsiteX32" fmla="*/ 40870 w 584423"/>
                  <a:gd name="connsiteY32" fmla="*/ 544977 h 607568"/>
                  <a:gd name="connsiteX33" fmla="*/ 26581 w 584423"/>
                  <a:gd name="connsiteY33" fmla="*/ 530708 h 607568"/>
                  <a:gd name="connsiteX34" fmla="*/ 26581 w 584423"/>
                  <a:gd name="connsiteY34" fmla="*/ 433894 h 607568"/>
                  <a:gd name="connsiteX35" fmla="*/ 2305 w 584423"/>
                  <a:gd name="connsiteY35" fmla="*/ 396917 h 607568"/>
                  <a:gd name="connsiteX36" fmla="*/ 0 w 584423"/>
                  <a:gd name="connsiteY36" fmla="*/ 389092 h 607568"/>
                  <a:gd name="connsiteX37" fmla="*/ 0 w 584423"/>
                  <a:gd name="connsiteY37" fmla="*/ 316826 h 607568"/>
                  <a:gd name="connsiteX38" fmla="*/ 32419 w 584423"/>
                  <a:gd name="connsiteY38" fmla="*/ 271871 h 607568"/>
                  <a:gd name="connsiteX39" fmla="*/ 44557 w 584423"/>
                  <a:gd name="connsiteY39" fmla="*/ 268189 h 607568"/>
                  <a:gd name="connsiteX40" fmla="*/ 283757 w 584423"/>
                  <a:gd name="connsiteY40" fmla="*/ 227644 h 607568"/>
                  <a:gd name="connsiteX41" fmla="*/ 300667 w 584423"/>
                  <a:gd name="connsiteY41" fmla="*/ 227644 h 607568"/>
                  <a:gd name="connsiteX42" fmla="*/ 306663 w 584423"/>
                  <a:gd name="connsiteY42" fmla="*/ 230253 h 607568"/>
                  <a:gd name="connsiteX43" fmla="*/ 307739 w 584423"/>
                  <a:gd name="connsiteY43" fmla="*/ 239459 h 607568"/>
                  <a:gd name="connsiteX44" fmla="*/ 298669 w 584423"/>
                  <a:gd name="connsiteY44" fmla="*/ 252962 h 607568"/>
                  <a:gd name="connsiteX45" fmla="*/ 302973 w 584423"/>
                  <a:gd name="connsiteY45" fmla="*/ 288561 h 607568"/>
                  <a:gd name="connsiteX46" fmla="*/ 294672 w 584423"/>
                  <a:gd name="connsiteY46" fmla="*/ 310810 h 607568"/>
                  <a:gd name="connsiteX47" fmla="*/ 289752 w 584423"/>
                  <a:gd name="connsiteY47" fmla="*/ 310810 h 607568"/>
                  <a:gd name="connsiteX48" fmla="*/ 281451 w 584423"/>
                  <a:gd name="connsiteY48" fmla="*/ 288561 h 607568"/>
                  <a:gd name="connsiteX49" fmla="*/ 285755 w 584423"/>
                  <a:gd name="connsiteY49" fmla="*/ 252962 h 607568"/>
                  <a:gd name="connsiteX50" fmla="*/ 276685 w 584423"/>
                  <a:gd name="connsiteY50" fmla="*/ 239459 h 607568"/>
                  <a:gd name="connsiteX51" fmla="*/ 277761 w 584423"/>
                  <a:gd name="connsiteY51" fmla="*/ 230253 h 607568"/>
                  <a:gd name="connsiteX52" fmla="*/ 283757 w 584423"/>
                  <a:gd name="connsiteY52" fmla="*/ 227644 h 607568"/>
                  <a:gd name="connsiteX53" fmla="*/ 243694 w 584423"/>
                  <a:gd name="connsiteY53" fmla="*/ 226776 h 607568"/>
                  <a:gd name="connsiteX54" fmla="*/ 248918 w 584423"/>
                  <a:gd name="connsiteY54" fmla="*/ 230304 h 607568"/>
                  <a:gd name="connsiteX55" fmla="*/ 285947 w 584423"/>
                  <a:gd name="connsiteY55" fmla="*/ 331870 h 607568"/>
                  <a:gd name="connsiteX56" fmla="*/ 298546 w 584423"/>
                  <a:gd name="connsiteY56" fmla="*/ 331870 h 607568"/>
                  <a:gd name="connsiteX57" fmla="*/ 335575 w 584423"/>
                  <a:gd name="connsiteY57" fmla="*/ 230304 h 607568"/>
                  <a:gd name="connsiteX58" fmla="*/ 342336 w 584423"/>
                  <a:gd name="connsiteY58" fmla="*/ 226929 h 607568"/>
                  <a:gd name="connsiteX59" fmla="*/ 360005 w 584423"/>
                  <a:gd name="connsiteY59" fmla="*/ 232299 h 607568"/>
                  <a:gd name="connsiteX60" fmla="*/ 360005 w 584423"/>
                  <a:gd name="connsiteY60" fmla="*/ 232452 h 607568"/>
                  <a:gd name="connsiteX61" fmla="*/ 397495 w 584423"/>
                  <a:gd name="connsiteY61" fmla="*/ 284002 h 607568"/>
                  <a:gd name="connsiteX62" fmla="*/ 397495 w 584423"/>
                  <a:gd name="connsiteY62" fmla="*/ 391704 h 607568"/>
                  <a:gd name="connsiteX63" fmla="*/ 396573 w 584423"/>
                  <a:gd name="connsiteY63" fmla="*/ 394619 h 607568"/>
                  <a:gd name="connsiteX64" fmla="*/ 358008 w 584423"/>
                  <a:gd name="connsiteY64" fmla="*/ 453379 h 607568"/>
                  <a:gd name="connsiteX65" fmla="*/ 358008 w 584423"/>
                  <a:gd name="connsiteY65" fmla="*/ 602045 h 607568"/>
                  <a:gd name="connsiteX66" fmla="*/ 352476 w 584423"/>
                  <a:gd name="connsiteY66" fmla="*/ 607568 h 607568"/>
                  <a:gd name="connsiteX67" fmla="*/ 232017 w 584423"/>
                  <a:gd name="connsiteY67" fmla="*/ 607568 h 607568"/>
                  <a:gd name="connsiteX68" fmla="*/ 226485 w 584423"/>
                  <a:gd name="connsiteY68" fmla="*/ 602045 h 607568"/>
                  <a:gd name="connsiteX69" fmla="*/ 226485 w 584423"/>
                  <a:gd name="connsiteY69" fmla="*/ 453379 h 607568"/>
                  <a:gd name="connsiteX70" fmla="*/ 187920 w 584423"/>
                  <a:gd name="connsiteY70" fmla="*/ 394619 h 607568"/>
                  <a:gd name="connsiteX71" fmla="*/ 186998 w 584423"/>
                  <a:gd name="connsiteY71" fmla="*/ 391704 h 607568"/>
                  <a:gd name="connsiteX72" fmla="*/ 186998 w 584423"/>
                  <a:gd name="connsiteY72" fmla="*/ 284309 h 607568"/>
                  <a:gd name="connsiteX73" fmla="*/ 224488 w 584423"/>
                  <a:gd name="connsiteY73" fmla="*/ 232299 h 607568"/>
                  <a:gd name="connsiteX74" fmla="*/ 243694 w 584423"/>
                  <a:gd name="connsiteY74" fmla="*/ 226776 h 607568"/>
                  <a:gd name="connsiteX75" fmla="*/ 503026 w 584423"/>
                  <a:gd name="connsiteY75" fmla="*/ 160466 h 607568"/>
                  <a:gd name="connsiteX76" fmla="*/ 550975 w 584423"/>
                  <a:gd name="connsiteY76" fmla="*/ 208274 h 607568"/>
                  <a:gd name="connsiteX77" fmla="*/ 503026 w 584423"/>
                  <a:gd name="connsiteY77" fmla="*/ 256082 h 607568"/>
                  <a:gd name="connsiteX78" fmla="*/ 455077 w 584423"/>
                  <a:gd name="connsiteY78" fmla="*/ 208274 h 607568"/>
                  <a:gd name="connsiteX79" fmla="*/ 503026 w 584423"/>
                  <a:gd name="connsiteY79" fmla="*/ 160466 h 607568"/>
                  <a:gd name="connsiteX80" fmla="*/ 81397 w 584423"/>
                  <a:gd name="connsiteY80" fmla="*/ 160466 h 607568"/>
                  <a:gd name="connsiteX81" fmla="*/ 129346 w 584423"/>
                  <a:gd name="connsiteY81" fmla="*/ 208274 h 607568"/>
                  <a:gd name="connsiteX82" fmla="*/ 81397 w 584423"/>
                  <a:gd name="connsiteY82" fmla="*/ 256082 h 607568"/>
                  <a:gd name="connsiteX83" fmla="*/ 33448 w 584423"/>
                  <a:gd name="connsiteY83" fmla="*/ 208274 h 607568"/>
                  <a:gd name="connsiteX84" fmla="*/ 81397 w 584423"/>
                  <a:gd name="connsiteY84" fmla="*/ 160466 h 607568"/>
                  <a:gd name="connsiteX85" fmla="*/ 292212 w 584423"/>
                  <a:gd name="connsiteY85" fmla="*/ 79174 h 607568"/>
                  <a:gd name="connsiteX86" fmla="*/ 353957 w 584423"/>
                  <a:gd name="connsiteY86" fmla="*/ 140848 h 607568"/>
                  <a:gd name="connsiteX87" fmla="*/ 292212 w 584423"/>
                  <a:gd name="connsiteY87" fmla="*/ 202522 h 607568"/>
                  <a:gd name="connsiteX88" fmla="*/ 230467 w 584423"/>
                  <a:gd name="connsiteY88" fmla="*/ 140848 h 607568"/>
                  <a:gd name="connsiteX89" fmla="*/ 292212 w 584423"/>
                  <a:gd name="connsiteY89" fmla="*/ 79174 h 607568"/>
                  <a:gd name="connsiteX90" fmla="*/ 292212 w 584423"/>
                  <a:gd name="connsiteY90" fmla="*/ 0 h 607568"/>
                  <a:gd name="connsiteX91" fmla="*/ 504683 w 584423"/>
                  <a:gd name="connsiteY91" fmla="*/ 105068 h 607568"/>
                  <a:gd name="connsiteX92" fmla="*/ 501764 w 584423"/>
                  <a:gd name="connsiteY92" fmla="*/ 126542 h 607568"/>
                  <a:gd name="connsiteX93" fmla="*/ 492546 w 584423"/>
                  <a:gd name="connsiteY93" fmla="*/ 129610 h 607568"/>
                  <a:gd name="connsiteX94" fmla="*/ 480409 w 584423"/>
                  <a:gd name="connsiteY94" fmla="*/ 123628 h 607568"/>
                  <a:gd name="connsiteX95" fmla="*/ 292212 w 584423"/>
                  <a:gd name="connsiteY95" fmla="*/ 30677 h 607568"/>
                  <a:gd name="connsiteX96" fmla="*/ 104014 w 584423"/>
                  <a:gd name="connsiteY96" fmla="*/ 123628 h 607568"/>
                  <a:gd name="connsiteX97" fmla="*/ 82659 w 584423"/>
                  <a:gd name="connsiteY97" fmla="*/ 126542 h 607568"/>
                  <a:gd name="connsiteX98" fmla="*/ 79740 w 584423"/>
                  <a:gd name="connsiteY98" fmla="*/ 105068 h 607568"/>
                  <a:gd name="connsiteX99" fmla="*/ 292212 w 584423"/>
                  <a:gd name="connsiteY99"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84423" h="607568">
                    <a:moveTo>
                      <a:pt x="466115" y="268189"/>
                    </a:moveTo>
                    <a:cubicBezTo>
                      <a:pt x="470571" y="266808"/>
                      <a:pt x="475334" y="267575"/>
                      <a:pt x="479022" y="270337"/>
                    </a:cubicBezTo>
                    <a:lnTo>
                      <a:pt x="502991" y="288288"/>
                    </a:lnTo>
                    <a:lnTo>
                      <a:pt x="527113" y="270337"/>
                    </a:lnTo>
                    <a:cubicBezTo>
                      <a:pt x="530647" y="267575"/>
                      <a:pt x="535410" y="266808"/>
                      <a:pt x="539866" y="268189"/>
                    </a:cubicBezTo>
                    <a:cubicBezTo>
                      <a:pt x="539866" y="268189"/>
                      <a:pt x="551850" y="271871"/>
                      <a:pt x="552004" y="271871"/>
                    </a:cubicBezTo>
                    <a:cubicBezTo>
                      <a:pt x="571363" y="278315"/>
                      <a:pt x="584423" y="296420"/>
                      <a:pt x="584423" y="316826"/>
                    </a:cubicBezTo>
                    <a:lnTo>
                      <a:pt x="584423" y="389092"/>
                    </a:lnTo>
                    <a:cubicBezTo>
                      <a:pt x="584423" y="391854"/>
                      <a:pt x="583655" y="394615"/>
                      <a:pt x="582118" y="396917"/>
                    </a:cubicBezTo>
                    <a:lnTo>
                      <a:pt x="557842" y="433894"/>
                    </a:lnTo>
                    <a:lnTo>
                      <a:pt x="557842" y="530708"/>
                    </a:lnTo>
                    <a:cubicBezTo>
                      <a:pt x="557842" y="538686"/>
                      <a:pt x="551389" y="544977"/>
                      <a:pt x="543553" y="544977"/>
                    </a:cubicBezTo>
                    <a:lnTo>
                      <a:pt x="462428" y="544977"/>
                    </a:lnTo>
                    <a:cubicBezTo>
                      <a:pt x="454592" y="544977"/>
                      <a:pt x="448139" y="538686"/>
                      <a:pt x="448139" y="530708"/>
                    </a:cubicBezTo>
                    <a:lnTo>
                      <a:pt x="448139" y="433894"/>
                    </a:lnTo>
                    <a:lnTo>
                      <a:pt x="423863" y="396917"/>
                    </a:lnTo>
                    <a:cubicBezTo>
                      <a:pt x="422326" y="394615"/>
                      <a:pt x="421558" y="391854"/>
                      <a:pt x="421558" y="389092"/>
                    </a:cubicBezTo>
                    <a:lnTo>
                      <a:pt x="421558" y="316826"/>
                    </a:lnTo>
                    <a:cubicBezTo>
                      <a:pt x="421558" y="296420"/>
                      <a:pt x="434618" y="278315"/>
                      <a:pt x="453977" y="271871"/>
                    </a:cubicBezTo>
                    <a:cubicBezTo>
                      <a:pt x="454131" y="271871"/>
                      <a:pt x="466115" y="268189"/>
                      <a:pt x="466115" y="268189"/>
                    </a:cubicBezTo>
                    <a:close/>
                    <a:moveTo>
                      <a:pt x="44557" y="268189"/>
                    </a:moveTo>
                    <a:cubicBezTo>
                      <a:pt x="49013" y="266808"/>
                      <a:pt x="53776" y="267575"/>
                      <a:pt x="57310" y="270337"/>
                    </a:cubicBezTo>
                    <a:lnTo>
                      <a:pt x="81432" y="288288"/>
                    </a:lnTo>
                    <a:lnTo>
                      <a:pt x="105401" y="270337"/>
                    </a:lnTo>
                    <a:cubicBezTo>
                      <a:pt x="109089" y="267575"/>
                      <a:pt x="113852" y="266808"/>
                      <a:pt x="118308" y="268189"/>
                    </a:cubicBezTo>
                    <a:cubicBezTo>
                      <a:pt x="118308" y="268189"/>
                      <a:pt x="130292" y="271871"/>
                      <a:pt x="130446" y="271871"/>
                    </a:cubicBezTo>
                    <a:cubicBezTo>
                      <a:pt x="149805" y="278315"/>
                      <a:pt x="162865" y="296420"/>
                      <a:pt x="162865" y="316826"/>
                    </a:cubicBezTo>
                    <a:lnTo>
                      <a:pt x="162865" y="389092"/>
                    </a:lnTo>
                    <a:cubicBezTo>
                      <a:pt x="162865" y="391854"/>
                      <a:pt x="162097" y="394615"/>
                      <a:pt x="160560" y="396917"/>
                    </a:cubicBezTo>
                    <a:lnTo>
                      <a:pt x="136284" y="433894"/>
                    </a:lnTo>
                    <a:lnTo>
                      <a:pt x="136284" y="530708"/>
                    </a:lnTo>
                    <a:cubicBezTo>
                      <a:pt x="136284" y="538686"/>
                      <a:pt x="129831" y="544977"/>
                      <a:pt x="121995" y="544977"/>
                    </a:cubicBezTo>
                    <a:lnTo>
                      <a:pt x="40870" y="544977"/>
                    </a:lnTo>
                    <a:cubicBezTo>
                      <a:pt x="33034" y="544977"/>
                      <a:pt x="26581" y="538686"/>
                      <a:pt x="26581" y="530708"/>
                    </a:cubicBezTo>
                    <a:lnTo>
                      <a:pt x="26581" y="433894"/>
                    </a:lnTo>
                    <a:lnTo>
                      <a:pt x="2305" y="396917"/>
                    </a:lnTo>
                    <a:cubicBezTo>
                      <a:pt x="768" y="394615"/>
                      <a:pt x="0" y="391854"/>
                      <a:pt x="0" y="389092"/>
                    </a:cubicBezTo>
                    <a:lnTo>
                      <a:pt x="0" y="316826"/>
                    </a:lnTo>
                    <a:cubicBezTo>
                      <a:pt x="0" y="296420"/>
                      <a:pt x="13060" y="278315"/>
                      <a:pt x="32419" y="271871"/>
                    </a:cubicBezTo>
                    <a:cubicBezTo>
                      <a:pt x="32573" y="271871"/>
                      <a:pt x="44557" y="268189"/>
                      <a:pt x="44557" y="268189"/>
                    </a:cubicBezTo>
                    <a:close/>
                    <a:moveTo>
                      <a:pt x="283757" y="227644"/>
                    </a:moveTo>
                    <a:lnTo>
                      <a:pt x="300667" y="227644"/>
                    </a:lnTo>
                    <a:cubicBezTo>
                      <a:pt x="302973" y="227644"/>
                      <a:pt x="305126" y="228565"/>
                      <a:pt x="306663" y="230253"/>
                    </a:cubicBezTo>
                    <a:cubicBezTo>
                      <a:pt x="309123" y="232861"/>
                      <a:pt x="309430" y="236544"/>
                      <a:pt x="307739" y="239459"/>
                    </a:cubicBezTo>
                    <a:lnTo>
                      <a:pt x="298669" y="252962"/>
                    </a:lnTo>
                    <a:lnTo>
                      <a:pt x="302973" y="288561"/>
                    </a:lnTo>
                    <a:lnTo>
                      <a:pt x="294672" y="310810"/>
                    </a:lnTo>
                    <a:cubicBezTo>
                      <a:pt x="293749" y="312958"/>
                      <a:pt x="290675" y="312958"/>
                      <a:pt x="289752" y="310810"/>
                    </a:cubicBezTo>
                    <a:lnTo>
                      <a:pt x="281451" y="288561"/>
                    </a:lnTo>
                    <a:lnTo>
                      <a:pt x="285755" y="252962"/>
                    </a:lnTo>
                    <a:lnTo>
                      <a:pt x="276685" y="239459"/>
                    </a:lnTo>
                    <a:cubicBezTo>
                      <a:pt x="274994" y="236544"/>
                      <a:pt x="275302" y="232861"/>
                      <a:pt x="277761" y="230253"/>
                    </a:cubicBezTo>
                    <a:cubicBezTo>
                      <a:pt x="279299" y="228565"/>
                      <a:pt x="281451" y="227644"/>
                      <a:pt x="283757" y="227644"/>
                    </a:cubicBezTo>
                    <a:close/>
                    <a:moveTo>
                      <a:pt x="243694" y="226776"/>
                    </a:moveTo>
                    <a:cubicBezTo>
                      <a:pt x="245999" y="226776"/>
                      <a:pt x="248150" y="228157"/>
                      <a:pt x="248918" y="230304"/>
                    </a:cubicBezTo>
                    <a:lnTo>
                      <a:pt x="285947" y="331870"/>
                    </a:lnTo>
                    <a:cubicBezTo>
                      <a:pt x="288098" y="337700"/>
                      <a:pt x="296395" y="337700"/>
                      <a:pt x="298546" y="331870"/>
                    </a:cubicBezTo>
                    <a:lnTo>
                      <a:pt x="335575" y="230304"/>
                    </a:lnTo>
                    <a:cubicBezTo>
                      <a:pt x="336651" y="227543"/>
                      <a:pt x="339570" y="226162"/>
                      <a:pt x="342336" y="226929"/>
                    </a:cubicBezTo>
                    <a:lnTo>
                      <a:pt x="360005" y="232299"/>
                    </a:lnTo>
                    <a:lnTo>
                      <a:pt x="360005" y="232452"/>
                    </a:lnTo>
                    <a:cubicBezTo>
                      <a:pt x="382438" y="239663"/>
                      <a:pt x="397495" y="260528"/>
                      <a:pt x="397495" y="284002"/>
                    </a:cubicBezTo>
                    <a:lnTo>
                      <a:pt x="397495" y="391704"/>
                    </a:lnTo>
                    <a:cubicBezTo>
                      <a:pt x="397495" y="392778"/>
                      <a:pt x="397188" y="393852"/>
                      <a:pt x="396573" y="394619"/>
                    </a:cubicBezTo>
                    <a:lnTo>
                      <a:pt x="358008" y="453379"/>
                    </a:lnTo>
                    <a:lnTo>
                      <a:pt x="358008" y="602045"/>
                    </a:lnTo>
                    <a:cubicBezTo>
                      <a:pt x="358008" y="605113"/>
                      <a:pt x="355549" y="607568"/>
                      <a:pt x="352476" y="607568"/>
                    </a:cubicBezTo>
                    <a:lnTo>
                      <a:pt x="232017" y="607568"/>
                    </a:lnTo>
                    <a:cubicBezTo>
                      <a:pt x="228944" y="607568"/>
                      <a:pt x="226485" y="605113"/>
                      <a:pt x="226485" y="602045"/>
                    </a:cubicBezTo>
                    <a:lnTo>
                      <a:pt x="226485" y="453379"/>
                    </a:lnTo>
                    <a:lnTo>
                      <a:pt x="187920" y="394619"/>
                    </a:lnTo>
                    <a:cubicBezTo>
                      <a:pt x="187305" y="393852"/>
                      <a:pt x="186998" y="392778"/>
                      <a:pt x="186998" y="391704"/>
                    </a:cubicBezTo>
                    <a:lnTo>
                      <a:pt x="186998" y="284309"/>
                    </a:lnTo>
                    <a:cubicBezTo>
                      <a:pt x="186998" y="260682"/>
                      <a:pt x="202055" y="239817"/>
                      <a:pt x="224488" y="232299"/>
                    </a:cubicBezTo>
                    <a:cubicBezTo>
                      <a:pt x="224488" y="232299"/>
                      <a:pt x="243233" y="226776"/>
                      <a:pt x="243694" y="226776"/>
                    </a:cubicBezTo>
                    <a:close/>
                    <a:moveTo>
                      <a:pt x="503026" y="160466"/>
                    </a:moveTo>
                    <a:cubicBezTo>
                      <a:pt x="529508" y="160466"/>
                      <a:pt x="550975" y="181870"/>
                      <a:pt x="550975" y="208274"/>
                    </a:cubicBezTo>
                    <a:cubicBezTo>
                      <a:pt x="550975" y="234678"/>
                      <a:pt x="529508" y="256082"/>
                      <a:pt x="503026" y="256082"/>
                    </a:cubicBezTo>
                    <a:cubicBezTo>
                      <a:pt x="476544" y="256082"/>
                      <a:pt x="455077" y="234678"/>
                      <a:pt x="455077" y="208274"/>
                    </a:cubicBezTo>
                    <a:cubicBezTo>
                      <a:pt x="455077" y="181870"/>
                      <a:pt x="476544" y="160466"/>
                      <a:pt x="503026" y="160466"/>
                    </a:cubicBezTo>
                    <a:close/>
                    <a:moveTo>
                      <a:pt x="81397" y="160466"/>
                    </a:moveTo>
                    <a:cubicBezTo>
                      <a:pt x="107879" y="160466"/>
                      <a:pt x="129346" y="181870"/>
                      <a:pt x="129346" y="208274"/>
                    </a:cubicBezTo>
                    <a:cubicBezTo>
                      <a:pt x="129346" y="234678"/>
                      <a:pt x="107879" y="256082"/>
                      <a:pt x="81397" y="256082"/>
                    </a:cubicBezTo>
                    <a:cubicBezTo>
                      <a:pt x="54915" y="256082"/>
                      <a:pt x="33448" y="234678"/>
                      <a:pt x="33448" y="208274"/>
                    </a:cubicBezTo>
                    <a:cubicBezTo>
                      <a:pt x="33448" y="181870"/>
                      <a:pt x="54915" y="160466"/>
                      <a:pt x="81397" y="160466"/>
                    </a:cubicBezTo>
                    <a:close/>
                    <a:moveTo>
                      <a:pt x="292212" y="79174"/>
                    </a:moveTo>
                    <a:cubicBezTo>
                      <a:pt x="326313" y="79174"/>
                      <a:pt x="353957" y="106786"/>
                      <a:pt x="353957" y="140848"/>
                    </a:cubicBezTo>
                    <a:cubicBezTo>
                      <a:pt x="353957" y="174910"/>
                      <a:pt x="326313" y="202522"/>
                      <a:pt x="292212" y="202522"/>
                    </a:cubicBezTo>
                    <a:cubicBezTo>
                      <a:pt x="258111" y="202522"/>
                      <a:pt x="230467" y="174910"/>
                      <a:pt x="230467" y="140848"/>
                    </a:cubicBezTo>
                    <a:cubicBezTo>
                      <a:pt x="230467" y="106786"/>
                      <a:pt x="258111" y="79174"/>
                      <a:pt x="292212" y="79174"/>
                    </a:cubicBezTo>
                    <a:close/>
                    <a:moveTo>
                      <a:pt x="292212" y="0"/>
                    </a:moveTo>
                    <a:cubicBezTo>
                      <a:pt x="376247" y="0"/>
                      <a:pt x="453677" y="38346"/>
                      <a:pt x="504683" y="105068"/>
                    </a:cubicBezTo>
                    <a:cubicBezTo>
                      <a:pt x="509906" y="111817"/>
                      <a:pt x="508523" y="121481"/>
                      <a:pt x="501764" y="126542"/>
                    </a:cubicBezTo>
                    <a:cubicBezTo>
                      <a:pt x="498998" y="128690"/>
                      <a:pt x="495772" y="129610"/>
                      <a:pt x="492546" y="129610"/>
                    </a:cubicBezTo>
                    <a:cubicBezTo>
                      <a:pt x="487937" y="129610"/>
                      <a:pt x="483328" y="127616"/>
                      <a:pt x="480409" y="123628"/>
                    </a:cubicBezTo>
                    <a:cubicBezTo>
                      <a:pt x="435088" y="64575"/>
                      <a:pt x="366569" y="30677"/>
                      <a:pt x="292212" y="30677"/>
                    </a:cubicBezTo>
                    <a:cubicBezTo>
                      <a:pt x="217854" y="30677"/>
                      <a:pt x="149335" y="64575"/>
                      <a:pt x="104014" y="123628"/>
                    </a:cubicBezTo>
                    <a:cubicBezTo>
                      <a:pt x="98944" y="130377"/>
                      <a:pt x="89265" y="131604"/>
                      <a:pt x="82659" y="126542"/>
                    </a:cubicBezTo>
                    <a:cubicBezTo>
                      <a:pt x="75900" y="121481"/>
                      <a:pt x="74517" y="111817"/>
                      <a:pt x="79740" y="105068"/>
                    </a:cubicBezTo>
                    <a:cubicBezTo>
                      <a:pt x="130746" y="38346"/>
                      <a:pt x="208176" y="0"/>
                      <a:pt x="292212" y="0"/>
                    </a:cubicBezTo>
                    <a:close/>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8" name="îṣlíḋè">
              <a:extLst>
                <a:ext uri="{FF2B5EF4-FFF2-40B4-BE49-F238E27FC236}">
                  <a16:creationId xmlns:a16="http://schemas.microsoft.com/office/drawing/2014/main" id="{6BAC2652-93D3-460E-A1C2-A301031A0DD3}"/>
                </a:ext>
              </a:extLst>
            </p:cNvPr>
            <p:cNvSpPr txBox="1"/>
            <p:nvPr/>
          </p:nvSpPr>
          <p:spPr bwMode="auto">
            <a:xfrm>
              <a:off x="10140200" y="2319700"/>
              <a:ext cx="1063979"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1400" b="1" u="sng" dirty="0">
                  <a:latin typeface="Huawei Sans" panose="020C0503030203020204" pitchFamily="34" charset="0"/>
                  <a:ea typeface="方正兰亭黑简体" panose="02000000000000000000" pitchFamily="2" charset="-122"/>
                  <a:sym typeface="Huawei Sans" panose="020C0503030203020204" pitchFamily="34" charset="0"/>
                </a:rPr>
                <a:t>云计算</a:t>
              </a:r>
              <a:r>
                <a:rPr lang="en-US" altLang="zh-CN" sz="1400" b="1" u="sng" dirty="0">
                  <a:latin typeface="Huawei Sans" panose="020C0503030203020204" pitchFamily="34" charset="0"/>
                  <a:ea typeface="方正兰亭黑简体" panose="02000000000000000000" pitchFamily="2" charset="-122"/>
                  <a:sym typeface="Huawei Sans" panose="020C0503030203020204" pitchFamily="34" charset="0"/>
                </a:rPr>
                <a:t>3.0</a:t>
              </a:r>
            </a:p>
          </p:txBody>
        </p:sp>
        <p:cxnSp>
          <p:nvCxnSpPr>
            <p:cNvPr id="19" name="直接连接符 18"/>
            <p:cNvCxnSpPr>
              <a:stCxn id="23" idx="4"/>
              <a:endCxn id="22" idx="2"/>
            </p:cNvCxnSpPr>
            <p:nvPr/>
          </p:nvCxnSpPr>
          <p:spPr>
            <a:xfrm flipH="1">
              <a:off x="9614258" y="3148435"/>
              <a:ext cx="7898" cy="2495654"/>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ï$1iḋé">
              <a:extLst>
                <a:ext uri="{FF2B5EF4-FFF2-40B4-BE49-F238E27FC236}">
                  <a16:creationId xmlns:a16="http://schemas.microsoft.com/office/drawing/2014/main" id="{E632F477-E3A9-47DC-9B17-2FF72B06E79D}"/>
                </a:ext>
              </a:extLst>
            </p:cNvPr>
            <p:cNvSpPr/>
            <p:nvPr/>
          </p:nvSpPr>
          <p:spPr bwMode="auto">
            <a:xfrm>
              <a:off x="8024337" y="3928494"/>
              <a:ext cx="3195638" cy="944031"/>
            </a:xfrm>
            <a:prstGeom prst="rect">
              <a:avLst/>
            </a:prstGeom>
            <a:solidFill>
              <a:schemeClr val="bg1"/>
            </a:solid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dirty="0" err="1">
                  <a:latin typeface="Huawei Sans" panose="020C0503030203020204" pitchFamily="34" charset="0"/>
                  <a:ea typeface="方正兰亭黑简体" panose="02000000000000000000" pitchFamily="2" charset="-122"/>
                  <a:sym typeface="Huawei Sans" panose="020C0503030203020204" pitchFamily="34" charset="0"/>
                </a:rPr>
                <a:t>Docker</a:t>
              </a:r>
              <a:endParaRPr lang="en-US" altLang="zh-CN" sz="1100" dirty="0">
                <a:latin typeface="Huawei Sans" panose="020C0503030203020204" pitchFamily="34" charset="0"/>
                <a:ea typeface="方正兰亭黑简体" panose="02000000000000000000" pitchFamily="2" charset="-122"/>
                <a:sym typeface="Huawei Sans" panose="020C0503030203020204" pitchFamily="34" charset="0"/>
              </a:endParaRPr>
            </a:p>
            <a:p>
              <a:pPr algn="ctr">
                <a:lnSpc>
                  <a:spcPct val="150000"/>
                </a:lnSpc>
              </a:pPr>
              <a:r>
                <a:rPr lang="en-US" altLang="zh-CN" sz="1100" dirty="0" err="1">
                  <a:latin typeface="Huawei Sans" panose="020C0503030203020204" pitchFamily="34" charset="0"/>
                  <a:ea typeface="方正兰亭黑简体" panose="02000000000000000000" pitchFamily="2" charset="-122"/>
                  <a:sym typeface="Huawei Sans" panose="020C0503030203020204" pitchFamily="34" charset="0"/>
                </a:rPr>
                <a:t>CoreOS</a:t>
              </a:r>
              <a:endParaRPr lang="en-US" altLang="zh-CN" sz="1100" dirty="0">
                <a:latin typeface="Huawei Sans" panose="020C0503030203020204" pitchFamily="34" charset="0"/>
                <a:ea typeface="方正兰亭黑简体" panose="02000000000000000000" pitchFamily="2" charset="-122"/>
                <a:sym typeface="Huawei Sans" panose="020C0503030203020204" pitchFamily="34" charset="0"/>
              </a:endParaRPr>
            </a:p>
            <a:p>
              <a:pPr algn="ctr">
                <a:lnSpc>
                  <a:spcPct val="150000"/>
                </a:lnSpc>
              </a:pPr>
              <a:r>
                <a:rPr lang="en-US" altLang="zh-CN" sz="1100" dirty="0">
                  <a:latin typeface="Huawei Sans" panose="020C0503030203020204" pitchFamily="34" charset="0"/>
                  <a:ea typeface="方正兰亭黑简体" panose="02000000000000000000" pitchFamily="2" charset="-122"/>
                  <a:sym typeface="Huawei Sans" panose="020C0503030203020204" pitchFamily="34" charset="0"/>
                </a:rPr>
                <a:t>Cloud Foundry</a:t>
              </a:r>
            </a:p>
          </p:txBody>
        </p:sp>
        <p:sp>
          <p:nvSpPr>
            <p:cNvPr id="21" name="ïš1îḑè">
              <a:extLst>
                <a:ext uri="{FF2B5EF4-FFF2-40B4-BE49-F238E27FC236}">
                  <a16:creationId xmlns:a16="http://schemas.microsoft.com/office/drawing/2014/main" id="{6BAC2652-93D3-460E-A1C2-A301031A0DD3}"/>
                </a:ext>
              </a:extLst>
            </p:cNvPr>
            <p:cNvSpPr txBox="1"/>
            <p:nvPr/>
          </p:nvSpPr>
          <p:spPr bwMode="auto">
            <a:xfrm>
              <a:off x="8024337" y="3338936"/>
              <a:ext cx="3195638" cy="394173"/>
            </a:xfrm>
            <a:prstGeom prst="rect">
              <a:avLst/>
            </a:pr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云原生与重构业务</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íṥlïďê">
              <a:extLst>
                <a:ext uri="{FF2B5EF4-FFF2-40B4-BE49-F238E27FC236}">
                  <a16:creationId xmlns:a16="http://schemas.microsoft.com/office/drawing/2014/main" id="{E632F477-E3A9-47DC-9B17-2FF72B06E79D}"/>
                </a:ext>
              </a:extLst>
            </p:cNvPr>
            <p:cNvSpPr/>
            <p:nvPr/>
          </p:nvSpPr>
          <p:spPr bwMode="auto">
            <a:xfrm>
              <a:off x="8024337" y="4985184"/>
              <a:ext cx="3179842" cy="658905"/>
            </a:xfrm>
            <a:prstGeom prst="rect">
              <a:avLst/>
            </a:prstGeom>
            <a:solidFill>
              <a:schemeClr val="bg1"/>
            </a:solid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100" dirty="0">
                  <a:latin typeface="Huawei Sans" panose="020C0503030203020204" pitchFamily="34" charset="0"/>
                  <a:ea typeface="方正兰亭黑简体" panose="02000000000000000000" pitchFamily="2" charset="-122"/>
                  <a:sym typeface="Huawei Sans" panose="020C0503030203020204" pitchFamily="34" charset="0"/>
                </a:rPr>
                <a:t>应用云化</a:t>
              </a:r>
              <a:endParaRPr lang="en-US" altLang="zh-CN" sz="1100" dirty="0">
                <a:latin typeface="Huawei Sans" panose="020C0503030203020204" pitchFamily="34" charset="0"/>
                <a:ea typeface="方正兰亭黑简体" panose="02000000000000000000" pitchFamily="2" charset="-122"/>
                <a:sym typeface="Huawei Sans" panose="020C0503030203020204" pitchFamily="34" charset="0"/>
              </a:endParaRPr>
            </a:p>
            <a:p>
              <a:pPr algn="ctr">
                <a:lnSpc>
                  <a:spcPct val="150000"/>
                </a:lnSpc>
              </a:pPr>
              <a:r>
                <a:rPr lang="zh-CN" altLang="en-US" sz="1100" dirty="0">
                  <a:latin typeface="Huawei Sans" panose="020C0503030203020204" pitchFamily="34" charset="0"/>
                  <a:ea typeface="方正兰亭黑简体" panose="02000000000000000000" pitchFamily="2" charset="-122"/>
                  <a:sym typeface="Huawei Sans" panose="020C0503030203020204" pitchFamily="34" charset="0"/>
                </a:rPr>
                <a:t>敏捷应用开发与生命周期管理</a:t>
              </a:r>
              <a:endParaRPr lang="en-US" altLang="zh-CN" sz="11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3003656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大数据与云计算的关系</a:t>
            </a:r>
          </a:p>
        </p:txBody>
      </p:sp>
      <p:graphicFrame>
        <p:nvGraphicFramePr>
          <p:cNvPr id="8" name="图示 7"/>
          <p:cNvGraphicFramePr/>
          <p:nvPr>
            <p:extLst>
              <p:ext uri="{D42A27DB-BD31-4B8C-83A1-F6EECF244321}">
                <p14:modId xmlns:p14="http://schemas.microsoft.com/office/powerpoint/2010/main" val="562445804"/>
              </p:ext>
            </p:extLst>
          </p:nvPr>
        </p:nvGraphicFramePr>
        <p:xfrm>
          <a:off x="5691417" y="1524000"/>
          <a:ext cx="5150757" cy="3932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椭圆 8"/>
          <p:cNvSpPr/>
          <p:nvPr/>
        </p:nvSpPr>
        <p:spPr>
          <a:xfrm>
            <a:off x="1469571" y="1524000"/>
            <a:ext cx="4212771" cy="4147457"/>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1881416" y="2262504"/>
            <a:ext cx="3398156" cy="2893100"/>
          </a:xfrm>
          <a:prstGeom prst="rect">
            <a:avLst/>
          </a:prstGeom>
        </p:spPr>
        <p:txBody>
          <a:bodyPr wrap="square">
            <a:spAutoFit/>
          </a:bodyPr>
          <a:lstStyle/>
          <a:p>
            <a:pPr marL="285750" indent="-285750">
              <a:lnSpc>
                <a:spcPct val="130000"/>
              </a:lnSpc>
              <a:buFont typeface="Wingdings" panose="05000000000000000000" pitchFamily="2" charset="2"/>
              <a:buChar char="Ø"/>
            </a:pPr>
            <a:r>
              <a:rPr lang="zh-CN" altLang="en-US"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总的来说，云与大数据之间是相辅相成，相得益彰的关系。</a:t>
            </a:r>
            <a:endParaRPr lang="en-US" altLang="zh-CN"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30000"/>
              </a:lnSpc>
              <a:buFont typeface="Wingdings" panose="05000000000000000000" pitchFamily="2" charset="2"/>
              <a:buChar char="Ø"/>
            </a:pPr>
            <a:r>
              <a:rPr lang="zh-CN" altLang="en-US"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大数据挖掘处理需要云作为平台，而大数据涵盖的价值和规律则能够使云更好的与行业应用结合并发挥更大的作用。</a:t>
            </a:r>
            <a:endParaRPr lang="en-US" altLang="zh-CN"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30000"/>
              </a:lnSpc>
              <a:buFont typeface="Wingdings" panose="05000000000000000000" pitchFamily="2" charset="2"/>
              <a:buChar char="Ø"/>
            </a:pPr>
            <a:r>
              <a:rPr lang="zh-CN" altLang="en-US"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云将计算资源作为服务支撑大数据的挖掘，而大数据的发展趋势是对实时交互的海量数据查询、分析提供了各自需要的价值信息。</a:t>
            </a:r>
          </a:p>
        </p:txBody>
      </p:sp>
    </p:spTree>
    <p:extLst>
      <p:ext uri="{BB962C8B-B14F-4D97-AF65-F5344CB8AC3E}">
        <p14:creationId xmlns:p14="http://schemas.microsoft.com/office/powerpoint/2010/main" val="2541722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服务器、云主机与云服务</a:t>
            </a:r>
          </a:p>
        </p:txBody>
      </p:sp>
      <p:graphicFrame>
        <p:nvGraphicFramePr>
          <p:cNvPr id="3" name="图示 2"/>
          <p:cNvGraphicFramePr/>
          <p:nvPr>
            <p:extLst>
              <p:ext uri="{D42A27DB-BD31-4B8C-83A1-F6EECF244321}">
                <p14:modId xmlns:p14="http://schemas.microsoft.com/office/powerpoint/2010/main" val="2180607831"/>
              </p:ext>
            </p:extLst>
          </p:nvPr>
        </p:nvGraphicFramePr>
        <p:xfrm>
          <a:off x="1526783" y="1282127"/>
          <a:ext cx="8723085" cy="4777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7411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Huawei Sans" panose="020C0503030203020204" pitchFamily="34" charset="0"/>
              </a:rPr>
              <a:t>企业数据分析平台向着云化和融合发展</a:t>
            </a:r>
            <a:endParaRPr lang="zh-CN" altLang="en-US" dirty="0">
              <a:sym typeface="Huawei Sans" panose="020C0503030203020204" pitchFamily="34" charset="0"/>
            </a:endParaRPr>
          </a:p>
        </p:txBody>
      </p:sp>
      <p:grpSp>
        <p:nvGrpSpPr>
          <p:cNvPr id="16" name="PA-组合 27">
            <a:extLst>
              <a:ext uri="{FF2B5EF4-FFF2-40B4-BE49-F238E27FC236}">
                <a16:creationId xmlns:a16="http://schemas.microsoft.com/office/drawing/2014/main" id="{490736B8-4304-495B-BB9C-2FA30816366C}"/>
              </a:ext>
            </a:extLst>
          </p:cNvPr>
          <p:cNvGrpSpPr/>
          <p:nvPr>
            <p:custDataLst>
              <p:tags r:id="rId1"/>
            </p:custDataLst>
          </p:nvPr>
        </p:nvGrpSpPr>
        <p:grpSpPr>
          <a:xfrm>
            <a:off x="1192084" y="3906604"/>
            <a:ext cx="1669667" cy="1506034"/>
            <a:chOff x="6169650" y="4486172"/>
            <a:chExt cx="1926667" cy="1737848"/>
          </a:xfrm>
        </p:grpSpPr>
        <p:sp>
          <p:nvSpPr>
            <p:cNvPr id="17" name="PA-文本框 6">
              <a:extLst>
                <a:ext uri="{FF2B5EF4-FFF2-40B4-BE49-F238E27FC236}">
                  <a16:creationId xmlns:a16="http://schemas.microsoft.com/office/drawing/2014/main" id="{22FF84B3-7B97-4CB0-AEA1-D484FB1B31B5}"/>
                </a:ext>
              </a:extLst>
            </p:cNvPr>
            <p:cNvSpPr txBox="1"/>
            <p:nvPr>
              <p:custDataLst>
                <p:tags r:id="rId15"/>
              </p:custDataLst>
            </p:nvPr>
          </p:nvSpPr>
          <p:spPr>
            <a:xfrm>
              <a:off x="6169650" y="4486172"/>
              <a:ext cx="1926666" cy="383413"/>
            </a:xfrm>
            <a:prstGeom prst="rect">
              <a:avLst/>
            </a:prstGeom>
            <a:noFill/>
          </p:spPr>
          <p:txBody>
            <a:bodyPr wrap="square" rtlCol="0">
              <a:spAutoFit/>
            </a:bodyPr>
            <a:lstStyle/>
            <a:p>
              <a:pPr algn="ctr"/>
              <a:r>
                <a:rPr lang="zh-CN" altLang="en-US" sz="1559" b="1" dirty="0">
                  <a:latin typeface="Huawei Sans" panose="020C0503030203020204" pitchFamily="34" charset="0"/>
                  <a:ea typeface="方正兰亭黑简体" panose="02000000000000000000" pitchFamily="2" charset="-122"/>
                  <a:sym typeface="Huawei Sans" panose="020C0503030203020204" pitchFamily="34" charset="0"/>
                </a:rPr>
                <a:t>超敏捷应用</a:t>
              </a:r>
              <a:endParaRPr lang="en-US" sz="1559"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PA-文本框 42">
              <a:extLst>
                <a:ext uri="{FF2B5EF4-FFF2-40B4-BE49-F238E27FC236}">
                  <a16:creationId xmlns:a16="http://schemas.microsoft.com/office/drawing/2014/main" id="{2BF47411-0BD0-45E0-A8F7-EC642A5D381E}"/>
                </a:ext>
              </a:extLst>
            </p:cNvPr>
            <p:cNvSpPr txBox="1"/>
            <p:nvPr>
              <p:custDataLst>
                <p:tags r:id="rId16"/>
              </p:custDataLst>
            </p:nvPr>
          </p:nvSpPr>
          <p:spPr>
            <a:xfrm>
              <a:off x="6169651" y="4824726"/>
              <a:ext cx="1926666" cy="1399294"/>
            </a:xfrm>
            <a:prstGeom prst="rect">
              <a:avLst/>
            </a:prstGeom>
          </p:spPr>
          <p:txBody>
            <a:bodyPr wrap="square">
              <a:spAutoFit/>
            </a:bodyPr>
            <a:lstStyle>
              <a:defPPr>
                <a:defRPr lang="zh-CN"/>
              </a:defPPr>
              <a:lvl1pPr defTabSz="457143">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云以敏捷无缝的部署管理有助于应用将分析建议和预测嵌入到客户对话中。</a:t>
              </a:r>
              <a:endParaRPr lang="id-ID"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6" name="c4c49d51-247b-4a14-ae63-b023b5421d5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1112497" y="1565843"/>
            <a:ext cx="1721598" cy="2059769"/>
            <a:chOff x="4184651" y="1274184"/>
            <a:chExt cx="3822699" cy="4573588"/>
          </a:xfrm>
        </p:grpSpPr>
        <p:grpSp>
          <p:nvGrpSpPr>
            <p:cNvPr id="27" name="ïSḻíḋè">
              <a:extLst>
                <a:ext uri="{FF2B5EF4-FFF2-40B4-BE49-F238E27FC236}">
                  <a16:creationId xmlns:a16="http://schemas.microsoft.com/office/drawing/2014/main" id="{BB2F6B7B-85F3-4B01-A0F0-17152F9F2815}"/>
                </a:ext>
              </a:extLst>
            </p:cNvPr>
            <p:cNvGrpSpPr>
              <a:grpSpLocks/>
            </p:cNvGrpSpPr>
            <p:nvPr/>
          </p:nvGrpSpPr>
          <p:grpSpPr bwMode="auto">
            <a:xfrm>
              <a:off x="4184651" y="1274185"/>
              <a:ext cx="3822699" cy="3400425"/>
              <a:chOff x="2575" y="836"/>
              <a:chExt cx="2408" cy="2142"/>
            </a:xfrm>
          </p:grpSpPr>
          <p:sp>
            <p:nvSpPr>
              <p:cNvPr id="71" name="ïṥ1íḍè">
                <a:extLst>
                  <a:ext uri="{FF2B5EF4-FFF2-40B4-BE49-F238E27FC236}">
                    <a16:creationId xmlns:a16="http://schemas.microsoft.com/office/drawing/2014/main" id="{704B0765-FA8E-41B4-8464-7E3F90C8A30F}"/>
                  </a:ext>
                </a:extLst>
              </p:cNvPr>
              <p:cNvSpPr/>
              <p:nvPr/>
            </p:nvSpPr>
            <p:spPr bwMode="auto">
              <a:xfrm>
                <a:off x="2575" y="1965"/>
                <a:ext cx="855" cy="854"/>
              </a:xfrm>
              <a:prstGeom prst="ellipse">
                <a:avLst/>
              </a:prstGeom>
              <a:solidFill>
                <a:srgbClr val="11C1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íṣliḍê">
                <a:extLst>
                  <a:ext uri="{FF2B5EF4-FFF2-40B4-BE49-F238E27FC236}">
                    <a16:creationId xmlns:a16="http://schemas.microsoft.com/office/drawing/2014/main" id="{340BE621-B357-42E2-BB03-753354FED3C3}"/>
                  </a:ext>
                </a:extLst>
              </p:cNvPr>
              <p:cNvSpPr/>
              <p:nvPr/>
            </p:nvSpPr>
            <p:spPr bwMode="auto">
              <a:xfrm>
                <a:off x="2658" y="2016"/>
                <a:ext cx="596" cy="800"/>
              </a:xfrm>
              <a:custGeom>
                <a:avLst/>
                <a:gdLst>
                  <a:gd name="T0" fmla="*/ 929 w 1042"/>
                  <a:gd name="T1" fmla="*/ 1017 h 1400"/>
                  <a:gd name="T2" fmla="*/ 897 w 1042"/>
                  <a:gd name="T3" fmla="*/ 965 h 1400"/>
                  <a:gd name="T4" fmla="*/ 773 w 1042"/>
                  <a:gd name="T5" fmla="*/ 895 h 1400"/>
                  <a:gd name="T6" fmla="*/ 711 w 1042"/>
                  <a:gd name="T7" fmla="*/ 886 h 1400"/>
                  <a:gd name="T8" fmla="*/ 678 w 1042"/>
                  <a:gd name="T9" fmla="*/ 870 h 1400"/>
                  <a:gd name="T10" fmla="*/ 609 w 1042"/>
                  <a:gd name="T11" fmla="*/ 924 h 1400"/>
                  <a:gd name="T12" fmla="*/ 534 w 1042"/>
                  <a:gd name="T13" fmla="*/ 876 h 1400"/>
                  <a:gd name="T14" fmla="*/ 478 w 1042"/>
                  <a:gd name="T15" fmla="*/ 832 h 1400"/>
                  <a:gd name="T16" fmla="*/ 464 w 1042"/>
                  <a:gd name="T17" fmla="*/ 785 h 1400"/>
                  <a:gd name="T18" fmla="*/ 446 w 1042"/>
                  <a:gd name="T19" fmla="*/ 657 h 1400"/>
                  <a:gd name="T20" fmla="*/ 542 w 1042"/>
                  <a:gd name="T21" fmla="*/ 655 h 1400"/>
                  <a:gd name="T22" fmla="*/ 577 w 1042"/>
                  <a:gd name="T23" fmla="*/ 638 h 1400"/>
                  <a:gd name="T24" fmla="*/ 668 w 1042"/>
                  <a:gd name="T25" fmla="*/ 528 h 1400"/>
                  <a:gd name="T26" fmla="*/ 736 w 1042"/>
                  <a:gd name="T27" fmla="*/ 453 h 1400"/>
                  <a:gd name="T28" fmla="*/ 820 w 1042"/>
                  <a:gd name="T29" fmla="*/ 439 h 1400"/>
                  <a:gd name="T30" fmla="*/ 736 w 1042"/>
                  <a:gd name="T31" fmla="*/ 401 h 1400"/>
                  <a:gd name="T32" fmla="*/ 882 w 1042"/>
                  <a:gd name="T33" fmla="*/ 357 h 1400"/>
                  <a:gd name="T34" fmla="*/ 823 w 1042"/>
                  <a:gd name="T35" fmla="*/ 220 h 1400"/>
                  <a:gd name="T36" fmla="*/ 770 w 1042"/>
                  <a:gd name="T37" fmla="*/ 198 h 1400"/>
                  <a:gd name="T38" fmla="*/ 710 w 1042"/>
                  <a:gd name="T39" fmla="*/ 215 h 1400"/>
                  <a:gd name="T40" fmla="*/ 665 w 1042"/>
                  <a:gd name="T41" fmla="*/ 290 h 1400"/>
                  <a:gd name="T42" fmla="*/ 593 w 1042"/>
                  <a:gd name="T43" fmla="*/ 263 h 1400"/>
                  <a:gd name="T44" fmla="*/ 636 w 1042"/>
                  <a:gd name="T45" fmla="*/ 133 h 1400"/>
                  <a:gd name="T46" fmla="*/ 699 w 1042"/>
                  <a:gd name="T47" fmla="*/ 105 h 1400"/>
                  <a:gd name="T48" fmla="*/ 689 w 1042"/>
                  <a:gd name="T49" fmla="*/ 77 h 1400"/>
                  <a:gd name="T50" fmla="*/ 659 w 1042"/>
                  <a:gd name="T51" fmla="*/ 71 h 1400"/>
                  <a:gd name="T52" fmla="*/ 624 w 1042"/>
                  <a:gd name="T53" fmla="*/ 32 h 1400"/>
                  <a:gd name="T54" fmla="*/ 598 w 1042"/>
                  <a:gd name="T55" fmla="*/ 72 h 1400"/>
                  <a:gd name="T56" fmla="*/ 515 w 1042"/>
                  <a:gd name="T57" fmla="*/ 56 h 1400"/>
                  <a:gd name="T58" fmla="*/ 453 w 1042"/>
                  <a:gd name="T59" fmla="*/ 62 h 1400"/>
                  <a:gd name="T60" fmla="*/ 436 w 1042"/>
                  <a:gd name="T61" fmla="*/ 38 h 1400"/>
                  <a:gd name="T62" fmla="*/ 409 w 1042"/>
                  <a:gd name="T63" fmla="*/ 25 h 1400"/>
                  <a:gd name="T64" fmla="*/ 393 w 1042"/>
                  <a:gd name="T65" fmla="*/ 14 h 1400"/>
                  <a:gd name="T66" fmla="*/ 318 w 1042"/>
                  <a:gd name="T67" fmla="*/ 40 h 1400"/>
                  <a:gd name="T68" fmla="*/ 94 w 1042"/>
                  <a:gd name="T69" fmla="*/ 109 h 1400"/>
                  <a:gd name="T70" fmla="*/ 57 w 1042"/>
                  <a:gd name="T71" fmla="*/ 212 h 1400"/>
                  <a:gd name="T72" fmla="*/ 74 w 1042"/>
                  <a:gd name="T73" fmla="*/ 215 h 1400"/>
                  <a:gd name="T74" fmla="*/ 116 w 1042"/>
                  <a:gd name="T75" fmla="*/ 171 h 1400"/>
                  <a:gd name="T76" fmla="*/ 147 w 1042"/>
                  <a:gd name="T77" fmla="*/ 183 h 1400"/>
                  <a:gd name="T78" fmla="*/ 186 w 1042"/>
                  <a:gd name="T79" fmla="*/ 233 h 1400"/>
                  <a:gd name="T80" fmla="*/ 185 w 1042"/>
                  <a:gd name="T81" fmla="*/ 275 h 1400"/>
                  <a:gd name="T82" fmla="*/ 204 w 1042"/>
                  <a:gd name="T83" fmla="*/ 370 h 1400"/>
                  <a:gd name="T84" fmla="*/ 154 w 1042"/>
                  <a:gd name="T85" fmla="*/ 477 h 1400"/>
                  <a:gd name="T86" fmla="*/ 198 w 1042"/>
                  <a:gd name="T87" fmla="*/ 632 h 1400"/>
                  <a:gd name="T88" fmla="*/ 229 w 1042"/>
                  <a:gd name="T89" fmla="*/ 702 h 1400"/>
                  <a:gd name="T90" fmla="*/ 252 w 1042"/>
                  <a:gd name="T91" fmla="*/ 738 h 1400"/>
                  <a:gd name="T92" fmla="*/ 243 w 1042"/>
                  <a:gd name="T93" fmla="*/ 714 h 1400"/>
                  <a:gd name="T94" fmla="*/ 226 w 1042"/>
                  <a:gd name="T95" fmla="*/ 664 h 1400"/>
                  <a:gd name="T96" fmla="*/ 265 w 1042"/>
                  <a:gd name="T97" fmla="*/ 697 h 1400"/>
                  <a:gd name="T98" fmla="*/ 302 w 1042"/>
                  <a:gd name="T99" fmla="*/ 784 h 1400"/>
                  <a:gd name="T100" fmla="*/ 403 w 1042"/>
                  <a:gd name="T101" fmla="*/ 829 h 1400"/>
                  <a:gd name="T102" fmla="*/ 483 w 1042"/>
                  <a:gd name="T103" fmla="*/ 865 h 1400"/>
                  <a:gd name="T104" fmla="*/ 530 w 1042"/>
                  <a:gd name="T105" fmla="*/ 910 h 1400"/>
                  <a:gd name="T106" fmla="*/ 583 w 1042"/>
                  <a:gd name="T107" fmla="*/ 911 h 1400"/>
                  <a:gd name="T108" fmla="*/ 572 w 1042"/>
                  <a:gd name="T109" fmla="*/ 1013 h 1400"/>
                  <a:gd name="T110" fmla="*/ 560 w 1042"/>
                  <a:gd name="T111" fmla="*/ 1079 h 1400"/>
                  <a:gd name="T112" fmla="*/ 680 w 1042"/>
                  <a:gd name="T113" fmla="*/ 1188 h 1400"/>
                  <a:gd name="T114" fmla="*/ 676 w 1042"/>
                  <a:gd name="T115" fmla="*/ 1328 h 1400"/>
                  <a:gd name="T116" fmla="*/ 671 w 1042"/>
                  <a:gd name="T117" fmla="*/ 1387 h 1400"/>
                  <a:gd name="T118" fmla="*/ 733 w 1042"/>
                  <a:gd name="T119" fmla="*/ 1387 h 1400"/>
                  <a:gd name="T120" fmla="*/ 806 w 1042"/>
                  <a:gd name="T121" fmla="*/ 1315 h 1400"/>
                  <a:gd name="T122" fmla="*/ 1001 w 1042"/>
                  <a:gd name="T123" fmla="*/ 1106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2" h="1400">
                    <a:moveTo>
                      <a:pt x="1032" y="1035"/>
                    </a:moveTo>
                    <a:cubicBezTo>
                      <a:pt x="1028" y="1035"/>
                      <a:pt x="1022" y="1026"/>
                      <a:pt x="1016" y="1021"/>
                    </a:cubicBezTo>
                    <a:cubicBezTo>
                      <a:pt x="1010" y="1015"/>
                      <a:pt x="977" y="1022"/>
                      <a:pt x="969" y="1022"/>
                    </a:cubicBezTo>
                    <a:cubicBezTo>
                      <a:pt x="961" y="1022"/>
                      <a:pt x="957" y="1019"/>
                      <a:pt x="950" y="1015"/>
                    </a:cubicBezTo>
                    <a:cubicBezTo>
                      <a:pt x="942" y="1010"/>
                      <a:pt x="935" y="1015"/>
                      <a:pt x="929" y="1017"/>
                    </a:cubicBezTo>
                    <a:cubicBezTo>
                      <a:pt x="923" y="1018"/>
                      <a:pt x="921" y="1013"/>
                      <a:pt x="924" y="1007"/>
                    </a:cubicBezTo>
                    <a:cubicBezTo>
                      <a:pt x="928" y="1000"/>
                      <a:pt x="913" y="1002"/>
                      <a:pt x="901" y="1004"/>
                    </a:cubicBezTo>
                    <a:cubicBezTo>
                      <a:pt x="890" y="1006"/>
                      <a:pt x="894" y="1012"/>
                      <a:pt x="885" y="1009"/>
                    </a:cubicBezTo>
                    <a:cubicBezTo>
                      <a:pt x="876" y="1006"/>
                      <a:pt x="896" y="995"/>
                      <a:pt x="902" y="987"/>
                    </a:cubicBezTo>
                    <a:cubicBezTo>
                      <a:pt x="909" y="980"/>
                      <a:pt x="901" y="966"/>
                      <a:pt x="897" y="965"/>
                    </a:cubicBezTo>
                    <a:cubicBezTo>
                      <a:pt x="894" y="964"/>
                      <a:pt x="886" y="952"/>
                      <a:pt x="875" y="944"/>
                    </a:cubicBezTo>
                    <a:cubicBezTo>
                      <a:pt x="864" y="935"/>
                      <a:pt x="855" y="941"/>
                      <a:pt x="842" y="941"/>
                    </a:cubicBezTo>
                    <a:cubicBezTo>
                      <a:pt x="828" y="941"/>
                      <a:pt x="825" y="935"/>
                      <a:pt x="819" y="931"/>
                    </a:cubicBezTo>
                    <a:cubicBezTo>
                      <a:pt x="812" y="926"/>
                      <a:pt x="814" y="917"/>
                      <a:pt x="789" y="903"/>
                    </a:cubicBezTo>
                    <a:cubicBezTo>
                      <a:pt x="772" y="894"/>
                      <a:pt x="771" y="895"/>
                      <a:pt x="773" y="895"/>
                    </a:cubicBezTo>
                    <a:cubicBezTo>
                      <a:pt x="774" y="895"/>
                      <a:pt x="776" y="896"/>
                      <a:pt x="776" y="895"/>
                    </a:cubicBezTo>
                    <a:cubicBezTo>
                      <a:pt x="778" y="892"/>
                      <a:pt x="780" y="893"/>
                      <a:pt x="771" y="889"/>
                    </a:cubicBezTo>
                    <a:cubicBezTo>
                      <a:pt x="763" y="884"/>
                      <a:pt x="755" y="893"/>
                      <a:pt x="747" y="897"/>
                    </a:cubicBezTo>
                    <a:cubicBezTo>
                      <a:pt x="738" y="900"/>
                      <a:pt x="727" y="899"/>
                      <a:pt x="723" y="898"/>
                    </a:cubicBezTo>
                    <a:cubicBezTo>
                      <a:pt x="720" y="897"/>
                      <a:pt x="715" y="888"/>
                      <a:pt x="711" y="886"/>
                    </a:cubicBezTo>
                    <a:cubicBezTo>
                      <a:pt x="706" y="884"/>
                      <a:pt x="703" y="880"/>
                      <a:pt x="700" y="876"/>
                    </a:cubicBezTo>
                    <a:cubicBezTo>
                      <a:pt x="697" y="872"/>
                      <a:pt x="688" y="873"/>
                      <a:pt x="688" y="882"/>
                    </a:cubicBezTo>
                    <a:cubicBezTo>
                      <a:pt x="688" y="890"/>
                      <a:pt x="684" y="895"/>
                      <a:pt x="675" y="898"/>
                    </a:cubicBezTo>
                    <a:cubicBezTo>
                      <a:pt x="666" y="901"/>
                      <a:pt x="670" y="888"/>
                      <a:pt x="670" y="884"/>
                    </a:cubicBezTo>
                    <a:cubicBezTo>
                      <a:pt x="670" y="880"/>
                      <a:pt x="678" y="876"/>
                      <a:pt x="678" y="870"/>
                    </a:cubicBezTo>
                    <a:cubicBezTo>
                      <a:pt x="679" y="863"/>
                      <a:pt x="670" y="876"/>
                      <a:pt x="662" y="884"/>
                    </a:cubicBezTo>
                    <a:cubicBezTo>
                      <a:pt x="657" y="890"/>
                      <a:pt x="653" y="889"/>
                      <a:pt x="646" y="888"/>
                    </a:cubicBezTo>
                    <a:cubicBezTo>
                      <a:pt x="643" y="887"/>
                      <a:pt x="638" y="886"/>
                      <a:pt x="633" y="887"/>
                    </a:cubicBezTo>
                    <a:cubicBezTo>
                      <a:pt x="617" y="888"/>
                      <a:pt x="624" y="905"/>
                      <a:pt x="624" y="914"/>
                    </a:cubicBezTo>
                    <a:cubicBezTo>
                      <a:pt x="624" y="923"/>
                      <a:pt x="611" y="926"/>
                      <a:pt x="609" y="924"/>
                    </a:cubicBezTo>
                    <a:cubicBezTo>
                      <a:pt x="607" y="922"/>
                      <a:pt x="607" y="917"/>
                      <a:pt x="602" y="917"/>
                    </a:cubicBezTo>
                    <a:cubicBezTo>
                      <a:pt x="597" y="917"/>
                      <a:pt x="596" y="909"/>
                      <a:pt x="595" y="906"/>
                    </a:cubicBezTo>
                    <a:cubicBezTo>
                      <a:pt x="594" y="903"/>
                      <a:pt x="578" y="901"/>
                      <a:pt x="572" y="912"/>
                    </a:cubicBezTo>
                    <a:cubicBezTo>
                      <a:pt x="566" y="923"/>
                      <a:pt x="559" y="914"/>
                      <a:pt x="552" y="912"/>
                    </a:cubicBezTo>
                    <a:cubicBezTo>
                      <a:pt x="545" y="910"/>
                      <a:pt x="531" y="881"/>
                      <a:pt x="534" y="876"/>
                    </a:cubicBezTo>
                    <a:cubicBezTo>
                      <a:pt x="537" y="871"/>
                      <a:pt x="537" y="869"/>
                      <a:pt x="533" y="866"/>
                    </a:cubicBezTo>
                    <a:cubicBezTo>
                      <a:pt x="530" y="862"/>
                      <a:pt x="532" y="860"/>
                      <a:pt x="534" y="854"/>
                    </a:cubicBezTo>
                    <a:cubicBezTo>
                      <a:pt x="537" y="849"/>
                      <a:pt x="545" y="844"/>
                      <a:pt x="530" y="834"/>
                    </a:cubicBezTo>
                    <a:cubicBezTo>
                      <a:pt x="520" y="828"/>
                      <a:pt x="506" y="829"/>
                      <a:pt x="495" y="831"/>
                    </a:cubicBezTo>
                    <a:cubicBezTo>
                      <a:pt x="488" y="831"/>
                      <a:pt x="483" y="832"/>
                      <a:pt x="478" y="832"/>
                    </a:cubicBezTo>
                    <a:cubicBezTo>
                      <a:pt x="466" y="830"/>
                      <a:pt x="476" y="821"/>
                      <a:pt x="478" y="819"/>
                    </a:cubicBezTo>
                    <a:cubicBezTo>
                      <a:pt x="481" y="816"/>
                      <a:pt x="486" y="807"/>
                      <a:pt x="488" y="800"/>
                    </a:cubicBezTo>
                    <a:cubicBezTo>
                      <a:pt x="491" y="792"/>
                      <a:pt x="486" y="792"/>
                      <a:pt x="491" y="782"/>
                    </a:cubicBezTo>
                    <a:cubicBezTo>
                      <a:pt x="495" y="771"/>
                      <a:pt x="494" y="765"/>
                      <a:pt x="484" y="764"/>
                    </a:cubicBezTo>
                    <a:cubicBezTo>
                      <a:pt x="474" y="763"/>
                      <a:pt x="464" y="771"/>
                      <a:pt x="464" y="785"/>
                    </a:cubicBezTo>
                    <a:cubicBezTo>
                      <a:pt x="463" y="800"/>
                      <a:pt x="448" y="799"/>
                      <a:pt x="415" y="797"/>
                    </a:cubicBezTo>
                    <a:cubicBezTo>
                      <a:pt x="382" y="794"/>
                      <a:pt x="385" y="768"/>
                      <a:pt x="381" y="746"/>
                    </a:cubicBezTo>
                    <a:cubicBezTo>
                      <a:pt x="377" y="725"/>
                      <a:pt x="388" y="707"/>
                      <a:pt x="389" y="696"/>
                    </a:cubicBezTo>
                    <a:cubicBezTo>
                      <a:pt x="389" y="685"/>
                      <a:pt x="402" y="673"/>
                      <a:pt x="415" y="664"/>
                    </a:cubicBezTo>
                    <a:cubicBezTo>
                      <a:pt x="428" y="654"/>
                      <a:pt x="446" y="657"/>
                      <a:pt x="446" y="657"/>
                    </a:cubicBezTo>
                    <a:cubicBezTo>
                      <a:pt x="446" y="657"/>
                      <a:pt x="470" y="662"/>
                      <a:pt x="477" y="661"/>
                    </a:cubicBezTo>
                    <a:cubicBezTo>
                      <a:pt x="485" y="661"/>
                      <a:pt x="479" y="655"/>
                      <a:pt x="479" y="647"/>
                    </a:cubicBezTo>
                    <a:cubicBezTo>
                      <a:pt x="480" y="640"/>
                      <a:pt x="516" y="645"/>
                      <a:pt x="523" y="645"/>
                    </a:cubicBezTo>
                    <a:cubicBezTo>
                      <a:pt x="529" y="645"/>
                      <a:pt x="528" y="650"/>
                      <a:pt x="535" y="657"/>
                    </a:cubicBezTo>
                    <a:cubicBezTo>
                      <a:pt x="539" y="661"/>
                      <a:pt x="540" y="658"/>
                      <a:pt x="542" y="655"/>
                    </a:cubicBezTo>
                    <a:cubicBezTo>
                      <a:pt x="543" y="653"/>
                      <a:pt x="544" y="651"/>
                      <a:pt x="547" y="651"/>
                    </a:cubicBezTo>
                    <a:cubicBezTo>
                      <a:pt x="554" y="652"/>
                      <a:pt x="549" y="657"/>
                      <a:pt x="559" y="673"/>
                    </a:cubicBezTo>
                    <a:cubicBezTo>
                      <a:pt x="569" y="690"/>
                      <a:pt x="567" y="695"/>
                      <a:pt x="570" y="709"/>
                    </a:cubicBezTo>
                    <a:cubicBezTo>
                      <a:pt x="573" y="723"/>
                      <a:pt x="580" y="716"/>
                      <a:pt x="584" y="705"/>
                    </a:cubicBezTo>
                    <a:cubicBezTo>
                      <a:pt x="589" y="693"/>
                      <a:pt x="579" y="657"/>
                      <a:pt x="577" y="638"/>
                    </a:cubicBezTo>
                    <a:cubicBezTo>
                      <a:pt x="574" y="619"/>
                      <a:pt x="591" y="626"/>
                      <a:pt x="608" y="608"/>
                    </a:cubicBezTo>
                    <a:cubicBezTo>
                      <a:pt x="624" y="591"/>
                      <a:pt x="641" y="589"/>
                      <a:pt x="649" y="577"/>
                    </a:cubicBezTo>
                    <a:cubicBezTo>
                      <a:pt x="656" y="564"/>
                      <a:pt x="648" y="543"/>
                      <a:pt x="652" y="555"/>
                    </a:cubicBezTo>
                    <a:cubicBezTo>
                      <a:pt x="657" y="566"/>
                      <a:pt x="658" y="550"/>
                      <a:pt x="658" y="538"/>
                    </a:cubicBezTo>
                    <a:cubicBezTo>
                      <a:pt x="659" y="526"/>
                      <a:pt x="665" y="521"/>
                      <a:pt x="668" y="528"/>
                    </a:cubicBezTo>
                    <a:cubicBezTo>
                      <a:pt x="671" y="535"/>
                      <a:pt x="675" y="530"/>
                      <a:pt x="678" y="518"/>
                    </a:cubicBezTo>
                    <a:cubicBezTo>
                      <a:pt x="680" y="506"/>
                      <a:pt x="691" y="494"/>
                      <a:pt x="696" y="488"/>
                    </a:cubicBezTo>
                    <a:cubicBezTo>
                      <a:pt x="701" y="482"/>
                      <a:pt x="711" y="488"/>
                      <a:pt x="725" y="488"/>
                    </a:cubicBezTo>
                    <a:cubicBezTo>
                      <a:pt x="739" y="488"/>
                      <a:pt x="726" y="486"/>
                      <a:pt x="721" y="472"/>
                    </a:cubicBezTo>
                    <a:cubicBezTo>
                      <a:pt x="717" y="458"/>
                      <a:pt x="730" y="453"/>
                      <a:pt x="736" y="453"/>
                    </a:cubicBezTo>
                    <a:cubicBezTo>
                      <a:pt x="741" y="453"/>
                      <a:pt x="764" y="441"/>
                      <a:pt x="769" y="438"/>
                    </a:cubicBezTo>
                    <a:cubicBezTo>
                      <a:pt x="774" y="435"/>
                      <a:pt x="781" y="435"/>
                      <a:pt x="789" y="441"/>
                    </a:cubicBezTo>
                    <a:cubicBezTo>
                      <a:pt x="798" y="448"/>
                      <a:pt x="781" y="443"/>
                      <a:pt x="776" y="453"/>
                    </a:cubicBezTo>
                    <a:cubicBezTo>
                      <a:pt x="770" y="463"/>
                      <a:pt x="784" y="464"/>
                      <a:pt x="790" y="455"/>
                    </a:cubicBezTo>
                    <a:cubicBezTo>
                      <a:pt x="796" y="446"/>
                      <a:pt x="809" y="450"/>
                      <a:pt x="820" y="439"/>
                    </a:cubicBezTo>
                    <a:cubicBezTo>
                      <a:pt x="832" y="428"/>
                      <a:pt x="807" y="432"/>
                      <a:pt x="802" y="430"/>
                    </a:cubicBezTo>
                    <a:cubicBezTo>
                      <a:pt x="797" y="429"/>
                      <a:pt x="793" y="415"/>
                      <a:pt x="794" y="411"/>
                    </a:cubicBezTo>
                    <a:cubicBezTo>
                      <a:pt x="794" y="407"/>
                      <a:pt x="791" y="396"/>
                      <a:pt x="785" y="391"/>
                    </a:cubicBezTo>
                    <a:cubicBezTo>
                      <a:pt x="779" y="386"/>
                      <a:pt x="765" y="392"/>
                      <a:pt x="752" y="397"/>
                    </a:cubicBezTo>
                    <a:cubicBezTo>
                      <a:pt x="739" y="402"/>
                      <a:pt x="735" y="407"/>
                      <a:pt x="736" y="401"/>
                    </a:cubicBezTo>
                    <a:cubicBezTo>
                      <a:pt x="737" y="395"/>
                      <a:pt x="758" y="380"/>
                      <a:pt x="764" y="379"/>
                    </a:cubicBezTo>
                    <a:cubicBezTo>
                      <a:pt x="770" y="378"/>
                      <a:pt x="786" y="372"/>
                      <a:pt x="793" y="363"/>
                    </a:cubicBezTo>
                    <a:cubicBezTo>
                      <a:pt x="801" y="355"/>
                      <a:pt x="823" y="365"/>
                      <a:pt x="833" y="366"/>
                    </a:cubicBezTo>
                    <a:cubicBezTo>
                      <a:pt x="842" y="367"/>
                      <a:pt x="857" y="372"/>
                      <a:pt x="862" y="365"/>
                    </a:cubicBezTo>
                    <a:cubicBezTo>
                      <a:pt x="867" y="358"/>
                      <a:pt x="871" y="358"/>
                      <a:pt x="882" y="357"/>
                    </a:cubicBezTo>
                    <a:cubicBezTo>
                      <a:pt x="892" y="355"/>
                      <a:pt x="894" y="340"/>
                      <a:pt x="887" y="334"/>
                    </a:cubicBezTo>
                    <a:cubicBezTo>
                      <a:pt x="880" y="327"/>
                      <a:pt x="869" y="303"/>
                      <a:pt x="855" y="295"/>
                    </a:cubicBezTo>
                    <a:cubicBezTo>
                      <a:pt x="840" y="288"/>
                      <a:pt x="846" y="283"/>
                      <a:pt x="851" y="277"/>
                    </a:cubicBezTo>
                    <a:cubicBezTo>
                      <a:pt x="855" y="271"/>
                      <a:pt x="836" y="256"/>
                      <a:pt x="829" y="240"/>
                    </a:cubicBezTo>
                    <a:cubicBezTo>
                      <a:pt x="823" y="224"/>
                      <a:pt x="830" y="220"/>
                      <a:pt x="823" y="220"/>
                    </a:cubicBezTo>
                    <a:cubicBezTo>
                      <a:pt x="815" y="219"/>
                      <a:pt x="820" y="231"/>
                      <a:pt x="816" y="242"/>
                    </a:cubicBezTo>
                    <a:cubicBezTo>
                      <a:pt x="812" y="253"/>
                      <a:pt x="797" y="247"/>
                      <a:pt x="794" y="246"/>
                    </a:cubicBezTo>
                    <a:cubicBezTo>
                      <a:pt x="792" y="246"/>
                      <a:pt x="783" y="235"/>
                      <a:pt x="783" y="225"/>
                    </a:cubicBezTo>
                    <a:cubicBezTo>
                      <a:pt x="784" y="215"/>
                      <a:pt x="787" y="206"/>
                      <a:pt x="783" y="203"/>
                    </a:cubicBezTo>
                    <a:cubicBezTo>
                      <a:pt x="780" y="200"/>
                      <a:pt x="773" y="202"/>
                      <a:pt x="770" y="198"/>
                    </a:cubicBezTo>
                    <a:cubicBezTo>
                      <a:pt x="766" y="195"/>
                      <a:pt x="761" y="183"/>
                      <a:pt x="755" y="178"/>
                    </a:cubicBezTo>
                    <a:cubicBezTo>
                      <a:pt x="752" y="175"/>
                      <a:pt x="745" y="175"/>
                      <a:pt x="739" y="175"/>
                    </a:cubicBezTo>
                    <a:cubicBezTo>
                      <a:pt x="735" y="175"/>
                      <a:pt x="731" y="175"/>
                      <a:pt x="728" y="174"/>
                    </a:cubicBezTo>
                    <a:cubicBezTo>
                      <a:pt x="719" y="173"/>
                      <a:pt x="711" y="176"/>
                      <a:pt x="713" y="181"/>
                    </a:cubicBezTo>
                    <a:cubicBezTo>
                      <a:pt x="715" y="187"/>
                      <a:pt x="714" y="195"/>
                      <a:pt x="710" y="215"/>
                    </a:cubicBezTo>
                    <a:cubicBezTo>
                      <a:pt x="708" y="228"/>
                      <a:pt x="705" y="228"/>
                      <a:pt x="701" y="228"/>
                    </a:cubicBezTo>
                    <a:cubicBezTo>
                      <a:pt x="699" y="228"/>
                      <a:pt x="698" y="228"/>
                      <a:pt x="696" y="229"/>
                    </a:cubicBezTo>
                    <a:cubicBezTo>
                      <a:pt x="691" y="234"/>
                      <a:pt x="699" y="236"/>
                      <a:pt x="703" y="250"/>
                    </a:cubicBezTo>
                    <a:cubicBezTo>
                      <a:pt x="708" y="264"/>
                      <a:pt x="698" y="275"/>
                      <a:pt x="693" y="280"/>
                    </a:cubicBezTo>
                    <a:cubicBezTo>
                      <a:pt x="689" y="284"/>
                      <a:pt x="675" y="287"/>
                      <a:pt x="665" y="290"/>
                    </a:cubicBezTo>
                    <a:cubicBezTo>
                      <a:pt x="656" y="293"/>
                      <a:pt x="666" y="305"/>
                      <a:pt x="667" y="316"/>
                    </a:cubicBezTo>
                    <a:cubicBezTo>
                      <a:pt x="668" y="326"/>
                      <a:pt x="659" y="340"/>
                      <a:pt x="654" y="342"/>
                    </a:cubicBezTo>
                    <a:cubicBezTo>
                      <a:pt x="649" y="344"/>
                      <a:pt x="632" y="323"/>
                      <a:pt x="631" y="311"/>
                    </a:cubicBezTo>
                    <a:cubicBezTo>
                      <a:pt x="630" y="299"/>
                      <a:pt x="641" y="286"/>
                      <a:pt x="636" y="282"/>
                    </a:cubicBezTo>
                    <a:cubicBezTo>
                      <a:pt x="631" y="278"/>
                      <a:pt x="612" y="278"/>
                      <a:pt x="593" y="263"/>
                    </a:cubicBezTo>
                    <a:cubicBezTo>
                      <a:pt x="575" y="248"/>
                      <a:pt x="553" y="240"/>
                      <a:pt x="545" y="222"/>
                    </a:cubicBezTo>
                    <a:cubicBezTo>
                      <a:pt x="538" y="203"/>
                      <a:pt x="553" y="187"/>
                      <a:pt x="559" y="174"/>
                    </a:cubicBezTo>
                    <a:cubicBezTo>
                      <a:pt x="566" y="161"/>
                      <a:pt x="578" y="162"/>
                      <a:pt x="598" y="155"/>
                    </a:cubicBezTo>
                    <a:cubicBezTo>
                      <a:pt x="618" y="147"/>
                      <a:pt x="606" y="140"/>
                      <a:pt x="611" y="140"/>
                    </a:cubicBezTo>
                    <a:cubicBezTo>
                      <a:pt x="616" y="140"/>
                      <a:pt x="632" y="138"/>
                      <a:pt x="636" y="133"/>
                    </a:cubicBezTo>
                    <a:cubicBezTo>
                      <a:pt x="640" y="128"/>
                      <a:pt x="649" y="123"/>
                      <a:pt x="657" y="118"/>
                    </a:cubicBezTo>
                    <a:cubicBezTo>
                      <a:pt x="665" y="114"/>
                      <a:pt x="667" y="105"/>
                      <a:pt x="670" y="100"/>
                    </a:cubicBezTo>
                    <a:cubicBezTo>
                      <a:pt x="672" y="97"/>
                      <a:pt x="675" y="100"/>
                      <a:pt x="680" y="102"/>
                    </a:cubicBezTo>
                    <a:cubicBezTo>
                      <a:pt x="684" y="104"/>
                      <a:pt x="688" y="106"/>
                      <a:pt x="692" y="106"/>
                    </a:cubicBezTo>
                    <a:cubicBezTo>
                      <a:pt x="695" y="105"/>
                      <a:pt x="697" y="105"/>
                      <a:pt x="699" y="105"/>
                    </a:cubicBezTo>
                    <a:cubicBezTo>
                      <a:pt x="703" y="106"/>
                      <a:pt x="706" y="106"/>
                      <a:pt x="715" y="101"/>
                    </a:cubicBezTo>
                    <a:cubicBezTo>
                      <a:pt x="729" y="95"/>
                      <a:pt x="717" y="91"/>
                      <a:pt x="716" y="84"/>
                    </a:cubicBezTo>
                    <a:cubicBezTo>
                      <a:pt x="715" y="77"/>
                      <a:pt x="725" y="79"/>
                      <a:pt x="722" y="72"/>
                    </a:cubicBezTo>
                    <a:cubicBezTo>
                      <a:pt x="719" y="64"/>
                      <a:pt x="705" y="57"/>
                      <a:pt x="696" y="58"/>
                    </a:cubicBezTo>
                    <a:cubicBezTo>
                      <a:pt x="686" y="59"/>
                      <a:pt x="698" y="68"/>
                      <a:pt x="689" y="77"/>
                    </a:cubicBezTo>
                    <a:cubicBezTo>
                      <a:pt x="680" y="86"/>
                      <a:pt x="681" y="91"/>
                      <a:pt x="678" y="93"/>
                    </a:cubicBezTo>
                    <a:cubicBezTo>
                      <a:pt x="675" y="94"/>
                      <a:pt x="661" y="89"/>
                      <a:pt x="661" y="85"/>
                    </a:cubicBezTo>
                    <a:cubicBezTo>
                      <a:pt x="661" y="81"/>
                      <a:pt x="668" y="77"/>
                      <a:pt x="670" y="75"/>
                    </a:cubicBezTo>
                    <a:cubicBezTo>
                      <a:pt x="673" y="73"/>
                      <a:pt x="668" y="64"/>
                      <a:pt x="667" y="60"/>
                    </a:cubicBezTo>
                    <a:cubicBezTo>
                      <a:pt x="666" y="57"/>
                      <a:pt x="660" y="64"/>
                      <a:pt x="659" y="71"/>
                    </a:cubicBezTo>
                    <a:cubicBezTo>
                      <a:pt x="658" y="77"/>
                      <a:pt x="651" y="77"/>
                      <a:pt x="652" y="72"/>
                    </a:cubicBezTo>
                    <a:cubicBezTo>
                      <a:pt x="654" y="66"/>
                      <a:pt x="647" y="59"/>
                      <a:pt x="642" y="52"/>
                    </a:cubicBezTo>
                    <a:cubicBezTo>
                      <a:pt x="637" y="45"/>
                      <a:pt x="647" y="46"/>
                      <a:pt x="653" y="37"/>
                    </a:cubicBezTo>
                    <a:cubicBezTo>
                      <a:pt x="659" y="28"/>
                      <a:pt x="657" y="25"/>
                      <a:pt x="649" y="20"/>
                    </a:cubicBezTo>
                    <a:cubicBezTo>
                      <a:pt x="642" y="16"/>
                      <a:pt x="633" y="23"/>
                      <a:pt x="624" y="32"/>
                    </a:cubicBezTo>
                    <a:cubicBezTo>
                      <a:pt x="615" y="42"/>
                      <a:pt x="618" y="41"/>
                      <a:pt x="622" y="53"/>
                    </a:cubicBezTo>
                    <a:cubicBezTo>
                      <a:pt x="623" y="59"/>
                      <a:pt x="623" y="59"/>
                      <a:pt x="623" y="59"/>
                    </a:cubicBezTo>
                    <a:cubicBezTo>
                      <a:pt x="623" y="59"/>
                      <a:pt x="623" y="59"/>
                      <a:pt x="623" y="64"/>
                    </a:cubicBezTo>
                    <a:cubicBezTo>
                      <a:pt x="625" y="76"/>
                      <a:pt x="609" y="74"/>
                      <a:pt x="609" y="74"/>
                    </a:cubicBezTo>
                    <a:cubicBezTo>
                      <a:pt x="609" y="74"/>
                      <a:pt x="601" y="74"/>
                      <a:pt x="598" y="72"/>
                    </a:cubicBezTo>
                    <a:cubicBezTo>
                      <a:pt x="595" y="71"/>
                      <a:pt x="598" y="67"/>
                      <a:pt x="591" y="64"/>
                    </a:cubicBezTo>
                    <a:cubicBezTo>
                      <a:pt x="584" y="62"/>
                      <a:pt x="581" y="73"/>
                      <a:pt x="581" y="73"/>
                    </a:cubicBezTo>
                    <a:cubicBezTo>
                      <a:pt x="581" y="73"/>
                      <a:pt x="562" y="72"/>
                      <a:pt x="554" y="72"/>
                    </a:cubicBezTo>
                    <a:cubicBezTo>
                      <a:pt x="547" y="72"/>
                      <a:pt x="536" y="69"/>
                      <a:pt x="534" y="66"/>
                    </a:cubicBezTo>
                    <a:cubicBezTo>
                      <a:pt x="532" y="62"/>
                      <a:pt x="523" y="56"/>
                      <a:pt x="515" y="56"/>
                    </a:cubicBezTo>
                    <a:cubicBezTo>
                      <a:pt x="506" y="56"/>
                      <a:pt x="503" y="63"/>
                      <a:pt x="503" y="71"/>
                    </a:cubicBezTo>
                    <a:cubicBezTo>
                      <a:pt x="503" y="79"/>
                      <a:pt x="489" y="80"/>
                      <a:pt x="490" y="76"/>
                    </a:cubicBezTo>
                    <a:cubicBezTo>
                      <a:pt x="491" y="72"/>
                      <a:pt x="488" y="59"/>
                      <a:pt x="488" y="59"/>
                    </a:cubicBezTo>
                    <a:cubicBezTo>
                      <a:pt x="481" y="64"/>
                      <a:pt x="481" y="64"/>
                      <a:pt x="481" y="64"/>
                    </a:cubicBezTo>
                    <a:cubicBezTo>
                      <a:pt x="481" y="64"/>
                      <a:pt x="460" y="62"/>
                      <a:pt x="453" y="62"/>
                    </a:cubicBezTo>
                    <a:cubicBezTo>
                      <a:pt x="446" y="61"/>
                      <a:pt x="448" y="52"/>
                      <a:pt x="448" y="52"/>
                    </a:cubicBezTo>
                    <a:cubicBezTo>
                      <a:pt x="462" y="51"/>
                      <a:pt x="462" y="51"/>
                      <a:pt x="462" y="51"/>
                    </a:cubicBezTo>
                    <a:cubicBezTo>
                      <a:pt x="464" y="48"/>
                      <a:pt x="464" y="48"/>
                      <a:pt x="464" y="48"/>
                    </a:cubicBezTo>
                    <a:cubicBezTo>
                      <a:pt x="464" y="48"/>
                      <a:pt x="460" y="44"/>
                      <a:pt x="457" y="43"/>
                    </a:cubicBezTo>
                    <a:cubicBezTo>
                      <a:pt x="453" y="42"/>
                      <a:pt x="436" y="38"/>
                      <a:pt x="436" y="38"/>
                    </a:cubicBezTo>
                    <a:cubicBezTo>
                      <a:pt x="431" y="31"/>
                      <a:pt x="431" y="31"/>
                      <a:pt x="431" y="31"/>
                    </a:cubicBezTo>
                    <a:cubicBezTo>
                      <a:pt x="431" y="31"/>
                      <a:pt x="424" y="31"/>
                      <a:pt x="421" y="31"/>
                    </a:cubicBezTo>
                    <a:cubicBezTo>
                      <a:pt x="418" y="31"/>
                      <a:pt x="413" y="38"/>
                      <a:pt x="410" y="38"/>
                    </a:cubicBezTo>
                    <a:cubicBezTo>
                      <a:pt x="407" y="38"/>
                      <a:pt x="407" y="31"/>
                      <a:pt x="407" y="31"/>
                    </a:cubicBezTo>
                    <a:cubicBezTo>
                      <a:pt x="409" y="25"/>
                      <a:pt x="409" y="25"/>
                      <a:pt x="409" y="25"/>
                    </a:cubicBezTo>
                    <a:cubicBezTo>
                      <a:pt x="409" y="25"/>
                      <a:pt x="409" y="25"/>
                      <a:pt x="402" y="28"/>
                    </a:cubicBezTo>
                    <a:cubicBezTo>
                      <a:pt x="396" y="31"/>
                      <a:pt x="394" y="29"/>
                      <a:pt x="394" y="29"/>
                    </a:cubicBezTo>
                    <a:cubicBezTo>
                      <a:pt x="396" y="23"/>
                      <a:pt x="396" y="23"/>
                      <a:pt x="396" y="23"/>
                    </a:cubicBezTo>
                    <a:cubicBezTo>
                      <a:pt x="397" y="16"/>
                      <a:pt x="397" y="16"/>
                      <a:pt x="397" y="16"/>
                    </a:cubicBezTo>
                    <a:cubicBezTo>
                      <a:pt x="397" y="16"/>
                      <a:pt x="393" y="11"/>
                      <a:pt x="393" y="14"/>
                    </a:cubicBezTo>
                    <a:cubicBezTo>
                      <a:pt x="393" y="18"/>
                      <a:pt x="387" y="25"/>
                      <a:pt x="381" y="24"/>
                    </a:cubicBezTo>
                    <a:cubicBezTo>
                      <a:pt x="378" y="24"/>
                      <a:pt x="376" y="25"/>
                      <a:pt x="374" y="26"/>
                    </a:cubicBezTo>
                    <a:cubicBezTo>
                      <a:pt x="371" y="27"/>
                      <a:pt x="368" y="28"/>
                      <a:pt x="363" y="27"/>
                    </a:cubicBezTo>
                    <a:cubicBezTo>
                      <a:pt x="355" y="25"/>
                      <a:pt x="339" y="31"/>
                      <a:pt x="331" y="38"/>
                    </a:cubicBezTo>
                    <a:cubicBezTo>
                      <a:pt x="322" y="46"/>
                      <a:pt x="316" y="48"/>
                      <a:pt x="318" y="40"/>
                    </a:cubicBezTo>
                    <a:cubicBezTo>
                      <a:pt x="320" y="31"/>
                      <a:pt x="294" y="32"/>
                      <a:pt x="289" y="30"/>
                    </a:cubicBezTo>
                    <a:cubicBezTo>
                      <a:pt x="285" y="28"/>
                      <a:pt x="273" y="27"/>
                      <a:pt x="263" y="26"/>
                    </a:cubicBezTo>
                    <a:cubicBezTo>
                      <a:pt x="252" y="25"/>
                      <a:pt x="249" y="16"/>
                      <a:pt x="249" y="16"/>
                    </a:cubicBezTo>
                    <a:cubicBezTo>
                      <a:pt x="245" y="0"/>
                      <a:pt x="245" y="0"/>
                      <a:pt x="245" y="0"/>
                    </a:cubicBezTo>
                    <a:cubicBezTo>
                      <a:pt x="190" y="30"/>
                      <a:pt x="139" y="67"/>
                      <a:pt x="94" y="109"/>
                    </a:cubicBezTo>
                    <a:cubicBezTo>
                      <a:pt x="100" y="120"/>
                      <a:pt x="106" y="131"/>
                      <a:pt x="108" y="132"/>
                    </a:cubicBezTo>
                    <a:cubicBezTo>
                      <a:pt x="112" y="135"/>
                      <a:pt x="117" y="132"/>
                      <a:pt x="117" y="132"/>
                    </a:cubicBezTo>
                    <a:cubicBezTo>
                      <a:pt x="117" y="132"/>
                      <a:pt x="99" y="144"/>
                      <a:pt x="71" y="169"/>
                    </a:cubicBezTo>
                    <a:cubicBezTo>
                      <a:pt x="42" y="194"/>
                      <a:pt x="52" y="197"/>
                      <a:pt x="52" y="207"/>
                    </a:cubicBezTo>
                    <a:cubicBezTo>
                      <a:pt x="52" y="216"/>
                      <a:pt x="57" y="212"/>
                      <a:pt x="57" y="212"/>
                    </a:cubicBezTo>
                    <a:cubicBezTo>
                      <a:pt x="57" y="212"/>
                      <a:pt x="35" y="235"/>
                      <a:pt x="29" y="241"/>
                    </a:cubicBezTo>
                    <a:cubicBezTo>
                      <a:pt x="23" y="247"/>
                      <a:pt x="11" y="256"/>
                      <a:pt x="11" y="256"/>
                    </a:cubicBezTo>
                    <a:cubicBezTo>
                      <a:pt x="0" y="270"/>
                      <a:pt x="0" y="270"/>
                      <a:pt x="0" y="270"/>
                    </a:cubicBezTo>
                    <a:cubicBezTo>
                      <a:pt x="5" y="272"/>
                      <a:pt x="5" y="272"/>
                      <a:pt x="5" y="272"/>
                    </a:cubicBezTo>
                    <a:cubicBezTo>
                      <a:pt x="74" y="215"/>
                      <a:pt x="74" y="215"/>
                      <a:pt x="74" y="215"/>
                    </a:cubicBezTo>
                    <a:cubicBezTo>
                      <a:pt x="74" y="215"/>
                      <a:pt x="78" y="214"/>
                      <a:pt x="78" y="211"/>
                    </a:cubicBezTo>
                    <a:cubicBezTo>
                      <a:pt x="79" y="209"/>
                      <a:pt x="83" y="201"/>
                      <a:pt x="84" y="200"/>
                    </a:cubicBezTo>
                    <a:cubicBezTo>
                      <a:pt x="85" y="200"/>
                      <a:pt x="92" y="190"/>
                      <a:pt x="92" y="190"/>
                    </a:cubicBezTo>
                    <a:cubicBezTo>
                      <a:pt x="92" y="190"/>
                      <a:pt x="96" y="188"/>
                      <a:pt x="101" y="183"/>
                    </a:cubicBezTo>
                    <a:cubicBezTo>
                      <a:pt x="106" y="179"/>
                      <a:pt x="111" y="172"/>
                      <a:pt x="116" y="171"/>
                    </a:cubicBezTo>
                    <a:cubicBezTo>
                      <a:pt x="120" y="171"/>
                      <a:pt x="116" y="177"/>
                      <a:pt x="108" y="183"/>
                    </a:cubicBezTo>
                    <a:cubicBezTo>
                      <a:pt x="101" y="190"/>
                      <a:pt x="92" y="203"/>
                      <a:pt x="92" y="203"/>
                    </a:cubicBezTo>
                    <a:cubicBezTo>
                      <a:pt x="92" y="203"/>
                      <a:pt x="117" y="190"/>
                      <a:pt x="125" y="184"/>
                    </a:cubicBezTo>
                    <a:cubicBezTo>
                      <a:pt x="134" y="178"/>
                      <a:pt x="131" y="170"/>
                      <a:pt x="134" y="169"/>
                    </a:cubicBezTo>
                    <a:cubicBezTo>
                      <a:pt x="137" y="169"/>
                      <a:pt x="145" y="176"/>
                      <a:pt x="147" y="183"/>
                    </a:cubicBezTo>
                    <a:cubicBezTo>
                      <a:pt x="149" y="187"/>
                      <a:pt x="150" y="186"/>
                      <a:pt x="154" y="184"/>
                    </a:cubicBezTo>
                    <a:cubicBezTo>
                      <a:pt x="157" y="183"/>
                      <a:pt x="160" y="182"/>
                      <a:pt x="165" y="183"/>
                    </a:cubicBezTo>
                    <a:cubicBezTo>
                      <a:pt x="178" y="184"/>
                      <a:pt x="169" y="194"/>
                      <a:pt x="174" y="201"/>
                    </a:cubicBezTo>
                    <a:cubicBezTo>
                      <a:pt x="179" y="207"/>
                      <a:pt x="179" y="209"/>
                      <a:pt x="191" y="207"/>
                    </a:cubicBezTo>
                    <a:cubicBezTo>
                      <a:pt x="203" y="204"/>
                      <a:pt x="186" y="233"/>
                      <a:pt x="186" y="233"/>
                    </a:cubicBezTo>
                    <a:cubicBezTo>
                      <a:pt x="185" y="242"/>
                      <a:pt x="185" y="242"/>
                      <a:pt x="185" y="242"/>
                    </a:cubicBezTo>
                    <a:cubicBezTo>
                      <a:pt x="185" y="242"/>
                      <a:pt x="190" y="249"/>
                      <a:pt x="190" y="250"/>
                    </a:cubicBezTo>
                    <a:cubicBezTo>
                      <a:pt x="190" y="251"/>
                      <a:pt x="185" y="268"/>
                      <a:pt x="185" y="268"/>
                    </a:cubicBezTo>
                    <a:cubicBezTo>
                      <a:pt x="194" y="268"/>
                      <a:pt x="194" y="268"/>
                      <a:pt x="194" y="268"/>
                    </a:cubicBezTo>
                    <a:cubicBezTo>
                      <a:pt x="194" y="268"/>
                      <a:pt x="190" y="273"/>
                      <a:pt x="185" y="275"/>
                    </a:cubicBezTo>
                    <a:cubicBezTo>
                      <a:pt x="181" y="278"/>
                      <a:pt x="186" y="286"/>
                      <a:pt x="191" y="290"/>
                    </a:cubicBezTo>
                    <a:cubicBezTo>
                      <a:pt x="196" y="293"/>
                      <a:pt x="191" y="290"/>
                      <a:pt x="185" y="305"/>
                    </a:cubicBezTo>
                    <a:cubicBezTo>
                      <a:pt x="178" y="320"/>
                      <a:pt x="185" y="315"/>
                      <a:pt x="192" y="326"/>
                    </a:cubicBezTo>
                    <a:cubicBezTo>
                      <a:pt x="200" y="336"/>
                      <a:pt x="204" y="341"/>
                      <a:pt x="210" y="347"/>
                    </a:cubicBezTo>
                    <a:cubicBezTo>
                      <a:pt x="216" y="354"/>
                      <a:pt x="210" y="369"/>
                      <a:pt x="204" y="370"/>
                    </a:cubicBezTo>
                    <a:cubicBezTo>
                      <a:pt x="199" y="371"/>
                      <a:pt x="186" y="361"/>
                      <a:pt x="186" y="361"/>
                    </a:cubicBezTo>
                    <a:cubicBezTo>
                      <a:pt x="187" y="459"/>
                      <a:pt x="183" y="445"/>
                      <a:pt x="179" y="430"/>
                    </a:cubicBezTo>
                    <a:cubicBezTo>
                      <a:pt x="177" y="424"/>
                      <a:pt x="175" y="417"/>
                      <a:pt x="173" y="421"/>
                    </a:cubicBezTo>
                    <a:cubicBezTo>
                      <a:pt x="169" y="433"/>
                      <a:pt x="162" y="440"/>
                      <a:pt x="162" y="447"/>
                    </a:cubicBezTo>
                    <a:cubicBezTo>
                      <a:pt x="162" y="455"/>
                      <a:pt x="162" y="466"/>
                      <a:pt x="154" y="477"/>
                    </a:cubicBezTo>
                    <a:cubicBezTo>
                      <a:pt x="147" y="487"/>
                      <a:pt x="153" y="511"/>
                      <a:pt x="154" y="514"/>
                    </a:cubicBezTo>
                    <a:cubicBezTo>
                      <a:pt x="155" y="516"/>
                      <a:pt x="161" y="529"/>
                      <a:pt x="161" y="529"/>
                    </a:cubicBezTo>
                    <a:cubicBezTo>
                      <a:pt x="161" y="529"/>
                      <a:pt x="161" y="555"/>
                      <a:pt x="161" y="567"/>
                    </a:cubicBezTo>
                    <a:cubicBezTo>
                      <a:pt x="161" y="580"/>
                      <a:pt x="184" y="586"/>
                      <a:pt x="191" y="597"/>
                    </a:cubicBezTo>
                    <a:cubicBezTo>
                      <a:pt x="199" y="608"/>
                      <a:pt x="197" y="628"/>
                      <a:pt x="198" y="632"/>
                    </a:cubicBezTo>
                    <a:cubicBezTo>
                      <a:pt x="198" y="635"/>
                      <a:pt x="203" y="644"/>
                      <a:pt x="208" y="648"/>
                    </a:cubicBezTo>
                    <a:cubicBezTo>
                      <a:pt x="212" y="652"/>
                      <a:pt x="212" y="659"/>
                      <a:pt x="216" y="665"/>
                    </a:cubicBezTo>
                    <a:cubicBezTo>
                      <a:pt x="219" y="672"/>
                      <a:pt x="210" y="669"/>
                      <a:pt x="209" y="678"/>
                    </a:cubicBezTo>
                    <a:cubicBezTo>
                      <a:pt x="208" y="686"/>
                      <a:pt x="217" y="686"/>
                      <a:pt x="222" y="688"/>
                    </a:cubicBezTo>
                    <a:cubicBezTo>
                      <a:pt x="227" y="690"/>
                      <a:pt x="231" y="693"/>
                      <a:pt x="229" y="702"/>
                    </a:cubicBezTo>
                    <a:cubicBezTo>
                      <a:pt x="226" y="710"/>
                      <a:pt x="228" y="707"/>
                      <a:pt x="232" y="712"/>
                    </a:cubicBezTo>
                    <a:cubicBezTo>
                      <a:pt x="237" y="717"/>
                      <a:pt x="235" y="714"/>
                      <a:pt x="237" y="724"/>
                    </a:cubicBezTo>
                    <a:cubicBezTo>
                      <a:pt x="240" y="733"/>
                      <a:pt x="246" y="729"/>
                      <a:pt x="246" y="729"/>
                    </a:cubicBezTo>
                    <a:cubicBezTo>
                      <a:pt x="246" y="729"/>
                      <a:pt x="246" y="733"/>
                      <a:pt x="246" y="735"/>
                    </a:cubicBezTo>
                    <a:cubicBezTo>
                      <a:pt x="246" y="736"/>
                      <a:pt x="252" y="738"/>
                      <a:pt x="252" y="738"/>
                    </a:cubicBezTo>
                    <a:cubicBezTo>
                      <a:pt x="256" y="732"/>
                      <a:pt x="256" y="732"/>
                      <a:pt x="256" y="732"/>
                    </a:cubicBezTo>
                    <a:cubicBezTo>
                      <a:pt x="256" y="732"/>
                      <a:pt x="253" y="731"/>
                      <a:pt x="253" y="730"/>
                    </a:cubicBezTo>
                    <a:cubicBezTo>
                      <a:pt x="253" y="729"/>
                      <a:pt x="252" y="724"/>
                      <a:pt x="252" y="724"/>
                    </a:cubicBezTo>
                    <a:cubicBezTo>
                      <a:pt x="244" y="721"/>
                      <a:pt x="244" y="721"/>
                      <a:pt x="244" y="721"/>
                    </a:cubicBezTo>
                    <a:cubicBezTo>
                      <a:pt x="244" y="721"/>
                      <a:pt x="243" y="716"/>
                      <a:pt x="243" y="714"/>
                    </a:cubicBezTo>
                    <a:cubicBezTo>
                      <a:pt x="243" y="712"/>
                      <a:pt x="243" y="707"/>
                      <a:pt x="243" y="706"/>
                    </a:cubicBezTo>
                    <a:cubicBezTo>
                      <a:pt x="243" y="705"/>
                      <a:pt x="239" y="704"/>
                      <a:pt x="239" y="704"/>
                    </a:cubicBezTo>
                    <a:cubicBezTo>
                      <a:pt x="239" y="704"/>
                      <a:pt x="239" y="695"/>
                      <a:pt x="239" y="690"/>
                    </a:cubicBezTo>
                    <a:cubicBezTo>
                      <a:pt x="239" y="685"/>
                      <a:pt x="231" y="680"/>
                      <a:pt x="231" y="678"/>
                    </a:cubicBezTo>
                    <a:cubicBezTo>
                      <a:pt x="230" y="676"/>
                      <a:pt x="230" y="669"/>
                      <a:pt x="226" y="664"/>
                    </a:cubicBezTo>
                    <a:cubicBezTo>
                      <a:pt x="223" y="659"/>
                      <a:pt x="216" y="649"/>
                      <a:pt x="216" y="639"/>
                    </a:cubicBezTo>
                    <a:cubicBezTo>
                      <a:pt x="216" y="628"/>
                      <a:pt x="214" y="621"/>
                      <a:pt x="218" y="621"/>
                    </a:cubicBezTo>
                    <a:cubicBezTo>
                      <a:pt x="222" y="621"/>
                      <a:pt x="229" y="631"/>
                      <a:pt x="231" y="633"/>
                    </a:cubicBezTo>
                    <a:cubicBezTo>
                      <a:pt x="232" y="635"/>
                      <a:pt x="231" y="648"/>
                      <a:pt x="239" y="659"/>
                    </a:cubicBezTo>
                    <a:cubicBezTo>
                      <a:pt x="247" y="671"/>
                      <a:pt x="267" y="695"/>
                      <a:pt x="265" y="697"/>
                    </a:cubicBezTo>
                    <a:cubicBezTo>
                      <a:pt x="263" y="699"/>
                      <a:pt x="258" y="698"/>
                      <a:pt x="261" y="705"/>
                    </a:cubicBezTo>
                    <a:cubicBezTo>
                      <a:pt x="264" y="712"/>
                      <a:pt x="271" y="714"/>
                      <a:pt x="276" y="715"/>
                    </a:cubicBezTo>
                    <a:cubicBezTo>
                      <a:pt x="281" y="717"/>
                      <a:pt x="289" y="745"/>
                      <a:pt x="295" y="755"/>
                    </a:cubicBezTo>
                    <a:cubicBezTo>
                      <a:pt x="301" y="764"/>
                      <a:pt x="294" y="764"/>
                      <a:pt x="292" y="771"/>
                    </a:cubicBezTo>
                    <a:cubicBezTo>
                      <a:pt x="291" y="777"/>
                      <a:pt x="293" y="780"/>
                      <a:pt x="302" y="784"/>
                    </a:cubicBezTo>
                    <a:cubicBezTo>
                      <a:pt x="312" y="788"/>
                      <a:pt x="310" y="799"/>
                      <a:pt x="321" y="802"/>
                    </a:cubicBezTo>
                    <a:cubicBezTo>
                      <a:pt x="331" y="805"/>
                      <a:pt x="353" y="819"/>
                      <a:pt x="358" y="821"/>
                    </a:cubicBezTo>
                    <a:cubicBezTo>
                      <a:pt x="364" y="822"/>
                      <a:pt x="363" y="827"/>
                      <a:pt x="371" y="828"/>
                    </a:cubicBezTo>
                    <a:cubicBezTo>
                      <a:pt x="379" y="828"/>
                      <a:pt x="380" y="831"/>
                      <a:pt x="384" y="833"/>
                    </a:cubicBezTo>
                    <a:cubicBezTo>
                      <a:pt x="387" y="836"/>
                      <a:pt x="401" y="831"/>
                      <a:pt x="403" y="829"/>
                    </a:cubicBezTo>
                    <a:cubicBezTo>
                      <a:pt x="406" y="827"/>
                      <a:pt x="408" y="827"/>
                      <a:pt x="415" y="829"/>
                    </a:cubicBezTo>
                    <a:cubicBezTo>
                      <a:pt x="422" y="830"/>
                      <a:pt x="442" y="851"/>
                      <a:pt x="448" y="858"/>
                    </a:cubicBezTo>
                    <a:cubicBezTo>
                      <a:pt x="452" y="861"/>
                      <a:pt x="455" y="860"/>
                      <a:pt x="458" y="859"/>
                    </a:cubicBezTo>
                    <a:cubicBezTo>
                      <a:pt x="460" y="858"/>
                      <a:pt x="463" y="857"/>
                      <a:pt x="465" y="858"/>
                    </a:cubicBezTo>
                    <a:cubicBezTo>
                      <a:pt x="470" y="860"/>
                      <a:pt x="479" y="866"/>
                      <a:pt x="483" y="865"/>
                    </a:cubicBezTo>
                    <a:cubicBezTo>
                      <a:pt x="487" y="865"/>
                      <a:pt x="487" y="861"/>
                      <a:pt x="489" y="861"/>
                    </a:cubicBezTo>
                    <a:cubicBezTo>
                      <a:pt x="492" y="861"/>
                      <a:pt x="490" y="867"/>
                      <a:pt x="499" y="878"/>
                    </a:cubicBezTo>
                    <a:cubicBezTo>
                      <a:pt x="509" y="890"/>
                      <a:pt x="507" y="893"/>
                      <a:pt x="507" y="895"/>
                    </a:cubicBezTo>
                    <a:cubicBezTo>
                      <a:pt x="507" y="897"/>
                      <a:pt x="511" y="906"/>
                      <a:pt x="518" y="905"/>
                    </a:cubicBezTo>
                    <a:cubicBezTo>
                      <a:pt x="524" y="904"/>
                      <a:pt x="530" y="910"/>
                      <a:pt x="530" y="910"/>
                    </a:cubicBezTo>
                    <a:cubicBezTo>
                      <a:pt x="530" y="921"/>
                      <a:pt x="530" y="921"/>
                      <a:pt x="530" y="921"/>
                    </a:cubicBezTo>
                    <a:cubicBezTo>
                      <a:pt x="530" y="921"/>
                      <a:pt x="552" y="922"/>
                      <a:pt x="556" y="923"/>
                    </a:cubicBezTo>
                    <a:cubicBezTo>
                      <a:pt x="560" y="924"/>
                      <a:pt x="561" y="934"/>
                      <a:pt x="563" y="935"/>
                    </a:cubicBezTo>
                    <a:cubicBezTo>
                      <a:pt x="565" y="936"/>
                      <a:pt x="572" y="928"/>
                      <a:pt x="571" y="923"/>
                    </a:cubicBezTo>
                    <a:cubicBezTo>
                      <a:pt x="570" y="918"/>
                      <a:pt x="579" y="915"/>
                      <a:pt x="583" y="911"/>
                    </a:cubicBezTo>
                    <a:cubicBezTo>
                      <a:pt x="587" y="907"/>
                      <a:pt x="592" y="916"/>
                      <a:pt x="595" y="919"/>
                    </a:cubicBezTo>
                    <a:cubicBezTo>
                      <a:pt x="598" y="923"/>
                      <a:pt x="605" y="933"/>
                      <a:pt x="605" y="940"/>
                    </a:cubicBezTo>
                    <a:cubicBezTo>
                      <a:pt x="605" y="948"/>
                      <a:pt x="605" y="959"/>
                      <a:pt x="605" y="971"/>
                    </a:cubicBezTo>
                    <a:cubicBezTo>
                      <a:pt x="605" y="983"/>
                      <a:pt x="595" y="989"/>
                      <a:pt x="588" y="997"/>
                    </a:cubicBezTo>
                    <a:cubicBezTo>
                      <a:pt x="581" y="1005"/>
                      <a:pt x="575" y="1009"/>
                      <a:pt x="572" y="1013"/>
                    </a:cubicBezTo>
                    <a:cubicBezTo>
                      <a:pt x="569" y="1016"/>
                      <a:pt x="566" y="1028"/>
                      <a:pt x="567" y="1035"/>
                    </a:cubicBezTo>
                    <a:cubicBezTo>
                      <a:pt x="569" y="1042"/>
                      <a:pt x="578" y="1036"/>
                      <a:pt x="578" y="1044"/>
                    </a:cubicBezTo>
                    <a:cubicBezTo>
                      <a:pt x="578" y="1052"/>
                      <a:pt x="569" y="1048"/>
                      <a:pt x="560" y="1055"/>
                    </a:cubicBezTo>
                    <a:cubicBezTo>
                      <a:pt x="550" y="1063"/>
                      <a:pt x="561" y="1064"/>
                      <a:pt x="564" y="1070"/>
                    </a:cubicBezTo>
                    <a:cubicBezTo>
                      <a:pt x="567" y="1076"/>
                      <a:pt x="560" y="1071"/>
                      <a:pt x="560" y="1079"/>
                    </a:cubicBezTo>
                    <a:cubicBezTo>
                      <a:pt x="560" y="1086"/>
                      <a:pt x="571" y="1085"/>
                      <a:pt x="582" y="1088"/>
                    </a:cubicBezTo>
                    <a:cubicBezTo>
                      <a:pt x="593" y="1091"/>
                      <a:pt x="604" y="1119"/>
                      <a:pt x="610" y="1134"/>
                    </a:cubicBezTo>
                    <a:cubicBezTo>
                      <a:pt x="617" y="1148"/>
                      <a:pt x="623" y="1161"/>
                      <a:pt x="629" y="1163"/>
                    </a:cubicBezTo>
                    <a:cubicBezTo>
                      <a:pt x="635" y="1166"/>
                      <a:pt x="636" y="1171"/>
                      <a:pt x="649" y="1174"/>
                    </a:cubicBezTo>
                    <a:cubicBezTo>
                      <a:pt x="663" y="1178"/>
                      <a:pt x="673" y="1188"/>
                      <a:pt x="680" y="1188"/>
                    </a:cubicBezTo>
                    <a:cubicBezTo>
                      <a:pt x="688" y="1188"/>
                      <a:pt x="688" y="1201"/>
                      <a:pt x="685" y="1206"/>
                    </a:cubicBezTo>
                    <a:cubicBezTo>
                      <a:pt x="683" y="1211"/>
                      <a:pt x="685" y="1213"/>
                      <a:pt x="687" y="1231"/>
                    </a:cubicBezTo>
                    <a:cubicBezTo>
                      <a:pt x="689" y="1250"/>
                      <a:pt x="682" y="1293"/>
                      <a:pt x="680" y="1298"/>
                    </a:cubicBezTo>
                    <a:cubicBezTo>
                      <a:pt x="678" y="1302"/>
                      <a:pt x="679" y="1301"/>
                      <a:pt x="682" y="1305"/>
                    </a:cubicBezTo>
                    <a:cubicBezTo>
                      <a:pt x="686" y="1308"/>
                      <a:pt x="677" y="1323"/>
                      <a:pt x="676" y="1328"/>
                    </a:cubicBezTo>
                    <a:cubicBezTo>
                      <a:pt x="676" y="1333"/>
                      <a:pt x="667" y="1336"/>
                      <a:pt x="665" y="1340"/>
                    </a:cubicBezTo>
                    <a:cubicBezTo>
                      <a:pt x="664" y="1345"/>
                      <a:pt x="670" y="1345"/>
                      <a:pt x="671" y="1349"/>
                    </a:cubicBezTo>
                    <a:cubicBezTo>
                      <a:pt x="672" y="1353"/>
                      <a:pt x="669" y="1363"/>
                      <a:pt x="672" y="1367"/>
                    </a:cubicBezTo>
                    <a:cubicBezTo>
                      <a:pt x="676" y="1370"/>
                      <a:pt x="680" y="1369"/>
                      <a:pt x="681" y="1375"/>
                    </a:cubicBezTo>
                    <a:cubicBezTo>
                      <a:pt x="681" y="1381"/>
                      <a:pt x="677" y="1387"/>
                      <a:pt x="671" y="1387"/>
                    </a:cubicBezTo>
                    <a:cubicBezTo>
                      <a:pt x="664" y="1387"/>
                      <a:pt x="664" y="1393"/>
                      <a:pt x="667" y="1391"/>
                    </a:cubicBezTo>
                    <a:cubicBezTo>
                      <a:pt x="670" y="1389"/>
                      <a:pt x="674" y="1391"/>
                      <a:pt x="674" y="1391"/>
                    </a:cubicBezTo>
                    <a:cubicBezTo>
                      <a:pt x="679" y="1400"/>
                      <a:pt x="679" y="1400"/>
                      <a:pt x="679" y="1400"/>
                    </a:cubicBezTo>
                    <a:cubicBezTo>
                      <a:pt x="694" y="1398"/>
                      <a:pt x="710" y="1396"/>
                      <a:pt x="725" y="1394"/>
                    </a:cubicBezTo>
                    <a:cubicBezTo>
                      <a:pt x="728" y="1390"/>
                      <a:pt x="731" y="1387"/>
                      <a:pt x="733" y="1387"/>
                    </a:cubicBezTo>
                    <a:cubicBezTo>
                      <a:pt x="741" y="1385"/>
                      <a:pt x="737" y="1378"/>
                      <a:pt x="732" y="1362"/>
                    </a:cubicBezTo>
                    <a:cubicBezTo>
                      <a:pt x="730" y="1352"/>
                      <a:pt x="735" y="1354"/>
                      <a:pt x="741" y="1355"/>
                    </a:cubicBezTo>
                    <a:cubicBezTo>
                      <a:pt x="745" y="1356"/>
                      <a:pt x="749" y="1357"/>
                      <a:pt x="753" y="1356"/>
                    </a:cubicBezTo>
                    <a:cubicBezTo>
                      <a:pt x="762" y="1352"/>
                      <a:pt x="759" y="1339"/>
                      <a:pt x="772" y="1338"/>
                    </a:cubicBezTo>
                    <a:cubicBezTo>
                      <a:pt x="785" y="1336"/>
                      <a:pt x="800" y="1324"/>
                      <a:pt x="806" y="1315"/>
                    </a:cubicBezTo>
                    <a:cubicBezTo>
                      <a:pt x="811" y="1306"/>
                      <a:pt x="803" y="1302"/>
                      <a:pt x="824" y="1304"/>
                    </a:cubicBezTo>
                    <a:cubicBezTo>
                      <a:pt x="845" y="1307"/>
                      <a:pt x="863" y="1280"/>
                      <a:pt x="880" y="1261"/>
                    </a:cubicBezTo>
                    <a:cubicBezTo>
                      <a:pt x="896" y="1241"/>
                      <a:pt x="882" y="1235"/>
                      <a:pt x="911" y="1217"/>
                    </a:cubicBezTo>
                    <a:cubicBezTo>
                      <a:pt x="940" y="1198"/>
                      <a:pt x="987" y="1149"/>
                      <a:pt x="989" y="1133"/>
                    </a:cubicBezTo>
                    <a:cubicBezTo>
                      <a:pt x="992" y="1118"/>
                      <a:pt x="984" y="1117"/>
                      <a:pt x="1001" y="1106"/>
                    </a:cubicBezTo>
                    <a:cubicBezTo>
                      <a:pt x="1017" y="1095"/>
                      <a:pt x="1038" y="1065"/>
                      <a:pt x="1040" y="1057"/>
                    </a:cubicBezTo>
                    <a:cubicBezTo>
                      <a:pt x="1042" y="1048"/>
                      <a:pt x="1037" y="1035"/>
                      <a:pt x="1032" y="1035"/>
                    </a:cubicBezTo>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isľïďè">
                <a:extLst>
                  <a:ext uri="{FF2B5EF4-FFF2-40B4-BE49-F238E27FC236}">
                    <a16:creationId xmlns:a16="http://schemas.microsoft.com/office/drawing/2014/main" id="{96F9B700-A2FC-44E4-AFD8-DC456F729F80}"/>
                  </a:ext>
                </a:extLst>
              </p:cNvPr>
              <p:cNvSpPr/>
              <p:nvPr/>
            </p:nvSpPr>
            <p:spPr bwMode="auto">
              <a:xfrm>
                <a:off x="3141" y="1998"/>
                <a:ext cx="153" cy="170"/>
              </a:xfrm>
              <a:custGeom>
                <a:avLst/>
                <a:gdLst>
                  <a:gd name="T0" fmla="*/ 29 w 268"/>
                  <a:gd name="T1" fmla="*/ 31 h 297"/>
                  <a:gd name="T2" fmla="*/ 21 w 268"/>
                  <a:gd name="T3" fmla="*/ 59 h 297"/>
                  <a:gd name="T4" fmla="*/ 94 w 268"/>
                  <a:gd name="T5" fmla="*/ 94 h 297"/>
                  <a:gd name="T6" fmla="*/ 94 w 268"/>
                  <a:gd name="T7" fmla="*/ 150 h 297"/>
                  <a:gd name="T8" fmla="*/ 89 w 268"/>
                  <a:gd name="T9" fmla="*/ 203 h 297"/>
                  <a:gd name="T10" fmla="*/ 115 w 268"/>
                  <a:gd name="T11" fmla="*/ 253 h 297"/>
                  <a:gd name="T12" fmla="*/ 146 w 268"/>
                  <a:gd name="T13" fmla="*/ 288 h 297"/>
                  <a:gd name="T14" fmla="*/ 162 w 268"/>
                  <a:gd name="T15" fmla="*/ 295 h 297"/>
                  <a:gd name="T16" fmla="*/ 162 w 268"/>
                  <a:gd name="T17" fmla="*/ 282 h 297"/>
                  <a:gd name="T18" fmla="*/ 176 w 268"/>
                  <a:gd name="T19" fmla="*/ 244 h 297"/>
                  <a:gd name="T20" fmla="*/ 196 w 268"/>
                  <a:gd name="T21" fmla="*/ 225 h 297"/>
                  <a:gd name="T22" fmla="*/ 214 w 268"/>
                  <a:gd name="T23" fmla="*/ 225 h 297"/>
                  <a:gd name="T24" fmla="*/ 228 w 268"/>
                  <a:gd name="T25" fmla="*/ 225 h 297"/>
                  <a:gd name="T26" fmla="*/ 266 w 268"/>
                  <a:gd name="T27" fmla="*/ 211 h 297"/>
                  <a:gd name="T28" fmla="*/ 246 w 268"/>
                  <a:gd name="T29" fmla="*/ 174 h 297"/>
                  <a:gd name="T30" fmla="*/ 258 w 268"/>
                  <a:gd name="T31" fmla="*/ 143 h 297"/>
                  <a:gd name="T32" fmla="*/ 255 w 268"/>
                  <a:gd name="T33" fmla="*/ 130 h 297"/>
                  <a:gd name="T34" fmla="*/ 48 w 268"/>
                  <a:gd name="T35" fmla="*/ 0 h 297"/>
                  <a:gd name="T36" fmla="*/ 29 w 268"/>
                  <a:gd name="T37" fmla="*/ 3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8" h="297">
                    <a:moveTo>
                      <a:pt x="29" y="31"/>
                    </a:moveTo>
                    <a:cubicBezTo>
                      <a:pt x="5" y="31"/>
                      <a:pt x="0" y="55"/>
                      <a:pt x="21" y="59"/>
                    </a:cubicBezTo>
                    <a:cubicBezTo>
                      <a:pt x="43" y="63"/>
                      <a:pt x="87" y="63"/>
                      <a:pt x="94" y="94"/>
                    </a:cubicBezTo>
                    <a:cubicBezTo>
                      <a:pt x="102" y="126"/>
                      <a:pt x="72" y="135"/>
                      <a:pt x="94" y="150"/>
                    </a:cubicBezTo>
                    <a:cubicBezTo>
                      <a:pt x="117" y="165"/>
                      <a:pt x="89" y="181"/>
                      <a:pt x="89" y="203"/>
                    </a:cubicBezTo>
                    <a:cubicBezTo>
                      <a:pt x="89" y="224"/>
                      <a:pt x="99" y="242"/>
                      <a:pt x="115" y="253"/>
                    </a:cubicBezTo>
                    <a:cubicBezTo>
                      <a:pt x="130" y="264"/>
                      <a:pt x="145" y="279"/>
                      <a:pt x="146" y="288"/>
                    </a:cubicBezTo>
                    <a:cubicBezTo>
                      <a:pt x="147" y="297"/>
                      <a:pt x="162" y="295"/>
                      <a:pt x="162" y="295"/>
                    </a:cubicBezTo>
                    <a:cubicBezTo>
                      <a:pt x="162" y="295"/>
                      <a:pt x="161" y="290"/>
                      <a:pt x="162" y="282"/>
                    </a:cubicBezTo>
                    <a:cubicBezTo>
                      <a:pt x="164" y="274"/>
                      <a:pt x="176" y="266"/>
                      <a:pt x="176" y="244"/>
                    </a:cubicBezTo>
                    <a:cubicBezTo>
                      <a:pt x="176" y="223"/>
                      <a:pt x="187" y="224"/>
                      <a:pt x="196" y="225"/>
                    </a:cubicBezTo>
                    <a:cubicBezTo>
                      <a:pt x="201" y="226"/>
                      <a:pt x="207" y="226"/>
                      <a:pt x="214" y="225"/>
                    </a:cubicBezTo>
                    <a:cubicBezTo>
                      <a:pt x="220" y="225"/>
                      <a:pt x="225" y="225"/>
                      <a:pt x="228" y="225"/>
                    </a:cubicBezTo>
                    <a:cubicBezTo>
                      <a:pt x="233" y="227"/>
                      <a:pt x="263" y="227"/>
                      <a:pt x="266" y="211"/>
                    </a:cubicBezTo>
                    <a:cubicBezTo>
                      <a:pt x="268" y="196"/>
                      <a:pt x="246" y="174"/>
                      <a:pt x="246" y="174"/>
                    </a:cubicBezTo>
                    <a:cubicBezTo>
                      <a:pt x="246" y="174"/>
                      <a:pt x="258" y="153"/>
                      <a:pt x="258" y="143"/>
                    </a:cubicBezTo>
                    <a:cubicBezTo>
                      <a:pt x="258" y="141"/>
                      <a:pt x="257" y="136"/>
                      <a:pt x="255" y="130"/>
                    </a:cubicBezTo>
                    <a:cubicBezTo>
                      <a:pt x="194" y="76"/>
                      <a:pt x="124" y="32"/>
                      <a:pt x="48" y="0"/>
                    </a:cubicBezTo>
                    <a:cubicBezTo>
                      <a:pt x="48" y="12"/>
                      <a:pt x="46" y="31"/>
                      <a:pt x="29" y="31"/>
                    </a:cubicBezTo>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îṣliḋe">
                <a:extLst>
                  <a:ext uri="{FF2B5EF4-FFF2-40B4-BE49-F238E27FC236}">
                    <a16:creationId xmlns:a16="http://schemas.microsoft.com/office/drawing/2014/main" id="{B7126D7E-26BD-4C45-B16D-910A38A04BBF}"/>
                  </a:ext>
                </a:extLst>
              </p:cNvPr>
              <p:cNvSpPr/>
              <p:nvPr/>
            </p:nvSpPr>
            <p:spPr bwMode="auto">
              <a:xfrm>
                <a:off x="3319" y="2347"/>
                <a:ext cx="111" cy="208"/>
              </a:xfrm>
              <a:custGeom>
                <a:avLst/>
                <a:gdLst>
                  <a:gd name="T0" fmla="*/ 165 w 194"/>
                  <a:gd name="T1" fmla="*/ 36 h 364"/>
                  <a:gd name="T2" fmla="*/ 89 w 194"/>
                  <a:gd name="T3" fmla="*/ 9 h 364"/>
                  <a:gd name="T4" fmla="*/ 89 w 194"/>
                  <a:gd name="T5" fmla="*/ 94 h 364"/>
                  <a:gd name="T6" fmla="*/ 48 w 194"/>
                  <a:gd name="T7" fmla="*/ 187 h 364"/>
                  <a:gd name="T8" fmla="*/ 45 w 194"/>
                  <a:gd name="T9" fmla="*/ 281 h 364"/>
                  <a:gd name="T10" fmla="*/ 112 w 194"/>
                  <a:gd name="T11" fmla="*/ 310 h 364"/>
                  <a:gd name="T12" fmla="*/ 137 w 194"/>
                  <a:gd name="T13" fmla="*/ 364 h 364"/>
                  <a:gd name="T14" fmla="*/ 194 w 194"/>
                  <a:gd name="T15" fmla="*/ 78 h 364"/>
                  <a:gd name="T16" fmla="*/ 194 w 194"/>
                  <a:gd name="T17" fmla="*/ 68 h 364"/>
                  <a:gd name="T18" fmla="*/ 165 w 194"/>
                  <a:gd name="T19" fmla="*/ 3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364">
                    <a:moveTo>
                      <a:pt x="165" y="36"/>
                    </a:moveTo>
                    <a:cubicBezTo>
                      <a:pt x="122" y="0"/>
                      <a:pt x="93" y="0"/>
                      <a:pt x="89" y="9"/>
                    </a:cubicBezTo>
                    <a:cubicBezTo>
                      <a:pt x="86" y="19"/>
                      <a:pt x="120" y="53"/>
                      <a:pt x="89" y="94"/>
                    </a:cubicBezTo>
                    <a:cubicBezTo>
                      <a:pt x="59" y="136"/>
                      <a:pt x="37" y="153"/>
                      <a:pt x="48" y="187"/>
                    </a:cubicBezTo>
                    <a:cubicBezTo>
                      <a:pt x="59" y="221"/>
                      <a:pt x="0" y="251"/>
                      <a:pt x="45" y="281"/>
                    </a:cubicBezTo>
                    <a:cubicBezTo>
                      <a:pt x="89" y="311"/>
                      <a:pt x="80" y="311"/>
                      <a:pt x="112" y="310"/>
                    </a:cubicBezTo>
                    <a:cubicBezTo>
                      <a:pt x="144" y="308"/>
                      <a:pt x="140" y="358"/>
                      <a:pt x="137" y="364"/>
                    </a:cubicBezTo>
                    <a:cubicBezTo>
                      <a:pt x="174" y="276"/>
                      <a:pt x="194" y="179"/>
                      <a:pt x="194" y="78"/>
                    </a:cubicBezTo>
                    <a:cubicBezTo>
                      <a:pt x="194" y="75"/>
                      <a:pt x="194" y="72"/>
                      <a:pt x="194" y="68"/>
                    </a:cubicBezTo>
                    <a:cubicBezTo>
                      <a:pt x="189" y="60"/>
                      <a:pt x="181" y="49"/>
                      <a:pt x="165" y="36"/>
                    </a:cubicBezTo>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îṧļîde">
                <a:extLst>
                  <a:ext uri="{FF2B5EF4-FFF2-40B4-BE49-F238E27FC236}">
                    <a16:creationId xmlns:a16="http://schemas.microsoft.com/office/drawing/2014/main" id="{6F3F7D29-B7ED-4972-AACD-245606D09450}"/>
                  </a:ext>
                </a:extLst>
              </p:cNvPr>
              <p:cNvSpPr/>
              <p:nvPr/>
            </p:nvSpPr>
            <p:spPr bwMode="auto">
              <a:xfrm>
                <a:off x="3077" y="1971"/>
                <a:ext cx="144" cy="53"/>
              </a:xfrm>
              <a:custGeom>
                <a:avLst/>
                <a:gdLst>
                  <a:gd name="T0" fmla="*/ 250 w 251"/>
                  <a:gd name="T1" fmla="*/ 92 h 93"/>
                  <a:gd name="T2" fmla="*/ 251 w 251"/>
                  <a:gd name="T3" fmla="*/ 93 h 93"/>
                  <a:gd name="T4" fmla="*/ 250 w 251"/>
                  <a:gd name="T5" fmla="*/ 92 h 93"/>
                  <a:gd name="T6" fmla="*/ 0 w 251"/>
                  <a:gd name="T7" fmla="*/ 0 h 93"/>
                  <a:gd name="T8" fmla="*/ 128 w 251"/>
                  <a:gd name="T9" fmla="*/ 81 h 93"/>
                  <a:gd name="T10" fmla="*/ 141 w 251"/>
                  <a:gd name="T11" fmla="*/ 78 h 93"/>
                  <a:gd name="T12" fmla="*/ 160 w 251"/>
                  <a:gd name="T13" fmla="*/ 47 h 93"/>
                  <a:gd name="T14" fmla="*/ 0 w 251"/>
                  <a:gd name="T15" fmla="*/ 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 h="93">
                    <a:moveTo>
                      <a:pt x="250" y="92"/>
                    </a:moveTo>
                    <a:cubicBezTo>
                      <a:pt x="250" y="92"/>
                      <a:pt x="251" y="93"/>
                      <a:pt x="251" y="93"/>
                    </a:cubicBezTo>
                    <a:cubicBezTo>
                      <a:pt x="251" y="93"/>
                      <a:pt x="250" y="92"/>
                      <a:pt x="250" y="92"/>
                    </a:cubicBezTo>
                    <a:moveTo>
                      <a:pt x="0" y="0"/>
                    </a:moveTo>
                    <a:cubicBezTo>
                      <a:pt x="45" y="18"/>
                      <a:pt x="88" y="46"/>
                      <a:pt x="128" y="81"/>
                    </a:cubicBezTo>
                    <a:cubicBezTo>
                      <a:pt x="131" y="80"/>
                      <a:pt x="136" y="78"/>
                      <a:pt x="141" y="78"/>
                    </a:cubicBezTo>
                    <a:cubicBezTo>
                      <a:pt x="158" y="78"/>
                      <a:pt x="160" y="59"/>
                      <a:pt x="160" y="47"/>
                    </a:cubicBezTo>
                    <a:cubicBezTo>
                      <a:pt x="109" y="26"/>
                      <a:pt x="56" y="10"/>
                      <a:pt x="0" y="0"/>
                    </a:cubicBezTo>
                  </a:path>
                </a:pathLst>
              </a:custGeom>
              <a:solidFill>
                <a:srgbClr val="13B0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iSḷîḋé">
                <a:extLst>
                  <a:ext uri="{FF2B5EF4-FFF2-40B4-BE49-F238E27FC236}">
                    <a16:creationId xmlns:a16="http://schemas.microsoft.com/office/drawing/2014/main" id="{6156139A-C4EA-440B-BF90-19DA6863BFA3}"/>
                  </a:ext>
                </a:extLst>
              </p:cNvPr>
              <p:cNvSpPr/>
              <p:nvPr/>
            </p:nvSpPr>
            <p:spPr bwMode="auto">
              <a:xfrm>
                <a:off x="3427" y="2350"/>
                <a:ext cx="3" cy="95"/>
              </a:xfrm>
              <a:custGeom>
                <a:avLst/>
                <a:gdLst>
                  <a:gd name="T0" fmla="*/ 0 w 5"/>
                  <a:gd name="T1" fmla="*/ 166 h 167"/>
                  <a:gd name="T2" fmla="*/ 0 w 5"/>
                  <a:gd name="T3" fmla="*/ 164 h 167"/>
                  <a:gd name="T4" fmla="*/ 0 w 5"/>
                  <a:gd name="T5" fmla="*/ 161 h 167"/>
                  <a:gd name="T6" fmla="*/ 0 w 5"/>
                  <a:gd name="T7" fmla="*/ 159 h 167"/>
                  <a:gd name="T8" fmla="*/ 1 w 5"/>
                  <a:gd name="T9" fmla="*/ 150 h 167"/>
                  <a:gd name="T10" fmla="*/ 2 w 5"/>
                  <a:gd name="T11" fmla="*/ 148 h 167"/>
                  <a:gd name="T12" fmla="*/ 2 w 5"/>
                  <a:gd name="T13" fmla="*/ 146 h 167"/>
                  <a:gd name="T14" fmla="*/ 2 w 5"/>
                  <a:gd name="T15" fmla="*/ 143 h 167"/>
                  <a:gd name="T16" fmla="*/ 2 w 5"/>
                  <a:gd name="T17" fmla="*/ 141 h 167"/>
                  <a:gd name="T18" fmla="*/ 2 w 5"/>
                  <a:gd name="T19" fmla="*/ 139 h 167"/>
                  <a:gd name="T20" fmla="*/ 3 w 5"/>
                  <a:gd name="T21" fmla="*/ 137 h 167"/>
                  <a:gd name="T22" fmla="*/ 3 w 5"/>
                  <a:gd name="T23" fmla="*/ 131 h 167"/>
                  <a:gd name="T24" fmla="*/ 3 w 5"/>
                  <a:gd name="T25" fmla="*/ 129 h 167"/>
                  <a:gd name="T26" fmla="*/ 3 w 5"/>
                  <a:gd name="T27" fmla="*/ 127 h 167"/>
                  <a:gd name="T28" fmla="*/ 4 w 5"/>
                  <a:gd name="T29" fmla="*/ 124 h 167"/>
                  <a:gd name="T30" fmla="*/ 4 w 5"/>
                  <a:gd name="T31" fmla="*/ 122 h 167"/>
                  <a:gd name="T32" fmla="*/ 4 w 5"/>
                  <a:gd name="T33" fmla="*/ 120 h 167"/>
                  <a:gd name="T34" fmla="*/ 4 w 5"/>
                  <a:gd name="T35" fmla="*/ 118 h 167"/>
                  <a:gd name="T36" fmla="*/ 4 w 5"/>
                  <a:gd name="T37" fmla="*/ 115 h 167"/>
                  <a:gd name="T38" fmla="*/ 4 w 5"/>
                  <a:gd name="T39" fmla="*/ 111 h 167"/>
                  <a:gd name="T40" fmla="*/ 4 w 5"/>
                  <a:gd name="T41" fmla="*/ 109 h 167"/>
                  <a:gd name="T42" fmla="*/ 5 w 5"/>
                  <a:gd name="T43" fmla="*/ 106 h 167"/>
                  <a:gd name="T44" fmla="*/ 5 w 5"/>
                  <a:gd name="T45" fmla="*/ 104 h 167"/>
                  <a:gd name="T46" fmla="*/ 5 w 5"/>
                  <a:gd name="T47" fmla="*/ 102 h 167"/>
                  <a:gd name="T48" fmla="*/ 5 w 5"/>
                  <a:gd name="T49" fmla="*/ 99 h 167"/>
                  <a:gd name="T50" fmla="*/ 5 w 5"/>
                  <a:gd name="T51" fmla="*/ 97 h 167"/>
                  <a:gd name="T52" fmla="*/ 5 w 5"/>
                  <a:gd name="T53" fmla="*/ 92 h 167"/>
                  <a:gd name="T54" fmla="*/ 5 w 5"/>
                  <a:gd name="T55" fmla="*/ 90 h 167"/>
                  <a:gd name="T56" fmla="*/ 5 w 5"/>
                  <a:gd name="T57" fmla="*/ 87 h 167"/>
                  <a:gd name="T58" fmla="*/ 5 w 5"/>
                  <a:gd name="T59" fmla="*/ 72 h 167"/>
                  <a:gd name="T60" fmla="*/ 5 w 5"/>
                  <a:gd name="T61" fmla="*/ 70 h 167"/>
                  <a:gd name="T62" fmla="*/ 5 w 5"/>
                  <a:gd name="T63" fmla="*/ 67 h 167"/>
                  <a:gd name="T64" fmla="*/ 5 w 5"/>
                  <a:gd name="T65" fmla="*/ 65 h 167"/>
                  <a:gd name="T66" fmla="*/ 5 w 5"/>
                  <a:gd name="T67" fmla="*/ 62 h 167"/>
                  <a:gd name="T68" fmla="*/ 5 w 5"/>
                  <a:gd name="T69" fmla="*/ 60 h 167"/>
                  <a:gd name="T70" fmla="*/ 5 w 5"/>
                  <a:gd name="T71" fmla="*/ 58 h 167"/>
                  <a:gd name="T72" fmla="*/ 5 w 5"/>
                  <a:gd name="T73" fmla="*/ 56 h 167"/>
                  <a:gd name="T74" fmla="*/ 5 w 5"/>
                  <a:gd name="T75" fmla="*/ 53 h 167"/>
                  <a:gd name="T76" fmla="*/ 5 w 5"/>
                  <a:gd name="T77" fmla="*/ 50 h 167"/>
                  <a:gd name="T78" fmla="*/ 5 w 5"/>
                  <a:gd name="T79" fmla="*/ 48 h 167"/>
                  <a:gd name="T80" fmla="*/ 5 w 5"/>
                  <a:gd name="T81" fmla="*/ 46 h 167"/>
                  <a:gd name="T82" fmla="*/ 5 w 5"/>
                  <a:gd name="T83" fmla="*/ 43 h 167"/>
                  <a:gd name="T84" fmla="*/ 5 w 5"/>
                  <a:gd name="T85" fmla="*/ 41 h 167"/>
                  <a:gd name="T86" fmla="*/ 4 w 5"/>
                  <a:gd name="T87" fmla="*/ 38 h 167"/>
                  <a:gd name="T88" fmla="*/ 4 w 5"/>
                  <a:gd name="T89" fmla="*/ 36 h 167"/>
                  <a:gd name="T90" fmla="*/ 4 w 5"/>
                  <a:gd name="T91" fmla="*/ 32 h 167"/>
                  <a:gd name="T92" fmla="*/ 4 w 5"/>
                  <a:gd name="T93" fmla="*/ 30 h 167"/>
                  <a:gd name="T94" fmla="*/ 4 w 5"/>
                  <a:gd name="T95" fmla="*/ 28 h 167"/>
                  <a:gd name="T96" fmla="*/ 4 w 5"/>
                  <a:gd name="T97" fmla="*/ 26 h 167"/>
                  <a:gd name="T98" fmla="*/ 3 w 5"/>
                  <a:gd name="T99" fmla="*/ 20 h 167"/>
                  <a:gd name="T100" fmla="*/ 3 w 5"/>
                  <a:gd name="T101" fmla="*/ 18 h 167"/>
                  <a:gd name="T102" fmla="*/ 3 w 5"/>
                  <a:gd name="T103" fmla="*/ 16 h 167"/>
                  <a:gd name="T104" fmla="*/ 3 w 5"/>
                  <a:gd name="T105" fmla="*/ 11 h 167"/>
                  <a:gd name="T106" fmla="*/ 2 w 5"/>
                  <a:gd name="T107" fmla="*/ 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 h="167">
                    <a:moveTo>
                      <a:pt x="0" y="167"/>
                    </a:moveTo>
                    <a:cubicBezTo>
                      <a:pt x="0" y="167"/>
                      <a:pt x="0" y="167"/>
                      <a:pt x="0" y="167"/>
                    </a:cubicBezTo>
                    <a:cubicBezTo>
                      <a:pt x="0" y="167"/>
                      <a:pt x="0" y="167"/>
                      <a:pt x="0" y="167"/>
                    </a:cubicBezTo>
                    <a:moveTo>
                      <a:pt x="0" y="166"/>
                    </a:moveTo>
                    <a:cubicBezTo>
                      <a:pt x="0" y="166"/>
                      <a:pt x="0" y="166"/>
                      <a:pt x="0" y="166"/>
                    </a:cubicBezTo>
                    <a:cubicBezTo>
                      <a:pt x="0" y="166"/>
                      <a:pt x="0" y="166"/>
                      <a:pt x="0" y="166"/>
                    </a:cubicBezTo>
                    <a:moveTo>
                      <a:pt x="0" y="165"/>
                    </a:moveTo>
                    <a:cubicBezTo>
                      <a:pt x="0" y="165"/>
                      <a:pt x="0" y="165"/>
                      <a:pt x="0" y="165"/>
                    </a:cubicBezTo>
                    <a:cubicBezTo>
                      <a:pt x="0" y="165"/>
                      <a:pt x="0" y="165"/>
                      <a:pt x="0" y="165"/>
                    </a:cubicBezTo>
                    <a:moveTo>
                      <a:pt x="0" y="164"/>
                    </a:moveTo>
                    <a:cubicBezTo>
                      <a:pt x="0" y="164"/>
                      <a:pt x="0" y="164"/>
                      <a:pt x="0" y="164"/>
                    </a:cubicBezTo>
                    <a:cubicBezTo>
                      <a:pt x="0" y="164"/>
                      <a:pt x="0" y="164"/>
                      <a:pt x="0" y="164"/>
                    </a:cubicBezTo>
                    <a:moveTo>
                      <a:pt x="0" y="162"/>
                    </a:moveTo>
                    <a:cubicBezTo>
                      <a:pt x="0" y="162"/>
                      <a:pt x="0" y="163"/>
                      <a:pt x="0" y="163"/>
                    </a:cubicBezTo>
                    <a:cubicBezTo>
                      <a:pt x="0" y="162"/>
                      <a:pt x="0" y="162"/>
                      <a:pt x="0" y="162"/>
                    </a:cubicBezTo>
                    <a:moveTo>
                      <a:pt x="0" y="161"/>
                    </a:moveTo>
                    <a:cubicBezTo>
                      <a:pt x="0" y="161"/>
                      <a:pt x="0" y="161"/>
                      <a:pt x="0" y="161"/>
                    </a:cubicBezTo>
                    <a:cubicBezTo>
                      <a:pt x="0" y="161"/>
                      <a:pt x="0" y="161"/>
                      <a:pt x="0" y="161"/>
                    </a:cubicBezTo>
                    <a:moveTo>
                      <a:pt x="0" y="160"/>
                    </a:moveTo>
                    <a:cubicBezTo>
                      <a:pt x="0" y="160"/>
                      <a:pt x="0" y="160"/>
                      <a:pt x="0" y="160"/>
                    </a:cubicBezTo>
                    <a:cubicBezTo>
                      <a:pt x="0" y="160"/>
                      <a:pt x="0" y="160"/>
                      <a:pt x="0" y="160"/>
                    </a:cubicBezTo>
                    <a:moveTo>
                      <a:pt x="0" y="159"/>
                    </a:moveTo>
                    <a:cubicBezTo>
                      <a:pt x="0" y="159"/>
                      <a:pt x="0" y="159"/>
                      <a:pt x="0" y="159"/>
                    </a:cubicBezTo>
                    <a:cubicBezTo>
                      <a:pt x="0" y="159"/>
                      <a:pt x="0" y="159"/>
                      <a:pt x="0" y="159"/>
                    </a:cubicBezTo>
                    <a:moveTo>
                      <a:pt x="1" y="158"/>
                    </a:moveTo>
                    <a:cubicBezTo>
                      <a:pt x="1" y="158"/>
                      <a:pt x="1" y="158"/>
                      <a:pt x="1" y="158"/>
                    </a:cubicBezTo>
                    <a:cubicBezTo>
                      <a:pt x="1" y="158"/>
                      <a:pt x="1" y="158"/>
                      <a:pt x="1" y="158"/>
                    </a:cubicBezTo>
                    <a:moveTo>
                      <a:pt x="1" y="150"/>
                    </a:moveTo>
                    <a:cubicBezTo>
                      <a:pt x="1" y="150"/>
                      <a:pt x="1" y="150"/>
                      <a:pt x="1" y="150"/>
                    </a:cubicBezTo>
                    <a:cubicBezTo>
                      <a:pt x="1" y="150"/>
                      <a:pt x="1" y="150"/>
                      <a:pt x="1" y="150"/>
                    </a:cubicBezTo>
                    <a:moveTo>
                      <a:pt x="2" y="149"/>
                    </a:moveTo>
                    <a:cubicBezTo>
                      <a:pt x="2" y="149"/>
                      <a:pt x="2" y="149"/>
                      <a:pt x="1" y="149"/>
                    </a:cubicBezTo>
                    <a:cubicBezTo>
                      <a:pt x="2" y="149"/>
                      <a:pt x="2" y="149"/>
                      <a:pt x="2" y="149"/>
                    </a:cubicBezTo>
                    <a:moveTo>
                      <a:pt x="2" y="148"/>
                    </a:moveTo>
                    <a:cubicBezTo>
                      <a:pt x="2" y="148"/>
                      <a:pt x="2" y="148"/>
                      <a:pt x="2" y="148"/>
                    </a:cubicBezTo>
                    <a:cubicBezTo>
                      <a:pt x="2" y="148"/>
                      <a:pt x="2" y="148"/>
                      <a:pt x="2" y="148"/>
                    </a:cubicBezTo>
                    <a:moveTo>
                      <a:pt x="2" y="147"/>
                    </a:moveTo>
                    <a:cubicBezTo>
                      <a:pt x="2" y="147"/>
                      <a:pt x="2" y="147"/>
                      <a:pt x="2" y="147"/>
                    </a:cubicBezTo>
                    <a:cubicBezTo>
                      <a:pt x="2" y="147"/>
                      <a:pt x="2" y="147"/>
                      <a:pt x="2" y="147"/>
                    </a:cubicBezTo>
                    <a:moveTo>
                      <a:pt x="2" y="146"/>
                    </a:moveTo>
                    <a:cubicBezTo>
                      <a:pt x="2" y="146"/>
                      <a:pt x="2" y="146"/>
                      <a:pt x="2" y="146"/>
                    </a:cubicBezTo>
                    <a:cubicBezTo>
                      <a:pt x="2" y="146"/>
                      <a:pt x="2" y="146"/>
                      <a:pt x="2" y="146"/>
                    </a:cubicBezTo>
                    <a:moveTo>
                      <a:pt x="2" y="145"/>
                    </a:moveTo>
                    <a:cubicBezTo>
                      <a:pt x="2" y="145"/>
                      <a:pt x="2" y="145"/>
                      <a:pt x="2" y="145"/>
                    </a:cubicBezTo>
                    <a:cubicBezTo>
                      <a:pt x="2" y="145"/>
                      <a:pt x="2" y="145"/>
                      <a:pt x="2" y="145"/>
                    </a:cubicBezTo>
                    <a:moveTo>
                      <a:pt x="2" y="143"/>
                    </a:moveTo>
                    <a:cubicBezTo>
                      <a:pt x="2" y="144"/>
                      <a:pt x="2" y="144"/>
                      <a:pt x="2" y="144"/>
                    </a:cubicBezTo>
                    <a:cubicBezTo>
                      <a:pt x="2" y="144"/>
                      <a:pt x="2" y="144"/>
                      <a:pt x="2" y="143"/>
                    </a:cubicBezTo>
                    <a:moveTo>
                      <a:pt x="2" y="142"/>
                    </a:moveTo>
                    <a:cubicBezTo>
                      <a:pt x="2" y="142"/>
                      <a:pt x="2" y="143"/>
                      <a:pt x="2" y="143"/>
                    </a:cubicBezTo>
                    <a:cubicBezTo>
                      <a:pt x="2" y="143"/>
                      <a:pt x="2" y="142"/>
                      <a:pt x="2" y="142"/>
                    </a:cubicBezTo>
                    <a:moveTo>
                      <a:pt x="2" y="141"/>
                    </a:moveTo>
                    <a:cubicBezTo>
                      <a:pt x="2" y="141"/>
                      <a:pt x="2" y="141"/>
                      <a:pt x="2" y="142"/>
                    </a:cubicBezTo>
                    <a:cubicBezTo>
                      <a:pt x="2" y="141"/>
                      <a:pt x="2" y="141"/>
                      <a:pt x="2" y="141"/>
                    </a:cubicBezTo>
                    <a:moveTo>
                      <a:pt x="2" y="140"/>
                    </a:moveTo>
                    <a:cubicBezTo>
                      <a:pt x="2" y="140"/>
                      <a:pt x="2" y="140"/>
                      <a:pt x="2" y="140"/>
                    </a:cubicBezTo>
                    <a:cubicBezTo>
                      <a:pt x="2" y="140"/>
                      <a:pt x="2" y="140"/>
                      <a:pt x="2" y="140"/>
                    </a:cubicBezTo>
                    <a:moveTo>
                      <a:pt x="2" y="139"/>
                    </a:moveTo>
                    <a:cubicBezTo>
                      <a:pt x="2" y="139"/>
                      <a:pt x="2" y="139"/>
                      <a:pt x="2" y="139"/>
                    </a:cubicBezTo>
                    <a:cubicBezTo>
                      <a:pt x="2" y="139"/>
                      <a:pt x="2" y="139"/>
                      <a:pt x="2" y="139"/>
                    </a:cubicBezTo>
                    <a:moveTo>
                      <a:pt x="3" y="138"/>
                    </a:moveTo>
                    <a:cubicBezTo>
                      <a:pt x="3" y="138"/>
                      <a:pt x="3" y="138"/>
                      <a:pt x="3" y="138"/>
                    </a:cubicBezTo>
                    <a:cubicBezTo>
                      <a:pt x="3" y="138"/>
                      <a:pt x="3" y="138"/>
                      <a:pt x="3" y="138"/>
                    </a:cubicBezTo>
                    <a:moveTo>
                      <a:pt x="3" y="137"/>
                    </a:moveTo>
                    <a:cubicBezTo>
                      <a:pt x="3" y="137"/>
                      <a:pt x="3" y="137"/>
                      <a:pt x="3" y="137"/>
                    </a:cubicBezTo>
                    <a:cubicBezTo>
                      <a:pt x="3" y="137"/>
                      <a:pt x="3" y="137"/>
                      <a:pt x="3" y="137"/>
                    </a:cubicBezTo>
                    <a:moveTo>
                      <a:pt x="3" y="136"/>
                    </a:moveTo>
                    <a:cubicBezTo>
                      <a:pt x="3" y="136"/>
                      <a:pt x="3" y="136"/>
                      <a:pt x="3" y="136"/>
                    </a:cubicBezTo>
                    <a:cubicBezTo>
                      <a:pt x="3" y="136"/>
                      <a:pt x="3" y="136"/>
                      <a:pt x="3" y="136"/>
                    </a:cubicBezTo>
                    <a:moveTo>
                      <a:pt x="3" y="131"/>
                    </a:moveTo>
                    <a:cubicBezTo>
                      <a:pt x="3" y="131"/>
                      <a:pt x="3" y="132"/>
                      <a:pt x="3" y="132"/>
                    </a:cubicBezTo>
                    <a:cubicBezTo>
                      <a:pt x="3" y="132"/>
                      <a:pt x="3" y="131"/>
                      <a:pt x="3" y="131"/>
                    </a:cubicBezTo>
                    <a:moveTo>
                      <a:pt x="3" y="130"/>
                    </a:moveTo>
                    <a:cubicBezTo>
                      <a:pt x="3" y="130"/>
                      <a:pt x="3" y="130"/>
                      <a:pt x="3" y="131"/>
                    </a:cubicBezTo>
                    <a:cubicBezTo>
                      <a:pt x="3" y="130"/>
                      <a:pt x="3" y="130"/>
                      <a:pt x="3" y="130"/>
                    </a:cubicBezTo>
                    <a:moveTo>
                      <a:pt x="3" y="129"/>
                    </a:moveTo>
                    <a:cubicBezTo>
                      <a:pt x="3" y="129"/>
                      <a:pt x="3" y="129"/>
                      <a:pt x="3" y="129"/>
                    </a:cubicBezTo>
                    <a:cubicBezTo>
                      <a:pt x="3" y="129"/>
                      <a:pt x="3" y="129"/>
                      <a:pt x="3" y="129"/>
                    </a:cubicBezTo>
                    <a:moveTo>
                      <a:pt x="3" y="128"/>
                    </a:moveTo>
                    <a:cubicBezTo>
                      <a:pt x="3" y="128"/>
                      <a:pt x="3" y="128"/>
                      <a:pt x="3" y="128"/>
                    </a:cubicBezTo>
                    <a:cubicBezTo>
                      <a:pt x="3" y="128"/>
                      <a:pt x="3" y="128"/>
                      <a:pt x="3" y="128"/>
                    </a:cubicBezTo>
                    <a:moveTo>
                      <a:pt x="3" y="127"/>
                    </a:moveTo>
                    <a:cubicBezTo>
                      <a:pt x="3" y="127"/>
                      <a:pt x="3" y="127"/>
                      <a:pt x="3" y="127"/>
                    </a:cubicBezTo>
                    <a:cubicBezTo>
                      <a:pt x="3" y="127"/>
                      <a:pt x="3" y="127"/>
                      <a:pt x="3" y="127"/>
                    </a:cubicBezTo>
                    <a:moveTo>
                      <a:pt x="4" y="126"/>
                    </a:moveTo>
                    <a:cubicBezTo>
                      <a:pt x="3" y="126"/>
                      <a:pt x="3" y="126"/>
                      <a:pt x="3" y="126"/>
                    </a:cubicBezTo>
                    <a:cubicBezTo>
                      <a:pt x="3" y="126"/>
                      <a:pt x="3" y="126"/>
                      <a:pt x="4" y="126"/>
                    </a:cubicBezTo>
                    <a:moveTo>
                      <a:pt x="4" y="124"/>
                    </a:moveTo>
                    <a:cubicBezTo>
                      <a:pt x="4" y="125"/>
                      <a:pt x="4" y="125"/>
                      <a:pt x="4" y="125"/>
                    </a:cubicBezTo>
                    <a:cubicBezTo>
                      <a:pt x="4" y="125"/>
                      <a:pt x="4" y="125"/>
                      <a:pt x="4" y="124"/>
                    </a:cubicBezTo>
                    <a:moveTo>
                      <a:pt x="4" y="123"/>
                    </a:moveTo>
                    <a:cubicBezTo>
                      <a:pt x="4" y="123"/>
                      <a:pt x="4" y="124"/>
                      <a:pt x="4" y="124"/>
                    </a:cubicBezTo>
                    <a:cubicBezTo>
                      <a:pt x="4" y="124"/>
                      <a:pt x="4" y="123"/>
                      <a:pt x="4" y="123"/>
                    </a:cubicBezTo>
                    <a:moveTo>
                      <a:pt x="4" y="122"/>
                    </a:moveTo>
                    <a:cubicBezTo>
                      <a:pt x="4" y="122"/>
                      <a:pt x="4" y="122"/>
                      <a:pt x="4" y="123"/>
                    </a:cubicBezTo>
                    <a:cubicBezTo>
                      <a:pt x="4" y="122"/>
                      <a:pt x="4" y="122"/>
                      <a:pt x="4" y="122"/>
                    </a:cubicBezTo>
                    <a:moveTo>
                      <a:pt x="4" y="121"/>
                    </a:moveTo>
                    <a:cubicBezTo>
                      <a:pt x="4" y="121"/>
                      <a:pt x="4" y="121"/>
                      <a:pt x="4" y="121"/>
                    </a:cubicBezTo>
                    <a:cubicBezTo>
                      <a:pt x="4" y="121"/>
                      <a:pt x="4" y="121"/>
                      <a:pt x="4" y="121"/>
                    </a:cubicBezTo>
                    <a:moveTo>
                      <a:pt x="4" y="120"/>
                    </a:moveTo>
                    <a:cubicBezTo>
                      <a:pt x="4" y="120"/>
                      <a:pt x="4" y="120"/>
                      <a:pt x="4" y="120"/>
                    </a:cubicBezTo>
                    <a:cubicBezTo>
                      <a:pt x="4" y="120"/>
                      <a:pt x="4" y="120"/>
                      <a:pt x="4" y="120"/>
                    </a:cubicBezTo>
                    <a:moveTo>
                      <a:pt x="4" y="119"/>
                    </a:moveTo>
                    <a:cubicBezTo>
                      <a:pt x="4" y="119"/>
                      <a:pt x="4" y="119"/>
                      <a:pt x="4" y="119"/>
                    </a:cubicBezTo>
                    <a:cubicBezTo>
                      <a:pt x="4" y="119"/>
                      <a:pt x="4" y="119"/>
                      <a:pt x="4" y="119"/>
                    </a:cubicBezTo>
                    <a:moveTo>
                      <a:pt x="4" y="118"/>
                    </a:moveTo>
                    <a:cubicBezTo>
                      <a:pt x="4" y="118"/>
                      <a:pt x="4" y="118"/>
                      <a:pt x="4" y="118"/>
                    </a:cubicBezTo>
                    <a:cubicBezTo>
                      <a:pt x="4" y="118"/>
                      <a:pt x="4" y="118"/>
                      <a:pt x="4" y="118"/>
                    </a:cubicBezTo>
                    <a:moveTo>
                      <a:pt x="4" y="116"/>
                    </a:moveTo>
                    <a:cubicBezTo>
                      <a:pt x="4" y="117"/>
                      <a:pt x="4" y="117"/>
                      <a:pt x="4" y="117"/>
                    </a:cubicBezTo>
                    <a:cubicBezTo>
                      <a:pt x="4" y="117"/>
                      <a:pt x="4" y="117"/>
                      <a:pt x="4" y="116"/>
                    </a:cubicBezTo>
                    <a:moveTo>
                      <a:pt x="4" y="115"/>
                    </a:moveTo>
                    <a:cubicBezTo>
                      <a:pt x="4" y="115"/>
                      <a:pt x="4" y="116"/>
                      <a:pt x="4" y="116"/>
                    </a:cubicBezTo>
                    <a:cubicBezTo>
                      <a:pt x="4" y="116"/>
                      <a:pt x="4" y="115"/>
                      <a:pt x="4" y="115"/>
                    </a:cubicBezTo>
                    <a:moveTo>
                      <a:pt x="4" y="112"/>
                    </a:moveTo>
                    <a:cubicBezTo>
                      <a:pt x="4" y="112"/>
                      <a:pt x="4" y="113"/>
                      <a:pt x="4" y="113"/>
                    </a:cubicBezTo>
                    <a:cubicBezTo>
                      <a:pt x="4" y="113"/>
                      <a:pt x="4" y="112"/>
                      <a:pt x="4" y="112"/>
                    </a:cubicBezTo>
                    <a:moveTo>
                      <a:pt x="4" y="111"/>
                    </a:moveTo>
                    <a:cubicBezTo>
                      <a:pt x="4" y="111"/>
                      <a:pt x="4" y="111"/>
                      <a:pt x="4" y="112"/>
                    </a:cubicBezTo>
                    <a:cubicBezTo>
                      <a:pt x="4" y="111"/>
                      <a:pt x="4" y="111"/>
                      <a:pt x="4" y="111"/>
                    </a:cubicBezTo>
                    <a:moveTo>
                      <a:pt x="4" y="110"/>
                    </a:moveTo>
                    <a:cubicBezTo>
                      <a:pt x="4" y="110"/>
                      <a:pt x="4" y="110"/>
                      <a:pt x="4" y="110"/>
                    </a:cubicBezTo>
                    <a:cubicBezTo>
                      <a:pt x="4" y="110"/>
                      <a:pt x="4" y="110"/>
                      <a:pt x="4" y="110"/>
                    </a:cubicBezTo>
                    <a:moveTo>
                      <a:pt x="4" y="109"/>
                    </a:moveTo>
                    <a:cubicBezTo>
                      <a:pt x="4" y="109"/>
                      <a:pt x="4" y="109"/>
                      <a:pt x="4" y="109"/>
                    </a:cubicBezTo>
                    <a:cubicBezTo>
                      <a:pt x="4" y="109"/>
                      <a:pt x="4" y="109"/>
                      <a:pt x="4" y="109"/>
                    </a:cubicBezTo>
                    <a:moveTo>
                      <a:pt x="5" y="108"/>
                    </a:moveTo>
                    <a:cubicBezTo>
                      <a:pt x="5" y="108"/>
                      <a:pt x="5" y="108"/>
                      <a:pt x="4" y="108"/>
                    </a:cubicBezTo>
                    <a:cubicBezTo>
                      <a:pt x="5" y="108"/>
                      <a:pt x="5" y="108"/>
                      <a:pt x="5" y="108"/>
                    </a:cubicBezTo>
                    <a:moveTo>
                      <a:pt x="5" y="106"/>
                    </a:moveTo>
                    <a:cubicBezTo>
                      <a:pt x="5" y="107"/>
                      <a:pt x="5" y="107"/>
                      <a:pt x="5" y="107"/>
                    </a:cubicBezTo>
                    <a:cubicBezTo>
                      <a:pt x="5" y="107"/>
                      <a:pt x="5" y="107"/>
                      <a:pt x="5" y="106"/>
                    </a:cubicBezTo>
                    <a:moveTo>
                      <a:pt x="5" y="105"/>
                    </a:moveTo>
                    <a:cubicBezTo>
                      <a:pt x="5" y="105"/>
                      <a:pt x="5" y="106"/>
                      <a:pt x="5" y="106"/>
                    </a:cubicBezTo>
                    <a:cubicBezTo>
                      <a:pt x="5" y="106"/>
                      <a:pt x="5" y="105"/>
                      <a:pt x="5" y="105"/>
                    </a:cubicBezTo>
                    <a:moveTo>
                      <a:pt x="5" y="104"/>
                    </a:moveTo>
                    <a:cubicBezTo>
                      <a:pt x="5" y="104"/>
                      <a:pt x="5" y="104"/>
                      <a:pt x="5" y="105"/>
                    </a:cubicBezTo>
                    <a:cubicBezTo>
                      <a:pt x="5" y="104"/>
                      <a:pt x="5" y="104"/>
                      <a:pt x="5" y="104"/>
                    </a:cubicBezTo>
                    <a:moveTo>
                      <a:pt x="5" y="103"/>
                    </a:moveTo>
                    <a:cubicBezTo>
                      <a:pt x="5" y="103"/>
                      <a:pt x="5" y="103"/>
                      <a:pt x="5" y="104"/>
                    </a:cubicBezTo>
                    <a:cubicBezTo>
                      <a:pt x="5" y="103"/>
                      <a:pt x="5" y="103"/>
                      <a:pt x="5" y="103"/>
                    </a:cubicBezTo>
                    <a:moveTo>
                      <a:pt x="5" y="102"/>
                    </a:moveTo>
                    <a:cubicBezTo>
                      <a:pt x="5" y="102"/>
                      <a:pt x="5" y="102"/>
                      <a:pt x="5" y="102"/>
                    </a:cubicBezTo>
                    <a:cubicBezTo>
                      <a:pt x="5" y="102"/>
                      <a:pt x="5" y="102"/>
                      <a:pt x="5" y="102"/>
                    </a:cubicBezTo>
                    <a:moveTo>
                      <a:pt x="5" y="101"/>
                    </a:moveTo>
                    <a:cubicBezTo>
                      <a:pt x="5" y="101"/>
                      <a:pt x="5" y="101"/>
                      <a:pt x="5" y="101"/>
                    </a:cubicBezTo>
                    <a:cubicBezTo>
                      <a:pt x="5" y="101"/>
                      <a:pt x="5" y="101"/>
                      <a:pt x="5" y="101"/>
                    </a:cubicBezTo>
                    <a:moveTo>
                      <a:pt x="5" y="99"/>
                    </a:moveTo>
                    <a:cubicBezTo>
                      <a:pt x="5" y="100"/>
                      <a:pt x="5" y="100"/>
                      <a:pt x="5" y="100"/>
                    </a:cubicBezTo>
                    <a:cubicBezTo>
                      <a:pt x="5" y="100"/>
                      <a:pt x="5" y="100"/>
                      <a:pt x="5" y="99"/>
                    </a:cubicBezTo>
                    <a:moveTo>
                      <a:pt x="5" y="98"/>
                    </a:moveTo>
                    <a:cubicBezTo>
                      <a:pt x="5" y="98"/>
                      <a:pt x="5" y="99"/>
                      <a:pt x="5" y="99"/>
                    </a:cubicBezTo>
                    <a:cubicBezTo>
                      <a:pt x="5" y="99"/>
                      <a:pt x="5" y="98"/>
                      <a:pt x="5" y="98"/>
                    </a:cubicBezTo>
                    <a:moveTo>
                      <a:pt x="5" y="97"/>
                    </a:moveTo>
                    <a:cubicBezTo>
                      <a:pt x="5" y="97"/>
                      <a:pt x="5" y="97"/>
                      <a:pt x="5" y="98"/>
                    </a:cubicBezTo>
                    <a:cubicBezTo>
                      <a:pt x="5" y="97"/>
                      <a:pt x="5" y="97"/>
                      <a:pt x="5" y="97"/>
                    </a:cubicBezTo>
                    <a:moveTo>
                      <a:pt x="5" y="96"/>
                    </a:moveTo>
                    <a:cubicBezTo>
                      <a:pt x="5" y="96"/>
                      <a:pt x="5" y="96"/>
                      <a:pt x="5" y="97"/>
                    </a:cubicBezTo>
                    <a:cubicBezTo>
                      <a:pt x="5" y="96"/>
                      <a:pt x="5" y="96"/>
                      <a:pt x="5" y="96"/>
                    </a:cubicBezTo>
                    <a:moveTo>
                      <a:pt x="5" y="92"/>
                    </a:moveTo>
                    <a:cubicBezTo>
                      <a:pt x="5" y="93"/>
                      <a:pt x="5" y="94"/>
                      <a:pt x="5" y="95"/>
                    </a:cubicBezTo>
                    <a:cubicBezTo>
                      <a:pt x="5" y="94"/>
                      <a:pt x="5" y="93"/>
                      <a:pt x="5" y="92"/>
                    </a:cubicBezTo>
                    <a:moveTo>
                      <a:pt x="5" y="91"/>
                    </a:moveTo>
                    <a:cubicBezTo>
                      <a:pt x="5" y="91"/>
                      <a:pt x="5" y="91"/>
                      <a:pt x="5" y="91"/>
                    </a:cubicBezTo>
                    <a:cubicBezTo>
                      <a:pt x="5" y="91"/>
                      <a:pt x="5" y="91"/>
                      <a:pt x="5" y="91"/>
                    </a:cubicBezTo>
                    <a:moveTo>
                      <a:pt x="5" y="90"/>
                    </a:moveTo>
                    <a:cubicBezTo>
                      <a:pt x="5" y="90"/>
                      <a:pt x="5" y="90"/>
                      <a:pt x="5" y="90"/>
                    </a:cubicBezTo>
                    <a:cubicBezTo>
                      <a:pt x="5" y="90"/>
                      <a:pt x="5" y="90"/>
                      <a:pt x="5" y="90"/>
                    </a:cubicBezTo>
                    <a:moveTo>
                      <a:pt x="5" y="88"/>
                    </a:moveTo>
                    <a:cubicBezTo>
                      <a:pt x="5" y="89"/>
                      <a:pt x="5" y="89"/>
                      <a:pt x="5" y="89"/>
                    </a:cubicBezTo>
                    <a:cubicBezTo>
                      <a:pt x="5" y="89"/>
                      <a:pt x="5" y="89"/>
                      <a:pt x="5" y="88"/>
                    </a:cubicBezTo>
                    <a:moveTo>
                      <a:pt x="5" y="87"/>
                    </a:moveTo>
                    <a:cubicBezTo>
                      <a:pt x="5" y="87"/>
                      <a:pt x="5" y="88"/>
                      <a:pt x="5" y="88"/>
                    </a:cubicBezTo>
                    <a:cubicBezTo>
                      <a:pt x="5" y="88"/>
                      <a:pt x="5" y="87"/>
                      <a:pt x="5" y="87"/>
                    </a:cubicBezTo>
                    <a:moveTo>
                      <a:pt x="5" y="73"/>
                    </a:moveTo>
                    <a:cubicBezTo>
                      <a:pt x="5" y="73"/>
                      <a:pt x="5" y="73"/>
                      <a:pt x="5" y="74"/>
                    </a:cubicBezTo>
                    <a:cubicBezTo>
                      <a:pt x="5" y="74"/>
                      <a:pt x="5" y="74"/>
                      <a:pt x="5" y="74"/>
                    </a:cubicBezTo>
                    <a:cubicBezTo>
                      <a:pt x="5" y="73"/>
                      <a:pt x="5" y="73"/>
                      <a:pt x="5" y="73"/>
                    </a:cubicBezTo>
                    <a:moveTo>
                      <a:pt x="5" y="71"/>
                    </a:moveTo>
                    <a:cubicBezTo>
                      <a:pt x="5" y="72"/>
                      <a:pt x="5" y="72"/>
                      <a:pt x="5" y="72"/>
                    </a:cubicBezTo>
                    <a:cubicBezTo>
                      <a:pt x="5" y="72"/>
                      <a:pt x="5" y="72"/>
                      <a:pt x="5" y="71"/>
                    </a:cubicBezTo>
                    <a:moveTo>
                      <a:pt x="5" y="70"/>
                    </a:moveTo>
                    <a:cubicBezTo>
                      <a:pt x="5" y="71"/>
                      <a:pt x="5" y="71"/>
                      <a:pt x="5" y="71"/>
                    </a:cubicBezTo>
                    <a:cubicBezTo>
                      <a:pt x="5" y="71"/>
                      <a:pt x="5" y="71"/>
                      <a:pt x="5" y="70"/>
                    </a:cubicBezTo>
                    <a:moveTo>
                      <a:pt x="5" y="69"/>
                    </a:moveTo>
                    <a:cubicBezTo>
                      <a:pt x="5" y="69"/>
                      <a:pt x="5" y="70"/>
                      <a:pt x="5" y="70"/>
                    </a:cubicBezTo>
                    <a:cubicBezTo>
                      <a:pt x="5" y="70"/>
                      <a:pt x="5" y="69"/>
                      <a:pt x="5" y="69"/>
                    </a:cubicBezTo>
                    <a:moveTo>
                      <a:pt x="5" y="68"/>
                    </a:moveTo>
                    <a:cubicBezTo>
                      <a:pt x="5" y="68"/>
                      <a:pt x="5" y="68"/>
                      <a:pt x="5" y="69"/>
                    </a:cubicBezTo>
                    <a:cubicBezTo>
                      <a:pt x="5" y="68"/>
                      <a:pt x="5" y="68"/>
                      <a:pt x="5" y="68"/>
                    </a:cubicBezTo>
                    <a:moveTo>
                      <a:pt x="5" y="67"/>
                    </a:moveTo>
                    <a:cubicBezTo>
                      <a:pt x="5" y="67"/>
                      <a:pt x="5" y="67"/>
                      <a:pt x="5" y="67"/>
                    </a:cubicBezTo>
                    <a:cubicBezTo>
                      <a:pt x="5" y="67"/>
                      <a:pt x="5" y="67"/>
                      <a:pt x="5" y="67"/>
                    </a:cubicBezTo>
                    <a:moveTo>
                      <a:pt x="5" y="66"/>
                    </a:moveTo>
                    <a:cubicBezTo>
                      <a:pt x="5" y="66"/>
                      <a:pt x="5" y="66"/>
                      <a:pt x="5" y="66"/>
                    </a:cubicBezTo>
                    <a:cubicBezTo>
                      <a:pt x="5" y="66"/>
                      <a:pt x="5" y="66"/>
                      <a:pt x="5" y="66"/>
                    </a:cubicBezTo>
                    <a:moveTo>
                      <a:pt x="5" y="64"/>
                    </a:moveTo>
                    <a:cubicBezTo>
                      <a:pt x="5" y="64"/>
                      <a:pt x="5" y="65"/>
                      <a:pt x="5" y="65"/>
                    </a:cubicBezTo>
                    <a:cubicBezTo>
                      <a:pt x="5" y="65"/>
                      <a:pt x="5" y="64"/>
                      <a:pt x="5" y="64"/>
                    </a:cubicBezTo>
                    <a:moveTo>
                      <a:pt x="5" y="63"/>
                    </a:moveTo>
                    <a:cubicBezTo>
                      <a:pt x="5" y="63"/>
                      <a:pt x="5" y="64"/>
                      <a:pt x="5" y="64"/>
                    </a:cubicBezTo>
                    <a:cubicBezTo>
                      <a:pt x="5" y="64"/>
                      <a:pt x="5" y="63"/>
                      <a:pt x="5" y="63"/>
                    </a:cubicBezTo>
                    <a:moveTo>
                      <a:pt x="5" y="62"/>
                    </a:moveTo>
                    <a:cubicBezTo>
                      <a:pt x="5" y="62"/>
                      <a:pt x="5" y="62"/>
                      <a:pt x="5" y="62"/>
                    </a:cubicBezTo>
                    <a:cubicBezTo>
                      <a:pt x="5" y="62"/>
                      <a:pt x="5" y="62"/>
                      <a:pt x="5" y="62"/>
                    </a:cubicBezTo>
                    <a:moveTo>
                      <a:pt x="5" y="61"/>
                    </a:moveTo>
                    <a:cubicBezTo>
                      <a:pt x="5" y="61"/>
                      <a:pt x="5" y="61"/>
                      <a:pt x="5" y="61"/>
                    </a:cubicBezTo>
                    <a:cubicBezTo>
                      <a:pt x="5" y="61"/>
                      <a:pt x="5" y="61"/>
                      <a:pt x="5" y="61"/>
                    </a:cubicBezTo>
                    <a:moveTo>
                      <a:pt x="5" y="59"/>
                    </a:moveTo>
                    <a:cubicBezTo>
                      <a:pt x="5" y="60"/>
                      <a:pt x="5" y="60"/>
                      <a:pt x="5" y="60"/>
                    </a:cubicBezTo>
                    <a:cubicBezTo>
                      <a:pt x="5" y="60"/>
                      <a:pt x="5" y="60"/>
                      <a:pt x="5" y="59"/>
                    </a:cubicBezTo>
                    <a:moveTo>
                      <a:pt x="5" y="58"/>
                    </a:moveTo>
                    <a:cubicBezTo>
                      <a:pt x="5" y="59"/>
                      <a:pt x="5" y="59"/>
                      <a:pt x="5" y="59"/>
                    </a:cubicBezTo>
                    <a:cubicBezTo>
                      <a:pt x="5" y="59"/>
                      <a:pt x="5" y="59"/>
                      <a:pt x="5" y="58"/>
                    </a:cubicBezTo>
                    <a:moveTo>
                      <a:pt x="5" y="57"/>
                    </a:moveTo>
                    <a:cubicBezTo>
                      <a:pt x="5" y="57"/>
                      <a:pt x="5" y="58"/>
                      <a:pt x="5" y="58"/>
                    </a:cubicBezTo>
                    <a:cubicBezTo>
                      <a:pt x="5" y="58"/>
                      <a:pt x="5" y="57"/>
                      <a:pt x="5" y="57"/>
                    </a:cubicBezTo>
                    <a:moveTo>
                      <a:pt x="5" y="56"/>
                    </a:moveTo>
                    <a:cubicBezTo>
                      <a:pt x="5" y="56"/>
                      <a:pt x="5" y="56"/>
                      <a:pt x="5" y="57"/>
                    </a:cubicBezTo>
                    <a:cubicBezTo>
                      <a:pt x="5" y="56"/>
                      <a:pt x="5" y="56"/>
                      <a:pt x="5" y="56"/>
                    </a:cubicBezTo>
                    <a:moveTo>
                      <a:pt x="5" y="55"/>
                    </a:moveTo>
                    <a:cubicBezTo>
                      <a:pt x="5" y="55"/>
                      <a:pt x="5" y="55"/>
                      <a:pt x="5" y="56"/>
                    </a:cubicBezTo>
                    <a:cubicBezTo>
                      <a:pt x="5" y="55"/>
                      <a:pt x="5" y="55"/>
                      <a:pt x="5" y="55"/>
                    </a:cubicBezTo>
                    <a:moveTo>
                      <a:pt x="5" y="53"/>
                    </a:moveTo>
                    <a:cubicBezTo>
                      <a:pt x="5" y="54"/>
                      <a:pt x="5" y="54"/>
                      <a:pt x="5" y="54"/>
                    </a:cubicBezTo>
                    <a:cubicBezTo>
                      <a:pt x="5" y="54"/>
                      <a:pt x="5" y="54"/>
                      <a:pt x="5" y="53"/>
                    </a:cubicBezTo>
                    <a:moveTo>
                      <a:pt x="5" y="52"/>
                    </a:moveTo>
                    <a:cubicBezTo>
                      <a:pt x="5" y="52"/>
                      <a:pt x="5" y="53"/>
                      <a:pt x="5" y="53"/>
                    </a:cubicBezTo>
                    <a:cubicBezTo>
                      <a:pt x="5" y="53"/>
                      <a:pt x="5" y="52"/>
                      <a:pt x="5" y="52"/>
                    </a:cubicBezTo>
                    <a:moveTo>
                      <a:pt x="5" y="51"/>
                    </a:moveTo>
                    <a:cubicBezTo>
                      <a:pt x="5" y="51"/>
                      <a:pt x="5" y="51"/>
                      <a:pt x="5" y="52"/>
                    </a:cubicBezTo>
                    <a:cubicBezTo>
                      <a:pt x="5" y="51"/>
                      <a:pt x="5" y="51"/>
                      <a:pt x="5" y="51"/>
                    </a:cubicBezTo>
                    <a:moveTo>
                      <a:pt x="5" y="50"/>
                    </a:moveTo>
                    <a:cubicBezTo>
                      <a:pt x="5" y="50"/>
                      <a:pt x="5" y="50"/>
                      <a:pt x="5" y="50"/>
                    </a:cubicBezTo>
                    <a:cubicBezTo>
                      <a:pt x="5" y="50"/>
                      <a:pt x="5" y="50"/>
                      <a:pt x="5" y="50"/>
                    </a:cubicBezTo>
                    <a:moveTo>
                      <a:pt x="5" y="49"/>
                    </a:moveTo>
                    <a:cubicBezTo>
                      <a:pt x="5" y="49"/>
                      <a:pt x="5" y="49"/>
                      <a:pt x="5" y="49"/>
                    </a:cubicBezTo>
                    <a:cubicBezTo>
                      <a:pt x="5" y="49"/>
                      <a:pt x="5" y="49"/>
                      <a:pt x="5" y="49"/>
                    </a:cubicBezTo>
                    <a:moveTo>
                      <a:pt x="5" y="48"/>
                    </a:moveTo>
                    <a:cubicBezTo>
                      <a:pt x="5" y="48"/>
                      <a:pt x="5" y="48"/>
                      <a:pt x="5" y="48"/>
                    </a:cubicBezTo>
                    <a:cubicBezTo>
                      <a:pt x="5" y="48"/>
                      <a:pt x="5" y="48"/>
                      <a:pt x="5" y="48"/>
                    </a:cubicBezTo>
                    <a:moveTo>
                      <a:pt x="5" y="46"/>
                    </a:moveTo>
                    <a:cubicBezTo>
                      <a:pt x="5" y="47"/>
                      <a:pt x="5" y="47"/>
                      <a:pt x="5" y="47"/>
                    </a:cubicBezTo>
                    <a:cubicBezTo>
                      <a:pt x="5" y="47"/>
                      <a:pt x="5" y="47"/>
                      <a:pt x="5" y="46"/>
                    </a:cubicBezTo>
                    <a:moveTo>
                      <a:pt x="5" y="45"/>
                    </a:moveTo>
                    <a:cubicBezTo>
                      <a:pt x="5" y="45"/>
                      <a:pt x="5" y="46"/>
                      <a:pt x="5" y="46"/>
                    </a:cubicBezTo>
                    <a:cubicBezTo>
                      <a:pt x="5" y="46"/>
                      <a:pt x="5" y="45"/>
                      <a:pt x="5" y="45"/>
                    </a:cubicBezTo>
                    <a:moveTo>
                      <a:pt x="5" y="44"/>
                    </a:moveTo>
                    <a:cubicBezTo>
                      <a:pt x="5" y="44"/>
                      <a:pt x="5" y="45"/>
                      <a:pt x="5" y="45"/>
                    </a:cubicBezTo>
                    <a:cubicBezTo>
                      <a:pt x="5" y="45"/>
                      <a:pt x="5" y="44"/>
                      <a:pt x="5" y="44"/>
                    </a:cubicBezTo>
                    <a:moveTo>
                      <a:pt x="5" y="43"/>
                    </a:moveTo>
                    <a:cubicBezTo>
                      <a:pt x="5" y="43"/>
                      <a:pt x="5" y="43"/>
                      <a:pt x="5" y="43"/>
                    </a:cubicBezTo>
                    <a:cubicBezTo>
                      <a:pt x="5" y="43"/>
                      <a:pt x="5" y="43"/>
                      <a:pt x="5" y="43"/>
                    </a:cubicBezTo>
                    <a:moveTo>
                      <a:pt x="5" y="41"/>
                    </a:moveTo>
                    <a:cubicBezTo>
                      <a:pt x="5" y="42"/>
                      <a:pt x="5" y="42"/>
                      <a:pt x="5" y="42"/>
                    </a:cubicBezTo>
                    <a:cubicBezTo>
                      <a:pt x="5" y="42"/>
                      <a:pt x="5" y="42"/>
                      <a:pt x="5" y="41"/>
                    </a:cubicBezTo>
                    <a:moveTo>
                      <a:pt x="5" y="40"/>
                    </a:moveTo>
                    <a:cubicBezTo>
                      <a:pt x="5" y="40"/>
                      <a:pt x="5" y="41"/>
                      <a:pt x="5" y="41"/>
                    </a:cubicBezTo>
                    <a:cubicBezTo>
                      <a:pt x="5" y="41"/>
                      <a:pt x="5" y="40"/>
                      <a:pt x="5" y="40"/>
                    </a:cubicBezTo>
                    <a:moveTo>
                      <a:pt x="4" y="39"/>
                    </a:moveTo>
                    <a:cubicBezTo>
                      <a:pt x="5" y="39"/>
                      <a:pt x="5" y="39"/>
                      <a:pt x="5" y="40"/>
                    </a:cubicBezTo>
                    <a:cubicBezTo>
                      <a:pt x="5" y="39"/>
                      <a:pt x="5" y="39"/>
                      <a:pt x="4" y="39"/>
                    </a:cubicBezTo>
                    <a:moveTo>
                      <a:pt x="4" y="38"/>
                    </a:moveTo>
                    <a:cubicBezTo>
                      <a:pt x="4" y="38"/>
                      <a:pt x="4" y="38"/>
                      <a:pt x="4" y="38"/>
                    </a:cubicBezTo>
                    <a:cubicBezTo>
                      <a:pt x="4" y="38"/>
                      <a:pt x="4" y="38"/>
                      <a:pt x="4" y="38"/>
                    </a:cubicBezTo>
                    <a:moveTo>
                      <a:pt x="4" y="37"/>
                    </a:moveTo>
                    <a:cubicBezTo>
                      <a:pt x="4" y="37"/>
                      <a:pt x="4" y="37"/>
                      <a:pt x="4" y="37"/>
                    </a:cubicBezTo>
                    <a:cubicBezTo>
                      <a:pt x="4" y="37"/>
                      <a:pt x="4" y="37"/>
                      <a:pt x="4" y="37"/>
                    </a:cubicBezTo>
                    <a:moveTo>
                      <a:pt x="4" y="36"/>
                    </a:moveTo>
                    <a:cubicBezTo>
                      <a:pt x="4" y="36"/>
                      <a:pt x="4" y="36"/>
                      <a:pt x="4" y="36"/>
                    </a:cubicBezTo>
                    <a:cubicBezTo>
                      <a:pt x="4" y="36"/>
                      <a:pt x="4" y="36"/>
                      <a:pt x="4" y="36"/>
                    </a:cubicBezTo>
                    <a:moveTo>
                      <a:pt x="4" y="35"/>
                    </a:moveTo>
                    <a:cubicBezTo>
                      <a:pt x="4" y="35"/>
                      <a:pt x="4" y="35"/>
                      <a:pt x="4" y="35"/>
                    </a:cubicBezTo>
                    <a:cubicBezTo>
                      <a:pt x="4" y="35"/>
                      <a:pt x="4" y="35"/>
                      <a:pt x="4" y="35"/>
                    </a:cubicBezTo>
                    <a:moveTo>
                      <a:pt x="4" y="32"/>
                    </a:moveTo>
                    <a:cubicBezTo>
                      <a:pt x="4" y="32"/>
                      <a:pt x="4" y="32"/>
                      <a:pt x="4" y="32"/>
                    </a:cubicBezTo>
                    <a:cubicBezTo>
                      <a:pt x="4" y="32"/>
                      <a:pt x="4" y="32"/>
                      <a:pt x="4" y="32"/>
                    </a:cubicBezTo>
                    <a:moveTo>
                      <a:pt x="4" y="31"/>
                    </a:moveTo>
                    <a:cubicBezTo>
                      <a:pt x="4" y="31"/>
                      <a:pt x="4" y="31"/>
                      <a:pt x="4" y="31"/>
                    </a:cubicBezTo>
                    <a:cubicBezTo>
                      <a:pt x="4" y="31"/>
                      <a:pt x="4" y="31"/>
                      <a:pt x="4" y="31"/>
                    </a:cubicBezTo>
                    <a:moveTo>
                      <a:pt x="4" y="30"/>
                    </a:moveTo>
                    <a:cubicBezTo>
                      <a:pt x="4" y="30"/>
                      <a:pt x="4" y="30"/>
                      <a:pt x="4" y="30"/>
                    </a:cubicBezTo>
                    <a:cubicBezTo>
                      <a:pt x="4" y="30"/>
                      <a:pt x="4" y="30"/>
                      <a:pt x="4" y="30"/>
                    </a:cubicBezTo>
                    <a:moveTo>
                      <a:pt x="4" y="28"/>
                    </a:moveTo>
                    <a:cubicBezTo>
                      <a:pt x="4" y="29"/>
                      <a:pt x="4" y="29"/>
                      <a:pt x="4" y="29"/>
                    </a:cubicBezTo>
                    <a:cubicBezTo>
                      <a:pt x="4" y="29"/>
                      <a:pt x="4" y="29"/>
                      <a:pt x="4" y="28"/>
                    </a:cubicBezTo>
                    <a:moveTo>
                      <a:pt x="4" y="27"/>
                    </a:moveTo>
                    <a:cubicBezTo>
                      <a:pt x="4" y="28"/>
                      <a:pt x="4" y="28"/>
                      <a:pt x="4" y="28"/>
                    </a:cubicBezTo>
                    <a:cubicBezTo>
                      <a:pt x="4" y="28"/>
                      <a:pt x="4" y="28"/>
                      <a:pt x="4" y="27"/>
                    </a:cubicBezTo>
                    <a:moveTo>
                      <a:pt x="4" y="26"/>
                    </a:moveTo>
                    <a:cubicBezTo>
                      <a:pt x="4" y="26"/>
                      <a:pt x="4" y="27"/>
                      <a:pt x="4" y="27"/>
                    </a:cubicBezTo>
                    <a:cubicBezTo>
                      <a:pt x="4" y="27"/>
                      <a:pt x="4" y="26"/>
                      <a:pt x="4" y="26"/>
                    </a:cubicBezTo>
                    <a:moveTo>
                      <a:pt x="4" y="25"/>
                    </a:moveTo>
                    <a:cubicBezTo>
                      <a:pt x="4" y="25"/>
                      <a:pt x="4" y="25"/>
                      <a:pt x="4" y="26"/>
                    </a:cubicBezTo>
                    <a:cubicBezTo>
                      <a:pt x="4" y="25"/>
                      <a:pt x="4" y="25"/>
                      <a:pt x="4" y="25"/>
                    </a:cubicBezTo>
                    <a:moveTo>
                      <a:pt x="3" y="21"/>
                    </a:moveTo>
                    <a:cubicBezTo>
                      <a:pt x="3" y="21"/>
                      <a:pt x="3" y="21"/>
                      <a:pt x="3" y="21"/>
                    </a:cubicBezTo>
                    <a:cubicBezTo>
                      <a:pt x="3" y="21"/>
                      <a:pt x="3" y="21"/>
                      <a:pt x="3" y="21"/>
                    </a:cubicBezTo>
                    <a:moveTo>
                      <a:pt x="3" y="20"/>
                    </a:moveTo>
                    <a:cubicBezTo>
                      <a:pt x="3" y="20"/>
                      <a:pt x="3" y="20"/>
                      <a:pt x="3" y="20"/>
                    </a:cubicBezTo>
                    <a:cubicBezTo>
                      <a:pt x="3" y="20"/>
                      <a:pt x="3" y="20"/>
                      <a:pt x="3" y="20"/>
                    </a:cubicBezTo>
                    <a:moveTo>
                      <a:pt x="3" y="19"/>
                    </a:moveTo>
                    <a:cubicBezTo>
                      <a:pt x="3" y="19"/>
                      <a:pt x="3" y="19"/>
                      <a:pt x="3" y="19"/>
                    </a:cubicBezTo>
                    <a:cubicBezTo>
                      <a:pt x="3" y="19"/>
                      <a:pt x="3" y="19"/>
                      <a:pt x="3" y="19"/>
                    </a:cubicBezTo>
                    <a:moveTo>
                      <a:pt x="3" y="18"/>
                    </a:moveTo>
                    <a:cubicBezTo>
                      <a:pt x="3" y="18"/>
                      <a:pt x="3" y="18"/>
                      <a:pt x="3" y="18"/>
                    </a:cubicBezTo>
                    <a:cubicBezTo>
                      <a:pt x="3" y="18"/>
                      <a:pt x="3" y="18"/>
                      <a:pt x="3" y="18"/>
                    </a:cubicBezTo>
                    <a:moveTo>
                      <a:pt x="3" y="17"/>
                    </a:moveTo>
                    <a:cubicBezTo>
                      <a:pt x="3" y="17"/>
                      <a:pt x="3" y="17"/>
                      <a:pt x="3" y="17"/>
                    </a:cubicBezTo>
                    <a:cubicBezTo>
                      <a:pt x="3" y="17"/>
                      <a:pt x="3" y="17"/>
                      <a:pt x="3" y="17"/>
                    </a:cubicBezTo>
                    <a:moveTo>
                      <a:pt x="3" y="16"/>
                    </a:moveTo>
                    <a:cubicBezTo>
                      <a:pt x="3" y="16"/>
                      <a:pt x="3" y="16"/>
                      <a:pt x="3" y="16"/>
                    </a:cubicBezTo>
                    <a:cubicBezTo>
                      <a:pt x="3" y="16"/>
                      <a:pt x="3" y="16"/>
                      <a:pt x="3" y="16"/>
                    </a:cubicBezTo>
                    <a:moveTo>
                      <a:pt x="3" y="12"/>
                    </a:moveTo>
                    <a:cubicBezTo>
                      <a:pt x="3" y="12"/>
                      <a:pt x="3" y="12"/>
                      <a:pt x="3" y="12"/>
                    </a:cubicBezTo>
                    <a:cubicBezTo>
                      <a:pt x="3" y="12"/>
                      <a:pt x="3" y="12"/>
                      <a:pt x="3" y="12"/>
                    </a:cubicBezTo>
                    <a:moveTo>
                      <a:pt x="3" y="11"/>
                    </a:moveTo>
                    <a:cubicBezTo>
                      <a:pt x="3" y="11"/>
                      <a:pt x="3" y="11"/>
                      <a:pt x="3" y="11"/>
                    </a:cubicBezTo>
                    <a:cubicBezTo>
                      <a:pt x="3" y="11"/>
                      <a:pt x="3" y="11"/>
                      <a:pt x="3" y="11"/>
                    </a:cubicBezTo>
                    <a:moveTo>
                      <a:pt x="3" y="10"/>
                    </a:moveTo>
                    <a:cubicBezTo>
                      <a:pt x="3" y="10"/>
                      <a:pt x="3" y="10"/>
                      <a:pt x="3" y="10"/>
                    </a:cubicBezTo>
                    <a:cubicBezTo>
                      <a:pt x="3" y="10"/>
                      <a:pt x="3" y="10"/>
                      <a:pt x="3" y="10"/>
                    </a:cubicBezTo>
                    <a:moveTo>
                      <a:pt x="2" y="9"/>
                    </a:moveTo>
                    <a:cubicBezTo>
                      <a:pt x="2" y="9"/>
                      <a:pt x="2" y="9"/>
                      <a:pt x="2" y="9"/>
                    </a:cubicBezTo>
                    <a:cubicBezTo>
                      <a:pt x="2" y="9"/>
                      <a:pt x="2" y="9"/>
                      <a:pt x="2" y="9"/>
                    </a:cubicBezTo>
                    <a:moveTo>
                      <a:pt x="2" y="0"/>
                    </a:moveTo>
                    <a:cubicBezTo>
                      <a:pt x="2" y="0"/>
                      <a:pt x="2" y="0"/>
                      <a:pt x="2" y="0"/>
                    </a:cubicBezTo>
                    <a:cubicBezTo>
                      <a:pt x="2" y="0"/>
                      <a:pt x="2" y="0"/>
                      <a:pt x="2" y="0"/>
                    </a:cubicBezTo>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ïŝḻîḋé">
                <a:extLst>
                  <a:ext uri="{FF2B5EF4-FFF2-40B4-BE49-F238E27FC236}">
                    <a16:creationId xmlns:a16="http://schemas.microsoft.com/office/drawing/2014/main" id="{EE5202C9-AE70-4275-B093-A042CA481F8E}"/>
                  </a:ext>
                </a:extLst>
              </p:cNvPr>
              <p:cNvSpPr/>
              <p:nvPr/>
            </p:nvSpPr>
            <p:spPr bwMode="auto">
              <a:xfrm>
                <a:off x="3042" y="2024"/>
                <a:ext cx="388" cy="793"/>
              </a:xfrm>
              <a:custGeom>
                <a:avLst/>
                <a:gdLst>
                  <a:gd name="T0" fmla="*/ 7 w 678"/>
                  <a:gd name="T1" fmla="*/ 1384 h 1387"/>
                  <a:gd name="T2" fmla="*/ 419 w 678"/>
                  <a:gd name="T3" fmla="*/ 128 h 1387"/>
                  <a:gd name="T4" fmla="*/ 396 w 678"/>
                  <a:gd name="T5" fmla="*/ 179 h 1387"/>
                  <a:gd name="T6" fmla="*/ 363 w 678"/>
                  <a:gd name="T7" fmla="*/ 179 h 1387"/>
                  <a:gd name="T8" fmla="*/ 62 w 678"/>
                  <a:gd name="T9" fmla="*/ 1373 h 1387"/>
                  <a:gd name="T10" fmla="*/ 673 w 678"/>
                  <a:gd name="T11" fmla="*/ 736 h 1387"/>
                  <a:gd name="T12" fmla="*/ 673 w 678"/>
                  <a:gd name="T13" fmla="*/ 734 h 1387"/>
                  <a:gd name="T14" fmla="*/ 673 w 678"/>
                  <a:gd name="T15" fmla="*/ 731 h 1387"/>
                  <a:gd name="T16" fmla="*/ 673 w 678"/>
                  <a:gd name="T17" fmla="*/ 729 h 1387"/>
                  <a:gd name="T18" fmla="*/ 674 w 678"/>
                  <a:gd name="T19" fmla="*/ 727 h 1387"/>
                  <a:gd name="T20" fmla="*/ 675 w 678"/>
                  <a:gd name="T21" fmla="*/ 718 h 1387"/>
                  <a:gd name="T22" fmla="*/ 675 w 678"/>
                  <a:gd name="T23" fmla="*/ 716 h 1387"/>
                  <a:gd name="T24" fmla="*/ 675 w 678"/>
                  <a:gd name="T25" fmla="*/ 714 h 1387"/>
                  <a:gd name="T26" fmla="*/ 675 w 678"/>
                  <a:gd name="T27" fmla="*/ 711 h 1387"/>
                  <a:gd name="T28" fmla="*/ 675 w 678"/>
                  <a:gd name="T29" fmla="*/ 709 h 1387"/>
                  <a:gd name="T30" fmla="*/ 676 w 678"/>
                  <a:gd name="T31" fmla="*/ 707 h 1387"/>
                  <a:gd name="T32" fmla="*/ 676 w 678"/>
                  <a:gd name="T33" fmla="*/ 705 h 1387"/>
                  <a:gd name="T34" fmla="*/ 676 w 678"/>
                  <a:gd name="T35" fmla="*/ 699 h 1387"/>
                  <a:gd name="T36" fmla="*/ 676 w 678"/>
                  <a:gd name="T37" fmla="*/ 697 h 1387"/>
                  <a:gd name="T38" fmla="*/ 677 w 678"/>
                  <a:gd name="T39" fmla="*/ 695 h 1387"/>
                  <a:gd name="T40" fmla="*/ 677 w 678"/>
                  <a:gd name="T41" fmla="*/ 692 h 1387"/>
                  <a:gd name="T42" fmla="*/ 677 w 678"/>
                  <a:gd name="T43" fmla="*/ 690 h 1387"/>
                  <a:gd name="T44" fmla="*/ 677 w 678"/>
                  <a:gd name="T45" fmla="*/ 688 h 1387"/>
                  <a:gd name="T46" fmla="*/ 677 w 678"/>
                  <a:gd name="T47" fmla="*/ 685 h 1387"/>
                  <a:gd name="T48" fmla="*/ 677 w 678"/>
                  <a:gd name="T49" fmla="*/ 681 h 1387"/>
                  <a:gd name="T50" fmla="*/ 677 w 678"/>
                  <a:gd name="T51" fmla="*/ 679 h 1387"/>
                  <a:gd name="T52" fmla="*/ 678 w 678"/>
                  <a:gd name="T53" fmla="*/ 677 h 1387"/>
                  <a:gd name="T54" fmla="*/ 678 w 678"/>
                  <a:gd name="T55" fmla="*/ 674 h 1387"/>
                  <a:gd name="T56" fmla="*/ 678 w 678"/>
                  <a:gd name="T57" fmla="*/ 672 h 1387"/>
                  <a:gd name="T58" fmla="*/ 678 w 678"/>
                  <a:gd name="T59" fmla="*/ 670 h 1387"/>
                  <a:gd name="T60" fmla="*/ 678 w 678"/>
                  <a:gd name="T61" fmla="*/ 667 h 1387"/>
                  <a:gd name="T62" fmla="*/ 678 w 678"/>
                  <a:gd name="T63" fmla="*/ 665 h 1387"/>
                  <a:gd name="T64" fmla="*/ 678 w 678"/>
                  <a:gd name="T65" fmla="*/ 660 h 1387"/>
                  <a:gd name="T66" fmla="*/ 678 w 678"/>
                  <a:gd name="T67" fmla="*/ 657 h 1387"/>
                  <a:gd name="T68" fmla="*/ 621 w 678"/>
                  <a:gd name="T69" fmla="*/ 929 h 1387"/>
                  <a:gd name="T70" fmla="*/ 529 w 678"/>
                  <a:gd name="T71" fmla="*/ 846 h 1387"/>
                  <a:gd name="T72" fmla="*/ 585 w 678"/>
                  <a:gd name="T73" fmla="*/ 569 h 1387"/>
                  <a:gd name="T74" fmla="*/ 678 w 678"/>
                  <a:gd name="T75" fmla="*/ 643 h 1387"/>
                  <a:gd name="T76" fmla="*/ 678 w 678"/>
                  <a:gd name="T77" fmla="*/ 640 h 1387"/>
                  <a:gd name="T78" fmla="*/ 678 w 678"/>
                  <a:gd name="T79" fmla="*/ 638 h 1387"/>
                  <a:gd name="T80" fmla="*/ 678 w 678"/>
                  <a:gd name="T81" fmla="*/ 635 h 1387"/>
                  <a:gd name="T82" fmla="*/ 678 w 678"/>
                  <a:gd name="T83" fmla="*/ 633 h 1387"/>
                  <a:gd name="T84" fmla="*/ 678 w 678"/>
                  <a:gd name="T85" fmla="*/ 630 h 1387"/>
                  <a:gd name="T86" fmla="*/ 678 w 678"/>
                  <a:gd name="T87" fmla="*/ 628 h 1387"/>
                  <a:gd name="T88" fmla="*/ 678 w 678"/>
                  <a:gd name="T89" fmla="*/ 626 h 1387"/>
                  <a:gd name="T90" fmla="*/ 678 w 678"/>
                  <a:gd name="T91" fmla="*/ 623 h 1387"/>
                  <a:gd name="T92" fmla="*/ 678 w 678"/>
                  <a:gd name="T93" fmla="*/ 621 h 1387"/>
                  <a:gd name="T94" fmla="*/ 678 w 678"/>
                  <a:gd name="T95" fmla="*/ 618 h 1387"/>
                  <a:gd name="T96" fmla="*/ 678 w 678"/>
                  <a:gd name="T97" fmla="*/ 616 h 1387"/>
                  <a:gd name="T98" fmla="*/ 678 w 678"/>
                  <a:gd name="T99" fmla="*/ 614 h 1387"/>
                  <a:gd name="T100" fmla="*/ 678 w 678"/>
                  <a:gd name="T101" fmla="*/ 611 h 1387"/>
                  <a:gd name="T102" fmla="*/ 678 w 678"/>
                  <a:gd name="T103" fmla="*/ 609 h 1387"/>
                  <a:gd name="T104" fmla="*/ 677 w 678"/>
                  <a:gd name="T105" fmla="*/ 606 h 1387"/>
                  <a:gd name="T106" fmla="*/ 677 w 678"/>
                  <a:gd name="T107" fmla="*/ 604 h 1387"/>
                  <a:gd name="T108" fmla="*/ 677 w 678"/>
                  <a:gd name="T109" fmla="*/ 600 h 1387"/>
                  <a:gd name="T110" fmla="*/ 677 w 678"/>
                  <a:gd name="T111" fmla="*/ 598 h 1387"/>
                  <a:gd name="T112" fmla="*/ 677 w 678"/>
                  <a:gd name="T113" fmla="*/ 596 h 1387"/>
                  <a:gd name="T114" fmla="*/ 676 w 678"/>
                  <a:gd name="T115" fmla="*/ 590 h 1387"/>
                  <a:gd name="T116" fmla="*/ 676 w 678"/>
                  <a:gd name="T117" fmla="*/ 588 h 1387"/>
                  <a:gd name="T118" fmla="*/ 676 w 678"/>
                  <a:gd name="T119" fmla="*/ 586 h 1387"/>
                  <a:gd name="T120" fmla="*/ 676 w 678"/>
                  <a:gd name="T121" fmla="*/ 581 h 1387"/>
                  <a:gd name="T122" fmla="*/ 676 w 678"/>
                  <a:gd name="T123" fmla="*/ 579 h 1387"/>
                  <a:gd name="T124" fmla="*/ 675 w 678"/>
                  <a:gd name="T125" fmla="*/ 569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8" h="1387">
                    <a:moveTo>
                      <a:pt x="7" y="1384"/>
                    </a:moveTo>
                    <a:cubicBezTo>
                      <a:pt x="5" y="1385"/>
                      <a:pt x="2" y="1386"/>
                      <a:pt x="0" y="1387"/>
                    </a:cubicBezTo>
                    <a:cubicBezTo>
                      <a:pt x="3" y="1386"/>
                      <a:pt x="5" y="1386"/>
                      <a:pt x="8" y="1386"/>
                    </a:cubicBezTo>
                    <a:cubicBezTo>
                      <a:pt x="7" y="1384"/>
                      <a:pt x="7" y="1384"/>
                      <a:pt x="7" y="1384"/>
                    </a:cubicBezTo>
                    <a:moveTo>
                      <a:pt x="312" y="0"/>
                    </a:moveTo>
                    <a:cubicBezTo>
                      <a:pt x="353" y="24"/>
                      <a:pt x="392" y="53"/>
                      <a:pt x="428" y="84"/>
                    </a:cubicBezTo>
                    <a:cubicBezTo>
                      <a:pt x="430" y="90"/>
                      <a:pt x="431" y="95"/>
                      <a:pt x="431" y="97"/>
                    </a:cubicBezTo>
                    <a:cubicBezTo>
                      <a:pt x="431" y="107"/>
                      <a:pt x="419" y="128"/>
                      <a:pt x="419" y="128"/>
                    </a:cubicBezTo>
                    <a:cubicBezTo>
                      <a:pt x="419" y="128"/>
                      <a:pt x="441" y="150"/>
                      <a:pt x="439" y="165"/>
                    </a:cubicBezTo>
                    <a:cubicBezTo>
                      <a:pt x="437" y="177"/>
                      <a:pt x="418" y="180"/>
                      <a:pt x="407" y="180"/>
                    </a:cubicBezTo>
                    <a:cubicBezTo>
                      <a:pt x="404" y="180"/>
                      <a:pt x="402" y="180"/>
                      <a:pt x="401" y="179"/>
                    </a:cubicBezTo>
                    <a:cubicBezTo>
                      <a:pt x="400" y="179"/>
                      <a:pt x="398" y="179"/>
                      <a:pt x="396" y="179"/>
                    </a:cubicBezTo>
                    <a:cubicBezTo>
                      <a:pt x="394" y="179"/>
                      <a:pt x="390" y="179"/>
                      <a:pt x="387" y="179"/>
                    </a:cubicBezTo>
                    <a:cubicBezTo>
                      <a:pt x="383" y="180"/>
                      <a:pt x="379" y="180"/>
                      <a:pt x="376" y="180"/>
                    </a:cubicBezTo>
                    <a:cubicBezTo>
                      <a:pt x="374" y="180"/>
                      <a:pt x="371" y="180"/>
                      <a:pt x="369" y="179"/>
                    </a:cubicBezTo>
                    <a:cubicBezTo>
                      <a:pt x="367" y="179"/>
                      <a:pt x="365" y="179"/>
                      <a:pt x="363" y="179"/>
                    </a:cubicBezTo>
                    <a:cubicBezTo>
                      <a:pt x="356" y="179"/>
                      <a:pt x="349" y="182"/>
                      <a:pt x="349" y="198"/>
                    </a:cubicBezTo>
                    <a:cubicBezTo>
                      <a:pt x="349" y="201"/>
                      <a:pt x="349" y="203"/>
                      <a:pt x="349" y="205"/>
                    </a:cubicBezTo>
                    <a:cubicBezTo>
                      <a:pt x="535" y="574"/>
                      <a:pt x="521" y="1152"/>
                      <a:pt x="65" y="1361"/>
                    </a:cubicBezTo>
                    <a:cubicBezTo>
                      <a:pt x="67" y="1368"/>
                      <a:pt x="67" y="1372"/>
                      <a:pt x="62" y="1373"/>
                    </a:cubicBezTo>
                    <a:cubicBezTo>
                      <a:pt x="60" y="1373"/>
                      <a:pt x="57" y="1376"/>
                      <a:pt x="54" y="1380"/>
                    </a:cubicBezTo>
                    <a:cubicBezTo>
                      <a:pt x="51" y="1380"/>
                      <a:pt x="48" y="1381"/>
                      <a:pt x="45" y="1381"/>
                    </a:cubicBezTo>
                    <a:cubicBezTo>
                      <a:pt x="373" y="1331"/>
                      <a:pt x="631" y="1067"/>
                      <a:pt x="673" y="736"/>
                    </a:cubicBezTo>
                    <a:cubicBezTo>
                      <a:pt x="673" y="736"/>
                      <a:pt x="673" y="736"/>
                      <a:pt x="673" y="736"/>
                    </a:cubicBezTo>
                    <a:cubicBezTo>
                      <a:pt x="673" y="736"/>
                      <a:pt x="673" y="735"/>
                      <a:pt x="673" y="735"/>
                    </a:cubicBezTo>
                    <a:cubicBezTo>
                      <a:pt x="673" y="735"/>
                      <a:pt x="673" y="735"/>
                      <a:pt x="673" y="735"/>
                    </a:cubicBezTo>
                    <a:cubicBezTo>
                      <a:pt x="673" y="734"/>
                      <a:pt x="673" y="734"/>
                      <a:pt x="673" y="734"/>
                    </a:cubicBezTo>
                    <a:cubicBezTo>
                      <a:pt x="673" y="734"/>
                      <a:pt x="673" y="734"/>
                      <a:pt x="673" y="734"/>
                    </a:cubicBezTo>
                    <a:cubicBezTo>
                      <a:pt x="673" y="733"/>
                      <a:pt x="673" y="733"/>
                      <a:pt x="673" y="733"/>
                    </a:cubicBezTo>
                    <a:cubicBezTo>
                      <a:pt x="673" y="733"/>
                      <a:pt x="673" y="733"/>
                      <a:pt x="673" y="733"/>
                    </a:cubicBezTo>
                    <a:cubicBezTo>
                      <a:pt x="673" y="732"/>
                      <a:pt x="673" y="732"/>
                      <a:pt x="673" y="732"/>
                    </a:cubicBezTo>
                    <a:cubicBezTo>
                      <a:pt x="673" y="732"/>
                      <a:pt x="673" y="731"/>
                      <a:pt x="673" y="731"/>
                    </a:cubicBezTo>
                    <a:cubicBezTo>
                      <a:pt x="673" y="731"/>
                      <a:pt x="673" y="731"/>
                      <a:pt x="673" y="730"/>
                    </a:cubicBezTo>
                    <a:cubicBezTo>
                      <a:pt x="673" y="730"/>
                      <a:pt x="673" y="730"/>
                      <a:pt x="673" y="730"/>
                    </a:cubicBezTo>
                    <a:cubicBezTo>
                      <a:pt x="673" y="730"/>
                      <a:pt x="673" y="730"/>
                      <a:pt x="673" y="729"/>
                    </a:cubicBezTo>
                    <a:cubicBezTo>
                      <a:pt x="673" y="729"/>
                      <a:pt x="673" y="729"/>
                      <a:pt x="673" y="729"/>
                    </a:cubicBezTo>
                    <a:cubicBezTo>
                      <a:pt x="673" y="729"/>
                      <a:pt x="673" y="729"/>
                      <a:pt x="673" y="728"/>
                    </a:cubicBezTo>
                    <a:cubicBezTo>
                      <a:pt x="673" y="728"/>
                      <a:pt x="673" y="728"/>
                      <a:pt x="673" y="728"/>
                    </a:cubicBezTo>
                    <a:cubicBezTo>
                      <a:pt x="673" y="728"/>
                      <a:pt x="674" y="727"/>
                      <a:pt x="674" y="727"/>
                    </a:cubicBezTo>
                    <a:cubicBezTo>
                      <a:pt x="674" y="727"/>
                      <a:pt x="674" y="727"/>
                      <a:pt x="674" y="727"/>
                    </a:cubicBezTo>
                    <a:cubicBezTo>
                      <a:pt x="674" y="724"/>
                      <a:pt x="674" y="722"/>
                      <a:pt x="674" y="719"/>
                    </a:cubicBezTo>
                    <a:cubicBezTo>
                      <a:pt x="674" y="719"/>
                      <a:pt x="674" y="719"/>
                      <a:pt x="674" y="719"/>
                    </a:cubicBezTo>
                    <a:cubicBezTo>
                      <a:pt x="674" y="719"/>
                      <a:pt x="674" y="719"/>
                      <a:pt x="674" y="718"/>
                    </a:cubicBezTo>
                    <a:cubicBezTo>
                      <a:pt x="675" y="718"/>
                      <a:pt x="675" y="718"/>
                      <a:pt x="675" y="718"/>
                    </a:cubicBezTo>
                    <a:cubicBezTo>
                      <a:pt x="675" y="718"/>
                      <a:pt x="675" y="718"/>
                      <a:pt x="675" y="717"/>
                    </a:cubicBezTo>
                    <a:cubicBezTo>
                      <a:pt x="675" y="717"/>
                      <a:pt x="675" y="717"/>
                      <a:pt x="675" y="717"/>
                    </a:cubicBezTo>
                    <a:cubicBezTo>
                      <a:pt x="675" y="717"/>
                      <a:pt x="675" y="716"/>
                      <a:pt x="675" y="716"/>
                    </a:cubicBezTo>
                    <a:cubicBezTo>
                      <a:pt x="675" y="716"/>
                      <a:pt x="675" y="716"/>
                      <a:pt x="675" y="716"/>
                    </a:cubicBezTo>
                    <a:cubicBezTo>
                      <a:pt x="675" y="716"/>
                      <a:pt x="675" y="715"/>
                      <a:pt x="675" y="715"/>
                    </a:cubicBezTo>
                    <a:cubicBezTo>
                      <a:pt x="675" y="715"/>
                      <a:pt x="675" y="715"/>
                      <a:pt x="675" y="715"/>
                    </a:cubicBezTo>
                    <a:cubicBezTo>
                      <a:pt x="675" y="714"/>
                      <a:pt x="675" y="714"/>
                      <a:pt x="675" y="714"/>
                    </a:cubicBezTo>
                    <a:cubicBezTo>
                      <a:pt x="675" y="714"/>
                      <a:pt x="675" y="714"/>
                      <a:pt x="675" y="714"/>
                    </a:cubicBezTo>
                    <a:cubicBezTo>
                      <a:pt x="675" y="713"/>
                      <a:pt x="675" y="713"/>
                      <a:pt x="675" y="713"/>
                    </a:cubicBezTo>
                    <a:cubicBezTo>
                      <a:pt x="675" y="713"/>
                      <a:pt x="675" y="713"/>
                      <a:pt x="675" y="712"/>
                    </a:cubicBezTo>
                    <a:cubicBezTo>
                      <a:pt x="675" y="712"/>
                      <a:pt x="675" y="712"/>
                      <a:pt x="675" y="712"/>
                    </a:cubicBezTo>
                    <a:cubicBezTo>
                      <a:pt x="675" y="712"/>
                      <a:pt x="675" y="711"/>
                      <a:pt x="675" y="711"/>
                    </a:cubicBezTo>
                    <a:cubicBezTo>
                      <a:pt x="675" y="711"/>
                      <a:pt x="675" y="711"/>
                      <a:pt x="675" y="711"/>
                    </a:cubicBezTo>
                    <a:cubicBezTo>
                      <a:pt x="675" y="710"/>
                      <a:pt x="675" y="710"/>
                      <a:pt x="675" y="710"/>
                    </a:cubicBezTo>
                    <a:cubicBezTo>
                      <a:pt x="675" y="710"/>
                      <a:pt x="675" y="710"/>
                      <a:pt x="675" y="709"/>
                    </a:cubicBezTo>
                    <a:cubicBezTo>
                      <a:pt x="675" y="709"/>
                      <a:pt x="675" y="709"/>
                      <a:pt x="675" y="709"/>
                    </a:cubicBezTo>
                    <a:cubicBezTo>
                      <a:pt x="675" y="709"/>
                      <a:pt x="675" y="709"/>
                      <a:pt x="675" y="708"/>
                    </a:cubicBezTo>
                    <a:cubicBezTo>
                      <a:pt x="675" y="708"/>
                      <a:pt x="675" y="708"/>
                      <a:pt x="675" y="708"/>
                    </a:cubicBezTo>
                    <a:cubicBezTo>
                      <a:pt x="675" y="708"/>
                      <a:pt x="676" y="707"/>
                      <a:pt x="676" y="707"/>
                    </a:cubicBezTo>
                    <a:cubicBezTo>
                      <a:pt x="676" y="707"/>
                      <a:pt x="676" y="707"/>
                      <a:pt x="676" y="707"/>
                    </a:cubicBezTo>
                    <a:cubicBezTo>
                      <a:pt x="676" y="707"/>
                      <a:pt x="676" y="706"/>
                      <a:pt x="676" y="706"/>
                    </a:cubicBezTo>
                    <a:cubicBezTo>
                      <a:pt x="676" y="706"/>
                      <a:pt x="676" y="706"/>
                      <a:pt x="676" y="706"/>
                    </a:cubicBezTo>
                    <a:cubicBezTo>
                      <a:pt x="676" y="705"/>
                      <a:pt x="676" y="705"/>
                      <a:pt x="676" y="705"/>
                    </a:cubicBezTo>
                    <a:cubicBezTo>
                      <a:pt x="676" y="705"/>
                      <a:pt x="676" y="705"/>
                      <a:pt x="676" y="705"/>
                    </a:cubicBezTo>
                    <a:cubicBezTo>
                      <a:pt x="676" y="703"/>
                      <a:pt x="676" y="702"/>
                      <a:pt x="676" y="701"/>
                    </a:cubicBezTo>
                    <a:cubicBezTo>
                      <a:pt x="676" y="701"/>
                      <a:pt x="676" y="700"/>
                      <a:pt x="676" y="700"/>
                    </a:cubicBezTo>
                    <a:cubicBezTo>
                      <a:pt x="676" y="700"/>
                      <a:pt x="676" y="700"/>
                      <a:pt x="676" y="700"/>
                    </a:cubicBezTo>
                    <a:cubicBezTo>
                      <a:pt x="676" y="699"/>
                      <a:pt x="676" y="699"/>
                      <a:pt x="676" y="699"/>
                    </a:cubicBezTo>
                    <a:cubicBezTo>
                      <a:pt x="676" y="699"/>
                      <a:pt x="676" y="699"/>
                      <a:pt x="676" y="698"/>
                    </a:cubicBezTo>
                    <a:cubicBezTo>
                      <a:pt x="676" y="698"/>
                      <a:pt x="676" y="698"/>
                      <a:pt x="676" y="698"/>
                    </a:cubicBezTo>
                    <a:cubicBezTo>
                      <a:pt x="676" y="698"/>
                      <a:pt x="676" y="698"/>
                      <a:pt x="676" y="697"/>
                    </a:cubicBezTo>
                    <a:cubicBezTo>
                      <a:pt x="676" y="697"/>
                      <a:pt x="676" y="697"/>
                      <a:pt x="676" y="697"/>
                    </a:cubicBezTo>
                    <a:cubicBezTo>
                      <a:pt x="676" y="697"/>
                      <a:pt x="676" y="696"/>
                      <a:pt x="676" y="696"/>
                    </a:cubicBezTo>
                    <a:cubicBezTo>
                      <a:pt x="676" y="696"/>
                      <a:pt x="676" y="696"/>
                      <a:pt x="676" y="696"/>
                    </a:cubicBezTo>
                    <a:cubicBezTo>
                      <a:pt x="676" y="695"/>
                      <a:pt x="676" y="695"/>
                      <a:pt x="676" y="695"/>
                    </a:cubicBezTo>
                    <a:cubicBezTo>
                      <a:pt x="676" y="695"/>
                      <a:pt x="676" y="695"/>
                      <a:pt x="677" y="695"/>
                    </a:cubicBezTo>
                    <a:cubicBezTo>
                      <a:pt x="677" y="694"/>
                      <a:pt x="677" y="694"/>
                      <a:pt x="677" y="694"/>
                    </a:cubicBezTo>
                    <a:cubicBezTo>
                      <a:pt x="677" y="694"/>
                      <a:pt x="677" y="694"/>
                      <a:pt x="677" y="693"/>
                    </a:cubicBezTo>
                    <a:cubicBezTo>
                      <a:pt x="677" y="693"/>
                      <a:pt x="677" y="693"/>
                      <a:pt x="677" y="693"/>
                    </a:cubicBezTo>
                    <a:cubicBezTo>
                      <a:pt x="677" y="693"/>
                      <a:pt x="677" y="692"/>
                      <a:pt x="677" y="692"/>
                    </a:cubicBezTo>
                    <a:cubicBezTo>
                      <a:pt x="677" y="692"/>
                      <a:pt x="677" y="692"/>
                      <a:pt x="677" y="692"/>
                    </a:cubicBezTo>
                    <a:cubicBezTo>
                      <a:pt x="677" y="691"/>
                      <a:pt x="677" y="691"/>
                      <a:pt x="677" y="691"/>
                    </a:cubicBezTo>
                    <a:cubicBezTo>
                      <a:pt x="677" y="691"/>
                      <a:pt x="677" y="691"/>
                      <a:pt x="677" y="690"/>
                    </a:cubicBezTo>
                    <a:cubicBezTo>
                      <a:pt x="677" y="690"/>
                      <a:pt x="677" y="690"/>
                      <a:pt x="677" y="690"/>
                    </a:cubicBezTo>
                    <a:cubicBezTo>
                      <a:pt x="677" y="690"/>
                      <a:pt x="677" y="689"/>
                      <a:pt x="677" y="689"/>
                    </a:cubicBezTo>
                    <a:cubicBezTo>
                      <a:pt x="677" y="689"/>
                      <a:pt x="677" y="689"/>
                      <a:pt x="677" y="689"/>
                    </a:cubicBezTo>
                    <a:cubicBezTo>
                      <a:pt x="677" y="689"/>
                      <a:pt x="677" y="688"/>
                      <a:pt x="677" y="688"/>
                    </a:cubicBezTo>
                    <a:cubicBezTo>
                      <a:pt x="677" y="688"/>
                      <a:pt x="677" y="688"/>
                      <a:pt x="677" y="688"/>
                    </a:cubicBezTo>
                    <a:cubicBezTo>
                      <a:pt x="677" y="687"/>
                      <a:pt x="677" y="687"/>
                      <a:pt x="677" y="687"/>
                    </a:cubicBezTo>
                    <a:cubicBezTo>
                      <a:pt x="677" y="687"/>
                      <a:pt x="677" y="687"/>
                      <a:pt x="677" y="687"/>
                    </a:cubicBezTo>
                    <a:cubicBezTo>
                      <a:pt x="677" y="686"/>
                      <a:pt x="677" y="686"/>
                      <a:pt x="677" y="686"/>
                    </a:cubicBezTo>
                    <a:cubicBezTo>
                      <a:pt x="677" y="686"/>
                      <a:pt x="677" y="686"/>
                      <a:pt x="677" y="685"/>
                    </a:cubicBezTo>
                    <a:cubicBezTo>
                      <a:pt x="677" y="685"/>
                      <a:pt x="677" y="685"/>
                      <a:pt x="677" y="685"/>
                    </a:cubicBezTo>
                    <a:cubicBezTo>
                      <a:pt x="677" y="685"/>
                      <a:pt x="677" y="684"/>
                      <a:pt x="677" y="684"/>
                    </a:cubicBezTo>
                    <a:cubicBezTo>
                      <a:pt x="677" y="683"/>
                      <a:pt x="677" y="683"/>
                      <a:pt x="677" y="682"/>
                    </a:cubicBezTo>
                    <a:cubicBezTo>
                      <a:pt x="677" y="682"/>
                      <a:pt x="677" y="681"/>
                      <a:pt x="677" y="681"/>
                    </a:cubicBezTo>
                    <a:cubicBezTo>
                      <a:pt x="677" y="681"/>
                      <a:pt x="677" y="681"/>
                      <a:pt x="677" y="681"/>
                    </a:cubicBezTo>
                    <a:cubicBezTo>
                      <a:pt x="677" y="680"/>
                      <a:pt x="677" y="680"/>
                      <a:pt x="677" y="680"/>
                    </a:cubicBezTo>
                    <a:cubicBezTo>
                      <a:pt x="677" y="680"/>
                      <a:pt x="677" y="680"/>
                      <a:pt x="677" y="679"/>
                    </a:cubicBezTo>
                    <a:cubicBezTo>
                      <a:pt x="677" y="679"/>
                      <a:pt x="677" y="679"/>
                      <a:pt x="677" y="679"/>
                    </a:cubicBezTo>
                    <a:cubicBezTo>
                      <a:pt x="677" y="679"/>
                      <a:pt x="677" y="678"/>
                      <a:pt x="677" y="678"/>
                    </a:cubicBezTo>
                    <a:cubicBezTo>
                      <a:pt x="677" y="678"/>
                      <a:pt x="677" y="678"/>
                      <a:pt x="677" y="678"/>
                    </a:cubicBezTo>
                    <a:cubicBezTo>
                      <a:pt x="677" y="678"/>
                      <a:pt x="677" y="677"/>
                      <a:pt x="677" y="677"/>
                    </a:cubicBezTo>
                    <a:cubicBezTo>
                      <a:pt x="678" y="677"/>
                      <a:pt x="678" y="677"/>
                      <a:pt x="678" y="677"/>
                    </a:cubicBezTo>
                    <a:cubicBezTo>
                      <a:pt x="678" y="676"/>
                      <a:pt x="678" y="676"/>
                      <a:pt x="678" y="676"/>
                    </a:cubicBezTo>
                    <a:cubicBezTo>
                      <a:pt x="678" y="676"/>
                      <a:pt x="678" y="676"/>
                      <a:pt x="678" y="675"/>
                    </a:cubicBezTo>
                    <a:cubicBezTo>
                      <a:pt x="678" y="675"/>
                      <a:pt x="678" y="675"/>
                      <a:pt x="678" y="675"/>
                    </a:cubicBezTo>
                    <a:cubicBezTo>
                      <a:pt x="678" y="675"/>
                      <a:pt x="678" y="674"/>
                      <a:pt x="678" y="674"/>
                    </a:cubicBezTo>
                    <a:cubicBezTo>
                      <a:pt x="678" y="674"/>
                      <a:pt x="678" y="674"/>
                      <a:pt x="678" y="674"/>
                    </a:cubicBezTo>
                    <a:cubicBezTo>
                      <a:pt x="678" y="673"/>
                      <a:pt x="678" y="673"/>
                      <a:pt x="678" y="673"/>
                    </a:cubicBezTo>
                    <a:cubicBezTo>
                      <a:pt x="678" y="673"/>
                      <a:pt x="678" y="673"/>
                      <a:pt x="678" y="673"/>
                    </a:cubicBezTo>
                    <a:cubicBezTo>
                      <a:pt x="678" y="672"/>
                      <a:pt x="678" y="672"/>
                      <a:pt x="678" y="672"/>
                    </a:cubicBezTo>
                    <a:cubicBezTo>
                      <a:pt x="678" y="672"/>
                      <a:pt x="678" y="672"/>
                      <a:pt x="678" y="671"/>
                    </a:cubicBezTo>
                    <a:cubicBezTo>
                      <a:pt x="678" y="671"/>
                      <a:pt x="678" y="671"/>
                      <a:pt x="678" y="671"/>
                    </a:cubicBezTo>
                    <a:cubicBezTo>
                      <a:pt x="678" y="671"/>
                      <a:pt x="678" y="670"/>
                      <a:pt x="678" y="670"/>
                    </a:cubicBezTo>
                    <a:cubicBezTo>
                      <a:pt x="678" y="670"/>
                      <a:pt x="678" y="670"/>
                      <a:pt x="678" y="670"/>
                    </a:cubicBezTo>
                    <a:cubicBezTo>
                      <a:pt x="678" y="669"/>
                      <a:pt x="678" y="669"/>
                      <a:pt x="678" y="669"/>
                    </a:cubicBezTo>
                    <a:cubicBezTo>
                      <a:pt x="678" y="669"/>
                      <a:pt x="678" y="669"/>
                      <a:pt x="678" y="668"/>
                    </a:cubicBezTo>
                    <a:cubicBezTo>
                      <a:pt x="678" y="668"/>
                      <a:pt x="678" y="668"/>
                      <a:pt x="678" y="668"/>
                    </a:cubicBezTo>
                    <a:cubicBezTo>
                      <a:pt x="678" y="668"/>
                      <a:pt x="678" y="667"/>
                      <a:pt x="678" y="667"/>
                    </a:cubicBezTo>
                    <a:cubicBezTo>
                      <a:pt x="678" y="667"/>
                      <a:pt x="678" y="667"/>
                      <a:pt x="678" y="667"/>
                    </a:cubicBezTo>
                    <a:cubicBezTo>
                      <a:pt x="678" y="666"/>
                      <a:pt x="678" y="666"/>
                      <a:pt x="678" y="666"/>
                    </a:cubicBezTo>
                    <a:cubicBezTo>
                      <a:pt x="678" y="666"/>
                      <a:pt x="678" y="666"/>
                      <a:pt x="678" y="666"/>
                    </a:cubicBezTo>
                    <a:cubicBezTo>
                      <a:pt x="678" y="665"/>
                      <a:pt x="678" y="665"/>
                      <a:pt x="678" y="665"/>
                    </a:cubicBezTo>
                    <a:cubicBezTo>
                      <a:pt x="678" y="664"/>
                      <a:pt x="678" y="664"/>
                      <a:pt x="678" y="664"/>
                    </a:cubicBezTo>
                    <a:cubicBezTo>
                      <a:pt x="678" y="663"/>
                      <a:pt x="678" y="662"/>
                      <a:pt x="678" y="661"/>
                    </a:cubicBezTo>
                    <a:cubicBezTo>
                      <a:pt x="678" y="661"/>
                      <a:pt x="678" y="661"/>
                      <a:pt x="678" y="660"/>
                    </a:cubicBezTo>
                    <a:cubicBezTo>
                      <a:pt x="678" y="660"/>
                      <a:pt x="678" y="660"/>
                      <a:pt x="678" y="660"/>
                    </a:cubicBezTo>
                    <a:cubicBezTo>
                      <a:pt x="678" y="660"/>
                      <a:pt x="678" y="659"/>
                      <a:pt x="678" y="659"/>
                    </a:cubicBezTo>
                    <a:cubicBezTo>
                      <a:pt x="678" y="659"/>
                      <a:pt x="678" y="659"/>
                      <a:pt x="678" y="659"/>
                    </a:cubicBezTo>
                    <a:cubicBezTo>
                      <a:pt x="678" y="658"/>
                      <a:pt x="678" y="658"/>
                      <a:pt x="678" y="658"/>
                    </a:cubicBezTo>
                    <a:cubicBezTo>
                      <a:pt x="678" y="658"/>
                      <a:pt x="678" y="658"/>
                      <a:pt x="678" y="657"/>
                    </a:cubicBezTo>
                    <a:cubicBezTo>
                      <a:pt x="678" y="657"/>
                      <a:pt x="678" y="657"/>
                      <a:pt x="678" y="657"/>
                    </a:cubicBezTo>
                    <a:cubicBezTo>
                      <a:pt x="678" y="657"/>
                      <a:pt x="678" y="656"/>
                      <a:pt x="678" y="656"/>
                    </a:cubicBezTo>
                    <a:cubicBezTo>
                      <a:pt x="678" y="656"/>
                      <a:pt x="678" y="656"/>
                      <a:pt x="678" y="656"/>
                    </a:cubicBezTo>
                    <a:cubicBezTo>
                      <a:pt x="676" y="753"/>
                      <a:pt x="656" y="845"/>
                      <a:pt x="621" y="929"/>
                    </a:cubicBezTo>
                    <a:cubicBezTo>
                      <a:pt x="623" y="923"/>
                      <a:pt x="628" y="875"/>
                      <a:pt x="598" y="875"/>
                    </a:cubicBezTo>
                    <a:cubicBezTo>
                      <a:pt x="597" y="875"/>
                      <a:pt x="597" y="875"/>
                      <a:pt x="596" y="875"/>
                    </a:cubicBezTo>
                    <a:cubicBezTo>
                      <a:pt x="590" y="875"/>
                      <a:pt x="585" y="875"/>
                      <a:pt x="581" y="875"/>
                    </a:cubicBezTo>
                    <a:cubicBezTo>
                      <a:pt x="566" y="875"/>
                      <a:pt x="565" y="870"/>
                      <a:pt x="529" y="846"/>
                    </a:cubicBezTo>
                    <a:cubicBezTo>
                      <a:pt x="484" y="816"/>
                      <a:pt x="543" y="786"/>
                      <a:pt x="532" y="752"/>
                    </a:cubicBezTo>
                    <a:cubicBezTo>
                      <a:pt x="521" y="718"/>
                      <a:pt x="543" y="701"/>
                      <a:pt x="573" y="659"/>
                    </a:cubicBezTo>
                    <a:cubicBezTo>
                      <a:pt x="604" y="618"/>
                      <a:pt x="570" y="584"/>
                      <a:pt x="573" y="574"/>
                    </a:cubicBezTo>
                    <a:cubicBezTo>
                      <a:pt x="575" y="571"/>
                      <a:pt x="579" y="569"/>
                      <a:pt x="585" y="569"/>
                    </a:cubicBezTo>
                    <a:cubicBezTo>
                      <a:pt x="598" y="569"/>
                      <a:pt x="620" y="577"/>
                      <a:pt x="649" y="601"/>
                    </a:cubicBezTo>
                    <a:cubicBezTo>
                      <a:pt x="665" y="614"/>
                      <a:pt x="673" y="625"/>
                      <a:pt x="678" y="633"/>
                    </a:cubicBezTo>
                    <a:cubicBezTo>
                      <a:pt x="678" y="637"/>
                      <a:pt x="678" y="640"/>
                      <a:pt x="678" y="643"/>
                    </a:cubicBezTo>
                    <a:cubicBezTo>
                      <a:pt x="678" y="643"/>
                      <a:pt x="678" y="643"/>
                      <a:pt x="678" y="643"/>
                    </a:cubicBezTo>
                    <a:cubicBezTo>
                      <a:pt x="678" y="642"/>
                      <a:pt x="678" y="642"/>
                      <a:pt x="678" y="642"/>
                    </a:cubicBezTo>
                    <a:cubicBezTo>
                      <a:pt x="678" y="641"/>
                      <a:pt x="678" y="641"/>
                      <a:pt x="678" y="641"/>
                    </a:cubicBezTo>
                    <a:cubicBezTo>
                      <a:pt x="678" y="641"/>
                      <a:pt x="678" y="641"/>
                      <a:pt x="678" y="640"/>
                    </a:cubicBezTo>
                    <a:cubicBezTo>
                      <a:pt x="678" y="640"/>
                      <a:pt x="678" y="640"/>
                      <a:pt x="678" y="640"/>
                    </a:cubicBezTo>
                    <a:cubicBezTo>
                      <a:pt x="678" y="640"/>
                      <a:pt x="678" y="640"/>
                      <a:pt x="678" y="639"/>
                    </a:cubicBezTo>
                    <a:cubicBezTo>
                      <a:pt x="678" y="639"/>
                      <a:pt x="678" y="639"/>
                      <a:pt x="678" y="639"/>
                    </a:cubicBezTo>
                    <a:cubicBezTo>
                      <a:pt x="678" y="639"/>
                      <a:pt x="678" y="638"/>
                      <a:pt x="678" y="638"/>
                    </a:cubicBezTo>
                    <a:cubicBezTo>
                      <a:pt x="678" y="638"/>
                      <a:pt x="678" y="638"/>
                      <a:pt x="678" y="638"/>
                    </a:cubicBezTo>
                    <a:cubicBezTo>
                      <a:pt x="678" y="637"/>
                      <a:pt x="678" y="637"/>
                      <a:pt x="678" y="637"/>
                    </a:cubicBezTo>
                    <a:cubicBezTo>
                      <a:pt x="678" y="637"/>
                      <a:pt x="678" y="637"/>
                      <a:pt x="678" y="636"/>
                    </a:cubicBezTo>
                    <a:cubicBezTo>
                      <a:pt x="678" y="636"/>
                      <a:pt x="678" y="636"/>
                      <a:pt x="678" y="636"/>
                    </a:cubicBezTo>
                    <a:cubicBezTo>
                      <a:pt x="678" y="636"/>
                      <a:pt x="678" y="636"/>
                      <a:pt x="678" y="635"/>
                    </a:cubicBezTo>
                    <a:cubicBezTo>
                      <a:pt x="678" y="635"/>
                      <a:pt x="678" y="635"/>
                      <a:pt x="678" y="635"/>
                    </a:cubicBezTo>
                    <a:cubicBezTo>
                      <a:pt x="678" y="634"/>
                      <a:pt x="678" y="634"/>
                      <a:pt x="678" y="634"/>
                    </a:cubicBezTo>
                    <a:cubicBezTo>
                      <a:pt x="678" y="634"/>
                      <a:pt x="678" y="633"/>
                      <a:pt x="678" y="633"/>
                    </a:cubicBezTo>
                    <a:cubicBezTo>
                      <a:pt x="678" y="633"/>
                      <a:pt x="678" y="633"/>
                      <a:pt x="678" y="633"/>
                    </a:cubicBezTo>
                    <a:cubicBezTo>
                      <a:pt x="678" y="633"/>
                      <a:pt x="678" y="632"/>
                      <a:pt x="678" y="632"/>
                    </a:cubicBezTo>
                    <a:cubicBezTo>
                      <a:pt x="678" y="632"/>
                      <a:pt x="678" y="632"/>
                      <a:pt x="678" y="631"/>
                    </a:cubicBezTo>
                    <a:cubicBezTo>
                      <a:pt x="678" y="631"/>
                      <a:pt x="678" y="631"/>
                      <a:pt x="678" y="631"/>
                    </a:cubicBezTo>
                    <a:cubicBezTo>
                      <a:pt x="678" y="631"/>
                      <a:pt x="678" y="630"/>
                      <a:pt x="678" y="630"/>
                    </a:cubicBezTo>
                    <a:cubicBezTo>
                      <a:pt x="678" y="630"/>
                      <a:pt x="678" y="630"/>
                      <a:pt x="678" y="630"/>
                    </a:cubicBezTo>
                    <a:cubicBezTo>
                      <a:pt x="678" y="629"/>
                      <a:pt x="678" y="629"/>
                      <a:pt x="678" y="629"/>
                    </a:cubicBezTo>
                    <a:cubicBezTo>
                      <a:pt x="678" y="629"/>
                      <a:pt x="678" y="629"/>
                      <a:pt x="678" y="628"/>
                    </a:cubicBezTo>
                    <a:cubicBezTo>
                      <a:pt x="678" y="628"/>
                      <a:pt x="678" y="628"/>
                      <a:pt x="678" y="628"/>
                    </a:cubicBezTo>
                    <a:cubicBezTo>
                      <a:pt x="678" y="628"/>
                      <a:pt x="678" y="628"/>
                      <a:pt x="678" y="627"/>
                    </a:cubicBezTo>
                    <a:cubicBezTo>
                      <a:pt x="678" y="627"/>
                      <a:pt x="678" y="627"/>
                      <a:pt x="678" y="627"/>
                    </a:cubicBezTo>
                    <a:cubicBezTo>
                      <a:pt x="678" y="627"/>
                      <a:pt x="678" y="626"/>
                      <a:pt x="678" y="626"/>
                    </a:cubicBezTo>
                    <a:cubicBezTo>
                      <a:pt x="678" y="626"/>
                      <a:pt x="678" y="626"/>
                      <a:pt x="678" y="626"/>
                    </a:cubicBezTo>
                    <a:cubicBezTo>
                      <a:pt x="678" y="625"/>
                      <a:pt x="678" y="625"/>
                      <a:pt x="678" y="625"/>
                    </a:cubicBezTo>
                    <a:cubicBezTo>
                      <a:pt x="678" y="625"/>
                      <a:pt x="678" y="625"/>
                      <a:pt x="678" y="625"/>
                    </a:cubicBezTo>
                    <a:cubicBezTo>
                      <a:pt x="678" y="624"/>
                      <a:pt x="678" y="624"/>
                      <a:pt x="678" y="624"/>
                    </a:cubicBezTo>
                    <a:cubicBezTo>
                      <a:pt x="678" y="624"/>
                      <a:pt x="678" y="623"/>
                      <a:pt x="678" y="623"/>
                    </a:cubicBezTo>
                    <a:cubicBezTo>
                      <a:pt x="678" y="623"/>
                      <a:pt x="678" y="623"/>
                      <a:pt x="678" y="622"/>
                    </a:cubicBezTo>
                    <a:cubicBezTo>
                      <a:pt x="678" y="622"/>
                      <a:pt x="678" y="622"/>
                      <a:pt x="678" y="622"/>
                    </a:cubicBezTo>
                    <a:cubicBezTo>
                      <a:pt x="678" y="622"/>
                      <a:pt x="678" y="621"/>
                      <a:pt x="678" y="621"/>
                    </a:cubicBezTo>
                    <a:cubicBezTo>
                      <a:pt x="678" y="621"/>
                      <a:pt x="678" y="621"/>
                      <a:pt x="678" y="621"/>
                    </a:cubicBezTo>
                    <a:cubicBezTo>
                      <a:pt x="678" y="620"/>
                      <a:pt x="678" y="620"/>
                      <a:pt x="678" y="620"/>
                    </a:cubicBezTo>
                    <a:cubicBezTo>
                      <a:pt x="678" y="620"/>
                      <a:pt x="678" y="620"/>
                      <a:pt x="678" y="619"/>
                    </a:cubicBezTo>
                    <a:cubicBezTo>
                      <a:pt x="678" y="619"/>
                      <a:pt x="678" y="619"/>
                      <a:pt x="678" y="619"/>
                    </a:cubicBezTo>
                    <a:cubicBezTo>
                      <a:pt x="678" y="619"/>
                      <a:pt x="678" y="618"/>
                      <a:pt x="678" y="618"/>
                    </a:cubicBezTo>
                    <a:cubicBezTo>
                      <a:pt x="678" y="618"/>
                      <a:pt x="678" y="618"/>
                      <a:pt x="678" y="618"/>
                    </a:cubicBezTo>
                    <a:cubicBezTo>
                      <a:pt x="678" y="618"/>
                      <a:pt x="678" y="617"/>
                      <a:pt x="678" y="617"/>
                    </a:cubicBezTo>
                    <a:cubicBezTo>
                      <a:pt x="678" y="617"/>
                      <a:pt x="678" y="617"/>
                      <a:pt x="678" y="617"/>
                    </a:cubicBezTo>
                    <a:cubicBezTo>
                      <a:pt x="678" y="616"/>
                      <a:pt x="678" y="616"/>
                      <a:pt x="678" y="616"/>
                    </a:cubicBezTo>
                    <a:cubicBezTo>
                      <a:pt x="678" y="616"/>
                      <a:pt x="678" y="616"/>
                      <a:pt x="678" y="615"/>
                    </a:cubicBezTo>
                    <a:cubicBezTo>
                      <a:pt x="678" y="615"/>
                      <a:pt x="678" y="615"/>
                      <a:pt x="678" y="615"/>
                    </a:cubicBezTo>
                    <a:cubicBezTo>
                      <a:pt x="678" y="615"/>
                      <a:pt x="678" y="614"/>
                      <a:pt x="678" y="614"/>
                    </a:cubicBezTo>
                    <a:cubicBezTo>
                      <a:pt x="678" y="614"/>
                      <a:pt x="678" y="614"/>
                      <a:pt x="678" y="614"/>
                    </a:cubicBezTo>
                    <a:cubicBezTo>
                      <a:pt x="678" y="614"/>
                      <a:pt x="678" y="613"/>
                      <a:pt x="678" y="613"/>
                    </a:cubicBezTo>
                    <a:cubicBezTo>
                      <a:pt x="678" y="613"/>
                      <a:pt x="678" y="612"/>
                      <a:pt x="678" y="612"/>
                    </a:cubicBezTo>
                    <a:cubicBezTo>
                      <a:pt x="678" y="612"/>
                      <a:pt x="678" y="612"/>
                      <a:pt x="678" y="612"/>
                    </a:cubicBezTo>
                    <a:cubicBezTo>
                      <a:pt x="678" y="611"/>
                      <a:pt x="678" y="611"/>
                      <a:pt x="678" y="611"/>
                    </a:cubicBezTo>
                    <a:cubicBezTo>
                      <a:pt x="678" y="611"/>
                      <a:pt x="678" y="611"/>
                      <a:pt x="678" y="610"/>
                    </a:cubicBezTo>
                    <a:cubicBezTo>
                      <a:pt x="678" y="610"/>
                      <a:pt x="678" y="610"/>
                      <a:pt x="678" y="610"/>
                    </a:cubicBezTo>
                    <a:cubicBezTo>
                      <a:pt x="678" y="610"/>
                      <a:pt x="678" y="609"/>
                      <a:pt x="678" y="609"/>
                    </a:cubicBezTo>
                    <a:cubicBezTo>
                      <a:pt x="678" y="609"/>
                      <a:pt x="678" y="609"/>
                      <a:pt x="678" y="609"/>
                    </a:cubicBezTo>
                    <a:cubicBezTo>
                      <a:pt x="678" y="608"/>
                      <a:pt x="678" y="608"/>
                      <a:pt x="677" y="608"/>
                    </a:cubicBezTo>
                    <a:cubicBezTo>
                      <a:pt x="677" y="608"/>
                      <a:pt x="677" y="608"/>
                      <a:pt x="677" y="607"/>
                    </a:cubicBezTo>
                    <a:cubicBezTo>
                      <a:pt x="677" y="607"/>
                      <a:pt x="677" y="607"/>
                      <a:pt x="677" y="607"/>
                    </a:cubicBezTo>
                    <a:cubicBezTo>
                      <a:pt x="677" y="607"/>
                      <a:pt x="677" y="607"/>
                      <a:pt x="677" y="606"/>
                    </a:cubicBezTo>
                    <a:cubicBezTo>
                      <a:pt x="677" y="606"/>
                      <a:pt x="677" y="606"/>
                      <a:pt x="677" y="606"/>
                    </a:cubicBezTo>
                    <a:cubicBezTo>
                      <a:pt x="677" y="606"/>
                      <a:pt x="677" y="606"/>
                      <a:pt x="677" y="605"/>
                    </a:cubicBezTo>
                    <a:cubicBezTo>
                      <a:pt x="677" y="605"/>
                      <a:pt x="677" y="605"/>
                      <a:pt x="677" y="605"/>
                    </a:cubicBezTo>
                    <a:cubicBezTo>
                      <a:pt x="677" y="605"/>
                      <a:pt x="677" y="604"/>
                      <a:pt x="677" y="604"/>
                    </a:cubicBezTo>
                    <a:cubicBezTo>
                      <a:pt x="677" y="604"/>
                      <a:pt x="677" y="604"/>
                      <a:pt x="677" y="604"/>
                    </a:cubicBezTo>
                    <a:cubicBezTo>
                      <a:pt x="677" y="603"/>
                      <a:pt x="677" y="602"/>
                      <a:pt x="677" y="601"/>
                    </a:cubicBezTo>
                    <a:cubicBezTo>
                      <a:pt x="677" y="601"/>
                      <a:pt x="677" y="601"/>
                      <a:pt x="677" y="601"/>
                    </a:cubicBezTo>
                    <a:cubicBezTo>
                      <a:pt x="677" y="601"/>
                      <a:pt x="677" y="600"/>
                      <a:pt x="677" y="600"/>
                    </a:cubicBezTo>
                    <a:cubicBezTo>
                      <a:pt x="677" y="600"/>
                      <a:pt x="677" y="600"/>
                      <a:pt x="677" y="600"/>
                    </a:cubicBezTo>
                    <a:cubicBezTo>
                      <a:pt x="677" y="600"/>
                      <a:pt x="677" y="599"/>
                      <a:pt x="677" y="599"/>
                    </a:cubicBezTo>
                    <a:cubicBezTo>
                      <a:pt x="677" y="599"/>
                      <a:pt x="677" y="599"/>
                      <a:pt x="677" y="599"/>
                    </a:cubicBezTo>
                    <a:cubicBezTo>
                      <a:pt x="677" y="598"/>
                      <a:pt x="677" y="598"/>
                      <a:pt x="677" y="598"/>
                    </a:cubicBezTo>
                    <a:cubicBezTo>
                      <a:pt x="677" y="598"/>
                      <a:pt x="677" y="598"/>
                      <a:pt x="677" y="597"/>
                    </a:cubicBezTo>
                    <a:cubicBezTo>
                      <a:pt x="677" y="597"/>
                      <a:pt x="677" y="597"/>
                      <a:pt x="677" y="597"/>
                    </a:cubicBezTo>
                    <a:cubicBezTo>
                      <a:pt x="677" y="597"/>
                      <a:pt x="677" y="597"/>
                      <a:pt x="677" y="596"/>
                    </a:cubicBezTo>
                    <a:cubicBezTo>
                      <a:pt x="677" y="596"/>
                      <a:pt x="677" y="596"/>
                      <a:pt x="677" y="596"/>
                    </a:cubicBezTo>
                    <a:cubicBezTo>
                      <a:pt x="677" y="596"/>
                      <a:pt x="677" y="595"/>
                      <a:pt x="677" y="595"/>
                    </a:cubicBezTo>
                    <a:cubicBezTo>
                      <a:pt x="677" y="595"/>
                      <a:pt x="677" y="595"/>
                      <a:pt x="677" y="595"/>
                    </a:cubicBezTo>
                    <a:cubicBezTo>
                      <a:pt x="677" y="594"/>
                      <a:pt x="677" y="594"/>
                      <a:pt x="677" y="594"/>
                    </a:cubicBezTo>
                    <a:cubicBezTo>
                      <a:pt x="677" y="593"/>
                      <a:pt x="677" y="592"/>
                      <a:pt x="676" y="590"/>
                    </a:cubicBezTo>
                    <a:cubicBezTo>
                      <a:pt x="676" y="590"/>
                      <a:pt x="676" y="590"/>
                      <a:pt x="676" y="590"/>
                    </a:cubicBezTo>
                    <a:cubicBezTo>
                      <a:pt x="676" y="590"/>
                      <a:pt x="676" y="590"/>
                      <a:pt x="676" y="589"/>
                    </a:cubicBezTo>
                    <a:cubicBezTo>
                      <a:pt x="676" y="589"/>
                      <a:pt x="676" y="589"/>
                      <a:pt x="676" y="589"/>
                    </a:cubicBezTo>
                    <a:cubicBezTo>
                      <a:pt x="676" y="589"/>
                      <a:pt x="676" y="589"/>
                      <a:pt x="676" y="588"/>
                    </a:cubicBezTo>
                    <a:cubicBezTo>
                      <a:pt x="676" y="588"/>
                      <a:pt x="676" y="588"/>
                      <a:pt x="676" y="588"/>
                    </a:cubicBezTo>
                    <a:cubicBezTo>
                      <a:pt x="676" y="588"/>
                      <a:pt x="676" y="587"/>
                      <a:pt x="676" y="587"/>
                    </a:cubicBezTo>
                    <a:cubicBezTo>
                      <a:pt x="676" y="587"/>
                      <a:pt x="676" y="587"/>
                      <a:pt x="676" y="587"/>
                    </a:cubicBezTo>
                    <a:cubicBezTo>
                      <a:pt x="676" y="587"/>
                      <a:pt x="676" y="586"/>
                      <a:pt x="676" y="586"/>
                    </a:cubicBezTo>
                    <a:cubicBezTo>
                      <a:pt x="676" y="586"/>
                      <a:pt x="676" y="586"/>
                      <a:pt x="676" y="586"/>
                    </a:cubicBezTo>
                    <a:cubicBezTo>
                      <a:pt x="676" y="586"/>
                      <a:pt x="676" y="585"/>
                      <a:pt x="676" y="585"/>
                    </a:cubicBezTo>
                    <a:cubicBezTo>
                      <a:pt x="676" y="585"/>
                      <a:pt x="676" y="585"/>
                      <a:pt x="676" y="585"/>
                    </a:cubicBezTo>
                    <a:cubicBezTo>
                      <a:pt x="676" y="583"/>
                      <a:pt x="676" y="582"/>
                      <a:pt x="676" y="581"/>
                    </a:cubicBezTo>
                    <a:cubicBezTo>
                      <a:pt x="676" y="581"/>
                      <a:pt x="676" y="581"/>
                      <a:pt x="676" y="581"/>
                    </a:cubicBezTo>
                    <a:cubicBezTo>
                      <a:pt x="676" y="580"/>
                      <a:pt x="676" y="580"/>
                      <a:pt x="676" y="580"/>
                    </a:cubicBezTo>
                    <a:cubicBezTo>
                      <a:pt x="676" y="580"/>
                      <a:pt x="676" y="580"/>
                      <a:pt x="676" y="580"/>
                    </a:cubicBezTo>
                    <a:cubicBezTo>
                      <a:pt x="676" y="579"/>
                      <a:pt x="676" y="579"/>
                      <a:pt x="676" y="579"/>
                    </a:cubicBezTo>
                    <a:cubicBezTo>
                      <a:pt x="676" y="579"/>
                      <a:pt x="676" y="579"/>
                      <a:pt x="676" y="579"/>
                    </a:cubicBezTo>
                    <a:cubicBezTo>
                      <a:pt x="676" y="578"/>
                      <a:pt x="676" y="578"/>
                      <a:pt x="675" y="578"/>
                    </a:cubicBezTo>
                    <a:cubicBezTo>
                      <a:pt x="675" y="578"/>
                      <a:pt x="675" y="578"/>
                      <a:pt x="675" y="578"/>
                    </a:cubicBezTo>
                    <a:cubicBezTo>
                      <a:pt x="675" y="575"/>
                      <a:pt x="675" y="572"/>
                      <a:pt x="675" y="569"/>
                    </a:cubicBezTo>
                    <a:cubicBezTo>
                      <a:pt x="675" y="569"/>
                      <a:pt x="675" y="569"/>
                      <a:pt x="675" y="569"/>
                    </a:cubicBezTo>
                    <a:cubicBezTo>
                      <a:pt x="651" y="327"/>
                      <a:pt x="512" y="118"/>
                      <a:pt x="312" y="0"/>
                    </a:cubicBezTo>
                  </a:path>
                </a:pathLst>
              </a:custGeom>
              <a:solidFill>
                <a:srgbClr val="13B0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îṡḻíḓe">
                <a:extLst>
                  <a:ext uri="{FF2B5EF4-FFF2-40B4-BE49-F238E27FC236}">
                    <a16:creationId xmlns:a16="http://schemas.microsoft.com/office/drawing/2014/main" id="{21AB5C26-92D2-4099-93E5-1CB6A057C317}"/>
                  </a:ext>
                </a:extLst>
              </p:cNvPr>
              <p:cNvSpPr/>
              <p:nvPr/>
            </p:nvSpPr>
            <p:spPr bwMode="auto">
              <a:xfrm>
                <a:off x="3046" y="2802"/>
                <a:ext cx="34" cy="14"/>
              </a:xfrm>
              <a:custGeom>
                <a:avLst/>
                <a:gdLst>
                  <a:gd name="T0" fmla="*/ 58 w 60"/>
                  <a:gd name="T1" fmla="*/ 0 h 25"/>
                  <a:gd name="T2" fmla="*/ 0 w 60"/>
                  <a:gd name="T3" fmla="*/ 23 h 25"/>
                  <a:gd name="T4" fmla="*/ 1 w 60"/>
                  <a:gd name="T5" fmla="*/ 25 h 25"/>
                  <a:gd name="T6" fmla="*/ 38 w 60"/>
                  <a:gd name="T7" fmla="*/ 20 h 25"/>
                  <a:gd name="T8" fmla="*/ 47 w 60"/>
                  <a:gd name="T9" fmla="*/ 19 h 25"/>
                  <a:gd name="T10" fmla="*/ 55 w 60"/>
                  <a:gd name="T11" fmla="*/ 12 h 25"/>
                  <a:gd name="T12" fmla="*/ 58 w 60"/>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60" h="25">
                    <a:moveTo>
                      <a:pt x="58" y="0"/>
                    </a:moveTo>
                    <a:cubicBezTo>
                      <a:pt x="39" y="8"/>
                      <a:pt x="20" y="16"/>
                      <a:pt x="0" y="23"/>
                    </a:cubicBezTo>
                    <a:cubicBezTo>
                      <a:pt x="1" y="25"/>
                      <a:pt x="1" y="25"/>
                      <a:pt x="1" y="25"/>
                    </a:cubicBezTo>
                    <a:cubicBezTo>
                      <a:pt x="13" y="24"/>
                      <a:pt x="25" y="22"/>
                      <a:pt x="38" y="20"/>
                    </a:cubicBezTo>
                    <a:cubicBezTo>
                      <a:pt x="41" y="20"/>
                      <a:pt x="44" y="19"/>
                      <a:pt x="47" y="19"/>
                    </a:cubicBezTo>
                    <a:cubicBezTo>
                      <a:pt x="50" y="15"/>
                      <a:pt x="53" y="12"/>
                      <a:pt x="55" y="12"/>
                    </a:cubicBezTo>
                    <a:cubicBezTo>
                      <a:pt x="60" y="11"/>
                      <a:pt x="60" y="7"/>
                      <a:pt x="58" y="0"/>
                    </a:cubicBezTo>
                  </a:path>
                </a:pathLst>
              </a:custGeom>
              <a:solidFill>
                <a:srgbClr val="CFCE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9" name="ïşlïḍé">
                <a:extLst>
                  <a:ext uri="{FF2B5EF4-FFF2-40B4-BE49-F238E27FC236}">
                    <a16:creationId xmlns:a16="http://schemas.microsoft.com/office/drawing/2014/main" id="{BB217507-8BE1-45BC-8A3F-1AACFFE4D829}"/>
                  </a:ext>
                </a:extLst>
              </p:cNvPr>
              <p:cNvSpPr/>
              <p:nvPr/>
            </p:nvSpPr>
            <p:spPr bwMode="auto">
              <a:xfrm>
                <a:off x="3167" y="2034"/>
                <a:ext cx="30" cy="32"/>
              </a:xfrm>
              <a:custGeom>
                <a:avLst/>
                <a:gdLst>
                  <a:gd name="T0" fmla="*/ 0 w 52"/>
                  <a:gd name="T1" fmla="*/ 0 h 56"/>
                  <a:gd name="T2" fmla="*/ 48 w 52"/>
                  <a:gd name="T3" fmla="*/ 56 h 56"/>
                  <a:gd name="T4" fmla="*/ 49 w 52"/>
                  <a:gd name="T5" fmla="*/ 32 h 56"/>
                  <a:gd name="T6" fmla="*/ 0 w 52"/>
                  <a:gd name="T7" fmla="*/ 0 h 56"/>
                </a:gdLst>
                <a:ahLst/>
                <a:cxnLst>
                  <a:cxn ang="0">
                    <a:pos x="T0" y="T1"/>
                  </a:cxn>
                  <a:cxn ang="0">
                    <a:pos x="T2" y="T3"/>
                  </a:cxn>
                  <a:cxn ang="0">
                    <a:pos x="T4" y="T5"/>
                  </a:cxn>
                  <a:cxn ang="0">
                    <a:pos x="T6" y="T7"/>
                  </a:cxn>
                </a:cxnLst>
                <a:rect l="0" t="0" r="r" b="b"/>
                <a:pathLst>
                  <a:path w="52" h="56">
                    <a:moveTo>
                      <a:pt x="0" y="0"/>
                    </a:moveTo>
                    <a:cubicBezTo>
                      <a:pt x="16" y="18"/>
                      <a:pt x="33" y="36"/>
                      <a:pt x="48" y="56"/>
                    </a:cubicBezTo>
                    <a:cubicBezTo>
                      <a:pt x="50" y="50"/>
                      <a:pt x="52" y="42"/>
                      <a:pt x="49" y="32"/>
                    </a:cubicBezTo>
                    <a:cubicBezTo>
                      <a:pt x="44" y="10"/>
                      <a:pt x="21" y="4"/>
                      <a:pt x="0" y="0"/>
                    </a:cubicBezTo>
                  </a:path>
                </a:pathLst>
              </a:custGeom>
              <a:solidFill>
                <a:srgbClr val="13B0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ïšlïḓé">
                <a:extLst>
                  <a:ext uri="{FF2B5EF4-FFF2-40B4-BE49-F238E27FC236}">
                    <a16:creationId xmlns:a16="http://schemas.microsoft.com/office/drawing/2014/main" id="{1F508CC4-54B3-46F8-92A9-7FFDB7BDC9F7}"/>
                  </a:ext>
                </a:extLst>
              </p:cNvPr>
              <p:cNvSpPr/>
              <p:nvPr/>
            </p:nvSpPr>
            <p:spPr bwMode="auto">
              <a:xfrm>
                <a:off x="3430" y="2392"/>
                <a:ext cx="0" cy="2"/>
              </a:xfrm>
              <a:custGeom>
                <a:avLst/>
                <a:gdLst>
                  <a:gd name="T0" fmla="*/ 2 h 3"/>
                  <a:gd name="T1" fmla="*/ 3 h 3"/>
                  <a:gd name="T2" fmla="*/ 3 h 3"/>
                  <a:gd name="T3" fmla="*/ 2 h 3"/>
                  <a:gd name="T4" fmla="*/ 1 h 3"/>
                  <a:gd name="T5" fmla="*/ 2 h 3"/>
                  <a:gd name="T6" fmla="*/ 1 h 3"/>
                  <a:gd name="T7" fmla="*/ 0 h 3"/>
                  <a:gd name="T8" fmla="*/ 1 h 3"/>
                  <a:gd name="T9" fmla="*/ 0 h 3"/>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
                    <a:moveTo>
                      <a:pt x="0" y="2"/>
                    </a:moveTo>
                    <a:cubicBezTo>
                      <a:pt x="0" y="3"/>
                      <a:pt x="0" y="3"/>
                      <a:pt x="0" y="3"/>
                    </a:cubicBezTo>
                    <a:cubicBezTo>
                      <a:pt x="0" y="3"/>
                      <a:pt x="0" y="3"/>
                      <a:pt x="0" y="3"/>
                    </a:cubicBezTo>
                    <a:cubicBezTo>
                      <a:pt x="0" y="3"/>
                      <a:pt x="0" y="3"/>
                      <a:pt x="0" y="2"/>
                    </a:cubicBezTo>
                    <a:moveTo>
                      <a:pt x="0" y="1"/>
                    </a:moveTo>
                    <a:cubicBezTo>
                      <a:pt x="0" y="2"/>
                      <a:pt x="0" y="2"/>
                      <a:pt x="0" y="2"/>
                    </a:cubicBezTo>
                    <a:cubicBezTo>
                      <a:pt x="0" y="2"/>
                      <a:pt x="0" y="2"/>
                      <a:pt x="0" y="1"/>
                    </a:cubicBezTo>
                    <a:moveTo>
                      <a:pt x="0" y="0"/>
                    </a:moveTo>
                    <a:cubicBezTo>
                      <a:pt x="0" y="0"/>
                      <a:pt x="0" y="0"/>
                      <a:pt x="0" y="1"/>
                    </a:cubicBezTo>
                    <a:cubicBezTo>
                      <a:pt x="0" y="1"/>
                      <a:pt x="0" y="0"/>
                      <a:pt x="0" y="0"/>
                    </a:cubicBezTo>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1" name="îŝļiďè">
                <a:extLst>
                  <a:ext uri="{FF2B5EF4-FFF2-40B4-BE49-F238E27FC236}">
                    <a16:creationId xmlns:a16="http://schemas.microsoft.com/office/drawing/2014/main" id="{ADC2C682-640F-4294-83EC-A8229EC9F268}"/>
                  </a:ext>
                </a:extLst>
              </p:cNvPr>
              <p:cNvSpPr/>
              <p:nvPr/>
            </p:nvSpPr>
            <p:spPr bwMode="auto">
              <a:xfrm>
                <a:off x="3430" y="2393"/>
                <a:ext cx="0" cy="1"/>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0"/>
                    </a:cubicBezTo>
                    <a:cubicBezTo>
                      <a:pt x="0" y="0"/>
                      <a:pt x="0" y="0"/>
                      <a:pt x="0" y="0"/>
                    </a:cubicBezTo>
                  </a:path>
                </a:pathLst>
              </a:custGeom>
              <a:solidFill>
                <a:srgbClr val="13B0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2" name="iṣḷîďe">
                <a:extLst>
                  <a:ext uri="{FF2B5EF4-FFF2-40B4-BE49-F238E27FC236}">
                    <a16:creationId xmlns:a16="http://schemas.microsoft.com/office/drawing/2014/main" id="{96022A78-8E4A-4A1B-9D00-E4DB6485C7A2}"/>
                  </a:ext>
                </a:extLst>
              </p:cNvPr>
              <p:cNvSpPr/>
              <p:nvPr/>
            </p:nvSpPr>
            <p:spPr bwMode="auto">
              <a:xfrm>
                <a:off x="3430" y="239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3" name="îSlïḍê">
                <a:extLst>
                  <a:ext uri="{FF2B5EF4-FFF2-40B4-BE49-F238E27FC236}">
                    <a16:creationId xmlns:a16="http://schemas.microsoft.com/office/drawing/2014/main" id="{757D3ACB-7453-4577-8F67-7A4E054A31DC}"/>
                  </a:ext>
                </a:extLst>
              </p:cNvPr>
              <p:cNvSpPr/>
              <p:nvPr/>
            </p:nvSpPr>
            <p:spPr bwMode="auto">
              <a:xfrm>
                <a:off x="3430" y="239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13B0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4" name="iś1îḑe">
                <a:extLst>
                  <a:ext uri="{FF2B5EF4-FFF2-40B4-BE49-F238E27FC236}">
                    <a16:creationId xmlns:a16="http://schemas.microsoft.com/office/drawing/2014/main" id="{06A65F5B-B6C3-4C6A-B004-81E39B745A02}"/>
                  </a:ext>
                </a:extLst>
              </p:cNvPr>
              <p:cNvSpPr/>
              <p:nvPr/>
            </p:nvSpPr>
            <p:spPr bwMode="auto">
              <a:xfrm>
                <a:off x="3430" y="2395"/>
                <a:ext cx="0" cy="0"/>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0"/>
                      <a:pt x="0" y="0"/>
                      <a:pt x="0" y="0"/>
                    </a:cubicBezTo>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ïsḷíḓè">
                <a:extLst>
                  <a:ext uri="{FF2B5EF4-FFF2-40B4-BE49-F238E27FC236}">
                    <a16:creationId xmlns:a16="http://schemas.microsoft.com/office/drawing/2014/main" id="{AE7831B8-BD31-41C0-A7C2-DC674CB8EB38}"/>
                  </a:ext>
                </a:extLst>
              </p:cNvPr>
              <p:cNvSpPr/>
              <p:nvPr/>
            </p:nvSpPr>
            <p:spPr bwMode="auto">
              <a:xfrm>
                <a:off x="3430" y="23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13B0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íşḻídé">
                <a:extLst>
                  <a:ext uri="{FF2B5EF4-FFF2-40B4-BE49-F238E27FC236}">
                    <a16:creationId xmlns:a16="http://schemas.microsoft.com/office/drawing/2014/main" id="{62AF34D3-3532-481F-820E-84DB1C926172}"/>
                  </a:ext>
                </a:extLst>
              </p:cNvPr>
              <p:cNvSpPr/>
              <p:nvPr/>
            </p:nvSpPr>
            <p:spPr bwMode="auto">
              <a:xfrm>
                <a:off x="3430" y="2395"/>
                <a:ext cx="0" cy="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cubicBezTo>
                      <a:pt x="0" y="1"/>
                      <a:pt x="0" y="0"/>
                      <a:pt x="0" y="0"/>
                    </a:cubicBezTo>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ïṡľîḋe">
                <a:extLst>
                  <a:ext uri="{FF2B5EF4-FFF2-40B4-BE49-F238E27FC236}">
                    <a16:creationId xmlns:a16="http://schemas.microsoft.com/office/drawing/2014/main" id="{3268FF27-C47E-4317-8DB4-6ACC38166075}"/>
                  </a:ext>
                </a:extLst>
              </p:cNvPr>
              <p:cNvSpPr/>
              <p:nvPr/>
            </p:nvSpPr>
            <p:spPr bwMode="auto">
              <a:xfrm>
                <a:off x="3430" y="2395"/>
                <a:ext cx="0" cy="1"/>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0"/>
                      <a:pt x="0" y="0"/>
                      <a:pt x="0" y="0"/>
                    </a:cubicBezTo>
                    <a:cubicBezTo>
                      <a:pt x="0" y="0"/>
                      <a:pt x="0" y="0"/>
                      <a:pt x="0" y="0"/>
                    </a:cubicBezTo>
                  </a:path>
                </a:pathLst>
              </a:custGeom>
              <a:solidFill>
                <a:srgbClr val="13B0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íś1iḍè">
                <a:extLst>
                  <a:ext uri="{FF2B5EF4-FFF2-40B4-BE49-F238E27FC236}">
                    <a16:creationId xmlns:a16="http://schemas.microsoft.com/office/drawing/2014/main" id="{F6B9D9B1-D386-4371-A14B-F7CFA1BCAC0A}"/>
                  </a:ext>
                </a:extLst>
              </p:cNvPr>
              <p:cNvSpPr/>
              <p:nvPr/>
            </p:nvSpPr>
            <p:spPr bwMode="auto">
              <a:xfrm>
                <a:off x="3430" y="2396"/>
                <a:ext cx="0" cy="0"/>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1"/>
                      <a:pt x="0" y="1"/>
                      <a:pt x="0" y="0"/>
                    </a:cubicBezTo>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íşľíḓè">
                <a:extLst>
                  <a:ext uri="{FF2B5EF4-FFF2-40B4-BE49-F238E27FC236}">
                    <a16:creationId xmlns:a16="http://schemas.microsoft.com/office/drawing/2014/main" id="{43F4E089-B233-4388-AEDD-99C57764D44B}"/>
                  </a:ext>
                </a:extLst>
              </p:cNvPr>
              <p:cNvSpPr/>
              <p:nvPr/>
            </p:nvSpPr>
            <p:spPr bwMode="auto">
              <a:xfrm>
                <a:off x="3430" y="2396"/>
                <a:ext cx="0" cy="0"/>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0"/>
                      <a:pt x="0" y="0"/>
                    </a:cubicBezTo>
                    <a:cubicBezTo>
                      <a:pt x="0" y="0"/>
                      <a:pt x="0" y="0"/>
                      <a:pt x="0" y="0"/>
                    </a:cubicBezTo>
                  </a:path>
                </a:pathLst>
              </a:custGeom>
              <a:solidFill>
                <a:srgbClr val="13B0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ís1îḍê">
                <a:extLst>
                  <a:ext uri="{FF2B5EF4-FFF2-40B4-BE49-F238E27FC236}">
                    <a16:creationId xmlns:a16="http://schemas.microsoft.com/office/drawing/2014/main" id="{B75C95A4-4158-4262-8744-B6F1C1C95899}"/>
                  </a:ext>
                </a:extLst>
              </p:cNvPr>
              <p:cNvSpPr/>
              <p:nvPr/>
            </p:nvSpPr>
            <p:spPr bwMode="auto">
              <a:xfrm>
                <a:off x="3430" y="239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îšḻíḋê">
                <a:extLst>
                  <a:ext uri="{FF2B5EF4-FFF2-40B4-BE49-F238E27FC236}">
                    <a16:creationId xmlns:a16="http://schemas.microsoft.com/office/drawing/2014/main" id="{B5D5ACB4-B47D-4F14-AAD5-E2817730AD7D}"/>
                  </a:ext>
                </a:extLst>
              </p:cNvPr>
              <p:cNvSpPr/>
              <p:nvPr/>
            </p:nvSpPr>
            <p:spPr bwMode="auto">
              <a:xfrm>
                <a:off x="3430" y="2396"/>
                <a:ext cx="0" cy="1"/>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0"/>
                    </a:cubicBezTo>
                    <a:cubicBezTo>
                      <a:pt x="0" y="0"/>
                      <a:pt x="0" y="0"/>
                      <a:pt x="0" y="0"/>
                    </a:cubicBezTo>
                  </a:path>
                </a:pathLst>
              </a:custGeom>
              <a:solidFill>
                <a:srgbClr val="13B0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2" name="íS1îďe">
                <a:extLst>
                  <a:ext uri="{FF2B5EF4-FFF2-40B4-BE49-F238E27FC236}">
                    <a16:creationId xmlns:a16="http://schemas.microsoft.com/office/drawing/2014/main" id="{A04C8A0E-B73E-483D-87F6-0DDE19159B37}"/>
                  </a:ext>
                </a:extLst>
              </p:cNvPr>
              <p:cNvSpPr/>
              <p:nvPr/>
            </p:nvSpPr>
            <p:spPr bwMode="auto">
              <a:xfrm>
                <a:off x="3430" y="23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3" name="îṥ1ïḋè">
                <a:extLst>
                  <a:ext uri="{FF2B5EF4-FFF2-40B4-BE49-F238E27FC236}">
                    <a16:creationId xmlns:a16="http://schemas.microsoft.com/office/drawing/2014/main" id="{8D7DEA26-D11A-479E-8217-6CDE8AD8399E}"/>
                  </a:ext>
                </a:extLst>
              </p:cNvPr>
              <p:cNvSpPr/>
              <p:nvPr/>
            </p:nvSpPr>
            <p:spPr bwMode="auto">
              <a:xfrm>
                <a:off x="3430" y="2397"/>
                <a:ext cx="0" cy="1"/>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1"/>
                    </a:cubicBezTo>
                    <a:cubicBezTo>
                      <a:pt x="0" y="1"/>
                      <a:pt x="0" y="0"/>
                      <a:pt x="0" y="0"/>
                    </a:cubicBezTo>
                  </a:path>
                </a:pathLst>
              </a:custGeom>
              <a:solidFill>
                <a:srgbClr val="13B0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4" name="iṧḷíďê">
                <a:extLst>
                  <a:ext uri="{FF2B5EF4-FFF2-40B4-BE49-F238E27FC236}">
                    <a16:creationId xmlns:a16="http://schemas.microsoft.com/office/drawing/2014/main" id="{CF6072D9-E3B5-43B7-AF71-A9FEAE771F8C}"/>
                  </a:ext>
                </a:extLst>
              </p:cNvPr>
              <p:cNvSpPr/>
              <p:nvPr/>
            </p:nvSpPr>
            <p:spPr bwMode="auto">
              <a:xfrm>
                <a:off x="3430" y="239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5" name="iS1ídê">
                <a:extLst>
                  <a:ext uri="{FF2B5EF4-FFF2-40B4-BE49-F238E27FC236}">
                    <a16:creationId xmlns:a16="http://schemas.microsoft.com/office/drawing/2014/main" id="{4F725F56-25D3-43CB-9BFB-08203842523D}"/>
                  </a:ext>
                </a:extLst>
              </p:cNvPr>
              <p:cNvSpPr/>
              <p:nvPr/>
            </p:nvSpPr>
            <p:spPr bwMode="auto">
              <a:xfrm>
                <a:off x="3430" y="2398"/>
                <a:ext cx="0" cy="1"/>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0"/>
                      <a:pt x="0" y="0"/>
                      <a:pt x="0" y="0"/>
                    </a:cubicBezTo>
                    <a:cubicBezTo>
                      <a:pt x="0" y="0"/>
                      <a:pt x="0" y="0"/>
                      <a:pt x="0" y="0"/>
                    </a:cubicBezTo>
                  </a:path>
                </a:pathLst>
              </a:custGeom>
              <a:solidFill>
                <a:srgbClr val="13B0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6" name="îṩ1îďè">
                <a:extLst>
                  <a:ext uri="{FF2B5EF4-FFF2-40B4-BE49-F238E27FC236}">
                    <a16:creationId xmlns:a16="http://schemas.microsoft.com/office/drawing/2014/main" id="{80021492-B918-4B10-B5AE-1F6DB366B2D8}"/>
                  </a:ext>
                </a:extLst>
              </p:cNvPr>
              <p:cNvSpPr/>
              <p:nvPr/>
            </p:nvSpPr>
            <p:spPr bwMode="auto">
              <a:xfrm>
                <a:off x="3430" y="2399"/>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7" name="íşḻiḓè">
                <a:extLst>
                  <a:ext uri="{FF2B5EF4-FFF2-40B4-BE49-F238E27FC236}">
                    <a16:creationId xmlns:a16="http://schemas.microsoft.com/office/drawing/2014/main" id="{9E7B4B26-6A6A-439C-AA90-C43085D6C8C5}"/>
                  </a:ext>
                </a:extLst>
              </p:cNvPr>
              <p:cNvSpPr/>
              <p:nvPr/>
            </p:nvSpPr>
            <p:spPr bwMode="auto">
              <a:xfrm>
                <a:off x="3430" y="2399"/>
                <a:ext cx="0" cy="0"/>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0"/>
                      <a:pt x="0" y="0"/>
                      <a:pt x="0" y="0"/>
                    </a:cubicBezTo>
                    <a:cubicBezTo>
                      <a:pt x="0" y="0"/>
                      <a:pt x="0" y="0"/>
                      <a:pt x="0" y="0"/>
                    </a:cubicBezTo>
                  </a:path>
                </a:pathLst>
              </a:custGeom>
              <a:solidFill>
                <a:srgbClr val="13B0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8" name="íṣ1íďè">
                <a:extLst>
                  <a:ext uri="{FF2B5EF4-FFF2-40B4-BE49-F238E27FC236}">
                    <a16:creationId xmlns:a16="http://schemas.microsoft.com/office/drawing/2014/main" id="{2163C48F-41B5-4B01-B57F-946285EDB6E1}"/>
                  </a:ext>
                </a:extLst>
              </p:cNvPr>
              <p:cNvSpPr/>
              <p:nvPr/>
            </p:nvSpPr>
            <p:spPr bwMode="auto">
              <a:xfrm>
                <a:off x="3150" y="1998"/>
                <a:ext cx="144" cy="144"/>
              </a:xfrm>
              <a:custGeom>
                <a:avLst/>
                <a:gdLst>
                  <a:gd name="T0" fmla="*/ 32 w 252"/>
                  <a:gd name="T1" fmla="*/ 0 h 251"/>
                  <a:gd name="T2" fmla="*/ 13 w 252"/>
                  <a:gd name="T3" fmla="*/ 31 h 251"/>
                  <a:gd name="T4" fmla="*/ 0 w 252"/>
                  <a:gd name="T5" fmla="*/ 34 h 251"/>
                  <a:gd name="T6" fmla="*/ 29 w 252"/>
                  <a:gd name="T7" fmla="*/ 62 h 251"/>
                  <a:gd name="T8" fmla="*/ 78 w 252"/>
                  <a:gd name="T9" fmla="*/ 94 h 251"/>
                  <a:gd name="T10" fmla="*/ 77 w 252"/>
                  <a:gd name="T11" fmla="*/ 118 h 251"/>
                  <a:gd name="T12" fmla="*/ 160 w 252"/>
                  <a:gd name="T13" fmla="*/ 251 h 251"/>
                  <a:gd name="T14" fmla="*/ 160 w 252"/>
                  <a:gd name="T15" fmla="*/ 244 h 251"/>
                  <a:gd name="T16" fmla="*/ 174 w 252"/>
                  <a:gd name="T17" fmla="*/ 225 h 251"/>
                  <a:gd name="T18" fmla="*/ 180 w 252"/>
                  <a:gd name="T19" fmla="*/ 225 h 251"/>
                  <a:gd name="T20" fmla="*/ 187 w 252"/>
                  <a:gd name="T21" fmla="*/ 226 h 251"/>
                  <a:gd name="T22" fmla="*/ 198 w 252"/>
                  <a:gd name="T23" fmla="*/ 225 h 251"/>
                  <a:gd name="T24" fmla="*/ 207 w 252"/>
                  <a:gd name="T25" fmla="*/ 225 h 251"/>
                  <a:gd name="T26" fmla="*/ 212 w 252"/>
                  <a:gd name="T27" fmla="*/ 225 h 251"/>
                  <a:gd name="T28" fmla="*/ 218 w 252"/>
                  <a:gd name="T29" fmla="*/ 226 h 251"/>
                  <a:gd name="T30" fmla="*/ 250 w 252"/>
                  <a:gd name="T31" fmla="*/ 211 h 251"/>
                  <a:gd name="T32" fmla="*/ 230 w 252"/>
                  <a:gd name="T33" fmla="*/ 174 h 251"/>
                  <a:gd name="T34" fmla="*/ 242 w 252"/>
                  <a:gd name="T35" fmla="*/ 143 h 251"/>
                  <a:gd name="T36" fmla="*/ 239 w 252"/>
                  <a:gd name="T37" fmla="*/ 130 h 251"/>
                  <a:gd name="T38" fmla="*/ 123 w 252"/>
                  <a:gd name="T39" fmla="*/ 46 h 251"/>
                  <a:gd name="T40" fmla="*/ 123 w 252"/>
                  <a:gd name="T41" fmla="*/ 46 h 251"/>
                  <a:gd name="T42" fmla="*/ 122 w 252"/>
                  <a:gd name="T43" fmla="*/ 45 h 251"/>
                  <a:gd name="T44" fmla="*/ 32 w 252"/>
                  <a:gd name="T4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2" h="251">
                    <a:moveTo>
                      <a:pt x="32" y="0"/>
                    </a:moveTo>
                    <a:cubicBezTo>
                      <a:pt x="32" y="12"/>
                      <a:pt x="30" y="31"/>
                      <a:pt x="13" y="31"/>
                    </a:cubicBezTo>
                    <a:cubicBezTo>
                      <a:pt x="8" y="31"/>
                      <a:pt x="3" y="33"/>
                      <a:pt x="0" y="34"/>
                    </a:cubicBezTo>
                    <a:cubicBezTo>
                      <a:pt x="10" y="43"/>
                      <a:pt x="19" y="53"/>
                      <a:pt x="29" y="62"/>
                    </a:cubicBezTo>
                    <a:cubicBezTo>
                      <a:pt x="50" y="66"/>
                      <a:pt x="73" y="72"/>
                      <a:pt x="78" y="94"/>
                    </a:cubicBezTo>
                    <a:cubicBezTo>
                      <a:pt x="81" y="104"/>
                      <a:pt x="79" y="112"/>
                      <a:pt x="77" y="118"/>
                    </a:cubicBezTo>
                    <a:cubicBezTo>
                      <a:pt x="108" y="158"/>
                      <a:pt x="135" y="203"/>
                      <a:pt x="160" y="251"/>
                    </a:cubicBezTo>
                    <a:cubicBezTo>
                      <a:pt x="160" y="249"/>
                      <a:pt x="160" y="247"/>
                      <a:pt x="160" y="244"/>
                    </a:cubicBezTo>
                    <a:cubicBezTo>
                      <a:pt x="160" y="228"/>
                      <a:pt x="167" y="225"/>
                      <a:pt x="174" y="225"/>
                    </a:cubicBezTo>
                    <a:cubicBezTo>
                      <a:pt x="176" y="225"/>
                      <a:pt x="178" y="225"/>
                      <a:pt x="180" y="225"/>
                    </a:cubicBezTo>
                    <a:cubicBezTo>
                      <a:pt x="182" y="226"/>
                      <a:pt x="185" y="226"/>
                      <a:pt x="187" y="226"/>
                    </a:cubicBezTo>
                    <a:cubicBezTo>
                      <a:pt x="190" y="226"/>
                      <a:pt x="194" y="226"/>
                      <a:pt x="198" y="225"/>
                    </a:cubicBezTo>
                    <a:cubicBezTo>
                      <a:pt x="201" y="225"/>
                      <a:pt x="205" y="225"/>
                      <a:pt x="207" y="225"/>
                    </a:cubicBezTo>
                    <a:cubicBezTo>
                      <a:pt x="209" y="225"/>
                      <a:pt x="211" y="225"/>
                      <a:pt x="212" y="225"/>
                    </a:cubicBezTo>
                    <a:cubicBezTo>
                      <a:pt x="213" y="226"/>
                      <a:pt x="215" y="226"/>
                      <a:pt x="218" y="226"/>
                    </a:cubicBezTo>
                    <a:cubicBezTo>
                      <a:pt x="229" y="226"/>
                      <a:pt x="248" y="223"/>
                      <a:pt x="250" y="211"/>
                    </a:cubicBezTo>
                    <a:cubicBezTo>
                      <a:pt x="252" y="196"/>
                      <a:pt x="230" y="174"/>
                      <a:pt x="230" y="174"/>
                    </a:cubicBezTo>
                    <a:cubicBezTo>
                      <a:pt x="230" y="174"/>
                      <a:pt x="242" y="153"/>
                      <a:pt x="242" y="143"/>
                    </a:cubicBezTo>
                    <a:cubicBezTo>
                      <a:pt x="242" y="141"/>
                      <a:pt x="241" y="136"/>
                      <a:pt x="239" y="130"/>
                    </a:cubicBezTo>
                    <a:cubicBezTo>
                      <a:pt x="203" y="99"/>
                      <a:pt x="164" y="70"/>
                      <a:pt x="123" y="46"/>
                    </a:cubicBezTo>
                    <a:cubicBezTo>
                      <a:pt x="123" y="46"/>
                      <a:pt x="123" y="46"/>
                      <a:pt x="123" y="46"/>
                    </a:cubicBezTo>
                    <a:cubicBezTo>
                      <a:pt x="123" y="46"/>
                      <a:pt x="122" y="45"/>
                      <a:pt x="122" y="45"/>
                    </a:cubicBezTo>
                    <a:cubicBezTo>
                      <a:pt x="93" y="28"/>
                      <a:pt x="63" y="13"/>
                      <a:pt x="32" y="0"/>
                    </a:cubicBezTo>
                  </a:path>
                </a:pathLst>
              </a:custGeom>
              <a:solidFill>
                <a:srgbClr val="CFCE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9" name="íṩḻîḍé">
                <a:extLst>
                  <a:ext uri="{FF2B5EF4-FFF2-40B4-BE49-F238E27FC236}">
                    <a16:creationId xmlns:a16="http://schemas.microsoft.com/office/drawing/2014/main" id="{8C98CABB-F1EB-452A-B486-E6AED8541728}"/>
                  </a:ext>
                </a:extLst>
              </p:cNvPr>
              <p:cNvSpPr/>
              <p:nvPr/>
            </p:nvSpPr>
            <p:spPr bwMode="auto">
              <a:xfrm>
                <a:off x="3319" y="2350"/>
                <a:ext cx="111" cy="205"/>
              </a:xfrm>
              <a:custGeom>
                <a:avLst/>
                <a:gdLst>
                  <a:gd name="T0" fmla="*/ 101 w 194"/>
                  <a:gd name="T1" fmla="*/ 0 h 360"/>
                  <a:gd name="T2" fmla="*/ 89 w 194"/>
                  <a:gd name="T3" fmla="*/ 5 h 360"/>
                  <a:gd name="T4" fmla="*/ 89 w 194"/>
                  <a:gd name="T5" fmla="*/ 90 h 360"/>
                  <a:gd name="T6" fmla="*/ 48 w 194"/>
                  <a:gd name="T7" fmla="*/ 183 h 360"/>
                  <a:gd name="T8" fmla="*/ 45 w 194"/>
                  <a:gd name="T9" fmla="*/ 277 h 360"/>
                  <a:gd name="T10" fmla="*/ 97 w 194"/>
                  <a:gd name="T11" fmla="*/ 306 h 360"/>
                  <a:gd name="T12" fmla="*/ 112 w 194"/>
                  <a:gd name="T13" fmla="*/ 306 h 360"/>
                  <a:gd name="T14" fmla="*/ 114 w 194"/>
                  <a:gd name="T15" fmla="*/ 306 h 360"/>
                  <a:gd name="T16" fmla="*/ 137 w 194"/>
                  <a:gd name="T17" fmla="*/ 360 h 360"/>
                  <a:gd name="T18" fmla="*/ 194 w 194"/>
                  <a:gd name="T19" fmla="*/ 87 h 360"/>
                  <a:gd name="T20" fmla="*/ 194 w 194"/>
                  <a:gd name="T21" fmla="*/ 87 h 360"/>
                  <a:gd name="T22" fmla="*/ 194 w 194"/>
                  <a:gd name="T23" fmla="*/ 86 h 360"/>
                  <a:gd name="T24" fmla="*/ 194 w 194"/>
                  <a:gd name="T25" fmla="*/ 86 h 360"/>
                  <a:gd name="T26" fmla="*/ 194 w 194"/>
                  <a:gd name="T27" fmla="*/ 85 h 360"/>
                  <a:gd name="T28" fmla="*/ 194 w 194"/>
                  <a:gd name="T29" fmla="*/ 84 h 360"/>
                  <a:gd name="T30" fmla="*/ 194 w 194"/>
                  <a:gd name="T31" fmla="*/ 83 h 360"/>
                  <a:gd name="T32" fmla="*/ 194 w 194"/>
                  <a:gd name="T33" fmla="*/ 83 h 360"/>
                  <a:gd name="T34" fmla="*/ 194 w 194"/>
                  <a:gd name="T35" fmla="*/ 82 h 360"/>
                  <a:gd name="T36" fmla="*/ 194 w 194"/>
                  <a:gd name="T37" fmla="*/ 82 h 360"/>
                  <a:gd name="T38" fmla="*/ 194 w 194"/>
                  <a:gd name="T39" fmla="*/ 82 h 360"/>
                  <a:gd name="T40" fmla="*/ 194 w 194"/>
                  <a:gd name="T41" fmla="*/ 81 h 360"/>
                  <a:gd name="T42" fmla="*/ 194 w 194"/>
                  <a:gd name="T43" fmla="*/ 81 h 360"/>
                  <a:gd name="T44" fmla="*/ 194 w 194"/>
                  <a:gd name="T45" fmla="*/ 81 h 360"/>
                  <a:gd name="T46" fmla="*/ 194 w 194"/>
                  <a:gd name="T47" fmla="*/ 80 h 360"/>
                  <a:gd name="T48" fmla="*/ 194 w 194"/>
                  <a:gd name="T49" fmla="*/ 80 h 360"/>
                  <a:gd name="T50" fmla="*/ 194 w 194"/>
                  <a:gd name="T51" fmla="*/ 79 h 360"/>
                  <a:gd name="T52" fmla="*/ 194 w 194"/>
                  <a:gd name="T53" fmla="*/ 79 h 360"/>
                  <a:gd name="T54" fmla="*/ 194 w 194"/>
                  <a:gd name="T55" fmla="*/ 78 h 360"/>
                  <a:gd name="T56" fmla="*/ 194 w 194"/>
                  <a:gd name="T57" fmla="*/ 78 h 360"/>
                  <a:gd name="T58" fmla="*/ 194 w 194"/>
                  <a:gd name="T59" fmla="*/ 78 h 360"/>
                  <a:gd name="T60" fmla="*/ 194 w 194"/>
                  <a:gd name="T61" fmla="*/ 77 h 360"/>
                  <a:gd name="T62" fmla="*/ 194 w 194"/>
                  <a:gd name="T63" fmla="*/ 77 h 360"/>
                  <a:gd name="T64" fmla="*/ 194 w 194"/>
                  <a:gd name="T65" fmla="*/ 76 h 360"/>
                  <a:gd name="T66" fmla="*/ 194 w 194"/>
                  <a:gd name="T67" fmla="*/ 76 h 360"/>
                  <a:gd name="T68" fmla="*/ 194 w 194"/>
                  <a:gd name="T69" fmla="*/ 75 h 360"/>
                  <a:gd name="T70" fmla="*/ 194 w 194"/>
                  <a:gd name="T71" fmla="*/ 75 h 360"/>
                  <a:gd name="T72" fmla="*/ 194 w 194"/>
                  <a:gd name="T73" fmla="*/ 74 h 360"/>
                  <a:gd name="T74" fmla="*/ 194 w 194"/>
                  <a:gd name="T75" fmla="*/ 74 h 360"/>
                  <a:gd name="T76" fmla="*/ 194 w 194"/>
                  <a:gd name="T77" fmla="*/ 64 h 360"/>
                  <a:gd name="T78" fmla="*/ 165 w 194"/>
                  <a:gd name="T79" fmla="*/ 32 h 360"/>
                  <a:gd name="T80" fmla="*/ 101 w 194"/>
                  <a:gd name="T81"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4" h="360">
                    <a:moveTo>
                      <a:pt x="101" y="0"/>
                    </a:moveTo>
                    <a:cubicBezTo>
                      <a:pt x="95" y="0"/>
                      <a:pt x="91" y="2"/>
                      <a:pt x="89" y="5"/>
                    </a:cubicBezTo>
                    <a:cubicBezTo>
                      <a:pt x="86" y="15"/>
                      <a:pt x="120" y="49"/>
                      <a:pt x="89" y="90"/>
                    </a:cubicBezTo>
                    <a:cubicBezTo>
                      <a:pt x="59" y="132"/>
                      <a:pt x="37" y="149"/>
                      <a:pt x="48" y="183"/>
                    </a:cubicBezTo>
                    <a:cubicBezTo>
                      <a:pt x="59" y="217"/>
                      <a:pt x="0" y="247"/>
                      <a:pt x="45" y="277"/>
                    </a:cubicBezTo>
                    <a:cubicBezTo>
                      <a:pt x="81" y="301"/>
                      <a:pt x="82" y="306"/>
                      <a:pt x="97" y="306"/>
                    </a:cubicBezTo>
                    <a:cubicBezTo>
                      <a:pt x="101" y="306"/>
                      <a:pt x="106" y="306"/>
                      <a:pt x="112" y="306"/>
                    </a:cubicBezTo>
                    <a:cubicBezTo>
                      <a:pt x="113" y="306"/>
                      <a:pt x="113" y="306"/>
                      <a:pt x="114" y="306"/>
                    </a:cubicBezTo>
                    <a:cubicBezTo>
                      <a:pt x="144" y="306"/>
                      <a:pt x="139" y="354"/>
                      <a:pt x="137" y="360"/>
                    </a:cubicBezTo>
                    <a:cubicBezTo>
                      <a:pt x="172" y="276"/>
                      <a:pt x="192" y="184"/>
                      <a:pt x="194" y="87"/>
                    </a:cubicBezTo>
                    <a:cubicBezTo>
                      <a:pt x="194" y="87"/>
                      <a:pt x="194" y="87"/>
                      <a:pt x="194" y="87"/>
                    </a:cubicBezTo>
                    <a:cubicBezTo>
                      <a:pt x="194" y="86"/>
                      <a:pt x="194" y="86"/>
                      <a:pt x="194" y="86"/>
                    </a:cubicBezTo>
                    <a:cubicBezTo>
                      <a:pt x="194" y="86"/>
                      <a:pt x="194" y="86"/>
                      <a:pt x="194" y="86"/>
                    </a:cubicBezTo>
                    <a:cubicBezTo>
                      <a:pt x="194" y="85"/>
                      <a:pt x="194" y="85"/>
                      <a:pt x="194" y="85"/>
                    </a:cubicBezTo>
                    <a:cubicBezTo>
                      <a:pt x="194" y="84"/>
                      <a:pt x="194" y="84"/>
                      <a:pt x="194" y="84"/>
                    </a:cubicBezTo>
                    <a:cubicBezTo>
                      <a:pt x="194" y="84"/>
                      <a:pt x="194" y="84"/>
                      <a:pt x="194" y="83"/>
                    </a:cubicBezTo>
                    <a:cubicBezTo>
                      <a:pt x="194" y="83"/>
                      <a:pt x="194" y="83"/>
                      <a:pt x="194" y="83"/>
                    </a:cubicBezTo>
                    <a:cubicBezTo>
                      <a:pt x="194" y="83"/>
                      <a:pt x="194" y="83"/>
                      <a:pt x="194" y="82"/>
                    </a:cubicBezTo>
                    <a:cubicBezTo>
                      <a:pt x="194" y="82"/>
                      <a:pt x="194" y="82"/>
                      <a:pt x="194" y="82"/>
                    </a:cubicBezTo>
                    <a:cubicBezTo>
                      <a:pt x="194" y="82"/>
                      <a:pt x="194" y="82"/>
                      <a:pt x="194" y="82"/>
                    </a:cubicBezTo>
                    <a:cubicBezTo>
                      <a:pt x="194" y="82"/>
                      <a:pt x="194" y="81"/>
                      <a:pt x="194" y="81"/>
                    </a:cubicBezTo>
                    <a:cubicBezTo>
                      <a:pt x="194" y="81"/>
                      <a:pt x="194" y="81"/>
                      <a:pt x="194" y="81"/>
                    </a:cubicBezTo>
                    <a:cubicBezTo>
                      <a:pt x="194" y="81"/>
                      <a:pt x="194" y="81"/>
                      <a:pt x="194" y="81"/>
                    </a:cubicBezTo>
                    <a:cubicBezTo>
                      <a:pt x="194" y="80"/>
                      <a:pt x="194" y="80"/>
                      <a:pt x="194" y="80"/>
                    </a:cubicBezTo>
                    <a:cubicBezTo>
                      <a:pt x="194" y="80"/>
                      <a:pt x="194" y="80"/>
                      <a:pt x="194" y="80"/>
                    </a:cubicBezTo>
                    <a:cubicBezTo>
                      <a:pt x="194" y="79"/>
                      <a:pt x="194" y="79"/>
                      <a:pt x="194" y="79"/>
                    </a:cubicBezTo>
                    <a:cubicBezTo>
                      <a:pt x="194" y="79"/>
                      <a:pt x="194" y="79"/>
                      <a:pt x="194" y="79"/>
                    </a:cubicBezTo>
                    <a:cubicBezTo>
                      <a:pt x="194" y="79"/>
                      <a:pt x="194" y="79"/>
                      <a:pt x="194" y="78"/>
                    </a:cubicBezTo>
                    <a:cubicBezTo>
                      <a:pt x="194" y="78"/>
                      <a:pt x="194" y="78"/>
                      <a:pt x="194" y="78"/>
                    </a:cubicBezTo>
                    <a:cubicBezTo>
                      <a:pt x="194" y="78"/>
                      <a:pt x="194" y="78"/>
                      <a:pt x="194" y="78"/>
                    </a:cubicBezTo>
                    <a:cubicBezTo>
                      <a:pt x="194" y="77"/>
                      <a:pt x="194" y="77"/>
                      <a:pt x="194" y="77"/>
                    </a:cubicBezTo>
                    <a:cubicBezTo>
                      <a:pt x="194" y="77"/>
                      <a:pt x="194" y="77"/>
                      <a:pt x="194" y="77"/>
                    </a:cubicBezTo>
                    <a:cubicBezTo>
                      <a:pt x="194" y="77"/>
                      <a:pt x="194" y="77"/>
                      <a:pt x="194" y="76"/>
                    </a:cubicBezTo>
                    <a:cubicBezTo>
                      <a:pt x="194" y="76"/>
                      <a:pt x="194" y="76"/>
                      <a:pt x="194" y="76"/>
                    </a:cubicBezTo>
                    <a:cubicBezTo>
                      <a:pt x="194" y="76"/>
                      <a:pt x="194" y="76"/>
                      <a:pt x="194" y="75"/>
                    </a:cubicBezTo>
                    <a:cubicBezTo>
                      <a:pt x="194" y="75"/>
                      <a:pt x="194" y="75"/>
                      <a:pt x="194" y="75"/>
                    </a:cubicBezTo>
                    <a:cubicBezTo>
                      <a:pt x="194" y="74"/>
                      <a:pt x="194" y="74"/>
                      <a:pt x="194" y="74"/>
                    </a:cubicBezTo>
                    <a:cubicBezTo>
                      <a:pt x="194" y="74"/>
                      <a:pt x="194" y="74"/>
                      <a:pt x="194" y="74"/>
                    </a:cubicBezTo>
                    <a:cubicBezTo>
                      <a:pt x="194" y="71"/>
                      <a:pt x="194" y="68"/>
                      <a:pt x="194" y="64"/>
                    </a:cubicBezTo>
                    <a:cubicBezTo>
                      <a:pt x="189" y="56"/>
                      <a:pt x="181" y="45"/>
                      <a:pt x="165" y="32"/>
                    </a:cubicBezTo>
                    <a:cubicBezTo>
                      <a:pt x="136" y="8"/>
                      <a:pt x="114" y="0"/>
                      <a:pt x="101" y="0"/>
                    </a:cubicBezTo>
                  </a:path>
                </a:pathLst>
              </a:custGeom>
              <a:solidFill>
                <a:srgbClr val="CFCE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0" name="iṡḻiḋe">
                <a:extLst>
                  <a:ext uri="{FF2B5EF4-FFF2-40B4-BE49-F238E27FC236}">
                    <a16:creationId xmlns:a16="http://schemas.microsoft.com/office/drawing/2014/main" id="{740FAE4C-833D-48A0-8EFC-7387F5353E6D}"/>
                  </a:ext>
                </a:extLst>
              </p:cNvPr>
              <p:cNvSpPr/>
              <p:nvPr/>
            </p:nvSpPr>
            <p:spPr bwMode="auto">
              <a:xfrm>
                <a:off x="4189" y="1598"/>
                <a:ext cx="794" cy="1380"/>
              </a:xfrm>
              <a:custGeom>
                <a:avLst/>
                <a:gdLst>
                  <a:gd name="T0" fmla="*/ 1387 w 1387"/>
                  <a:gd name="T1" fmla="*/ 2333 h 2415"/>
                  <a:gd name="T2" fmla="*/ 1305 w 1387"/>
                  <a:gd name="T3" fmla="*/ 2415 h 2415"/>
                  <a:gd name="T4" fmla="*/ 81 w 1387"/>
                  <a:gd name="T5" fmla="*/ 2415 h 2415"/>
                  <a:gd name="T6" fmla="*/ 0 w 1387"/>
                  <a:gd name="T7" fmla="*/ 2333 h 2415"/>
                  <a:gd name="T8" fmla="*/ 0 w 1387"/>
                  <a:gd name="T9" fmla="*/ 82 h 2415"/>
                  <a:gd name="T10" fmla="*/ 81 w 1387"/>
                  <a:gd name="T11" fmla="*/ 0 h 2415"/>
                  <a:gd name="T12" fmla="*/ 1305 w 1387"/>
                  <a:gd name="T13" fmla="*/ 0 h 2415"/>
                  <a:gd name="T14" fmla="*/ 1387 w 1387"/>
                  <a:gd name="T15" fmla="*/ 82 h 2415"/>
                  <a:gd name="T16" fmla="*/ 1387 w 1387"/>
                  <a:gd name="T17" fmla="*/ 2333 h 2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7" h="2415">
                    <a:moveTo>
                      <a:pt x="1387" y="2333"/>
                    </a:moveTo>
                    <a:cubicBezTo>
                      <a:pt x="1387" y="2378"/>
                      <a:pt x="1351" y="2415"/>
                      <a:pt x="1305" y="2415"/>
                    </a:cubicBezTo>
                    <a:cubicBezTo>
                      <a:pt x="81" y="2415"/>
                      <a:pt x="81" y="2415"/>
                      <a:pt x="81" y="2415"/>
                    </a:cubicBezTo>
                    <a:cubicBezTo>
                      <a:pt x="36" y="2415"/>
                      <a:pt x="0" y="2378"/>
                      <a:pt x="0" y="2333"/>
                    </a:cubicBezTo>
                    <a:cubicBezTo>
                      <a:pt x="0" y="82"/>
                      <a:pt x="0" y="82"/>
                      <a:pt x="0" y="82"/>
                    </a:cubicBezTo>
                    <a:cubicBezTo>
                      <a:pt x="0" y="37"/>
                      <a:pt x="36" y="0"/>
                      <a:pt x="81" y="0"/>
                    </a:cubicBezTo>
                    <a:cubicBezTo>
                      <a:pt x="1305" y="0"/>
                      <a:pt x="1305" y="0"/>
                      <a:pt x="1305" y="0"/>
                    </a:cubicBezTo>
                    <a:cubicBezTo>
                      <a:pt x="1351" y="0"/>
                      <a:pt x="1387" y="37"/>
                      <a:pt x="1387" y="82"/>
                    </a:cubicBezTo>
                    <a:cubicBezTo>
                      <a:pt x="1387" y="2333"/>
                      <a:pt x="1387" y="2333"/>
                      <a:pt x="1387" y="2333"/>
                    </a:cubicBezTo>
                  </a:path>
                </a:pathLst>
              </a:custGeom>
              <a:solidFill>
                <a:srgbClr val="0B2E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1" name="ïṧ1idè">
                <a:extLst>
                  <a:ext uri="{FF2B5EF4-FFF2-40B4-BE49-F238E27FC236}">
                    <a16:creationId xmlns:a16="http://schemas.microsoft.com/office/drawing/2014/main" id="{1A9FE70E-B6E4-4BD3-8E0D-21181E6DD686}"/>
                  </a:ext>
                </a:extLst>
              </p:cNvPr>
              <p:cNvSpPr/>
              <p:nvPr/>
            </p:nvSpPr>
            <p:spPr bwMode="auto">
              <a:xfrm>
                <a:off x="4262" y="1762"/>
                <a:ext cx="647" cy="943"/>
              </a:xfrm>
              <a:custGeom>
                <a:avLst/>
                <a:gdLst>
                  <a:gd name="T0" fmla="*/ 156 w 1132"/>
                  <a:gd name="T1" fmla="*/ 958 h 1650"/>
                  <a:gd name="T2" fmla="*/ 77 w 1132"/>
                  <a:gd name="T3" fmla="*/ 804 h 1650"/>
                  <a:gd name="T4" fmla="*/ 267 w 1132"/>
                  <a:gd name="T5" fmla="*/ 614 h 1650"/>
                  <a:gd name="T6" fmla="*/ 393 w 1132"/>
                  <a:gd name="T7" fmla="*/ 661 h 1650"/>
                  <a:gd name="T8" fmla="*/ 472 w 1132"/>
                  <a:gd name="T9" fmla="*/ 815 h 1650"/>
                  <a:gd name="T10" fmla="*/ 281 w 1132"/>
                  <a:gd name="T11" fmla="*/ 1006 h 1650"/>
                  <a:gd name="T12" fmla="*/ 156 w 1132"/>
                  <a:gd name="T13" fmla="*/ 958 h 1650"/>
                  <a:gd name="T14" fmla="*/ 1111 w 1132"/>
                  <a:gd name="T15" fmla="*/ 0 h 1650"/>
                  <a:gd name="T16" fmla="*/ 0 w 1132"/>
                  <a:gd name="T17" fmla="*/ 0 h 1650"/>
                  <a:gd name="T18" fmla="*/ 0 w 1132"/>
                  <a:gd name="T19" fmla="*/ 1650 h 1650"/>
                  <a:gd name="T20" fmla="*/ 1132 w 1132"/>
                  <a:gd name="T21" fmla="*/ 1650 h 1650"/>
                  <a:gd name="T22" fmla="*/ 0 w 1132"/>
                  <a:gd name="T23" fmla="*/ 1650 h 1650"/>
                  <a:gd name="T24" fmla="*/ 0 w 1132"/>
                  <a:gd name="T25" fmla="*/ 1584 h 1650"/>
                  <a:gd name="T26" fmla="*/ 575 w 1132"/>
                  <a:gd name="T27" fmla="*/ 764 h 1650"/>
                  <a:gd name="T28" fmla="*/ 550 w 1132"/>
                  <a:gd name="T29" fmla="*/ 743 h 1650"/>
                  <a:gd name="T30" fmla="*/ 480 w 1132"/>
                  <a:gd name="T31" fmla="*/ 596 h 1650"/>
                  <a:gd name="T32" fmla="*/ 670 w 1132"/>
                  <a:gd name="T33" fmla="*/ 405 h 1650"/>
                  <a:gd name="T34" fmla="*/ 794 w 1132"/>
                  <a:gd name="T35" fmla="*/ 452 h 1650"/>
                  <a:gd name="T36" fmla="*/ 1111 w 1132"/>
                  <a:gd name="T37" fmla="*/ 0 h 1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2" h="1650">
                    <a:moveTo>
                      <a:pt x="156" y="958"/>
                    </a:moveTo>
                    <a:cubicBezTo>
                      <a:pt x="108" y="923"/>
                      <a:pt x="77" y="867"/>
                      <a:pt x="77" y="804"/>
                    </a:cubicBezTo>
                    <a:cubicBezTo>
                      <a:pt x="77" y="699"/>
                      <a:pt x="162" y="614"/>
                      <a:pt x="267" y="614"/>
                    </a:cubicBezTo>
                    <a:cubicBezTo>
                      <a:pt x="315" y="614"/>
                      <a:pt x="359" y="632"/>
                      <a:pt x="393" y="661"/>
                    </a:cubicBezTo>
                    <a:cubicBezTo>
                      <a:pt x="441" y="696"/>
                      <a:pt x="472" y="752"/>
                      <a:pt x="472" y="815"/>
                    </a:cubicBezTo>
                    <a:cubicBezTo>
                      <a:pt x="472" y="920"/>
                      <a:pt x="387" y="1006"/>
                      <a:pt x="281" y="1006"/>
                    </a:cubicBezTo>
                    <a:cubicBezTo>
                      <a:pt x="233" y="1006"/>
                      <a:pt x="189" y="988"/>
                      <a:pt x="156" y="958"/>
                    </a:cubicBezTo>
                    <a:moveTo>
                      <a:pt x="1111" y="0"/>
                    </a:moveTo>
                    <a:cubicBezTo>
                      <a:pt x="0" y="0"/>
                      <a:pt x="0" y="0"/>
                      <a:pt x="0" y="0"/>
                    </a:cubicBezTo>
                    <a:cubicBezTo>
                      <a:pt x="0" y="1650"/>
                      <a:pt x="0" y="1650"/>
                      <a:pt x="0" y="1650"/>
                    </a:cubicBezTo>
                    <a:cubicBezTo>
                      <a:pt x="1132" y="1650"/>
                      <a:pt x="1132" y="1650"/>
                      <a:pt x="1132" y="1650"/>
                    </a:cubicBezTo>
                    <a:cubicBezTo>
                      <a:pt x="0" y="1650"/>
                      <a:pt x="0" y="1650"/>
                      <a:pt x="0" y="1650"/>
                    </a:cubicBezTo>
                    <a:cubicBezTo>
                      <a:pt x="0" y="1584"/>
                      <a:pt x="0" y="1584"/>
                      <a:pt x="0" y="1584"/>
                    </a:cubicBezTo>
                    <a:cubicBezTo>
                      <a:pt x="575" y="764"/>
                      <a:pt x="575" y="764"/>
                      <a:pt x="575" y="764"/>
                    </a:cubicBezTo>
                    <a:cubicBezTo>
                      <a:pt x="566" y="758"/>
                      <a:pt x="558" y="751"/>
                      <a:pt x="550" y="743"/>
                    </a:cubicBezTo>
                    <a:cubicBezTo>
                      <a:pt x="507" y="708"/>
                      <a:pt x="480" y="655"/>
                      <a:pt x="480" y="596"/>
                    </a:cubicBezTo>
                    <a:cubicBezTo>
                      <a:pt x="480" y="491"/>
                      <a:pt x="565" y="405"/>
                      <a:pt x="670" y="405"/>
                    </a:cubicBezTo>
                    <a:cubicBezTo>
                      <a:pt x="717" y="405"/>
                      <a:pt x="761" y="423"/>
                      <a:pt x="794" y="452"/>
                    </a:cubicBezTo>
                    <a:cubicBezTo>
                      <a:pt x="1111" y="0"/>
                      <a:pt x="1111" y="0"/>
                      <a:pt x="1111" y="0"/>
                    </a:cubicBezTo>
                  </a:path>
                </a:pathLst>
              </a:custGeom>
              <a:solidFill>
                <a:srgbClr val="CED5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2" name="işḷîḓè">
                <a:extLst>
                  <a:ext uri="{FF2B5EF4-FFF2-40B4-BE49-F238E27FC236}">
                    <a16:creationId xmlns:a16="http://schemas.microsoft.com/office/drawing/2014/main" id="{515BC09B-A451-449C-86AF-548E16A70EDA}"/>
                  </a:ext>
                </a:extLst>
              </p:cNvPr>
              <p:cNvSpPr/>
              <p:nvPr/>
            </p:nvSpPr>
            <p:spPr bwMode="auto">
              <a:xfrm>
                <a:off x="4314" y="2119"/>
                <a:ext cx="218" cy="218"/>
              </a:xfrm>
              <a:prstGeom prst="ellipse">
                <a:avLst/>
              </a:pr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3" name="íş1ídè">
                <a:extLst>
                  <a:ext uri="{FF2B5EF4-FFF2-40B4-BE49-F238E27FC236}">
                    <a16:creationId xmlns:a16="http://schemas.microsoft.com/office/drawing/2014/main" id="{14D86094-98D5-4C39-97F2-8DB1056A84F6}"/>
                  </a:ext>
                </a:extLst>
              </p:cNvPr>
              <p:cNvSpPr/>
              <p:nvPr/>
            </p:nvSpPr>
            <p:spPr bwMode="auto">
              <a:xfrm>
                <a:off x="4306" y="2113"/>
                <a:ext cx="217" cy="217"/>
              </a:xfrm>
              <a:prstGeom prst="ellipse">
                <a:avLst/>
              </a:prstGeom>
              <a:solidFill>
                <a:srgbClr val="F3AE1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4" name="îŝlïdé">
                <a:extLst>
                  <a:ext uri="{FF2B5EF4-FFF2-40B4-BE49-F238E27FC236}">
                    <a16:creationId xmlns:a16="http://schemas.microsoft.com/office/drawing/2014/main" id="{0F627961-DFE7-4494-87A9-050F8ACCE9A9}"/>
                  </a:ext>
                </a:extLst>
              </p:cNvPr>
              <p:cNvSpPr/>
              <p:nvPr/>
            </p:nvSpPr>
            <p:spPr bwMode="auto">
              <a:xfrm>
                <a:off x="4343" y="2150"/>
                <a:ext cx="143" cy="144"/>
              </a:xfrm>
              <a:custGeom>
                <a:avLst/>
                <a:gdLst>
                  <a:gd name="T0" fmla="*/ 114 w 251"/>
                  <a:gd name="T1" fmla="*/ 0 h 252"/>
                  <a:gd name="T2" fmla="*/ 111 w 251"/>
                  <a:gd name="T3" fmla="*/ 16 h 252"/>
                  <a:gd name="T4" fmla="*/ 54 w 251"/>
                  <a:gd name="T5" fmla="*/ 21 h 252"/>
                  <a:gd name="T6" fmla="*/ 32 w 251"/>
                  <a:gd name="T7" fmla="*/ 39 h 252"/>
                  <a:gd name="T8" fmla="*/ 44 w 251"/>
                  <a:gd name="T9" fmla="*/ 55 h 252"/>
                  <a:gd name="T10" fmla="*/ 8 w 251"/>
                  <a:gd name="T11" fmla="*/ 89 h 252"/>
                  <a:gd name="T12" fmla="*/ 0 w 251"/>
                  <a:gd name="T13" fmla="*/ 116 h 252"/>
                  <a:gd name="T14" fmla="*/ 20 w 251"/>
                  <a:gd name="T15" fmla="*/ 122 h 252"/>
                  <a:gd name="T16" fmla="*/ 24 w 251"/>
                  <a:gd name="T17" fmla="*/ 156 h 252"/>
                  <a:gd name="T18" fmla="*/ 7 w 251"/>
                  <a:gd name="T19" fmla="*/ 167 h 252"/>
                  <a:gd name="T20" fmla="*/ 21 w 251"/>
                  <a:gd name="T21" fmla="*/ 191 h 252"/>
                  <a:gd name="T22" fmla="*/ 58 w 251"/>
                  <a:gd name="T23" fmla="*/ 212 h 252"/>
                  <a:gd name="T24" fmla="*/ 52 w 251"/>
                  <a:gd name="T25" fmla="*/ 228 h 252"/>
                  <a:gd name="T26" fmla="*/ 77 w 251"/>
                  <a:gd name="T27" fmla="*/ 240 h 252"/>
                  <a:gd name="T28" fmla="*/ 120 w 251"/>
                  <a:gd name="T29" fmla="*/ 237 h 252"/>
                  <a:gd name="T30" fmla="*/ 124 w 251"/>
                  <a:gd name="T31" fmla="*/ 252 h 252"/>
                  <a:gd name="T32" fmla="*/ 151 w 251"/>
                  <a:gd name="T33" fmla="*/ 247 h 252"/>
                  <a:gd name="T34" fmla="*/ 183 w 251"/>
                  <a:gd name="T35" fmla="*/ 219 h 252"/>
                  <a:gd name="T36" fmla="*/ 196 w 251"/>
                  <a:gd name="T37" fmla="*/ 230 h 252"/>
                  <a:gd name="T38" fmla="*/ 216 w 251"/>
                  <a:gd name="T39" fmla="*/ 210 h 252"/>
                  <a:gd name="T40" fmla="*/ 223 w 251"/>
                  <a:gd name="T41" fmla="*/ 168 h 252"/>
                  <a:gd name="T42" fmla="*/ 244 w 251"/>
                  <a:gd name="T43" fmla="*/ 171 h 252"/>
                  <a:gd name="T44" fmla="*/ 249 w 251"/>
                  <a:gd name="T45" fmla="*/ 143 h 252"/>
                  <a:gd name="T46" fmla="*/ 231 w 251"/>
                  <a:gd name="T47" fmla="*/ 126 h 252"/>
                  <a:gd name="T48" fmla="*/ 247 w 251"/>
                  <a:gd name="T49" fmla="*/ 98 h 252"/>
                  <a:gd name="T50" fmla="*/ 240 w 251"/>
                  <a:gd name="T51" fmla="*/ 71 h 252"/>
                  <a:gd name="T52" fmla="*/ 219 w 251"/>
                  <a:gd name="T53" fmla="*/ 76 h 252"/>
                  <a:gd name="T54" fmla="*/ 209 w 251"/>
                  <a:gd name="T55" fmla="*/ 34 h 252"/>
                  <a:gd name="T56" fmla="*/ 188 w 251"/>
                  <a:gd name="T57" fmla="*/ 16 h 252"/>
                  <a:gd name="T58" fmla="*/ 176 w 251"/>
                  <a:gd name="T59" fmla="*/ 29 h 252"/>
                  <a:gd name="T60" fmla="*/ 142 w 251"/>
                  <a:gd name="T61" fmla="*/ 3 h 252"/>
                  <a:gd name="T62" fmla="*/ 125 w 251"/>
                  <a:gd name="T63" fmla="*/ 72 h 252"/>
                  <a:gd name="T64" fmla="*/ 125 w 251"/>
                  <a:gd name="T65" fmla="*/ 180 h 252"/>
                  <a:gd name="T66" fmla="*/ 125 w 251"/>
                  <a:gd name="T67" fmla="*/ 7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1" h="252">
                    <a:moveTo>
                      <a:pt x="139" y="0"/>
                    </a:moveTo>
                    <a:cubicBezTo>
                      <a:pt x="114" y="0"/>
                      <a:pt x="114" y="0"/>
                      <a:pt x="114" y="0"/>
                    </a:cubicBezTo>
                    <a:cubicBezTo>
                      <a:pt x="112" y="0"/>
                      <a:pt x="111" y="1"/>
                      <a:pt x="111" y="3"/>
                    </a:cubicBezTo>
                    <a:cubicBezTo>
                      <a:pt x="111" y="16"/>
                      <a:pt x="111" y="16"/>
                      <a:pt x="111" y="16"/>
                    </a:cubicBezTo>
                    <a:cubicBezTo>
                      <a:pt x="95" y="18"/>
                      <a:pt x="80" y="25"/>
                      <a:pt x="66" y="34"/>
                    </a:cubicBezTo>
                    <a:cubicBezTo>
                      <a:pt x="54" y="21"/>
                      <a:pt x="54" y="21"/>
                      <a:pt x="54" y="21"/>
                    </a:cubicBezTo>
                    <a:cubicBezTo>
                      <a:pt x="53" y="20"/>
                      <a:pt x="51" y="20"/>
                      <a:pt x="50" y="21"/>
                    </a:cubicBezTo>
                    <a:cubicBezTo>
                      <a:pt x="32" y="39"/>
                      <a:pt x="32" y="39"/>
                      <a:pt x="32" y="39"/>
                    </a:cubicBezTo>
                    <a:cubicBezTo>
                      <a:pt x="31" y="40"/>
                      <a:pt x="31" y="42"/>
                      <a:pt x="32" y="43"/>
                    </a:cubicBezTo>
                    <a:cubicBezTo>
                      <a:pt x="44" y="55"/>
                      <a:pt x="44" y="55"/>
                      <a:pt x="44" y="55"/>
                    </a:cubicBezTo>
                    <a:cubicBezTo>
                      <a:pt x="36" y="66"/>
                      <a:pt x="29" y="78"/>
                      <a:pt x="25" y="92"/>
                    </a:cubicBezTo>
                    <a:cubicBezTo>
                      <a:pt x="8" y="89"/>
                      <a:pt x="8" y="89"/>
                      <a:pt x="8" y="89"/>
                    </a:cubicBezTo>
                    <a:cubicBezTo>
                      <a:pt x="6" y="88"/>
                      <a:pt x="5" y="89"/>
                      <a:pt x="5" y="91"/>
                    </a:cubicBezTo>
                    <a:cubicBezTo>
                      <a:pt x="0" y="116"/>
                      <a:pt x="0" y="116"/>
                      <a:pt x="0" y="116"/>
                    </a:cubicBezTo>
                    <a:cubicBezTo>
                      <a:pt x="0" y="117"/>
                      <a:pt x="1" y="119"/>
                      <a:pt x="2" y="119"/>
                    </a:cubicBezTo>
                    <a:cubicBezTo>
                      <a:pt x="20" y="122"/>
                      <a:pt x="20" y="122"/>
                      <a:pt x="20" y="122"/>
                    </a:cubicBezTo>
                    <a:cubicBezTo>
                      <a:pt x="20" y="123"/>
                      <a:pt x="20" y="125"/>
                      <a:pt x="20" y="126"/>
                    </a:cubicBezTo>
                    <a:cubicBezTo>
                      <a:pt x="20" y="136"/>
                      <a:pt x="21" y="146"/>
                      <a:pt x="24" y="156"/>
                    </a:cubicBezTo>
                    <a:cubicBezTo>
                      <a:pt x="8" y="163"/>
                      <a:pt x="8" y="163"/>
                      <a:pt x="8" y="163"/>
                    </a:cubicBezTo>
                    <a:cubicBezTo>
                      <a:pt x="7" y="164"/>
                      <a:pt x="6" y="165"/>
                      <a:pt x="7" y="167"/>
                    </a:cubicBezTo>
                    <a:cubicBezTo>
                      <a:pt x="17" y="190"/>
                      <a:pt x="17" y="190"/>
                      <a:pt x="17" y="190"/>
                    </a:cubicBezTo>
                    <a:cubicBezTo>
                      <a:pt x="18" y="191"/>
                      <a:pt x="20" y="192"/>
                      <a:pt x="21" y="191"/>
                    </a:cubicBezTo>
                    <a:cubicBezTo>
                      <a:pt x="35" y="184"/>
                      <a:pt x="35" y="184"/>
                      <a:pt x="35" y="184"/>
                    </a:cubicBezTo>
                    <a:cubicBezTo>
                      <a:pt x="41" y="195"/>
                      <a:pt x="49" y="204"/>
                      <a:pt x="58" y="212"/>
                    </a:cubicBezTo>
                    <a:cubicBezTo>
                      <a:pt x="51" y="224"/>
                      <a:pt x="51" y="224"/>
                      <a:pt x="51" y="224"/>
                    </a:cubicBezTo>
                    <a:cubicBezTo>
                      <a:pt x="50" y="225"/>
                      <a:pt x="50" y="227"/>
                      <a:pt x="52" y="228"/>
                    </a:cubicBezTo>
                    <a:cubicBezTo>
                      <a:pt x="74" y="240"/>
                      <a:pt x="74" y="240"/>
                      <a:pt x="74" y="240"/>
                    </a:cubicBezTo>
                    <a:cubicBezTo>
                      <a:pt x="75" y="241"/>
                      <a:pt x="77" y="241"/>
                      <a:pt x="77" y="240"/>
                    </a:cubicBezTo>
                    <a:cubicBezTo>
                      <a:pt x="84" y="228"/>
                      <a:pt x="84" y="228"/>
                      <a:pt x="84" y="228"/>
                    </a:cubicBezTo>
                    <a:cubicBezTo>
                      <a:pt x="95" y="233"/>
                      <a:pt x="107" y="236"/>
                      <a:pt x="120" y="237"/>
                    </a:cubicBezTo>
                    <a:cubicBezTo>
                      <a:pt x="121" y="250"/>
                      <a:pt x="121" y="250"/>
                      <a:pt x="121" y="250"/>
                    </a:cubicBezTo>
                    <a:cubicBezTo>
                      <a:pt x="121" y="251"/>
                      <a:pt x="122" y="252"/>
                      <a:pt x="124" y="252"/>
                    </a:cubicBezTo>
                    <a:cubicBezTo>
                      <a:pt x="149" y="250"/>
                      <a:pt x="149" y="250"/>
                      <a:pt x="149" y="250"/>
                    </a:cubicBezTo>
                    <a:cubicBezTo>
                      <a:pt x="150" y="249"/>
                      <a:pt x="152" y="248"/>
                      <a:pt x="151" y="247"/>
                    </a:cubicBezTo>
                    <a:cubicBezTo>
                      <a:pt x="150" y="234"/>
                      <a:pt x="150" y="234"/>
                      <a:pt x="150" y="234"/>
                    </a:cubicBezTo>
                    <a:cubicBezTo>
                      <a:pt x="162" y="231"/>
                      <a:pt x="173" y="226"/>
                      <a:pt x="183" y="219"/>
                    </a:cubicBezTo>
                    <a:cubicBezTo>
                      <a:pt x="193" y="230"/>
                      <a:pt x="193" y="230"/>
                      <a:pt x="193" y="230"/>
                    </a:cubicBezTo>
                    <a:cubicBezTo>
                      <a:pt x="194" y="231"/>
                      <a:pt x="195" y="231"/>
                      <a:pt x="196" y="230"/>
                    </a:cubicBezTo>
                    <a:cubicBezTo>
                      <a:pt x="216" y="214"/>
                      <a:pt x="216" y="214"/>
                      <a:pt x="216" y="214"/>
                    </a:cubicBezTo>
                    <a:cubicBezTo>
                      <a:pt x="217" y="213"/>
                      <a:pt x="217" y="211"/>
                      <a:pt x="216" y="210"/>
                    </a:cubicBezTo>
                    <a:cubicBezTo>
                      <a:pt x="206" y="198"/>
                      <a:pt x="206" y="198"/>
                      <a:pt x="206" y="198"/>
                    </a:cubicBezTo>
                    <a:cubicBezTo>
                      <a:pt x="213" y="189"/>
                      <a:pt x="219" y="179"/>
                      <a:pt x="223" y="168"/>
                    </a:cubicBezTo>
                    <a:cubicBezTo>
                      <a:pt x="241" y="173"/>
                      <a:pt x="241" y="173"/>
                      <a:pt x="241" y="173"/>
                    </a:cubicBezTo>
                    <a:cubicBezTo>
                      <a:pt x="242" y="173"/>
                      <a:pt x="243" y="172"/>
                      <a:pt x="244" y="171"/>
                    </a:cubicBezTo>
                    <a:cubicBezTo>
                      <a:pt x="250" y="146"/>
                      <a:pt x="250" y="146"/>
                      <a:pt x="250" y="146"/>
                    </a:cubicBezTo>
                    <a:cubicBezTo>
                      <a:pt x="251" y="145"/>
                      <a:pt x="250" y="143"/>
                      <a:pt x="249" y="143"/>
                    </a:cubicBezTo>
                    <a:cubicBezTo>
                      <a:pt x="230" y="138"/>
                      <a:pt x="230" y="138"/>
                      <a:pt x="230" y="138"/>
                    </a:cubicBezTo>
                    <a:cubicBezTo>
                      <a:pt x="231" y="134"/>
                      <a:pt x="231" y="130"/>
                      <a:pt x="231" y="126"/>
                    </a:cubicBezTo>
                    <a:cubicBezTo>
                      <a:pt x="231" y="119"/>
                      <a:pt x="230" y="112"/>
                      <a:pt x="229" y="105"/>
                    </a:cubicBezTo>
                    <a:cubicBezTo>
                      <a:pt x="247" y="98"/>
                      <a:pt x="247" y="98"/>
                      <a:pt x="247" y="98"/>
                    </a:cubicBezTo>
                    <a:cubicBezTo>
                      <a:pt x="248" y="98"/>
                      <a:pt x="249" y="97"/>
                      <a:pt x="248" y="95"/>
                    </a:cubicBezTo>
                    <a:cubicBezTo>
                      <a:pt x="240" y="71"/>
                      <a:pt x="240" y="71"/>
                      <a:pt x="240" y="71"/>
                    </a:cubicBezTo>
                    <a:cubicBezTo>
                      <a:pt x="239" y="70"/>
                      <a:pt x="238" y="69"/>
                      <a:pt x="236" y="70"/>
                    </a:cubicBezTo>
                    <a:cubicBezTo>
                      <a:pt x="219" y="76"/>
                      <a:pt x="219" y="76"/>
                      <a:pt x="219" y="76"/>
                    </a:cubicBezTo>
                    <a:cubicBezTo>
                      <a:pt x="214" y="65"/>
                      <a:pt x="208" y="56"/>
                      <a:pt x="200" y="48"/>
                    </a:cubicBezTo>
                    <a:cubicBezTo>
                      <a:pt x="209" y="34"/>
                      <a:pt x="209" y="34"/>
                      <a:pt x="209" y="34"/>
                    </a:cubicBezTo>
                    <a:cubicBezTo>
                      <a:pt x="210" y="33"/>
                      <a:pt x="210" y="31"/>
                      <a:pt x="209" y="31"/>
                    </a:cubicBezTo>
                    <a:cubicBezTo>
                      <a:pt x="188" y="16"/>
                      <a:pt x="188" y="16"/>
                      <a:pt x="188" y="16"/>
                    </a:cubicBezTo>
                    <a:cubicBezTo>
                      <a:pt x="187" y="15"/>
                      <a:pt x="185" y="15"/>
                      <a:pt x="184" y="16"/>
                    </a:cubicBezTo>
                    <a:cubicBezTo>
                      <a:pt x="176" y="29"/>
                      <a:pt x="176" y="29"/>
                      <a:pt x="176" y="29"/>
                    </a:cubicBezTo>
                    <a:cubicBezTo>
                      <a:pt x="165" y="23"/>
                      <a:pt x="154" y="18"/>
                      <a:pt x="142" y="16"/>
                    </a:cubicBezTo>
                    <a:cubicBezTo>
                      <a:pt x="142" y="3"/>
                      <a:pt x="142" y="3"/>
                      <a:pt x="142" y="3"/>
                    </a:cubicBezTo>
                    <a:cubicBezTo>
                      <a:pt x="142" y="1"/>
                      <a:pt x="141" y="0"/>
                      <a:pt x="139" y="0"/>
                    </a:cubicBezTo>
                    <a:moveTo>
                      <a:pt x="125" y="72"/>
                    </a:moveTo>
                    <a:cubicBezTo>
                      <a:pt x="155" y="72"/>
                      <a:pt x="179" y="96"/>
                      <a:pt x="179" y="126"/>
                    </a:cubicBezTo>
                    <a:cubicBezTo>
                      <a:pt x="179" y="156"/>
                      <a:pt x="155" y="180"/>
                      <a:pt x="125" y="180"/>
                    </a:cubicBezTo>
                    <a:cubicBezTo>
                      <a:pt x="96" y="180"/>
                      <a:pt x="71" y="156"/>
                      <a:pt x="71" y="126"/>
                    </a:cubicBezTo>
                    <a:cubicBezTo>
                      <a:pt x="71" y="96"/>
                      <a:pt x="96" y="72"/>
                      <a:pt x="125" y="72"/>
                    </a:cubicBezTo>
                  </a:path>
                </a:pathLst>
              </a:custGeom>
              <a:solidFill>
                <a:srgbClr val="0B2E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5" name="išḻíḍè">
                <a:extLst>
                  <a:ext uri="{FF2B5EF4-FFF2-40B4-BE49-F238E27FC236}">
                    <a16:creationId xmlns:a16="http://schemas.microsoft.com/office/drawing/2014/main" id="{69716C4D-E747-424F-8E30-A5D3E5F39678}"/>
                  </a:ext>
                </a:extLst>
              </p:cNvPr>
              <p:cNvSpPr/>
              <p:nvPr/>
            </p:nvSpPr>
            <p:spPr bwMode="auto">
              <a:xfrm>
                <a:off x="4372" y="2179"/>
                <a:ext cx="73" cy="85"/>
              </a:xfrm>
              <a:custGeom>
                <a:avLst/>
                <a:gdLst>
                  <a:gd name="T0" fmla="*/ 74 w 128"/>
                  <a:gd name="T1" fmla="*/ 0 h 150"/>
                  <a:gd name="T2" fmla="*/ 0 w 128"/>
                  <a:gd name="T3" fmla="*/ 75 h 150"/>
                  <a:gd name="T4" fmla="*/ 74 w 128"/>
                  <a:gd name="T5" fmla="*/ 150 h 150"/>
                  <a:gd name="T6" fmla="*/ 74 w 128"/>
                  <a:gd name="T7" fmla="*/ 150 h 150"/>
                  <a:gd name="T8" fmla="*/ 74 w 128"/>
                  <a:gd name="T9" fmla="*/ 129 h 150"/>
                  <a:gd name="T10" fmla="*/ 74 w 128"/>
                  <a:gd name="T11" fmla="*/ 129 h 150"/>
                  <a:gd name="T12" fmla="*/ 74 w 128"/>
                  <a:gd name="T13" fmla="*/ 129 h 150"/>
                  <a:gd name="T14" fmla="*/ 20 w 128"/>
                  <a:gd name="T15" fmla="*/ 75 h 150"/>
                  <a:gd name="T16" fmla="*/ 20 w 128"/>
                  <a:gd name="T17" fmla="*/ 75 h 150"/>
                  <a:gd name="T18" fmla="*/ 20 w 128"/>
                  <a:gd name="T19" fmla="*/ 75 h 150"/>
                  <a:gd name="T20" fmla="*/ 74 w 128"/>
                  <a:gd name="T21" fmla="*/ 21 h 150"/>
                  <a:gd name="T22" fmla="*/ 128 w 128"/>
                  <a:gd name="T23" fmla="*/ 75 h 150"/>
                  <a:gd name="T24" fmla="*/ 128 w 128"/>
                  <a:gd name="T25" fmla="*/ 75 h 150"/>
                  <a:gd name="T26" fmla="*/ 74 w 128"/>
                  <a:gd name="T27" fmla="*/ 21 h 150"/>
                  <a:gd name="T28" fmla="*/ 74 w 128"/>
                  <a:gd name="T29" fmla="*/ 0 h 150"/>
                  <a:gd name="T30" fmla="*/ 74 w 128"/>
                  <a:gd name="T3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50">
                    <a:moveTo>
                      <a:pt x="74" y="0"/>
                    </a:moveTo>
                    <a:cubicBezTo>
                      <a:pt x="33" y="0"/>
                      <a:pt x="0" y="34"/>
                      <a:pt x="0" y="75"/>
                    </a:cubicBezTo>
                    <a:cubicBezTo>
                      <a:pt x="0" y="116"/>
                      <a:pt x="33" y="150"/>
                      <a:pt x="74" y="150"/>
                    </a:cubicBezTo>
                    <a:cubicBezTo>
                      <a:pt x="74" y="150"/>
                      <a:pt x="74" y="150"/>
                      <a:pt x="74" y="150"/>
                    </a:cubicBezTo>
                    <a:cubicBezTo>
                      <a:pt x="74" y="129"/>
                      <a:pt x="74" y="129"/>
                      <a:pt x="74" y="129"/>
                    </a:cubicBezTo>
                    <a:cubicBezTo>
                      <a:pt x="74" y="129"/>
                      <a:pt x="74" y="129"/>
                      <a:pt x="74" y="129"/>
                    </a:cubicBezTo>
                    <a:cubicBezTo>
                      <a:pt x="74" y="129"/>
                      <a:pt x="74" y="129"/>
                      <a:pt x="74" y="129"/>
                    </a:cubicBezTo>
                    <a:cubicBezTo>
                      <a:pt x="45" y="129"/>
                      <a:pt x="20" y="105"/>
                      <a:pt x="20" y="75"/>
                    </a:cubicBezTo>
                    <a:cubicBezTo>
                      <a:pt x="20" y="75"/>
                      <a:pt x="20" y="75"/>
                      <a:pt x="20" y="75"/>
                    </a:cubicBezTo>
                    <a:cubicBezTo>
                      <a:pt x="20" y="75"/>
                      <a:pt x="20" y="75"/>
                      <a:pt x="20" y="75"/>
                    </a:cubicBezTo>
                    <a:cubicBezTo>
                      <a:pt x="20" y="45"/>
                      <a:pt x="45" y="21"/>
                      <a:pt x="74" y="21"/>
                    </a:cubicBezTo>
                    <a:cubicBezTo>
                      <a:pt x="104" y="21"/>
                      <a:pt x="128" y="45"/>
                      <a:pt x="128" y="75"/>
                    </a:cubicBezTo>
                    <a:cubicBezTo>
                      <a:pt x="128" y="75"/>
                      <a:pt x="128" y="75"/>
                      <a:pt x="128" y="75"/>
                    </a:cubicBezTo>
                    <a:cubicBezTo>
                      <a:pt x="128" y="45"/>
                      <a:pt x="104" y="21"/>
                      <a:pt x="74" y="21"/>
                    </a:cubicBezTo>
                    <a:cubicBezTo>
                      <a:pt x="74" y="0"/>
                      <a:pt x="74" y="0"/>
                      <a:pt x="74" y="0"/>
                    </a:cubicBezTo>
                    <a:cubicBezTo>
                      <a:pt x="74" y="0"/>
                      <a:pt x="74" y="0"/>
                      <a:pt x="74" y="0"/>
                    </a:cubicBezTo>
                  </a:path>
                </a:pathLst>
              </a:custGeom>
              <a:solidFill>
                <a:srgbClr val="3C58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6" name="îśḷîḋê">
                <a:extLst>
                  <a:ext uri="{FF2B5EF4-FFF2-40B4-BE49-F238E27FC236}">
                    <a16:creationId xmlns:a16="http://schemas.microsoft.com/office/drawing/2014/main" id="{635D21F0-9839-4BB1-A199-C6DB31519405}"/>
                  </a:ext>
                </a:extLst>
              </p:cNvPr>
              <p:cNvSpPr/>
              <p:nvPr/>
            </p:nvSpPr>
            <p:spPr bwMode="auto">
              <a:xfrm>
                <a:off x="4414" y="2150"/>
                <a:ext cx="72" cy="144"/>
              </a:xfrm>
              <a:custGeom>
                <a:avLst/>
                <a:gdLst>
                  <a:gd name="T0" fmla="*/ 14 w 125"/>
                  <a:gd name="T1" fmla="*/ 0 h 252"/>
                  <a:gd name="T2" fmla="*/ 0 w 125"/>
                  <a:gd name="T3" fmla="*/ 0 h 252"/>
                  <a:gd name="T4" fmla="*/ 0 w 125"/>
                  <a:gd name="T5" fmla="*/ 51 h 252"/>
                  <a:gd name="T6" fmla="*/ 75 w 125"/>
                  <a:gd name="T7" fmla="*/ 126 h 252"/>
                  <a:gd name="T8" fmla="*/ 0 w 125"/>
                  <a:gd name="T9" fmla="*/ 201 h 252"/>
                  <a:gd name="T10" fmla="*/ 0 w 125"/>
                  <a:gd name="T11" fmla="*/ 252 h 252"/>
                  <a:gd name="T12" fmla="*/ 24 w 125"/>
                  <a:gd name="T13" fmla="*/ 250 h 252"/>
                  <a:gd name="T14" fmla="*/ 26 w 125"/>
                  <a:gd name="T15" fmla="*/ 247 h 252"/>
                  <a:gd name="T16" fmla="*/ 26 w 125"/>
                  <a:gd name="T17" fmla="*/ 247 h 252"/>
                  <a:gd name="T18" fmla="*/ 25 w 125"/>
                  <a:gd name="T19" fmla="*/ 234 h 252"/>
                  <a:gd name="T20" fmla="*/ 25 w 125"/>
                  <a:gd name="T21" fmla="*/ 234 h 252"/>
                  <a:gd name="T22" fmla="*/ 58 w 125"/>
                  <a:gd name="T23" fmla="*/ 219 h 252"/>
                  <a:gd name="T24" fmla="*/ 68 w 125"/>
                  <a:gd name="T25" fmla="*/ 230 h 252"/>
                  <a:gd name="T26" fmla="*/ 70 w 125"/>
                  <a:gd name="T27" fmla="*/ 231 h 252"/>
                  <a:gd name="T28" fmla="*/ 71 w 125"/>
                  <a:gd name="T29" fmla="*/ 230 h 252"/>
                  <a:gd name="T30" fmla="*/ 91 w 125"/>
                  <a:gd name="T31" fmla="*/ 214 h 252"/>
                  <a:gd name="T32" fmla="*/ 92 w 125"/>
                  <a:gd name="T33" fmla="*/ 212 h 252"/>
                  <a:gd name="T34" fmla="*/ 91 w 125"/>
                  <a:gd name="T35" fmla="*/ 210 h 252"/>
                  <a:gd name="T36" fmla="*/ 81 w 125"/>
                  <a:gd name="T37" fmla="*/ 198 h 252"/>
                  <a:gd name="T38" fmla="*/ 81 w 125"/>
                  <a:gd name="T39" fmla="*/ 198 h 252"/>
                  <a:gd name="T40" fmla="*/ 98 w 125"/>
                  <a:gd name="T41" fmla="*/ 168 h 252"/>
                  <a:gd name="T42" fmla="*/ 116 w 125"/>
                  <a:gd name="T43" fmla="*/ 173 h 252"/>
                  <a:gd name="T44" fmla="*/ 116 w 125"/>
                  <a:gd name="T45" fmla="*/ 173 h 252"/>
                  <a:gd name="T46" fmla="*/ 119 w 125"/>
                  <a:gd name="T47" fmla="*/ 171 h 252"/>
                  <a:gd name="T48" fmla="*/ 125 w 125"/>
                  <a:gd name="T49" fmla="*/ 146 h 252"/>
                  <a:gd name="T50" fmla="*/ 125 w 125"/>
                  <a:gd name="T51" fmla="*/ 146 h 252"/>
                  <a:gd name="T52" fmla="*/ 124 w 125"/>
                  <a:gd name="T53" fmla="*/ 143 h 252"/>
                  <a:gd name="T54" fmla="*/ 105 w 125"/>
                  <a:gd name="T55" fmla="*/ 138 h 252"/>
                  <a:gd name="T56" fmla="*/ 105 w 125"/>
                  <a:gd name="T57" fmla="*/ 138 h 252"/>
                  <a:gd name="T58" fmla="*/ 106 w 125"/>
                  <a:gd name="T59" fmla="*/ 126 h 252"/>
                  <a:gd name="T60" fmla="*/ 104 w 125"/>
                  <a:gd name="T61" fmla="*/ 105 h 252"/>
                  <a:gd name="T62" fmla="*/ 104 w 125"/>
                  <a:gd name="T63" fmla="*/ 105 h 252"/>
                  <a:gd name="T64" fmla="*/ 104 w 125"/>
                  <a:gd name="T65" fmla="*/ 105 h 252"/>
                  <a:gd name="T66" fmla="*/ 122 w 125"/>
                  <a:gd name="T67" fmla="*/ 98 h 252"/>
                  <a:gd name="T68" fmla="*/ 124 w 125"/>
                  <a:gd name="T69" fmla="*/ 96 h 252"/>
                  <a:gd name="T70" fmla="*/ 123 w 125"/>
                  <a:gd name="T71" fmla="*/ 95 h 252"/>
                  <a:gd name="T72" fmla="*/ 115 w 125"/>
                  <a:gd name="T73" fmla="*/ 71 h 252"/>
                  <a:gd name="T74" fmla="*/ 112 w 125"/>
                  <a:gd name="T75" fmla="*/ 70 h 252"/>
                  <a:gd name="T76" fmla="*/ 111 w 125"/>
                  <a:gd name="T77" fmla="*/ 70 h 252"/>
                  <a:gd name="T78" fmla="*/ 94 w 125"/>
                  <a:gd name="T79" fmla="*/ 76 h 252"/>
                  <a:gd name="T80" fmla="*/ 75 w 125"/>
                  <a:gd name="T81" fmla="*/ 48 h 252"/>
                  <a:gd name="T82" fmla="*/ 75 w 125"/>
                  <a:gd name="T83" fmla="*/ 48 h 252"/>
                  <a:gd name="T84" fmla="*/ 75 w 125"/>
                  <a:gd name="T85" fmla="*/ 48 h 252"/>
                  <a:gd name="T86" fmla="*/ 84 w 125"/>
                  <a:gd name="T87" fmla="*/ 34 h 252"/>
                  <a:gd name="T88" fmla="*/ 85 w 125"/>
                  <a:gd name="T89" fmla="*/ 33 h 252"/>
                  <a:gd name="T90" fmla="*/ 84 w 125"/>
                  <a:gd name="T91" fmla="*/ 31 h 252"/>
                  <a:gd name="T92" fmla="*/ 63 w 125"/>
                  <a:gd name="T93" fmla="*/ 16 h 252"/>
                  <a:gd name="T94" fmla="*/ 61 w 125"/>
                  <a:gd name="T95" fmla="*/ 15 h 252"/>
                  <a:gd name="T96" fmla="*/ 59 w 125"/>
                  <a:gd name="T97" fmla="*/ 16 h 252"/>
                  <a:gd name="T98" fmla="*/ 51 w 125"/>
                  <a:gd name="T99" fmla="*/ 29 h 252"/>
                  <a:gd name="T100" fmla="*/ 17 w 125"/>
                  <a:gd name="T101" fmla="*/ 16 h 252"/>
                  <a:gd name="T102" fmla="*/ 17 w 125"/>
                  <a:gd name="T103" fmla="*/ 3 h 252"/>
                  <a:gd name="T104" fmla="*/ 14 w 125"/>
                  <a:gd name="T10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5" h="252">
                    <a:moveTo>
                      <a:pt x="14" y="0"/>
                    </a:moveTo>
                    <a:cubicBezTo>
                      <a:pt x="0" y="0"/>
                      <a:pt x="0" y="0"/>
                      <a:pt x="0" y="0"/>
                    </a:cubicBezTo>
                    <a:cubicBezTo>
                      <a:pt x="0" y="51"/>
                      <a:pt x="0" y="51"/>
                      <a:pt x="0" y="51"/>
                    </a:cubicBezTo>
                    <a:cubicBezTo>
                      <a:pt x="42" y="51"/>
                      <a:pt x="75" y="85"/>
                      <a:pt x="75" y="126"/>
                    </a:cubicBezTo>
                    <a:cubicBezTo>
                      <a:pt x="75" y="167"/>
                      <a:pt x="42" y="201"/>
                      <a:pt x="0" y="201"/>
                    </a:cubicBezTo>
                    <a:cubicBezTo>
                      <a:pt x="0" y="252"/>
                      <a:pt x="0" y="252"/>
                      <a:pt x="0" y="252"/>
                    </a:cubicBezTo>
                    <a:cubicBezTo>
                      <a:pt x="24" y="250"/>
                      <a:pt x="24" y="250"/>
                      <a:pt x="24" y="250"/>
                    </a:cubicBezTo>
                    <a:cubicBezTo>
                      <a:pt x="25" y="249"/>
                      <a:pt x="26" y="248"/>
                      <a:pt x="26" y="247"/>
                    </a:cubicBezTo>
                    <a:cubicBezTo>
                      <a:pt x="26" y="247"/>
                      <a:pt x="26" y="247"/>
                      <a:pt x="26" y="247"/>
                    </a:cubicBezTo>
                    <a:cubicBezTo>
                      <a:pt x="25" y="234"/>
                      <a:pt x="25" y="234"/>
                      <a:pt x="25" y="234"/>
                    </a:cubicBezTo>
                    <a:cubicBezTo>
                      <a:pt x="25" y="234"/>
                      <a:pt x="25" y="234"/>
                      <a:pt x="25" y="234"/>
                    </a:cubicBezTo>
                    <a:cubicBezTo>
                      <a:pt x="37" y="231"/>
                      <a:pt x="48" y="226"/>
                      <a:pt x="58" y="219"/>
                    </a:cubicBezTo>
                    <a:cubicBezTo>
                      <a:pt x="68" y="230"/>
                      <a:pt x="68" y="230"/>
                      <a:pt x="68" y="230"/>
                    </a:cubicBezTo>
                    <a:cubicBezTo>
                      <a:pt x="68" y="231"/>
                      <a:pt x="69" y="231"/>
                      <a:pt x="70" y="231"/>
                    </a:cubicBezTo>
                    <a:cubicBezTo>
                      <a:pt x="70" y="231"/>
                      <a:pt x="71" y="231"/>
                      <a:pt x="71" y="230"/>
                    </a:cubicBezTo>
                    <a:cubicBezTo>
                      <a:pt x="91" y="214"/>
                      <a:pt x="91" y="214"/>
                      <a:pt x="91" y="214"/>
                    </a:cubicBezTo>
                    <a:cubicBezTo>
                      <a:pt x="92" y="213"/>
                      <a:pt x="92" y="213"/>
                      <a:pt x="92" y="212"/>
                    </a:cubicBezTo>
                    <a:cubicBezTo>
                      <a:pt x="92" y="211"/>
                      <a:pt x="92" y="211"/>
                      <a:pt x="91" y="210"/>
                    </a:cubicBezTo>
                    <a:cubicBezTo>
                      <a:pt x="81" y="198"/>
                      <a:pt x="81" y="198"/>
                      <a:pt x="81" y="198"/>
                    </a:cubicBezTo>
                    <a:cubicBezTo>
                      <a:pt x="81" y="198"/>
                      <a:pt x="81" y="198"/>
                      <a:pt x="81" y="198"/>
                    </a:cubicBezTo>
                    <a:cubicBezTo>
                      <a:pt x="88" y="189"/>
                      <a:pt x="94" y="179"/>
                      <a:pt x="98" y="168"/>
                    </a:cubicBezTo>
                    <a:cubicBezTo>
                      <a:pt x="116" y="173"/>
                      <a:pt x="116" y="173"/>
                      <a:pt x="116" y="173"/>
                    </a:cubicBezTo>
                    <a:cubicBezTo>
                      <a:pt x="116" y="173"/>
                      <a:pt x="116" y="173"/>
                      <a:pt x="116" y="173"/>
                    </a:cubicBezTo>
                    <a:cubicBezTo>
                      <a:pt x="117" y="173"/>
                      <a:pt x="118" y="172"/>
                      <a:pt x="119" y="171"/>
                    </a:cubicBezTo>
                    <a:cubicBezTo>
                      <a:pt x="125" y="146"/>
                      <a:pt x="125" y="146"/>
                      <a:pt x="125" y="146"/>
                    </a:cubicBezTo>
                    <a:cubicBezTo>
                      <a:pt x="125" y="146"/>
                      <a:pt x="125" y="146"/>
                      <a:pt x="125" y="146"/>
                    </a:cubicBezTo>
                    <a:cubicBezTo>
                      <a:pt x="125" y="144"/>
                      <a:pt x="125" y="143"/>
                      <a:pt x="124" y="143"/>
                    </a:cubicBezTo>
                    <a:cubicBezTo>
                      <a:pt x="105" y="138"/>
                      <a:pt x="105" y="138"/>
                      <a:pt x="105" y="138"/>
                    </a:cubicBezTo>
                    <a:cubicBezTo>
                      <a:pt x="105" y="138"/>
                      <a:pt x="105" y="138"/>
                      <a:pt x="105" y="138"/>
                    </a:cubicBezTo>
                    <a:cubicBezTo>
                      <a:pt x="106" y="134"/>
                      <a:pt x="106" y="130"/>
                      <a:pt x="106" y="126"/>
                    </a:cubicBezTo>
                    <a:cubicBezTo>
                      <a:pt x="106" y="119"/>
                      <a:pt x="105" y="112"/>
                      <a:pt x="104" y="105"/>
                    </a:cubicBezTo>
                    <a:cubicBezTo>
                      <a:pt x="104" y="105"/>
                      <a:pt x="104" y="105"/>
                      <a:pt x="104" y="105"/>
                    </a:cubicBezTo>
                    <a:cubicBezTo>
                      <a:pt x="104" y="105"/>
                      <a:pt x="104" y="105"/>
                      <a:pt x="104" y="105"/>
                    </a:cubicBezTo>
                    <a:cubicBezTo>
                      <a:pt x="122" y="98"/>
                      <a:pt x="122" y="98"/>
                      <a:pt x="122" y="98"/>
                    </a:cubicBezTo>
                    <a:cubicBezTo>
                      <a:pt x="123" y="98"/>
                      <a:pt x="124" y="97"/>
                      <a:pt x="124" y="96"/>
                    </a:cubicBezTo>
                    <a:cubicBezTo>
                      <a:pt x="124" y="96"/>
                      <a:pt x="123" y="96"/>
                      <a:pt x="123" y="95"/>
                    </a:cubicBezTo>
                    <a:cubicBezTo>
                      <a:pt x="115" y="71"/>
                      <a:pt x="115" y="71"/>
                      <a:pt x="115" y="71"/>
                    </a:cubicBezTo>
                    <a:cubicBezTo>
                      <a:pt x="114" y="70"/>
                      <a:pt x="113" y="70"/>
                      <a:pt x="112" y="70"/>
                    </a:cubicBezTo>
                    <a:cubicBezTo>
                      <a:pt x="112" y="70"/>
                      <a:pt x="112" y="70"/>
                      <a:pt x="111" y="70"/>
                    </a:cubicBezTo>
                    <a:cubicBezTo>
                      <a:pt x="94" y="76"/>
                      <a:pt x="94" y="76"/>
                      <a:pt x="94" y="76"/>
                    </a:cubicBezTo>
                    <a:cubicBezTo>
                      <a:pt x="89" y="65"/>
                      <a:pt x="83" y="56"/>
                      <a:pt x="75" y="48"/>
                    </a:cubicBezTo>
                    <a:cubicBezTo>
                      <a:pt x="75" y="48"/>
                      <a:pt x="75" y="48"/>
                      <a:pt x="75" y="48"/>
                    </a:cubicBezTo>
                    <a:cubicBezTo>
                      <a:pt x="75" y="48"/>
                      <a:pt x="75" y="48"/>
                      <a:pt x="75" y="48"/>
                    </a:cubicBezTo>
                    <a:cubicBezTo>
                      <a:pt x="84" y="34"/>
                      <a:pt x="84" y="34"/>
                      <a:pt x="84" y="34"/>
                    </a:cubicBezTo>
                    <a:cubicBezTo>
                      <a:pt x="85" y="34"/>
                      <a:pt x="85" y="33"/>
                      <a:pt x="85" y="33"/>
                    </a:cubicBezTo>
                    <a:cubicBezTo>
                      <a:pt x="85" y="32"/>
                      <a:pt x="85" y="31"/>
                      <a:pt x="84" y="31"/>
                    </a:cubicBezTo>
                    <a:cubicBezTo>
                      <a:pt x="63" y="16"/>
                      <a:pt x="63" y="16"/>
                      <a:pt x="63" y="16"/>
                    </a:cubicBezTo>
                    <a:cubicBezTo>
                      <a:pt x="62" y="16"/>
                      <a:pt x="62" y="15"/>
                      <a:pt x="61" y="15"/>
                    </a:cubicBezTo>
                    <a:cubicBezTo>
                      <a:pt x="61" y="15"/>
                      <a:pt x="60" y="16"/>
                      <a:pt x="59" y="16"/>
                    </a:cubicBezTo>
                    <a:cubicBezTo>
                      <a:pt x="51" y="29"/>
                      <a:pt x="51" y="29"/>
                      <a:pt x="51" y="29"/>
                    </a:cubicBezTo>
                    <a:cubicBezTo>
                      <a:pt x="40" y="23"/>
                      <a:pt x="29" y="18"/>
                      <a:pt x="17" y="16"/>
                    </a:cubicBezTo>
                    <a:cubicBezTo>
                      <a:pt x="17" y="3"/>
                      <a:pt x="17" y="3"/>
                      <a:pt x="17" y="3"/>
                    </a:cubicBezTo>
                    <a:cubicBezTo>
                      <a:pt x="17" y="1"/>
                      <a:pt x="16" y="0"/>
                      <a:pt x="14" y="0"/>
                    </a:cubicBezTo>
                  </a:path>
                </a:pathLst>
              </a:custGeom>
              <a:solidFill>
                <a:srgbClr val="2443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7" name="ísļîḍê">
                <a:extLst>
                  <a:ext uri="{FF2B5EF4-FFF2-40B4-BE49-F238E27FC236}">
                    <a16:creationId xmlns:a16="http://schemas.microsoft.com/office/drawing/2014/main" id="{88FBDF03-038C-47CD-BABB-00D774D9A553}"/>
                  </a:ext>
                </a:extLst>
              </p:cNvPr>
              <p:cNvSpPr/>
              <p:nvPr/>
            </p:nvSpPr>
            <p:spPr bwMode="auto">
              <a:xfrm>
                <a:off x="4414" y="2222"/>
                <a:ext cx="31" cy="30"/>
              </a:xfrm>
              <a:custGeom>
                <a:avLst/>
                <a:gdLst>
                  <a:gd name="T0" fmla="*/ 54 w 54"/>
                  <a:gd name="T1" fmla="*/ 0 h 54"/>
                  <a:gd name="T2" fmla="*/ 0 w 54"/>
                  <a:gd name="T3" fmla="*/ 54 h 54"/>
                  <a:gd name="T4" fmla="*/ 54 w 54"/>
                  <a:gd name="T5" fmla="*/ 0 h 54"/>
                  <a:gd name="T6" fmla="*/ 54 w 54"/>
                  <a:gd name="T7" fmla="*/ 0 h 54"/>
                </a:gdLst>
                <a:ahLst/>
                <a:cxnLst>
                  <a:cxn ang="0">
                    <a:pos x="T0" y="T1"/>
                  </a:cxn>
                  <a:cxn ang="0">
                    <a:pos x="T2" y="T3"/>
                  </a:cxn>
                  <a:cxn ang="0">
                    <a:pos x="T4" y="T5"/>
                  </a:cxn>
                  <a:cxn ang="0">
                    <a:pos x="T6" y="T7"/>
                  </a:cxn>
                </a:cxnLst>
                <a:rect l="0" t="0" r="r" b="b"/>
                <a:pathLst>
                  <a:path w="54" h="54">
                    <a:moveTo>
                      <a:pt x="54" y="0"/>
                    </a:moveTo>
                    <a:cubicBezTo>
                      <a:pt x="54" y="30"/>
                      <a:pt x="30" y="54"/>
                      <a:pt x="0" y="54"/>
                    </a:cubicBezTo>
                    <a:cubicBezTo>
                      <a:pt x="30" y="54"/>
                      <a:pt x="54" y="30"/>
                      <a:pt x="54" y="0"/>
                    </a:cubicBezTo>
                    <a:cubicBezTo>
                      <a:pt x="54" y="0"/>
                      <a:pt x="54" y="0"/>
                      <a:pt x="54" y="0"/>
                    </a:cubicBezTo>
                  </a:path>
                </a:pathLst>
              </a:custGeom>
              <a:solidFill>
                <a:srgbClr val="F4B6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8" name="îṧḷîḋè">
                <a:extLst>
                  <a:ext uri="{FF2B5EF4-FFF2-40B4-BE49-F238E27FC236}">
                    <a16:creationId xmlns:a16="http://schemas.microsoft.com/office/drawing/2014/main" id="{0630D4E5-4DC5-4645-A05C-7649AF84ADB2}"/>
                  </a:ext>
                </a:extLst>
              </p:cNvPr>
              <p:cNvSpPr/>
              <p:nvPr/>
            </p:nvSpPr>
            <p:spPr bwMode="auto">
              <a:xfrm>
                <a:off x="4414" y="2179"/>
                <a:ext cx="43" cy="85"/>
              </a:xfrm>
              <a:custGeom>
                <a:avLst/>
                <a:gdLst>
                  <a:gd name="T0" fmla="*/ 0 w 75"/>
                  <a:gd name="T1" fmla="*/ 0 h 150"/>
                  <a:gd name="T2" fmla="*/ 0 w 75"/>
                  <a:gd name="T3" fmla="*/ 21 h 150"/>
                  <a:gd name="T4" fmla="*/ 54 w 75"/>
                  <a:gd name="T5" fmla="*/ 75 h 150"/>
                  <a:gd name="T6" fmla="*/ 54 w 75"/>
                  <a:gd name="T7" fmla="*/ 75 h 150"/>
                  <a:gd name="T8" fmla="*/ 54 w 75"/>
                  <a:gd name="T9" fmla="*/ 75 h 150"/>
                  <a:gd name="T10" fmla="*/ 54 w 75"/>
                  <a:gd name="T11" fmla="*/ 75 h 150"/>
                  <a:gd name="T12" fmla="*/ 54 w 75"/>
                  <a:gd name="T13" fmla="*/ 75 h 150"/>
                  <a:gd name="T14" fmla="*/ 0 w 75"/>
                  <a:gd name="T15" fmla="*/ 129 h 150"/>
                  <a:gd name="T16" fmla="*/ 0 w 75"/>
                  <a:gd name="T17" fmla="*/ 129 h 150"/>
                  <a:gd name="T18" fmla="*/ 0 w 75"/>
                  <a:gd name="T19" fmla="*/ 150 h 150"/>
                  <a:gd name="T20" fmla="*/ 75 w 75"/>
                  <a:gd name="T21" fmla="*/ 75 h 150"/>
                  <a:gd name="T22" fmla="*/ 0 w 75"/>
                  <a:gd name="T2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50">
                    <a:moveTo>
                      <a:pt x="0" y="0"/>
                    </a:moveTo>
                    <a:cubicBezTo>
                      <a:pt x="0" y="21"/>
                      <a:pt x="0" y="21"/>
                      <a:pt x="0" y="21"/>
                    </a:cubicBezTo>
                    <a:cubicBezTo>
                      <a:pt x="30" y="21"/>
                      <a:pt x="54" y="45"/>
                      <a:pt x="54" y="75"/>
                    </a:cubicBezTo>
                    <a:cubicBezTo>
                      <a:pt x="54" y="75"/>
                      <a:pt x="54" y="75"/>
                      <a:pt x="54" y="75"/>
                    </a:cubicBezTo>
                    <a:cubicBezTo>
                      <a:pt x="54" y="75"/>
                      <a:pt x="54" y="75"/>
                      <a:pt x="54" y="75"/>
                    </a:cubicBezTo>
                    <a:cubicBezTo>
                      <a:pt x="54" y="75"/>
                      <a:pt x="54" y="75"/>
                      <a:pt x="54" y="75"/>
                    </a:cubicBezTo>
                    <a:cubicBezTo>
                      <a:pt x="54" y="75"/>
                      <a:pt x="54" y="75"/>
                      <a:pt x="54" y="75"/>
                    </a:cubicBezTo>
                    <a:cubicBezTo>
                      <a:pt x="54" y="105"/>
                      <a:pt x="30" y="129"/>
                      <a:pt x="0" y="129"/>
                    </a:cubicBezTo>
                    <a:cubicBezTo>
                      <a:pt x="0" y="129"/>
                      <a:pt x="0" y="129"/>
                      <a:pt x="0" y="129"/>
                    </a:cubicBezTo>
                    <a:cubicBezTo>
                      <a:pt x="0" y="150"/>
                      <a:pt x="0" y="150"/>
                      <a:pt x="0" y="150"/>
                    </a:cubicBezTo>
                    <a:cubicBezTo>
                      <a:pt x="42" y="150"/>
                      <a:pt x="75" y="116"/>
                      <a:pt x="75" y="75"/>
                    </a:cubicBezTo>
                    <a:cubicBezTo>
                      <a:pt x="75" y="34"/>
                      <a:pt x="42" y="0"/>
                      <a:pt x="0" y="0"/>
                    </a:cubicBezTo>
                  </a:path>
                </a:pathLst>
              </a:custGeom>
              <a:solidFill>
                <a:srgbClr val="5069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9" name="îŝľîḋé">
                <a:extLst>
                  <a:ext uri="{FF2B5EF4-FFF2-40B4-BE49-F238E27FC236}">
                    <a16:creationId xmlns:a16="http://schemas.microsoft.com/office/drawing/2014/main" id="{557D1BE1-7833-4429-A91C-AC88E57FAA33}"/>
                  </a:ext>
                </a:extLst>
              </p:cNvPr>
              <p:cNvSpPr/>
              <p:nvPr/>
            </p:nvSpPr>
            <p:spPr bwMode="auto">
              <a:xfrm>
                <a:off x="4544" y="2002"/>
                <a:ext cx="218" cy="217"/>
              </a:xfrm>
              <a:prstGeom prst="ellipse">
                <a:avLst/>
              </a:pr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0" name="işḷîde">
                <a:extLst>
                  <a:ext uri="{FF2B5EF4-FFF2-40B4-BE49-F238E27FC236}">
                    <a16:creationId xmlns:a16="http://schemas.microsoft.com/office/drawing/2014/main" id="{CEE59E67-4DAE-4F2D-8CCA-967386A8F053}"/>
                  </a:ext>
                </a:extLst>
              </p:cNvPr>
              <p:cNvSpPr/>
              <p:nvPr/>
            </p:nvSpPr>
            <p:spPr bwMode="auto">
              <a:xfrm>
                <a:off x="4536" y="1994"/>
                <a:ext cx="218" cy="217"/>
              </a:xfrm>
              <a:prstGeom prst="ellipse">
                <a:avLst/>
              </a:prstGeom>
              <a:solidFill>
                <a:srgbClr val="D0ED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1" name="íṥļídè">
                <a:extLst>
                  <a:ext uri="{FF2B5EF4-FFF2-40B4-BE49-F238E27FC236}">
                    <a16:creationId xmlns:a16="http://schemas.microsoft.com/office/drawing/2014/main" id="{94158F81-95AB-45D9-9CAA-85A82CE98932}"/>
                  </a:ext>
                </a:extLst>
              </p:cNvPr>
              <p:cNvSpPr/>
              <p:nvPr/>
            </p:nvSpPr>
            <p:spPr bwMode="auto">
              <a:xfrm>
                <a:off x="4590" y="2039"/>
                <a:ext cx="100" cy="95"/>
              </a:xfrm>
              <a:custGeom>
                <a:avLst/>
                <a:gdLst>
                  <a:gd name="T0" fmla="*/ 175 w 175"/>
                  <a:gd name="T1" fmla="*/ 29 h 166"/>
                  <a:gd name="T2" fmla="*/ 0 w 175"/>
                  <a:gd name="T3" fmla="*/ 103 h 166"/>
                  <a:gd name="T4" fmla="*/ 22 w 175"/>
                  <a:gd name="T5" fmla="*/ 134 h 166"/>
                  <a:gd name="T6" fmla="*/ 44 w 175"/>
                  <a:gd name="T7" fmla="*/ 166 h 166"/>
                  <a:gd name="T8" fmla="*/ 175 w 175"/>
                  <a:gd name="T9" fmla="*/ 29 h 166"/>
                </a:gdLst>
                <a:ahLst/>
                <a:cxnLst>
                  <a:cxn ang="0">
                    <a:pos x="T0" y="T1"/>
                  </a:cxn>
                  <a:cxn ang="0">
                    <a:pos x="T2" y="T3"/>
                  </a:cxn>
                  <a:cxn ang="0">
                    <a:pos x="T4" y="T5"/>
                  </a:cxn>
                  <a:cxn ang="0">
                    <a:pos x="T6" y="T7"/>
                  </a:cxn>
                  <a:cxn ang="0">
                    <a:pos x="T8" y="T9"/>
                  </a:cxn>
                </a:cxnLst>
                <a:rect l="0" t="0" r="r" b="b"/>
                <a:pathLst>
                  <a:path w="175" h="166">
                    <a:moveTo>
                      <a:pt x="175" y="29"/>
                    </a:moveTo>
                    <a:cubicBezTo>
                      <a:pt x="175" y="29"/>
                      <a:pt x="64" y="0"/>
                      <a:pt x="0" y="103"/>
                    </a:cubicBezTo>
                    <a:cubicBezTo>
                      <a:pt x="22" y="134"/>
                      <a:pt x="22" y="134"/>
                      <a:pt x="22" y="134"/>
                    </a:cubicBezTo>
                    <a:cubicBezTo>
                      <a:pt x="44" y="166"/>
                      <a:pt x="44" y="166"/>
                      <a:pt x="44" y="166"/>
                    </a:cubicBezTo>
                    <a:cubicBezTo>
                      <a:pt x="162" y="143"/>
                      <a:pt x="175" y="29"/>
                      <a:pt x="175" y="29"/>
                    </a:cubicBezTo>
                  </a:path>
                </a:pathLst>
              </a:custGeom>
              <a:solidFill>
                <a:srgbClr val="FF65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2" name="íṣḷidê">
                <a:extLst>
                  <a:ext uri="{FF2B5EF4-FFF2-40B4-BE49-F238E27FC236}">
                    <a16:creationId xmlns:a16="http://schemas.microsoft.com/office/drawing/2014/main" id="{14E74E8E-F733-4E63-AEF2-81C0FAA7B003}"/>
                  </a:ext>
                </a:extLst>
              </p:cNvPr>
              <p:cNvSpPr/>
              <p:nvPr/>
            </p:nvSpPr>
            <p:spPr bwMode="auto">
              <a:xfrm>
                <a:off x="4587" y="2098"/>
                <a:ext cx="28" cy="36"/>
              </a:xfrm>
              <a:custGeom>
                <a:avLst/>
                <a:gdLst>
                  <a:gd name="T0" fmla="*/ 29 w 49"/>
                  <a:gd name="T1" fmla="*/ 34 h 63"/>
                  <a:gd name="T2" fmla="*/ 28 w 49"/>
                  <a:gd name="T3" fmla="*/ 33 h 63"/>
                  <a:gd name="T4" fmla="*/ 5 w 49"/>
                  <a:gd name="T5" fmla="*/ 0 h 63"/>
                  <a:gd name="T6" fmla="*/ 3 w 49"/>
                  <a:gd name="T7" fmla="*/ 24 h 63"/>
                  <a:gd name="T8" fmla="*/ 15 w 49"/>
                  <a:gd name="T9" fmla="*/ 42 h 63"/>
                  <a:gd name="T10" fmla="*/ 16 w 49"/>
                  <a:gd name="T11" fmla="*/ 43 h 63"/>
                  <a:gd name="T12" fmla="*/ 27 w 49"/>
                  <a:gd name="T13" fmla="*/ 58 h 63"/>
                  <a:gd name="T14" fmla="*/ 49 w 49"/>
                  <a:gd name="T15" fmla="*/ 63 h 63"/>
                  <a:gd name="T16" fmla="*/ 29 w 49"/>
                  <a:gd name="T17" fmla="*/ 3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63">
                    <a:moveTo>
                      <a:pt x="29" y="34"/>
                    </a:moveTo>
                    <a:cubicBezTo>
                      <a:pt x="28" y="33"/>
                      <a:pt x="28" y="33"/>
                      <a:pt x="28" y="33"/>
                    </a:cubicBezTo>
                    <a:cubicBezTo>
                      <a:pt x="5" y="0"/>
                      <a:pt x="5" y="0"/>
                      <a:pt x="5" y="0"/>
                    </a:cubicBezTo>
                    <a:cubicBezTo>
                      <a:pt x="5" y="0"/>
                      <a:pt x="0" y="15"/>
                      <a:pt x="3" y="24"/>
                    </a:cubicBezTo>
                    <a:cubicBezTo>
                      <a:pt x="15" y="42"/>
                      <a:pt x="15" y="42"/>
                      <a:pt x="15" y="42"/>
                    </a:cubicBezTo>
                    <a:cubicBezTo>
                      <a:pt x="16" y="43"/>
                      <a:pt x="16" y="43"/>
                      <a:pt x="16" y="43"/>
                    </a:cubicBezTo>
                    <a:cubicBezTo>
                      <a:pt x="27" y="58"/>
                      <a:pt x="27" y="58"/>
                      <a:pt x="27" y="58"/>
                    </a:cubicBezTo>
                    <a:cubicBezTo>
                      <a:pt x="33" y="63"/>
                      <a:pt x="49" y="63"/>
                      <a:pt x="49" y="63"/>
                    </a:cubicBezTo>
                    <a:cubicBezTo>
                      <a:pt x="29" y="34"/>
                      <a:pt x="29" y="34"/>
                      <a:pt x="29" y="34"/>
                    </a:cubicBezTo>
                  </a:path>
                </a:pathLst>
              </a:custGeom>
              <a:solidFill>
                <a:srgbClr val="0051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3" name="ïSľíḋe">
                <a:extLst>
                  <a:ext uri="{FF2B5EF4-FFF2-40B4-BE49-F238E27FC236}">
                    <a16:creationId xmlns:a16="http://schemas.microsoft.com/office/drawing/2014/main" id="{9CCC1C8D-DF2A-4C9A-B7C2-8F91B402D3AD}"/>
                  </a:ext>
                </a:extLst>
              </p:cNvPr>
              <p:cNvSpPr/>
              <p:nvPr/>
            </p:nvSpPr>
            <p:spPr bwMode="auto">
              <a:xfrm>
                <a:off x="4583" y="2112"/>
                <a:ext cx="19" cy="22"/>
              </a:xfrm>
              <a:custGeom>
                <a:avLst/>
                <a:gdLst>
                  <a:gd name="T0" fmla="*/ 13 w 19"/>
                  <a:gd name="T1" fmla="*/ 22 h 22"/>
                  <a:gd name="T2" fmla="*/ 0 w 19"/>
                  <a:gd name="T3" fmla="*/ 3 h 22"/>
                  <a:gd name="T4" fmla="*/ 6 w 19"/>
                  <a:gd name="T5" fmla="*/ 0 h 22"/>
                  <a:gd name="T6" fmla="*/ 19 w 19"/>
                  <a:gd name="T7" fmla="*/ 19 h 22"/>
                  <a:gd name="T8" fmla="*/ 13 w 19"/>
                  <a:gd name="T9" fmla="*/ 22 h 22"/>
                </a:gdLst>
                <a:ahLst/>
                <a:cxnLst>
                  <a:cxn ang="0">
                    <a:pos x="T0" y="T1"/>
                  </a:cxn>
                  <a:cxn ang="0">
                    <a:pos x="T2" y="T3"/>
                  </a:cxn>
                  <a:cxn ang="0">
                    <a:pos x="T4" y="T5"/>
                  </a:cxn>
                  <a:cxn ang="0">
                    <a:pos x="T6" y="T7"/>
                  </a:cxn>
                  <a:cxn ang="0">
                    <a:pos x="T8" y="T9"/>
                  </a:cxn>
                </a:cxnLst>
                <a:rect l="0" t="0" r="r" b="b"/>
                <a:pathLst>
                  <a:path w="19" h="22">
                    <a:moveTo>
                      <a:pt x="13" y="22"/>
                    </a:moveTo>
                    <a:lnTo>
                      <a:pt x="0" y="3"/>
                    </a:lnTo>
                    <a:lnTo>
                      <a:pt x="6" y="0"/>
                    </a:lnTo>
                    <a:lnTo>
                      <a:pt x="19" y="19"/>
                    </a:lnTo>
                    <a:lnTo>
                      <a:pt x="13" y="22"/>
                    </a:lnTo>
                    <a:close/>
                  </a:path>
                </a:pathLst>
              </a:custGeom>
              <a:solidFill>
                <a:srgbClr val="E464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4" name="ïṩļíďé">
                <a:extLst>
                  <a:ext uri="{FF2B5EF4-FFF2-40B4-BE49-F238E27FC236}">
                    <a16:creationId xmlns:a16="http://schemas.microsoft.com/office/drawing/2014/main" id="{6574DC1A-A5EB-4A60-A319-0EFC09B4417B}"/>
                  </a:ext>
                </a:extLst>
              </p:cNvPr>
              <p:cNvSpPr/>
              <p:nvPr/>
            </p:nvSpPr>
            <p:spPr bwMode="auto">
              <a:xfrm>
                <a:off x="4583" y="2112"/>
                <a:ext cx="19" cy="22"/>
              </a:xfrm>
              <a:custGeom>
                <a:avLst/>
                <a:gdLst>
                  <a:gd name="T0" fmla="*/ 13 w 19"/>
                  <a:gd name="T1" fmla="*/ 22 h 22"/>
                  <a:gd name="T2" fmla="*/ 0 w 19"/>
                  <a:gd name="T3" fmla="*/ 3 h 22"/>
                  <a:gd name="T4" fmla="*/ 6 w 19"/>
                  <a:gd name="T5" fmla="*/ 0 h 22"/>
                  <a:gd name="T6" fmla="*/ 19 w 19"/>
                  <a:gd name="T7" fmla="*/ 19 h 22"/>
                  <a:gd name="T8" fmla="*/ 13 w 19"/>
                  <a:gd name="T9" fmla="*/ 22 h 22"/>
                </a:gdLst>
                <a:ahLst/>
                <a:cxnLst>
                  <a:cxn ang="0">
                    <a:pos x="T0" y="T1"/>
                  </a:cxn>
                  <a:cxn ang="0">
                    <a:pos x="T2" y="T3"/>
                  </a:cxn>
                  <a:cxn ang="0">
                    <a:pos x="T4" y="T5"/>
                  </a:cxn>
                  <a:cxn ang="0">
                    <a:pos x="T6" y="T7"/>
                  </a:cxn>
                  <a:cxn ang="0">
                    <a:pos x="T8" y="T9"/>
                  </a:cxn>
                </a:cxnLst>
                <a:rect l="0" t="0" r="r" b="b"/>
                <a:pathLst>
                  <a:path w="19" h="22">
                    <a:moveTo>
                      <a:pt x="13" y="22"/>
                    </a:moveTo>
                    <a:lnTo>
                      <a:pt x="0" y="3"/>
                    </a:lnTo>
                    <a:lnTo>
                      <a:pt x="6" y="0"/>
                    </a:lnTo>
                    <a:lnTo>
                      <a:pt x="19" y="19"/>
                    </a:lnTo>
                    <a:lnTo>
                      <a:pt x="13"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5" name="iSḻiḓè">
                <a:extLst>
                  <a:ext uri="{FF2B5EF4-FFF2-40B4-BE49-F238E27FC236}">
                    <a16:creationId xmlns:a16="http://schemas.microsoft.com/office/drawing/2014/main" id="{3091CD72-8399-409A-BCAA-1A6A18D76EA9}"/>
                  </a:ext>
                </a:extLst>
              </p:cNvPr>
              <p:cNvSpPr/>
              <p:nvPr/>
            </p:nvSpPr>
            <p:spPr bwMode="auto">
              <a:xfrm>
                <a:off x="4582" y="2118"/>
                <a:ext cx="13" cy="16"/>
              </a:xfrm>
              <a:custGeom>
                <a:avLst/>
                <a:gdLst>
                  <a:gd name="T0" fmla="*/ 10 w 13"/>
                  <a:gd name="T1" fmla="*/ 16 h 16"/>
                  <a:gd name="T2" fmla="*/ 0 w 13"/>
                  <a:gd name="T3" fmla="*/ 1 h 16"/>
                  <a:gd name="T4" fmla="*/ 3 w 13"/>
                  <a:gd name="T5" fmla="*/ 0 h 16"/>
                  <a:gd name="T6" fmla="*/ 13 w 13"/>
                  <a:gd name="T7" fmla="*/ 14 h 16"/>
                  <a:gd name="T8" fmla="*/ 10 w 13"/>
                  <a:gd name="T9" fmla="*/ 16 h 16"/>
                </a:gdLst>
                <a:ahLst/>
                <a:cxnLst>
                  <a:cxn ang="0">
                    <a:pos x="T0" y="T1"/>
                  </a:cxn>
                  <a:cxn ang="0">
                    <a:pos x="T2" y="T3"/>
                  </a:cxn>
                  <a:cxn ang="0">
                    <a:pos x="T4" y="T5"/>
                  </a:cxn>
                  <a:cxn ang="0">
                    <a:pos x="T6" y="T7"/>
                  </a:cxn>
                  <a:cxn ang="0">
                    <a:pos x="T8" y="T9"/>
                  </a:cxn>
                </a:cxnLst>
                <a:rect l="0" t="0" r="r" b="b"/>
                <a:pathLst>
                  <a:path w="13" h="16">
                    <a:moveTo>
                      <a:pt x="10" y="16"/>
                    </a:moveTo>
                    <a:lnTo>
                      <a:pt x="0" y="1"/>
                    </a:lnTo>
                    <a:lnTo>
                      <a:pt x="3" y="0"/>
                    </a:lnTo>
                    <a:lnTo>
                      <a:pt x="13" y="14"/>
                    </a:lnTo>
                    <a:lnTo>
                      <a:pt x="10" y="16"/>
                    </a:lnTo>
                    <a:close/>
                  </a:path>
                </a:pathLst>
              </a:custGeom>
              <a:solidFill>
                <a:srgbClr val="C0003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6" name="íṧ1íḋê">
                <a:extLst>
                  <a:ext uri="{FF2B5EF4-FFF2-40B4-BE49-F238E27FC236}">
                    <a16:creationId xmlns:a16="http://schemas.microsoft.com/office/drawing/2014/main" id="{A17B57EA-5B6A-41B7-B19A-C34076884FC8}"/>
                  </a:ext>
                </a:extLst>
              </p:cNvPr>
              <p:cNvSpPr/>
              <p:nvPr/>
            </p:nvSpPr>
            <p:spPr bwMode="auto">
              <a:xfrm>
                <a:off x="4582" y="2118"/>
                <a:ext cx="13" cy="16"/>
              </a:xfrm>
              <a:custGeom>
                <a:avLst/>
                <a:gdLst>
                  <a:gd name="T0" fmla="*/ 10 w 13"/>
                  <a:gd name="T1" fmla="*/ 16 h 16"/>
                  <a:gd name="T2" fmla="*/ 0 w 13"/>
                  <a:gd name="T3" fmla="*/ 1 h 16"/>
                  <a:gd name="T4" fmla="*/ 3 w 13"/>
                  <a:gd name="T5" fmla="*/ 0 h 16"/>
                  <a:gd name="T6" fmla="*/ 13 w 13"/>
                  <a:gd name="T7" fmla="*/ 14 h 16"/>
                  <a:gd name="T8" fmla="*/ 10 w 13"/>
                  <a:gd name="T9" fmla="*/ 16 h 16"/>
                </a:gdLst>
                <a:ahLst/>
                <a:cxnLst>
                  <a:cxn ang="0">
                    <a:pos x="T0" y="T1"/>
                  </a:cxn>
                  <a:cxn ang="0">
                    <a:pos x="T2" y="T3"/>
                  </a:cxn>
                  <a:cxn ang="0">
                    <a:pos x="T4" y="T5"/>
                  </a:cxn>
                  <a:cxn ang="0">
                    <a:pos x="T6" y="T7"/>
                  </a:cxn>
                  <a:cxn ang="0">
                    <a:pos x="T8" y="T9"/>
                  </a:cxn>
                </a:cxnLst>
                <a:rect l="0" t="0" r="r" b="b"/>
                <a:pathLst>
                  <a:path w="13" h="16">
                    <a:moveTo>
                      <a:pt x="10" y="16"/>
                    </a:moveTo>
                    <a:lnTo>
                      <a:pt x="0" y="1"/>
                    </a:lnTo>
                    <a:lnTo>
                      <a:pt x="3" y="0"/>
                    </a:lnTo>
                    <a:lnTo>
                      <a:pt x="13" y="14"/>
                    </a:lnTo>
                    <a:lnTo>
                      <a:pt x="10"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7" name="í$ḷídé">
                <a:extLst>
                  <a:ext uri="{FF2B5EF4-FFF2-40B4-BE49-F238E27FC236}">
                    <a16:creationId xmlns:a16="http://schemas.microsoft.com/office/drawing/2014/main" id="{63F6EA79-663F-4E14-8DEA-08BFDD430797}"/>
                  </a:ext>
                </a:extLst>
              </p:cNvPr>
              <p:cNvSpPr/>
              <p:nvPr/>
            </p:nvSpPr>
            <p:spPr bwMode="auto">
              <a:xfrm>
                <a:off x="4577" y="2075"/>
                <a:ext cx="40" cy="25"/>
              </a:xfrm>
              <a:custGeom>
                <a:avLst/>
                <a:gdLst>
                  <a:gd name="T0" fmla="*/ 40 w 40"/>
                  <a:gd name="T1" fmla="*/ 0 h 25"/>
                  <a:gd name="T2" fmla="*/ 0 w 40"/>
                  <a:gd name="T3" fmla="*/ 0 h 25"/>
                  <a:gd name="T4" fmla="*/ 19 w 40"/>
                  <a:gd name="T5" fmla="*/ 25 h 25"/>
                  <a:gd name="T6" fmla="*/ 40 w 40"/>
                  <a:gd name="T7" fmla="*/ 0 h 25"/>
                </a:gdLst>
                <a:ahLst/>
                <a:cxnLst>
                  <a:cxn ang="0">
                    <a:pos x="T0" y="T1"/>
                  </a:cxn>
                  <a:cxn ang="0">
                    <a:pos x="T2" y="T3"/>
                  </a:cxn>
                  <a:cxn ang="0">
                    <a:pos x="T4" y="T5"/>
                  </a:cxn>
                  <a:cxn ang="0">
                    <a:pos x="T6" y="T7"/>
                  </a:cxn>
                </a:cxnLst>
                <a:rect l="0" t="0" r="r" b="b"/>
                <a:pathLst>
                  <a:path w="40" h="25">
                    <a:moveTo>
                      <a:pt x="40" y="0"/>
                    </a:moveTo>
                    <a:lnTo>
                      <a:pt x="0" y="0"/>
                    </a:lnTo>
                    <a:lnTo>
                      <a:pt x="19" y="25"/>
                    </a:lnTo>
                    <a:lnTo>
                      <a:pt x="40" y="0"/>
                    </a:lnTo>
                    <a:close/>
                  </a:path>
                </a:pathLst>
              </a:custGeom>
              <a:solidFill>
                <a:srgbClr val="FFEA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8" name="ïṩļíḓe">
                <a:extLst>
                  <a:ext uri="{FF2B5EF4-FFF2-40B4-BE49-F238E27FC236}">
                    <a16:creationId xmlns:a16="http://schemas.microsoft.com/office/drawing/2014/main" id="{1FDAAA98-B0F3-481B-8FB2-A19DB7A0F6D5}"/>
                  </a:ext>
                </a:extLst>
              </p:cNvPr>
              <p:cNvSpPr/>
              <p:nvPr/>
            </p:nvSpPr>
            <p:spPr bwMode="auto">
              <a:xfrm>
                <a:off x="4616" y="2114"/>
                <a:ext cx="30" cy="37"/>
              </a:xfrm>
              <a:custGeom>
                <a:avLst/>
                <a:gdLst>
                  <a:gd name="T0" fmla="*/ 30 w 30"/>
                  <a:gd name="T1" fmla="*/ 0 h 37"/>
                  <a:gd name="T2" fmla="*/ 17 w 30"/>
                  <a:gd name="T3" fmla="*/ 37 h 37"/>
                  <a:gd name="T4" fmla="*/ 0 w 30"/>
                  <a:gd name="T5" fmla="*/ 10 h 37"/>
                  <a:gd name="T6" fmla="*/ 30 w 30"/>
                  <a:gd name="T7" fmla="*/ 0 h 37"/>
                </a:gdLst>
                <a:ahLst/>
                <a:cxnLst>
                  <a:cxn ang="0">
                    <a:pos x="T0" y="T1"/>
                  </a:cxn>
                  <a:cxn ang="0">
                    <a:pos x="T2" y="T3"/>
                  </a:cxn>
                  <a:cxn ang="0">
                    <a:pos x="T4" y="T5"/>
                  </a:cxn>
                  <a:cxn ang="0">
                    <a:pos x="T6" y="T7"/>
                  </a:cxn>
                </a:cxnLst>
                <a:rect l="0" t="0" r="r" b="b"/>
                <a:pathLst>
                  <a:path w="30" h="37">
                    <a:moveTo>
                      <a:pt x="30" y="0"/>
                    </a:moveTo>
                    <a:lnTo>
                      <a:pt x="17" y="37"/>
                    </a:lnTo>
                    <a:lnTo>
                      <a:pt x="0" y="10"/>
                    </a:lnTo>
                    <a:lnTo>
                      <a:pt x="30" y="0"/>
                    </a:lnTo>
                    <a:close/>
                  </a:path>
                </a:pathLst>
              </a:custGeom>
              <a:solidFill>
                <a:srgbClr val="FFEA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9" name="iṧļíḓé">
                <a:extLst>
                  <a:ext uri="{FF2B5EF4-FFF2-40B4-BE49-F238E27FC236}">
                    <a16:creationId xmlns:a16="http://schemas.microsoft.com/office/drawing/2014/main" id="{B84C5626-F50F-4F7C-8687-729A914E4BAE}"/>
                  </a:ext>
                </a:extLst>
              </p:cNvPr>
              <p:cNvSpPr/>
              <p:nvPr/>
            </p:nvSpPr>
            <p:spPr bwMode="auto">
              <a:xfrm>
                <a:off x="4616" y="2114"/>
                <a:ext cx="30" cy="37"/>
              </a:xfrm>
              <a:custGeom>
                <a:avLst/>
                <a:gdLst>
                  <a:gd name="T0" fmla="*/ 30 w 30"/>
                  <a:gd name="T1" fmla="*/ 0 h 37"/>
                  <a:gd name="T2" fmla="*/ 17 w 30"/>
                  <a:gd name="T3" fmla="*/ 37 h 37"/>
                  <a:gd name="T4" fmla="*/ 0 w 30"/>
                  <a:gd name="T5" fmla="*/ 10 h 37"/>
                  <a:gd name="T6" fmla="*/ 30 w 30"/>
                  <a:gd name="T7" fmla="*/ 0 h 37"/>
                </a:gdLst>
                <a:ahLst/>
                <a:cxnLst>
                  <a:cxn ang="0">
                    <a:pos x="T0" y="T1"/>
                  </a:cxn>
                  <a:cxn ang="0">
                    <a:pos x="T2" y="T3"/>
                  </a:cxn>
                  <a:cxn ang="0">
                    <a:pos x="T4" y="T5"/>
                  </a:cxn>
                  <a:cxn ang="0">
                    <a:pos x="T6" y="T7"/>
                  </a:cxn>
                </a:cxnLst>
                <a:rect l="0" t="0" r="r" b="b"/>
                <a:pathLst>
                  <a:path w="30" h="37">
                    <a:moveTo>
                      <a:pt x="30" y="0"/>
                    </a:moveTo>
                    <a:lnTo>
                      <a:pt x="17" y="37"/>
                    </a:lnTo>
                    <a:lnTo>
                      <a:pt x="0" y="1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0" name="îşļïḋe">
                <a:extLst>
                  <a:ext uri="{FF2B5EF4-FFF2-40B4-BE49-F238E27FC236}">
                    <a16:creationId xmlns:a16="http://schemas.microsoft.com/office/drawing/2014/main" id="{24217ADA-2400-4281-B0B1-B1C8D65DC7ED}"/>
                  </a:ext>
                </a:extLst>
              </p:cNvPr>
              <p:cNvSpPr/>
              <p:nvPr/>
            </p:nvSpPr>
            <p:spPr bwMode="auto">
              <a:xfrm>
                <a:off x="4668" y="2054"/>
                <a:ext cx="22" cy="23"/>
              </a:xfrm>
              <a:custGeom>
                <a:avLst/>
                <a:gdLst>
                  <a:gd name="T0" fmla="*/ 28 w 38"/>
                  <a:gd name="T1" fmla="*/ 41 h 41"/>
                  <a:gd name="T2" fmla="*/ 38 w 38"/>
                  <a:gd name="T3" fmla="*/ 4 h 41"/>
                  <a:gd name="T4" fmla="*/ 0 w 38"/>
                  <a:gd name="T5" fmla="*/ 1 h 41"/>
                  <a:gd name="T6" fmla="*/ 28 w 38"/>
                  <a:gd name="T7" fmla="*/ 41 h 41"/>
                </a:gdLst>
                <a:ahLst/>
                <a:cxnLst>
                  <a:cxn ang="0">
                    <a:pos x="T0" y="T1"/>
                  </a:cxn>
                  <a:cxn ang="0">
                    <a:pos x="T2" y="T3"/>
                  </a:cxn>
                  <a:cxn ang="0">
                    <a:pos x="T4" y="T5"/>
                  </a:cxn>
                  <a:cxn ang="0">
                    <a:pos x="T6" y="T7"/>
                  </a:cxn>
                </a:cxnLst>
                <a:rect l="0" t="0" r="r" b="b"/>
                <a:pathLst>
                  <a:path w="38" h="41">
                    <a:moveTo>
                      <a:pt x="28" y="41"/>
                    </a:moveTo>
                    <a:cubicBezTo>
                      <a:pt x="36" y="20"/>
                      <a:pt x="38" y="4"/>
                      <a:pt x="38" y="4"/>
                    </a:cubicBezTo>
                    <a:cubicBezTo>
                      <a:pt x="38" y="4"/>
                      <a:pt x="22" y="0"/>
                      <a:pt x="0" y="1"/>
                    </a:cubicBezTo>
                    <a:cubicBezTo>
                      <a:pt x="28" y="41"/>
                      <a:pt x="28" y="41"/>
                      <a:pt x="28" y="41"/>
                    </a:cubicBezTo>
                  </a:path>
                </a:pathLst>
              </a:custGeom>
              <a:solidFill>
                <a:srgbClr val="FF2C0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1" name="íśḻíḓè">
                <a:extLst>
                  <a:ext uri="{FF2B5EF4-FFF2-40B4-BE49-F238E27FC236}">
                    <a16:creationId xmlns:a16="http://schemas.microsoft.com/office/drawing/2014/main" id="{82F57CB3-D965-44E8-9814-8C1CCDB41063}"/>
                  </a:ext>
                </a:extLst>
              </p:cNvPr>
              <p:cNvSpPr/>
              <p:nvPr/>
            </p:nvSpPr>
            <p:spPr bwMode="auto">
              <a:xfrm>
                <a:off x="4565" y="2114"/>
                <a:ext cx="31" cy="28"/>
              </a:xfrm>
              <a:custGeom>
                <a:avLst/>
                <a:gdLst>
                  <a:gd name="T0" fmla="*/ 0 w 31"/>
                  <a:gd name="T1" fmla="*/ 28 h 28"/>
                  <a:gd name="T2" fmla="*/ 16 w 31"/>
                  <a:gd name="T3" fmla="*/ 26 h 28"/>
                  <a:gd name="T4" fmla="*/ 31 w 31"/>
                  <a:gd name="T5" fmla="*/ 25 h 28"/>
                  <a:gd name="T6" fmla="*/ 22 w 31"/>
                  <a:gd name="T7" fmla="*/ 13 h 28"/>
                  <a:gd name="T8" fmla="*/ 14 w 31"/>
                  <a:gd name="T9" fmla="*/ 0 h 28"/>
                  <a:gd name="T10" fmla="*/ 7 w 31"/>
                  <a:gd name="T11" fmla="*/ 14 h 28"/>
                  <a:gd name="T12" fmla="*/ 0 w 31"/>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31" h="28">
                    <a:moveTo>
                      <a:pt x="0" y="28"/>
                    </a:moveTo>
                    <a:lnTo>
                      <a:pt x="16" y="26"/>
                    </a:lnTo>
                    <a:lnTo>
                      <a:pt x="31" y="25"/>
                    </a:lnTo>
                    <a:lnTo>
                      <a:pt x="22" y="13"/>
                    </a:lnTo>
                    <a:lnTo>
                      <a:pt x="14" y="0"/>
                    </a:lnTo>
                    <a:lnTo>
                      <a:pt x="7" y="14"/>
                    </a:lnTo>
                    <a:lnTo>
                      <a:pt x="0" y="28"/>
                    </a:lnTo>
                    <a:close/>
                  </a:path>
                </a:pathLst>
              </a:custGeom>
              <a:solidFill>
                <a:srgbClr val="FF1A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2" name="ïṡḻîďe">
                <a:extLst>
                  <a:ext uri="{FF2B5EF4-FFF2-40B4-BE49-F238E27FC236}">
                    <a16:creationId xmlns:a16="http://schemas.microsoft.com/office/drawing/2014/main" id="{D777901A-EC12-4BA9-9026-F95ECC55AA6D}"/>
                  </a:ext>
                </a:extLst>
              </p:cNvPr>
              <p:cNvSpPr/>
              <p:nvPr/>
            </p:nvSpPr>
            <p:spPr bwMode="auto">
              <a:xfrm>
                <a:off x="4565" y="2114"/>
                <a:ext cx="31" cy="28"/>
              </a:xfrm>
              <a:custGeom>
                <a:avLst/>
                <a:gdLst>
                  <a:gd name="T0" fmla="*/ 0 w 31"/>
                  <a:gd name="T1" fmla="*/ 28 h 28"/>
                  <a:gd name="T2" fmla="*/ 16 w 31"/>
                  <a:gd name="T3" fmla="*/ 26 h 28"/>
                  <a:gd name="T4" fmla="*/ 31 w 31"/>
                  <a:gd name="T5" fmla="*/ 25 h 28"/>
                  <a:gd name="T6" fmla="*/ 22 w 31"/>
                  <a:gd name="T7" fmla="*/ 13 h 28"/>
                  <a:gd name="T8" fmla="*/ 14 w 31"/>
                  <a:gd name="T9" fmla="*/ 0 h 28"/>
                  <a:gd name="T10" fmla="*/ 7 w 31"/>
                  <a:gd name="T11" fmla="*/ 14 h 28"/>
                  <a:gd name="T12" fmla="*/ 0 w 31"/>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31" h="28">
                    <a:moveTo>
                      <a:pt x="0" y="28"/>
                    </a:moveTo>
                    <a:lnTo>
                      <a:pt x="16" y="26"/>
                    </a:lnTo>
                    <a:lnTo>
                      <a:pt x="31" y="25"/>
                    </a:lnTo>
                    <a:lnTo>
                      <a:pt x="22" y="13"/>
                    </a:lnTo>
                    <a:lnTo>
                      <a:pt x="14" y="0"/>
                    </a:lnTo>
                    <a:lnTo>
                      <a:pt x="7" y="14"/>
                    </a:lnTo>
                    <a:lnTo>
                      <a:pt x="0"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3" name="îṩlïḓé">
                <a:extLst>
                  <a:ext uri="{FF2B5EF4-FFF2-40B4-BE49-F238E27FC236}">
                    <a16:creationId xmlns:a16="http://schemas.microsoft.com/office/drawing/2014/main" id="{9A31F36D-E98E-40D3-B08C-7C8C690BC98B}"/>
                  </a:ext>
                </a:extLst>
              </p:cNvPr>
              <p:cNvSpPr/>
              <p:nvPr/>
            </p:nvSpPr>
            <p:spPr bwMode="auto">
              <a:xfrm>
                <a:off x="4572" y="2117"/>
                <a:ext cx="21" cy="20"/>
              </a:xfrm>
              <a:custGeom>
                <a:avLst/>
                <a:gdLst>
                  <a:gd name="T0" fmla="*/ 0 w 21"/>
                  <a:gd name="T1" fmla="*/ 20 h 20"/>
                  <a:gd name="T2" fmla="*/ 11 w 21"/>
                  <a:gd name="T3" fmla="*/ 19 h 20"/>
                  <a:gd name="T4" fmla="*/ 21 w 21"/>
                  <a:gd name="T5" fmla="*/ 18 h 20"/>
                  <a:gd name="T6" fmla="*/ 15 w 21"/>
                  <a:gd name="T7" fmla="*/ 9 h 20"/>
                  <a:gd name="T8" fmla="*/ 9 w 21"/>
                  <a:gd name="T9" fmla="*/ 0 h 20"/>
                  <a:gd name="T10" fmla="*/ 4 w 21"/>
                  <a:gd name="T11" fmla="*/ 10 h 20"/>
                  <a:gd name="T12" fmla="*/ 0 w 2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21" h="20">
                    <a:moveTo>
                      <a:pt x="0" y="20"/>
                    </a:moveTo>
                    <a:lnTo>
                      <a:pt x="11" y="19"/>
                    </a:lnTo>
                    <a:lnTo>
                      <a:pt x="21" y="18"/>
                    </a:lnTo>
                    <a:lnTo>
                      <a:pt x="15" y="9"/>
                    </a:lnTo>
                    <a:lnTo>
                      <a:pt x="9" y="0"/>
                    </a:lnTo>
                    <a:lnTo>
                      <a:pt x="4" y="10"/>
                    </a:lnTo>
                    <a:lnTo>
                      <a:pt x="0" y="20"/>
                    </a:lnTo>
                    <a:close/>
                  </a:path>
                </a:pathLst>
              </a:custGeom>
              <a:solidFill>
                <a:srgbClr val="FF2C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4" name="iṣlïdê">
                <a:extLst>
                  <a:ext uri="{FF2B5EF4-FFF2-40B4-BE49-F238E27FC236}">
                    <a16:creationId xmlns:a16="http://schemas.microsoft.com/office/drawing/2014/main" id="{86C1C1BC-4A2B-411A-A8D8-D105FB83F24E}"/>
                  </a:ext>
                </a:extLst>
              </p:cNvPr>
              <p:cNvSpPr/>
              <p:nvPr/>
            </p:nvSpPr>
            <p:spPr bwMode="auto">
              <a:xfrm>
                <a:off x="4572" y="2117"/>
                <a:ext cx="21" cy="20"/>
              </a:xfrm>
              <a:custGeom>
                <a:avLst/>
                <a:gdLst>
                  <a:gd name="T0" fmla="*/ 0 w 21"/>
                  <a:gd name="T1" fmla="*/ 20 h 20"/>
                  <a:gd name="T2" fmla="*/ 11 w 21"/>
                  <a:gd name="T3" fmla="*/ 19 h 20"/>
                  <a:gd name="T4" fmla="*/ 21 w 21"/>
                  <a:gd name="T5" fmla="*/ 18 h 20"/>
                  <a:gd name="T6" fmla="*/ 15 w 21"/>
                  <a:gd name="T7" fmla="*/ 9 h 20"/>
                  <a:gd name="T8" fmla="*/ 9 w 21"/>
                  <a:gd name="T9" fmla="*/ 0 h 20"/>
                  <a:gd name="T10" fmla="*/ 4 w 21"/>
                  <a:gd name="T11" fmla="*/ 10 h 20"/>
                  <a:gd name="T12" fmla="*/ 0 w 2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21" h="20">
                    <a:moveTo>
                      <a:pt x="0" y="20"/>
                    </a:moveTo>
                    <a:lnTo>
                      <a:pt x="11" y="19"/>
                    </a:lnTo>
                    <a:lnTo>
                      <a:pt x="21" y="18"/>
                    </a:lnTo>
                    <a:lnTo>
                      <a:pt x="15" y="9"/>
                    </a:lnTo>
                    <a:lnTo>
                      <a:pt x="9" y="0"/>
                    </a:lnTo>
                    <a:lnTo>
                      <a:pt x="4" y="10"/>
                    </a:lnTo>
                    <a:lnTo>
                      <a:pt x="0"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5" name="îṧ1íďè">
                <a:extLst>
                  <a:ext uri="{FF2B5EF4-FFF2-40B4-BE49-F238E27FC236}">
                    <a16:creationId xmlns:a16="http://schemas.microsoft.com/office/drawing/2014/main" id="{20D83879-2549-4C12-B859-5B5A46F3E291}"/>
                  </a:ext>
                </a:extLst>
              </p:cNvPr>
              <p:cNvSpPr/>
              <p:nvPr/>
            </p:nvSpPr>
            <p:spPr bwMode="auto">
              <a:xfrm>
                <a:off x="4580" y="2120"/>
                <a:ext cx="11" cy="12"/>
              </a:xfrm>
              <a:custGeom>
                <a:avLst/>
                <a:gdLst>
                  <a:gd name="T0" fmla="*/ 0 w 11"/>
                  <a:gd name="T1" fmla="*/ 11 h 12"/>
                  <a:gd name="T2" fmla="*/ 5 w 11"/>
                  <a:gd name="T3" fmla="*/ 12 h 12"/>
                  <a:gd name="T4" fmla="*/ 11 w 11"/>
                  <a:gd name="T5" fmla="*/ 12 h 12"/>
                  <a:gd name="T6" fmla="*/ 7 w 11"/>
                  <a:gd name="T7" fmla="*/ 6 h 12"/>
                  <a:gd name="T8" fmla="*/ 3 w 11"/>
                  <a:gd name="T9" fmla="*/ 0 h 12"/>
                  <a:gd name="T10" fmla="*/ 1 w 11"/>
                  <a:gd name="T11" fmla="*/ 6 h 12"/>
                  <a:gd name="T12" fmla="*/ 0 w 11"/>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0" y="11"/>
                    </a:moveTo>
                    <a:lnTo>
                      <a:pt x="5" y="12"/>
                    </a:lnTo>
                    <a:lnTo>
                      <a:pt x="11" y="12"/>
                    </a:lnTo>
                    <a:lnTo>
                      <a:pt x="7" y="6"/>
                    </a:lnTo>
                    <a:lnTo>
                      <a:pt x="3" y="0"/>
                    </a:lnTo>
                    <a:lnTo>
                      <a:pt x="1" y="6"/>
                    </a:lnTo>
                    <a:lnTo>
                      <a:pt x="0" y="11"/>
                    </a:lnTo>
                    <a:close/>
                  </a:path>
                </a:pathLst>
              </a:custGeom>
              <a:solidFill>
                <a:srgbClr val="FFD7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6" name="íṥ1îďê">
                <a:extLst>
                  <a:ext uri="{FF2B5EF4-FFF2-40B4-BE49-F238E27FC236}">
                    <a16:creationId xmlns:a16="http://schemas.microsoft.com/office/drawing/2014/main" id="{E20A80E6-DC20-44B3-9545-B3C0CF6D7F50}"/>
                  </a:ext>
                </a:extLst>
              </p:cNvPr>
              <p:cNvSpPr/>
              <p:nvPr/>
            </p:nvSpPr>
            <p:spPr bwMode="auto">
              <a:xfrm>
                <a:off x="4580" y="2120"/>
                <a:ext cx="11" cy="12"/>
              </a:xfrm>
              <a:custGeom>
                <a:avLst/>
                <a:gdLst>
                  <a:gd name="T0" fmla="*/ 0 w 11"/>
                  <a:gd name="T1" fmla="*/ 11 h 12"/>
                  <a:gd name="T2" fmla="*/ 5 w 11"/>
                  <a:gd name="T3" fmla="*/ 12 h 12"/>
                  <a:gd name="T4" fmla="*/ 11 w 11"/>
                  <a:gd name="T5" fmla="*/ 12 h 12"/>
                  <a:gd name="T6" fmla="*/ 7 w 11"/>
                  <a:gd name="T7" fmla="*/ 6 h 12"/>
                  <a:gd name="T8" fmla="*/ 3 w 11"/>
                  <a:gd name="T9" fmla="*/ 0 h 12"/>
                  <a:gd name="T10" fmla="*/ 1 w 11"/>
                  <a:gd name="T11" fmla="*/ 6 h 12"/>
                  <a:gd name="T12" fmla="*/ 0 w 11"/>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0" y="11"/>
                    </a:moveTo>
                    <a:lnTo>
                      <a:pt x="5" y="12"/>
                    </a:lnTo>
                    <a:lnTo>
                      <a:pt x="11" y="12"/>
                    </a:lnTo>
                    <a:lnTo>
                      <a:pt x="7" y="6"/>
                    </a:lnTo>
                    <a:lnTo>
                      <a:pt x="3" y="0"/>
                    </a:lnTo>
                    <a:lnTo>
                      <a:pt x="1" y="6"/>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7" name="îṡḷiḑè">
                <a:extLst>
                  <a:ext uri="{FF2B5EF4-FFF2-40B4-BE49-F238E27FC236}">
                    <a16:creationId xmlns:a16="http://schemas.microsoft.com/office/drawing/2014/main" id="{9EDFCA19-14B0-4305-972E-888EFDB5E0D2}"/>
                  </a:ext>
                </a:extLst>
              </p:cNvPr>
              <p:cNvSpPr/>
              <p:nvPr/>
            </p:nvSpPr>
            <p:spPr bwMode="auto">
              <a:xfrm>
                <a:off x="4565" y="2116"/>
                <a:ext cx="50" cy="26"/>
              </a:xfrm>
              <a:custGeom>
                <a:avLst/>
                <a:gdLst>
                  <a:gd name="T0" fmla="*/ 1 w 50"/>
                  <a:gd name="T1" fmla="*/ 25 h 26"/>
                  <a:gd name="T2" fmla="*/ 1 w 50"/>
                  <a:gd name="T3" fmla="*/ 25 h 26"/>
                  <a:gd name="T4" fmla="*/ 0 w 50"/>
                  <a:gd name="T5" fmla="*/ 26 h 26"/>
                  <a:gd name="T6" fmla="*/ 1 w 50"/>
                  <a:gd name="T7" fmla="*/ 25 h 26"/>
                  <a:gd name="T8" fmla="*/ 23 w 50"/>
                  <a:gd name="T9" fmla="*/ 12 h 26"/>
                  <a:gd name="T10" fmla="*/ 26 w 50"/>
                  <a:gd name="T11" fmla="*/ 16 h 26"/>
                  <a:gd name="T12" fmla="*/ 26 w 50"/>
                  <a:gd name="T13" fmla="*/ 16 h 26"/>
                  <a:gd name="T14" fmla="*/ 28 w 50"/>
                  <a:gd name="T15" fmla="*/ 19 h 26"/>
                  <a:gd name="T16" fmla="*/ 27 w 50"/>
                  <a:gd name="T17" fmla="*/ 18 h 26"/>
                  <a:gd name="T18" fmla="*/ 23 w 50"/>
                  <a:gd name="T19" fmla="*/ 12 h 26"/>
                  <a:gd name="T20" fmla="*/ 24 w 50"/>
                  <a:gd name="T21" fmla="*/ 8 h 26"/>
                  <a:gd name="T22" fmla="*/ 24 w 50"/>
                  <a:gd name="T23" fmla="*/ 8 h 26"/>
                  <a:gd name="T24" fmla="*/ 30 w 50"/>
                  <a:gd name="T25" fmla="*/ 16 h 26"/>
                  <a:gd name="T26" fmla="*/ 31 w 50"/>
                  <a:gd name="T27" fmla="*/ 18 h 26"/>
                  <a:gd name="T28" fmla="*/ 24 w 50"/>
                  <a:gd name="T29" fmla="*/ 8 h 26"/>
                  <a:gd name="T30" fmla="*/ 30 w 50"/>
                  <a:gd name="T31" fmla="*/ 5 h 26"/>
                  <a:gd name="T32" fmla="*/ 30 w 50"/>
                  <a:gd name="T33" fmla="*/ 5 h 26"/>
                  <a:gd name="T34" fmla="*/ 37 w 50"/>
                  <a:gd name="T35" fmla="*/ 15 h 26"/>
                  <a:gd name="T36" fmla="*/ 38 w 50"/>
                  <a:gd name="T37" fmla="*/ 15 h 26"/>
                  <a:gd name="T38" fmla="*/ 31 w 50"/>
                  <a:gd name="T39" fmla="*/ 7 h 26"/>
                  <a:gd name="T40" fmla="*/ 31 w 50"/>
                  <a:gd name="T41" fmla="*/ 6 h 26"/>
                  <a:gd name="T42" fmla="*/ 30 w 50"/>
                  <a:gd name="T43" fmla="*/ 5 h 26"/>
                  <a:gd name="T44" fmla="*/ 38 w 50"/>
                  <a:gd name="T45" fmla="*/ 0 h 26"/>
                  <a:gd name="T46" fmla="*/ 38 w 50"/>
                  <a:gd name="T47" fmla="*/ 0 h 26"/>
                  <a:gd name="T48" fmla="*/ 38 w 50"/>
                  <a:gd name="T49" fmla="*/ 1 h 26"/>
                  <a:gd name="T50" fmla="*/ 39 w 50"/>
                  <a:gd name="T51" fmla="*/ 2 h 26"/>
                  <a:gd name="T52" fmla="*/ 50 w 50"/>
                  <a:gd name="T53" fmla="*/ 18 h 26"/>
                  <a:gd name="T54" fmla="*/ 50 w 50"/>
                  <a:gd name="T55" fmla="*/ 18 h 26"/>
                  <a:gd name="T56" fmla="*/ 50 w 50"/>
                  <a:gd name="T57" fmla="*/ 18 h 26"/>
                  <a:gd name="T58" fmla="*/ 38 w 50"/>
                  <a:gd name="T59" fmla="*/ 0 h 26"/>
                  <a:gd name="T60" fmla="*/ 38 w 50"/>
                  <a:gd name="T6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26">
                    <a:moveTo>
                      <a:pt x="1" y="25"/>
                    </a:moveTo>
                    <a:lnTo>
                      <a:pt x="1" y="25"/>
                    </a:lnTo>
                    <a:lnTo>
                      <a:pt x="0" y="26"/>
                    </a:lnTo>
                    <a:lnTo>
                      <a:pt x="1" y="25"/>
                    </a:lnTo>
                    <a:close/>
                    <a:moveTo>
                      <a:pt x="23" y="12"/>
                    </a:moveTo>
                    <a:lnTo>
                      <a:pt x="26" y="16"/>
                    </a:lnTo>
                    <a:lnTo>
                      <a:pt x="26" y="16"/>
                    </a:lnTo>
                    <a:lnTo>
                      <a:pt x="28" y="19"/>
                    </a:lnTo>
                    <a:lnTo>
                      <a:pt x="27" y="18"/>
                    </a:lnTo>
                    <a:lnTo>
                      <a:pt x="23" y="12"/>
                    </a:lnTo>
                    <a:close/>
                    <a:moveTo>
                      <a:pt x="24" y="8"/>
                    </a:moveTo>
                    <a:lnTo>
                      <a:pt x="24" y="8"/>
                    </a:lnTo>
                    <a:lnTo>
                      <a:pt x="30" y="16"/>
                    </a:lnTo>
                    <a:lnTo>
                      <a:pt x="31" y="18"/>
                    </a:lnTo>
                    <a:lnTo>
                      <a:pt x="24" y="8"/>
                    </a:lnTo>
                    <a:close/>
                    <a:moveTo>
                      <a:pt x="30" y="5"/>
                    </a:moveTo>
                    <a:lnTo>
                      <a:pt x="30" y="5"/>
                    </a:lnTo>
                    <a:lnTo>
                      <a:pt x="37" y="15"/>
                    </a:lnTo>
                    <a:lnTo>
                      <a:pt x="38" y="15"/>
                    </a:lnTo>
                    <a:lnTo>
                      <a:pt x="31" y="7"/>
                    </a:lnTo>
                    <a:lnTo>
                      <a:pt x="31" y="6"/>
                    </a:lnTo>
                    <a:lnTo>
                      <a:pt x="30" y="5"/>
                    </a:lnTo>
                    <a:close/>
                    <a:moveTo>
                      <a:pt x="38" y="0"/>
                    </a:moveTo>
                    <a:lnTo>
                      <a:pt x="38" y="0"/>
                    </a:lnTo>
                    <a:lnTo>
                      <a:pt x="38" y="1"/>
                    </a:lnTo>
                    <a:lnTo>
                      <a:pt x="39" y="2"/>
                    </a:lnTo>
                    <a:lnTo>
                      <a:pt x="50" y="18"/>
                    </a:lnTo>
                    <a:lnTo>
                      <a:pt x="50" y="18"/>
                    </a:lnTo>
                    <a:lnTo>
                      <a:pt x="50" y="18"/>
                    </a:lnTo>
                    <a:lnTo>
                      <a:pt x="38" y="0"/>
                    </a:lnTo>
                    <a:lnTo>
                      <a:pt x="38" y="0"/>
                    </a:lnTo>
                    <a:close/>
                  </a:path>
                </a:pathLst>
              </a:custGeom>
              <a:solidFill>
                <a:srgbClr val="A6BE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8" name="íṣḷîďe">
                <a:extLst>
                  <a:ext uri="{FF2B5EF4-FFF2-40B4-BE49-F238E27FC236}">
                    <a16:creationId xmlns:a16="http://schemas.microsoft.com/office/drawing/2014/main" id="{E8B9ED06-36FA-4320-8E94-CC30BF1D83C8}"/>
                  </a:ext>
                </a:extLst>
              </p:cNvPr>
              <p:cNvSpPr/>
              <p:nvPr/>
            </p:nvSpPr>
            <p:spPr bwMode="auto">
              <a:xfrm>
                <a:off x="4565" y="2116"/>
                <a:ext cx="50" cy="26"/>
              </a:xfrm>
              <a:custGeom>
                <a:avLst/>
                <a:gdLst>
                  <a:gd name="T0" fmla="*/ 1 w 50"/>
                  <a:gd name="T1" fmla="*/ 25 h 26"/>
                  <a:gd name="T2" fmla="*/ 1 w 50"/>
                  <a:gd name="T3" fmla="*/ 25 h 26"/>
                  <a:gd name="T4" fmla="*/ 0 w 50"/>
                  <a:gd name="T5" fmla="*/ 26 h 26"/>
                  <a:gd name="T6" fmla="*/ 1 w 50"/>
                  <a:gd name="T7" fmla="*/ 25 h 26"/>
                  <a:gd name="T8" fmla="*/ 23 w 50"/>
                  <a:gd name="T9" fmla="*/ 12 h 26"/>
                  <a:gd name="T10" fmla="*/ 26 w 50"/>
                  <a:gd name="T11" fmla="*/ 16 h 26"/>
                  <a:gd name="T12" fmla="*/ 26 w 50"/>
                  <a:gd name="T13" fmla="*/ 16 h 26"/>
                  <a:gd name="T14" fmla="*/ 28 w 50"/>
                  <a:gd name="T15" fmla="*/ 19 h 26"/>
                  <a:gd name="T16" fmla="*/ 27 w 50"/>
                  <a:gd name="T17" fmla="*/ 18 h 26"/>
                  <a:gd name="T18" fmla="*/ 23 w 50"/>
                  <a:gd name="T19" fmla="*/ 12 h 26"/>
                  <a:gd name="T20" fmla="*/ 24 w 50"/>
                  <a:gd name="T21" fmla="*/ 8 h 26"/>
                  <a:gd name="T22" fmla="*/ 24 w 50"/>
                  <a:gd name="T23" fmla="*/ 8 h 26"/>
                  <a:gd name="T24" fmla="*/ 30 w 50"/>
                  <a:gd name="T25" fmla="*/ 16 h 26"/>
                  <a:gd name="T26" fmla="*/ 31 w 50"/>
                  <a:gd name="T27" fmla="*/ 18 h 26"/>
                  <a:gd name="T28" fmla="*/ 24 w 50"/>
                  <a:gd name="T29" fmla="*/ 8 h 26"/>
                  <a:gd name="T30" fmla="*/ 30 w 50"/>
                  <a:gd name="T31" fmla="*/ 5 h 26"/>
                  <a:gd name="T32" fmla="*/ 30 w 50"/>
                  <a:gd name="T33" fmla="*/ 5 h 26"/>
                  <a:gd name="T34" fmla="*/ 37 w 50"/>
                  <a:gd name="T35" fmla="*/ 15 h 26"/>
                  <a:gd name="T36" fmla="*/ 38 w 50"/>
                  <a:gd name="T37" fmla="*/ 15 h 26"/>
                  <a:gd name="T38" fmla="*/ 31 w 50"/>
                  <a:gd name="T39" fmla="*/ 7 h 26"/>
                  <a:gd name="T40" fmla="*/ 31 w 50"/>
                  <a:gd name="T41" fmla="*/ 6 h 26"/>
                  <a:gd name="T42" fmla="*/ 30 w 50"/>
                  <a:gd name="T43" fmla="*/ 5 h 26"/>
                  <a:gd name="T44" fmla="*/ 38 w 50"/>
                  <a:gd name="T45" fmla="*/ 0 h 26"/>
                  <a:gd name="T46" fmla="*/ 38 w 50"/>
                  <a:gd name="T47" fmla="*/ 0 h 26"/>
                  <a:gd name="T48" fmla="*/ 38 w 50"/>
                  <a:gd name="T49" fmla="*/ 1 h 26"/>
                  <a:gd name="T50" fmla="*/ 39 w 50"/>
                  <a:gd name="T51" fmla="*/ 2 h 26"/>
                  <a:gd name="T52" fmla="*/ 50 w 50"/>
                  <a:gd name="T53" fmla="*/ 18 h 26"/>
                  <a:gd name="T54" fmla="*/ 50 w 50"/>
                  <a:gd name="T55" fmla="*/ 18 h 26"/>
                  <a:gd name="T56" fmla="*/ 50 w 50"/>
                  <a:gd name="T57" fmla="*/ 18 h 26"/>
                  <a:gd name="T58" fmla="*/ 38 w 50"/>
                  <a:gd name="T59" fmla="*/ 0 h 26"/>
                  <a:gd name="T60" fmla="*/ 38 w 50"/>
                  <a:gd name="T6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26">
                    <a:moveTo>
                      <a:pt x="1" y="25"/>
                    </a:moveTo>
                    <a:lnTo>
                      <a:pt x="1" y="25"/>
                    </a:lnTo>
                    <a:lnTo>
                      <a:pt x="0" y="26"/>
                    </a:lnTo>
                    <a:lnTo>
                      <a:pt x="1" y="25"/>
                    </a:lnTo>
                    <a:moveTo>
                      <a:pt x="23" y="12"/>
                    </a:moveTo>
                    <a:lnTo>
                      <a:pt x="26" y="16"/>
                    </a:lnTo>
                    <a:lnTo>
                      <a:pt x="26" y="16"/>
                    </a:lnTo>
                    <a:lnTo>
                      <a:pt x="28" y="19"/>
                    </a:lnTo>
                    <a:lnTo>
                      <a:pt x="27" y="18"/>
                    </a:lnTo>
                    <a:lnTo>
                      <a:pt x="23" y="12"/>
                    </a:lnTo>
                    <a:moveTo>
                      <a:pt x="24" y="8"/>
                    </a:moveTo>
                    <a:lnTo>
                      <a:pt x="24" y="8"/>
                    </a:lnTo>
                    <a:lnTo>
                      <a:pt x="30" y="16"/>
                    </a:lnTo>
                    <a:lnTo>
                      <a:pt x="31" y="18"/>
                    </a:lnTo>
                    <a:lnTo>
                      <a:pt x="24" y="8"/>
                    </a:lnTo>
                    <a:moveTo>
                      <a:pt x="30" y="5"/>
                    </a:moveTo>
                    <a:lnTo>
                      <a:pt x="30" y="5"/>
                    </a:lnTo>
                    <a:lnTo>
                      <a:pt x="37" y="15"/>
                    </a:lnTo>
                    <a:lnTo>
                      <a:pt x="38" y="15"/>
                    </a:lnTo>
                    <a:lnTo>
                      <a:pt x="31" y="7"/>
                    </a:lnTo>
                    <a:lnTo>
                      <a:pt x="31" y="6"/>
                    </a:lnTo>
                    <a:lnTo>
                      <a:pt x="30" y="5"/>
                    </a:lnTo>
                    <a:moveTo>
                      <a:pt x="38" y="0"/>
                    </a:moveTo>
                    <a:lnTo>
                      <a:pt x="38" y="0"/>
                    </a:lnTo>
                    <a:lnTo>
                      <a:pt x="38" y="1"/>
                    </a:lnTo>
                    <a:lnTo>
                      <a:pt x="39" y="2"/>
                    </a:lnTo>
                    <a:lnTo>
                      <a:pt x="50" y="18"/>
                    </a:lnTo>
                    <a:lnTo>
                      <a:pt x="50" y="18"/>
                    </a:lnTo>
                    <a:lnTo>
                      <a:pt x="50" y="18"/>
                    </a:lnTo>
                    <a:lnTo>
                      <a:pt x="38"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9" name="íṣlïḑé">
                <a:extLst>
                  <a:ext uri="{FF2B5EF4-FFF2-40B4-BE49-F238E27FC236}">
                    <a16:creationId xmlns:a16="http://schemas.microsoft.com/office/drawing/2014/main" id="{2A6AB4A6-A7F2-477C-8FB9-8A5FE6303F0C}"/>
                  </a:ext>
                </a:extLst>
              </p:cNvPr>
              <p:cNvSpPr/>
              <p:nvPr/>
            </p:nvSpPr>
            <p:spPr bwMode="auto">
              <a:xfrm>
                <a:off x="4603" y="2065"/>
                <a:ext cx="77" cy="69"/>
              </a:xfrm>
              <a:custGeom>
                <a:avLst/>
                <a:gdLst>
                  <a:gd name="T0" fmla="*/ 129 w 136"/>
                  <a:gd name="T1" fmla="*/ 0 h 121"/>
                  <a:gd name="T2" fmla="*/ 0 w 136"/>
                  <a:gd name="T3" fmla="*/ 89 h 121"/>
                  <a:gd name="T4" fmla="*/ 0 w 136"/>
                  <a:gd name="T5" fmla="*/ 89 h 121"/>
                  <a:gd name="T6" fmla="*/ 22 w 136"/>
                  <a:gd name="T7" fmla="*/ 121 h 121"/>
                  <a:gd name="T8" fmla="*/ 33 w 136"/>
                  <a:gd name="T9" fmla="*/ 119 h 121"/>
                  <a:gd name="T10" fmla="*/ 24 w 136"/>
                  <a:gd name="T11" fmla="*/ 104 h 121"/>
                  <a:gd name="T12" fmla="*/ 76 w 136"/>
                  <a:gd name="T13" fmla="*/ 86 h 121"/>
                  <a:gd name="T14" fmla="*/ 70 w 136"/>
                  <a:gd name="T15" fmla="*/ 105 h 121"/>
                  <a:gd name="T16" fmla="*/ 70 w 136"/>
                  <a:gd name="T17" fmla="*/ 104 h 121"/>
                  <a:gd name="T18" fmla="*/ 136 w 136"/>
                  <a:gd name="T19" fmla="*/ 11 h 121"/>
                  <a:gd name="T20" fmla="*/ 129 w 136"/>
                  <a:gd name="T2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21">
                    <a:moveTo>
                      <a:pt x="129" y="0"/>
                    </a:moveTo>
                    <a:cubicBezTo>
                      <a:pt x="0" y="89"/>
                      <a:pt x="0" y="89"/>
                      <a:pt x="0" y="89"/>
                    </a:cubicBezTo>
                    <a:cubicBezTo>
                      <a:pt x="0" y="89"/>
                      <a:pt x="0" y="89"/>
                      <a:pt x="0" y="89"/>
                    </a:cubicBezTo>
                    <a:cubicBezTo>
                      <a:pt x="22" y="121"/>
                      <a:pt x="22" y="121"/>
                      <a:pt x="22" y="121"/>
                    </a:cubicBezTo>
                    <a:cubicBezTo>
                      <a:pt x="26" y="120"/>
                      <a:pt x="29" y="119"/>
                      <a:pt x="33" y="119"/>
                    </a:cubicBezTo>
                    <a:cubicBezTo>
                      <a:pt x="24" y="104"/>
                      <a:pt x="24" y="104"/>
                      <a:pt x="24" y="104"/>
                    </a:cubicBezTo>
                    <a:cubicBezTo>
                      <a:pt x="76" y="86"/>
                      <a:pt x="76" y="86"/>
                      <a:pt x="76" y="86"/>
                    </a:cubicBezTo>
                    <a:cubicBezTo>
                      <a:pt x="70" y="105"/>
                      <a:pt x="70" y="105"/>
                      <a:pt x="70" y="105"/>
                    </a:cubicBezTo>
                    <a:cubicBezTo>
                      <a:pt x="70" y="105"/>
                      <a:pt x="70" y="104"/>
                      <a:pt x="70" y="104"/>
                    </a:cubicBezTo>
                    <a:cubicBezTo>
                      <a:pt x="136" y="11"/>
                      <a:pt x="136" y="11"/>
                      <a:pt x="136" y="11"/>
                    </a:cubicBezTo>
                    <a:cubicBezTo>
                      <a:pt x="129" y="0"/>
                      <a:pt x="129" y="0"/>
                      <a:pt x="129" y="0"/>
                    </a:cubicBezTo>
                  </a:path>
                </a:pathLst>
              </a:custGeom>
              <a:solidFill>
                <a:srgbClr val="CC51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0" name="ïŝ1iḓê">
                <a:extLst>
                  <a:ext uri="{FF2B5EF4-FFF2-40B4-BE49-F238E27FC236}">
                    <a16:creationId xmlns:a16="http://schemas.microsoft.com/office/drawing/2014/main" id="{261664FF-E776-41B7-806E-9F1F33BD4AF2}"/>
                  </a:ext>
                </a:extLst>
              </p:cNvPr>
              <p:cNvSpPr/>
              <p:nvPr/>
            </p:nvSpPr>
            <p:spPr bwMode="auto">
              <a:xfrm>
                <a:off x="4595" y="2116"/>
                <a:ext cx="20" cy="18"/>
              </a:xfrm>
              <a:custGeom>
                <a:avLst/>
                <a:gdLst>
                  <a:gd name="T0" fmla="*/ 13 w 35"/>
                  <a:gd name="T1" fmla="*/ 0 h 32"/>
                  <a:gd name="T2" fmla="*/ 0 w 35"/>
                  <a:gd name="T3" fmla="*/ 9 h 32"/>
                  <a:gd name="T4" fmla="*/ 1 w 35"/>
                  <a:gd name="T5" fmla="*/ 11 h 32"/>
                  <a:gd name="T6" fmla="*/ 2 w 35"/>
                  <a:gd name="T7" fmla="*/ 12 h 32"/>
                  <a:gd name="T8" fmla="*/ 13 w 35"/>
                  <a:gd name="T9" fmla="*/ 27 h 32"/>
                  <a:gd name="T10" fmla="*/ 35 w 35"/>
                  <a:gd name="T11" fmla="*/ 32 h 32"/>
                  <a:gd name="T12" fmla="*/ 35 w 35"/>
                  <a:gd name="T13" fmla="*/ 32 h 32"/>
                  <a:gd name="T14" fmla="*/ 15 w 35"/>
                  <a:gd name="T15" fmla="*/ 3 h 32"/>
                  <a:gd name="T16" fmla="*/ 14 w 35"/>
                  <a:gd name="T17" fmla="*/ 2 h 32"/>
                  <a:gd name="T18" fmla="*/ 13 w 35"/>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2">
                    <a:moveTo>
                      <a:pt x="13" y="0"/>
                    </a:moveTo>
                    <a:cubicBezTo>
                      <a:pt x="0" y="9"/>
                      <a:pt x="0" y="9"/>
                      <a:pt x="0" y="9"/>
                    </a:cubicBezTo>
                    <a:cubicBezTo>
                      <a:pt x="1" y="11"/>
                      <a:pt x="1" y="11"/>
                      <a:pt x="1" y="11"/>
                    </a:cubicBezTo>
                    <a:cubicBezTo>
                      <a:pt x="2" y="12"/>
                      <a:pt x="2" y="12"/>
                      <a:pt x="2" y="12"/>
                    </a:cubicBezTo>
                    <a:cubicBezTo>
                      <a:pt x="13" y="27"/>
                      <a:pt x="13" y="27"/>
                      <a:pt x="13" y="27"/>
                    </a:cubicBezTo>
                    <a:cubicBezTo>
                      <a:pt x="19" y="32"/>
                      <a:pt x="35" y="32"/>
                      <a:pt x="35" y="32"/>
                    </a:cubicBezTo>
                    <a:cubicBezTo>
                      <a:pt x="35" y="32"/>
                      <a:pt x="35" y="32"/>
                      <a:pt x="35" y="32"/>
                    </a:cubicBezTo>
                    <a:cubicBezTo>
                      <a:pt x="15" y="3"/>
                      <a:pt x="15" y="3"/>
                      <a:pt x="15" y="3"/>
                    </a:cubicBezTo>
                    <a:cubicBezTo>
                      <a:pt x="14" y="2"/>
                      <a:pt x="14" y="2"/>
                      <a:pt x="14" y="2"/>
                    </a:cubicBezTo>
                    <a:cubicBezTo>
                      <a:pt x="13" y="0"/>
                      <a:pt x="13" y="0"/>
                      <a:pt x="13" y="0"/>
                    </a:cubicBezTo>
                  </a:path>
                </a:pathLst>
              </a:custGeom>
              <a:solidFill>
                <a:srgbClr val="004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1" name="íṩļîḋè">
                <a:extLst>
                  <a:ext uri="{FF2B5EF4-FFF2-40B4-BE49-F238E27FC236}">
                    <a16:creationId xmlns:a16="http://schemas.microsoft.com/office/drawing/2014/main" id="{9977F624-2C49-400E-A302-34B143D82094}"/>
                  </a:ext>
                </a:extLst>
              </p:cNvPr>
              <p:cNvSpPr/>
              <p:nvPr/>
            </p:nvSpPr>
            <p:spPr bwMode="auto">
              <a:xfrm>
                <a:off x="4589" y="2121"/>
                <a:ext cx="13" cy="13"/>
              </a:xfrm>
              <a:custGeom>
                <a:avLst/>
                <a:gdLst>
                  <a:gd name="T0" fmla="*/ 6 w 13"/>
                  <a:gd name="T1" fmla="*/ 0 h 13"/>
                  <a:gd name="T2" fmla="*/ 0 w 13"/>
                  <a:gd name="T3" fmla="*/ 3 h 13"/>
                  <a:gd name="T4" fmla="*/ 7 w 13"/>
                  <a:gd name="T5" fmla="*/ 13 h 13"/>
                  <a:gd name="T6" fmla="*/ 13 w 13"/>
                  <a:gd name="T7" fmla="*/ 10 h 13"/>
                  <a:gd name="T8" fmla="*/ 6 w 13"/>
                  <a:gd name="T9" fmla="*/ 0 h 13"/>
                </a:gdLst>
                <a:ahLst/>
                <a:cxnLst>
                  <a:cxn ang="0">
                    <a:pos x="T0" y="T1"/>
                  </a:cxn>
                  <a:cxn ang="0">
                    <a:pos x="T2" y="T3"/>
                  </a:cxn>
                  <a:cxn ang="0">
                    <a:pos x="T4" y="T5"/>
                  </a:cxn>
                  <a:cxn ang="0">
                    <a:pos x="T6" y="T7"/>
                  </a:cxn>
                  <a:cxn ang="0">
                    <a:pos x="T8" y="T9"/>
                  </a:cxn>
                </a:cxnLst>
                <a:rect l="0" t="0" r="r" b="b"/>
                <a:pathLst>
                  <a:path w="13" h="13">
                    <a:moveTo>
                      <a:pt x="6" y="0"/>
                    </a:moveTo>
                    <a:lnTo>
                      <a:pt x="0" y="3"/>
                    </a:lnTo>
                    <a:lnTo>
                      <a:pt x="7" y="13"/>
                    </a:lnTo>
                    <a:lnTo>
                      <a:pt x="13" y="10"/>
                    </a:lnTo>
                    <a:lnTo>
                      <a:pt x="6" y="0"/>
                    </a:lnTo>
                    <a:close/>
                  </a:path>
                </a:pathLst>
              </a:custGeom>
              <a:solidFill>
                <a:srgbClr val="B65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2" name="iṧļíḋè">
                <a:extLst>
                  <a:ext uri="{FF2B5EF4-FFF2-40B4-BE49-F238E27FC236}">
                    <a16:creationId xmlns:a16="http://schemas.microsoft.com/office/drawing/2014/main" id="{EAA969C1-8784-42FB-B2D1-B12314D3710D}"/>
                  </a:ext>
                </a:extLst>
              </p:cNvPr>
              <p:cNvSpPr/>
              <p:nvPr/>
            </p:nvSpPr>
            <p:spPr bwMode="auto">
              <a:xfrm>
                <a:off x="4589" y="2121"/>
                <a:ext cx="13" cy="13"/>
              </a:xfrm>
              <a:custGeom>
                <a:avLst/>
                <a:gdLst>
                  <a:gd name="T0" fmla="*/ 6 w 13"/>
                  <a:gd name="T1" fmla="*/ 0 h 13"/>
                  <a:gd name="T2" fmla="*/ 0 w 13"/>
                  <a:gd name="T3" fmla="*/ 3 h 13"/>
                  <a:gd name="T4" fmla="*/ 7 w 13"/>
                  <a:gd name="T5" fmla="*/ 13 h 13"/>
                  <a:gd name="T6" fmla="*/ 13 w 13"/>
                  <a:gd name="T7" fmla="*/ 10 h 13"/>
                  <a:gd name="T8" fmla="*/ 6 w 13"/>
                  <a:gd name="T9" fmla="*/ 0 h 13"/>
                </a:gdLst>
                <a:ahLst/>
                <a:cxnLst>
                  <a:cxn ang="0">
                    <a:pos x="T0" y="T1"/>
                  </a:cxn>
                  <a:cxn ang="0">
                    <a:pos x="T2" y="T3"/>
                  </a:cxn>
                  <a:cxn ang="0">
                    <a:pos x="T4" y="T5"/>
                  </a:cxn>
                  <a:cxn ang="0">
                    <a:pos x="T6" y="T7"/>
                  </a:cxn>
                  <a:cxn ang="0">
                    <a:pos x="T8" y="T9"/>
                  </a:cxn>
                </a:cxnLst>
                <a:rect l="0" t="0" r="r" b="b"/>
                <a:pathLst>
                  <a:path w="13" h="13">
                    <a:moveTo>
                      <a:pt x="6" y="0"/>
                    </a:moveTo>
                    <a:lnTo>
                      <a:pt x="0" y="3"/>
                    </a:lnTo>
                    <a:lnTo>
                      <a:pt x="7" y="13"/>
                    </a:lnTo>
                    <a:lnTo>
                      <a:pt x="13" y="1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3" name="ïş1ïḍè">
                <a:extLst>
                  <a:ext uri="{FF2B5EF4-FFF2-40B4-BE49-F238E27FC236}">
                    <a16:creationId xmlns:a16="http://schemas.microsoft.com/office/drawing/2014/main" id="{9E8B13B8-B50F-45F4-BF76-05FDE673AF71}"/>
                  </a:ext>
                </a:extLst>
              </p:cNvPr>
              <p:cNvSpPr/>
              <p:nvPr/>
            </p:nvSpPr>
            <p:spPr bwMode="auto">
              <a:xfrm>
                <a:off x="4587" y="2124"/>
                <a:ext cx="8" cy="10"/>
              </a:xfrm>
              <a:custGeom>
                <a:avLst/>
                <a:gdLst>
                  <a:gd name="T0" fmla="*/ 2 w 8"/>
                  <a:gd name="T1" fmla="*/ 0 h 10"/>
                  <a:gd name="T2" fmla="*/ 0 w 8"/>
                  <a:gd name="T3" fmla="*/ 2 h 10"/>
                  <a:gd name="T4" fmla="*/ 0 w 8"/>
                  <a:gd name="T5" fmla="*/ 3 h 10"/>
                  <a:gd name="T6" fmla="*/ 1 w 8"/>
                  <a:gd name="T7" fmla="*/ 4 h 10"/>
                  <a:gd name="T8" fmla="*/ 5 w 8"/>
                  <a:gd name="T9" fmla="*/ 10 h 10"/>
                  <a:gd name="T10" fmla="*/ 8 w 8"/>
                  <a:gd name="T11" fmla="*/ 8 h 10"/>
                  <a:gd name="T12" fmla="*/ 2 w 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2" y="0"/>
                    </a:moveTo>
                    <a:lnTo>
                      <a:pt x="0" y="2"/>
                    </a:lnTo>
                    <a:lnTo>
                      <a:pt x="0" y="3"/>
                    </a:lnTo>
                    <a:lnTo>
                      <a:pt x="1" y="4"/>
                    </a:lnTo>
                    <a:lnTo>
                      <a:pt x="5" y="10"/>
                    </a:lnTo>
                    <a:lnTo>
                      <a:pt x="8" y="8"/>
                    </a:lnTo>
                    <a:lnTo>
                      <a:pt x="2" y="0"/>
                    </a:lnTo>
                    <a:close/>
                  </a:path>
                </a:pathLst>
              </a:custGeom>
              <a:solidFill>
                <a:srgbClr val="9A00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4" name="isḻïdè">
                <a:extLst>
                  <a:ext uri="{FF2B5EF4-FFF2-40B4-BE49-F238E27FC236}">
                    <a16:creationId xmlns:a16="http://schemas.microsoft.com/office/drawing/2014/main" id="{4A74592F-3B82-4F5D-902B-8C74B3D8F658}"/>
                  </a:ext>
                </a:extLst>
              </p:cNvPr>
              <p:cNvSpPr/>
              <p:nvPr/>
            </p:nvSpPr>
            <p:spPr bwMode="auto">
              <a:xfrm>
                <a:off x="4587" y="2124"/>
                <a:ext cx="8" cy="10"/>
              </a:xfrm>
              <a:custGeom>
                <a:avLst/>
                <a:gdLst>
                  <a:gd name="T0" fmla="*/ 2 w 8"/>
                  <a:gd name="T1" fmla="*/ 0 h 10"/>
                  <a:gd name="T2" fmla="*/ 0 w 8"/>
                  <a:gd name="T3" fmla="*/ 2 h 10"/>
                  <a:gd name="T4" fmla="*/ 0 w 8"/>
                  <a:gd name="T5" fmla="*/ 3 h 10"/>
                  <a:gd name="T6" fmla="*/ 1 w 8"/>
                  <a:gd name="T7" fmla="*/ 4 h 10"/>
                  <a:gd name="T8" fmla="*/ 5 w 8"/>
                  <a:gd name="T9" fmla="*/ 10 h 10"/>
                  <a:gd name="T10" fmla="*/ 8 w 8"/>
                  <a:gd name="T11" fmla="*/ 8 h 10"/>
                  <a:gd name="T12" fmla="*/ 2 w 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2" y="0"/>
                    </a:moveTo>
                    <a:lnTo>
                      <a:pt x="0" y="2"/>
                    </a:lnTo>
                    <a:lnTo>
                      <a:pt x="0" y="3"/>
                    </a:lnTo>
                    <a:lnTo>
                      <a:pt x="1" y="4"/>
                    </a:lnTo>
                    <a:lnTo>
                      <a:pt x="5" y="10"/>
                    </a:lnTo>
                    <a:lnTo>
                      <a:pt x="8" y="8"/>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5" name="iśḻíďe">
                <a:extLst>
                  <a:ext uri="{FF2B5EF4-FFF2-40B4-BE49-F238E27FC236}">
                    <a16:creationId xmlns:a16="http://schemas.microsoft.com/office/drawing/2014/main" id="{E6D5C429-6218-40C4-8A0A-53EF5CFCF99F}"/>
                  </a:ext>
                </a:extLst>
              </p:cNvPr>
              <p:cNvSpPr/>
              <p:nvPr/>
            </p:nvSpPr>
            <p:spPr bwMode="auto">
              <a:xfrm>
                <a:off x="4616" y="2114"/>
                <a:ext cx="30" cy="30"/>
              </a:xfrm>
              <a:custGeom>
                <a:avLst/>
                <a:gdLst>
                  <a:gd name="T0" fmla="*/ 52 w 52"/>
                  <a:gd name="T1" fmla="*/ 0 h 53"/>
                  <a:gd name="T2" fmla="*/ 0 w 52"/>
                  <a:gd name="T3" fmla="*/ 18 h 53"/>
                  <a:gd name="T4" fmla="*/ 9 w 52"/>
                  <a:gd name="T5" fmla="*/ 33 h 53"/>
                  <a:gd name="T6" fmla="*/ 9 w 52"/>
                  <a:gd name="T7" fmla="*/ 33 h 53"/>
                  <a:gd name="T8" fmla="*/ 22 w 52"/>
                  <a:gd name="T9" fmla="*/ 53 h 53"/>
                  <a:gd name="T10" fmla="*/ 46 w 52"/>
                  <a:gd name="T11" fmla="*/ 19 h 53"/>
                  <a:gd name="T12" fmla="*/ 46 w 52"/>
                  <a:gd name="T13" fmla="*/ 19 h 53"/>
                  <a:gd name="T14" fmla="*/ 46 w 52"/>
                  <a:gd name="T15" fmla="*/ 19 h 53"/>
                  <a:gd name="T16" fmla="*/ 52 w 52"/>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3">
                    <a:moveTo>
                      <a:pt x="52" y="0"/>
                    </a:moveTo>
                    <a:cubicBezTo>
                      <a:pt x="0" y="18"/>
                      <a:pt x="0" y="18"/>
                      <a:pt x="0" y="18"/>
                    </a:cubicBezTo>
                    <a:cubicBezTo>
                      <a:pt x="9" y="33"/>
                      <a:pt x="9" y="33"/>
                      <a:pt x="9" y="33"/>
                    </a:cubicBezTo>
                    <a:cubicBezTo>
                      <a:pt x="9" y="33"/>
                      <a:pt x="9" y="33"/>
                      <a:pt x="9" y="33"/>
                    </a:cubicBezTo>
                    <a:cubicBezTo>
                      <a:pt x="22" y="53"/>
                      <a:pt x="22" y="53"/>
                      <a:pt x="22" y="53"/>
                    </a:cubicBezTo>
                    <a:cubicBezTo>
                      <a:pt x="46" y="19"/>
                      <a:pt x="46" y="19"/>
                      <a:pt x="46" y="19"/>
                    </a:cubicBezTo>
                    <a:cubicBezTo>
                      <a:pt x="46" y="19"/>
                      <a:pt x="46" y="19"/>
                      <a:pt x="46" y="19"/>
                    </a:cubicBezTo>
                    <a:cubicBezTo>
                      <a:pt x="46" y="19"/>
                      <a:pt x="46" y="19"/>
                      <a:pt x="46" y="19"/>
                    </a:cubicBezTo>
                    <a:cubicBezTo>
                      <a:pt x="52" y="0"/>
                      <a:pt x="52" y="0"/>
                      <a:pt x="52" y="0"/>
                    </a:cubicBezTo>
                  </a:path>
                </a:pathLst>
              </a:custGeom>
              <a:solidFill>
                <a:srgbClr val="CCBB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6" name="îṣļïďe">
                <a:extLst>
                  <a:ext uri="{FF2B5EF4-FFF2-40B4-BE49-F238E27FC236}">
                    <a16:creationId xmlns:a16="http://schemas.microsoft.com/office/drawing/2014/main" id="{907ABD35-F73C-44B8-A249-9A4302493FE3}"/>
                  </a:ext>
                </a:extLst>
              </p:cNvPr>
              <p:cNvSpPr/>
              <p:nvPr/>
            </p:nvSpPr>
            <p:spPr bwMode="auto">
              <a:xfrm>
                <a:off x="4676" y="2056"/>
                <a:ext cx="14" cy="15"/>
              </a:xfrm>
              <a:custGeom>
                <a:avLst/>
                <a:gdLst>
                  <a:gd name="T0" fmla="*/ 23 w 24"/>
                  <a:gd name="T1" fmla="*/ 0 h 27"/>
                  <a:gd name="T2" fmla="*/ 0 w 24"/>
                  <a:gd name="T3" fmla="*/ 16 h 27"/>
                  <a:gd name="T4" fmla="*/ 7 w 24"/>
                  <a:gd name="T5" fmla="*/ 27 h 27"/>
                  <a:gd name="T6" fmla="*/ 23 w 24"/>
                  <a:gd name="T7" fmla="*/ 3 h 27"/>
                  <a:gd name="T8" fmla="*/ 24 w 24"/>
                  <a:gd name="T9" fmla="*/ 2 h 27"/>
                  <a:gd name="T10" fmla="*/ 24 w 24"/>
                  <a:gd name="T11" fmla="*/ 2 h 27"/>
                  <a:gd name="T12" fmla="*/ 24 w 24"/>
                  <a:gd name="T13" fmla="*/ 0 h 27"/>
                  <a:gd name="T14" fmla="*/ 24 w 24"/>
                  <a:gd name="T15" fmla="*/ 0 h 27"/>
                  <a:gd name="T16" fmla="*/ 24 w 24"/>
                  <a:gd name="T17" fmla="*/ 0 h 27"/>
                  <a:gd name="T18" fmla="*/ 24 w 24"/>
                  <a:gd name="T19" fmla="*/ 0 h 27"/>
                  <a:gd name="T20" fmla="*/ 24 w 24"/>
                  <a:gd name="T21" fmla="*/ 0 h 27"/>
                  <a:gd name="T22" fmla="*/ 24 w 24"/>
                  <a:gd name="T23" fmla="*/ 0 h 27"/>
                  <a:gd name="T24" fmla="*/ 23 w 24"/>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7">
                    <a:moveTo>
                      <a:pt x="23" y="0"/>
                    </a:moveTo>
                    <a:cubicBezTo>
                      <a:pt x="0" y="16"/>
                      <a:pt x="0" y="16"/>
                      <a:pt x="0" y="16"/>
                    </a:cubicBezTo>
                    <a:cubicBezTo>
                      <a:pt x="7" y="27"/>
                      <a:pt x="7" y="27"/>
                      <a:pt x="7" y="27"/>
                    </a:cubicBezTo>
                    <a:cubicBezTo>
                      <a:pt x="23" y="3"/>
                      <a:pt x="23" y="3"/>
                      <a:pt x="23" y="3"/>
                    </a:cubicBezTo>
                    <a:cubicBezTo>
                      <a:pt x="23" y="3"/>
                      <a:pt x="23" y="2"/>
                      <a:pt x="24" y="2"/>
                    </a:cubicBezTo>
                    <a:cubicBezTo>
                      <a:pt x="24" y="2"/>
                      <a:pt x="24" y="2"/>
                      <a:pt x="24" y="2"/>
                    </a:cubicBezTo>
                    <a:cubicBezTo>
                      <a:pt x="24" y="1"/>
                      <a:pt x="24" y="1"/>
                      <a:pt x="24" y="0"/>
                    </a:cubicBezTo>
                    <a:cubicBezTo>
                      <a:pt x="24" y="0"/>
                      <a:pt x="24" y="0"/>
                      <a:pt x="24" y="0"/>
                    </a:cubicBezTo>
                    <a:cubicBezTo>
                      <a:pt x="24" y="0"/>
                      <a:pt x="24" y="0"/>
                      <a:pt x="24" y="0"/>
                    </a:cubicBezTo>
                    <a:cubicBezTo>
                      <a:pt x="24" y="0"/>
                      <a:pt x="24" y="0"/>
                      <a:pt x="24" y="0"/>
                    </a:cubicBezTo>
                    <a:cubicBezTo>
                      <a:pt x="24" y="0"/>
                      <a:pt x="24" y="0"/>
                      <a:pt x="24" y="0"/>
                    </a:cubicBezTo>
                    <a:cubicBezTo>
                      <a:pt x="24" y="0"/>
                      <a:pt x="24" y="0"/>
                      <a:pt x="24" y="0"/>
                    </a:cubicBezTo>
                    <a:cubicBezTo>
                      <a:pt x="23" y="0"/>
                      <a:pt x="23" y="0"/>
                      <a:pt x="23" y="0"/>
                    </a:cubicBezTo>
                  </a:path>
                </a:pathLst>
              </a:custGeom>
              <a:solidFill>
                <a:srgbClr val="CC230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7" name="ïŝľíḍe">
                <a:extLst>
                  <a:ext uri="{FF2B5EF4-FFF2-40B4-BE49-F238E27FC236}">
                    <a16:creationId xmlns:a16="http://schemas.microsoft.com/office/drawing/2014/main" id="{5D799CE2-C707-4380-A243-044371BA7599}"/>
                  </a:ext>
                </a:extLst>
              </p:cNvPr>
              <p:cNvSpPr/>
              <p:nvPr/>
            </p:nvSpPr>
            <p:spPr bwMode="auto">
              <a:xfrm>
                <a:off x="4565" y="2126"/>
                <a:ext cx="31" cy="16"/>
              </a:xfrm>
              <a:custGeom>
                <a:avLst/>
                <a:gdLst>
                  <a:gd name="T0" fmla="*/ 26 w 31"/>
                  <a:gd name="T1" fmla="*/ 6 h 16"/>
                  <a:gd name="T2" fmla="*/ 28 w 31"/>
                  <a:gd name="T3" fmla="*/ 9 h 16"/>
                  <a:gd name="T4" fmla="*/ 18 w 31"/>
                  <a:gd name="T5" fmla="*/ 10 h 16"/>
                  <a:gd name="T6" fmla="*/ 7 w 31"/>
                  <a:gd name="T7" fmla="*/ 11 h 16"/>
                  <a:gd name="T8" fmla="*/ 7 w 31"/>
                  <a:gd name="T9" fmla="*/ 11 h 16"/>
                  <a:gd name="T10" fmla="*/ 1 w 31"/>
                  <a:gd name="T11" fmla="*/ 15 h 16"/>
                  <a:gd name="T12" fmla="*/ 0 w 31"/>
                  <a:gd name="T13" fmla="*/ 16 h 16"/>
                  <a:gd name="T14" fmla="*/ 16 w 31"/>
                  <a:gd name="T15" fmla="*/ 14 h 16"/>
                  <a:gd name="T16" fmla="*/ 31 w 31"/>
                  <a:gd name="T17" fmla="*/ 13 h 16"/>
                  <a:gd name="T18" fmla="*/ 28 w 31"/>
                  <a:gd name="T19" fmla="*/ 9 h 16"/>
                  <a:gd name="T20" fmla="*/ 28 w 31"/>
                  <a:gd name="T21" fmla="*/ 9 h 16"/>
                  <a:gd name="T22" fmla="*/ 26 w 31"/>
                  <a:gd name="T23" fmla="*/ 6 h 16"/>
                  <a:gd name="T24" fmla="*/ 26 w 31"/>
                  <a:gd name="T25" fmla="*/ 6 h 16"/>
                  <a:gd name="T26" fmla="*/ 22 w 31"/>
                  <a:gd name="T27" fmla="*/ 0 h 16"/>
                  <a:gd name="T28" fmla="*/ 22 w 31"/>
                  <a:gd name="T29" fmla="*/ 0 h 16"/>
                  <a:gd name="T30" fmla="*/ 22 w 31"/>
                  <a:gd name="T31" fmla="*/ 0 h 16"/>
                  <a:gd name="T32" fmla="*/ 24 w 31"/>
                  <a:gd name="T33" fmla="*/ 4 h 16"/>
                  <a:gd name="T34" fmla="*/ 26 w 31"/>
                  <a:gd name="T35" fmla="*/ 6 h 16"/>
                  <a:gd name="T36" fmla="*/ 23 w 31"/>
                  <a:gd name="T37" fmla="*/ 2 h 16"/>
                  <a:gd name="T38" fmla="*/ 22 w 31"/>
                  <a:gd name="T39" fmla="*/ 1 h 16"/>
                  <a:gd name="T40" fmla="*/ 22 w 31"/>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16">
                    <a:moveTo>
                      <a:pt x="26" y="6"/>
                    </a:moveTo>
                    <a:lnTo>
                      <a:pt x="28" y="9"/>
                    </a:lnTo>
                    <a:lnTo>
                      <a:pt x="18" y="10"/>
                    </a:lnTo>
                    <a:lnTo>
                      <a:pt x="7" y="11"/>
                    </a:lnTo>
                    <a:lnTo>
                      <a:pt x="7" y="11"/>
                    </a:lnTo>
                    <a:lnTo>
                      <a:pt x="1" y="15"/>
                    </a:lnTo>
                    <a:lnTo>
                      <a:pt x="0" y="16"/>
                    </a:lnTo>
                    <a:lnTo>
                      <a:pt x="16" y="14"/>
                    </a:lnTo>
                    <a:lnTo>
                      <a:pt x="31" y="13"/>
                    </a:lnTo>
                    <a:lnTo>
                      <a:pt x="28" y="9"/>
                    </a:lnTo>
                    <a:lnTo>
                      <a:pt x="28" y="9"/>
                    </a:lnTo>
                    <a:lnTo>
                      <a:pt x="26" y="6"/>
                    </a:lnTo>
                    <a:lnTo>
                      <a:pt x="26" y="6"/>
                    </a:lnTo>
                    <a:close/>
                    <a:moveTo>
                      <a:pt x="22" y="0"/>
                    </a:moveTo>
                    <a:lnTo>
                      <a:pt x="22" y="0"/>
                    </a:lnTo>
                    <a:lnTo>
                      <a:pt x="22" y="0"/>
                    </a:lnTo>
                    <a:lnTo>
                      <a:pt x="24" y="4"/>
                    </a:lnTo>
                    <a:lnTo>
                      <a:pt x="26" y="6"/>
                    </a:lnTo>
                    <a:lnTo>
                      <a:pt x="23" y="2"/>
                    </a:lnTo>
                    <a:lnTo>
                      <a:pt x="22" y="1"/>
                    </a:lnTo>
                    <a:lnTo>
                      <a:pt x="22" y="0"/>
                    </a:lnTo>
                    <a:close/>
                  </a:path>
                </a:pathLst>
              </a:custGeom>
              <a:solidFill>
                <a:srgbClr val="CC15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8" name="îšľïḋé">
                <a:extLst>
                  <a:ext uri="{FF2B5EF4-FFF2-40B4-BE49-F238E27FC236}">
                    <a16:creationId xmlns:a16="http://schemas.microsoft.com/office/drawing/2014/main" id="{FF49A9FD-EFEB-4B3F-9BE7-FA9B8608B0E9}"/>
                  </a:ext>
                </a:extLst>
              </p:cNvPr>
              <p:cNvSpPr/>
              <p:nvPr/>
            </p:nvSpPr>
            <p:spPr bwMode="auto">
              <a:xfrm>
                <a:off x="4565" y="2126"/>
                <a:ext cx="31" cy="16"/>
              </a:xfrm>
              <a:custGeom>
                <a:avLst/>
                <a:gdLst>
                  <a:gd name="T0" fmla="*/ 26 w 31"/>
                  <a:gd name="T1" fmla="*/ 6 h 16"/>
                  <a:gd name="T2" fmla="*/ 28 w 31"/>
                  <a:gd name="T3" fmla="*/ 9 h 16"/>
                  <a:gd name="T4" fmla="*/ 18 w 31"/>
                  <a:gd name="T5" fmla="*/ 10 h 16"/>
                  <a:gd name="T6" fmla="*/ 7 w 31"/>
                  <a:gd name="T7" fmla="*/ 11 h 16"/>
                  <a:gd name="T8" fmla="*/ 7 w 31"/>
                  <a:gd name="T9" fmla="*/ 11 h 16"/>
                  <a:gd name="T10" fmla="*/ 1 w 31"/>
                  <a:gd name="T11" fmla="*/ 15 h 16"/>
                  <a:gd name="T12" fmla="*/ 0 w 31"/>
                  <a:gd name="T13" fmla="*/ 16 h 16"/>
                  <a:gd name="T14" fmla="*/ 16 w 31"/>
                  <a:gd name="T15" fmla="*/ 14 h 16"/>
                  <a:gd name="T16" fmla="*/ 31 w 31"/>
                  <a:gd name="T17" fmla="*/ 13 h 16"/>
                  <a:gd name="T18" fmla="*/ 28 w 31"/>
                  <a:gd name="T19" fmla="*/ 9 h 16"/>
                  <a:gd name="T20" fmla="*/ 28 w 31"/>
                  <a:gd name="T21" fmla="*/ 9 h 16"/>
                  <a:gd name="T22" fmla="*/ 26 w 31"/>
                  <a:gd name="T23" fmla="*/ 6 h 16"/>
                  <a:gd name="T24" fmla="*/ 26 w 31"/>
                  <a:gd name="T25" fmla="*/ 6 h 16"/>
                  <a:gd name="T26" fmla="*/ 22 w 31"/>
                  <a:gd name="T27" fmla="*/ 0 h 16"/>
                  <a:gd name="T28" fmla="*/ 22 w 31"/>
                  <a:gd name="T29" fmla="*/ 0 h 16"/>
                  <a:gd name="T30" fmla="*/ 22 w 31"/>
                  <a:gd name="T31" fmla="*/ 0 h 16"/>
                  <a:gd name="T32" fmla="*/ 24 w 31"/>
                  <a:gd name="T33" fmla="*/ 4 h 16"/>
                  <a:gd name="T34" fmla="*/ 26 w 31"/>
                  <a:gd name="T35" fmla="*/ 6 h 16"/>
                  <a:gd name="T36" fmla="*/ 23 w 31"/>
                  <a:gd name="T37" fmla="*/ 2 h 16"/>
                  <a:gd name="T38" fmla="*/ 22 w 31"/>
                  <a:gd name="T39" fmla="*/ 1 h 16"/>
                  <a:gd name="T40" fmla="*/ 22 w 31"/>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16">
                    <a:moveTo>
                      <a:pt x="26" y="6"/>
                    </a:moveTo>
                    <a:lnTo>
                      <a:pt x="28" y="9"/>
                    </a:lnTo>
                    <a:lnTo>
                      <a:pt x="18" y="10"/>
                    </a:lnTo>
                    <a:lnTo>
                      <a:pt x="7" y="11"/>
                    </a:lnTo>
                    <a:lnTo>
                      <a:pt x="7" y="11"/>
                    </a:lnTo>
                    <a:lnTo>
                      <a:pt x="1" y="15"/>
                    </a:lnTo>
                    <a:lnTo>
                      <a:pt x="0" y="16"/>
                    </a:lnTo>
                    <a:lnTo>
                      <a:pt x="16" y="14"/>
                    </a:lnTo>
                    <a:lnTo>
                      <a:pt x="31" y="13"/>
                    </a:lnTo>
                    <a:lnTo>
                      <a:pt x="28" y="9"/>
                    </a:lnTo>
                    <a:lnTo>
                      <a:pt x="28" y="9"/>
                    </a:lnTo>
                    <a:lnTo>
                      <a:pt x="26" y="6"/>
                    </a:lnTo>
                    <a:lnTo>
                      <a:pt x="26" y="6"/>
                    </a:lnTo>
                    <a:moveTo>
                      <a:pt x="22" y="0"/>
                    </a:moveTo>
                    <a:lnTo>
                      <a:pt x="22" y="0"/>
                    </a:lnTo>
                    <a:lnTo>
                      <a:pt x="22" y="0"/>
                    </a:lnTo>
                    <a:lnTo>
                      <a:pt x="24" y="4"/>
                    </a:lnTo>
                    <a:lnTo>
                      <a:pt x="26" y="6"/>
                    </a:lnTo>
                    <a:lnTo>
                      <a:pt x="23" y="2"/>
                    </a:lnTo>
                    <a:lnTo>
                      <a:pt x="22" y="1"/>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9" name="îšlîďé">
                <a:extLst>
                  <a:ext uri="{FF2B5EF4-FFF2-40B4-BE49-F238E27FC236}">
                    <a16:creationId xmlns:a16="http://schemas.microsoft.com/office/drawing/2014/main" id="{CD74C9D0-8FC7-4709-91FB-4F1C28FFCF5D}"/>
                  </a:ext>
                </a:extLst>
              </p:cNvPr>
              <p:cNvSpPr/>
              <p:nvPr/>
            </p:nvSpPr>
            <p:spPr bwMode="auto">
              <a:xfrm>
                <a:off x="4572" y="2126"/>
                <a:ext cx="21" cy="11"/>
              </a:xfrm>
              <a:custGeom>
                <a:avLst/>
                <a:gdLst>
                  <a:gd name="T0" fmla="*/ 8 w 21"/>
                  <a:gd name="T1" fmla="*/ 5 h 11"/>
                  <a:gd name="T2" fmla="*/ 0 w 21"/>
                  <a:gd name="T3" fmla="*/ 11 h 11"/>
                  <a:gd name="T4" fmla="*/ 0 w 21"/>
                  <a:gd name="T5" fmla="*/ 11 h 11"/>
                  <a:gd name="T6" fmla="*/ 11 w 21"/>
                  <a:gd name="T7" fmla="*/ 10 h 11"/>
                  <a:gd name="T8" fmla="*/ 21 w 21"/>
                  <a:gd name="T9" fmla="*/ 9 h 11"/>
                  <a:gd name="T10" fmla="*/ 19 w 21"/>
                  <a:gd name="T11" fmla="*/ 6 h 11"/>
                  <a:gd name="T12" fmla="*/ 13 w 21"/>
                  <a:gd name="T13" fmla="*/ 6 h 11"/>
                  <a:gd name="T14" fmla="*/ 8 w 21"/>
                  <a:gd name="T15" fmla="*/ 5 h 11"/>
                  <a:gd name="T16" fmla="*/ 15 w 21"/>
                  <a:gd name="T17" fmla="*/ 0 h 11"/>
                  <a:gd name="T18" fmla="*/ 15 w 21"/>
                  <a:gd name="T19" fmla="*/ 0 h 11"/>
                  <a:gd name="T20" fmla="*/ 17 w 21"/>
                  <a:gd name="T21" fmla="*/ 4 h 11"/>
                  <a:gd name="T22" fmla="*/ 15 w 21"/>
                  <a:gd name="T23" fmla="*/ 0 h 11"/>
                  <a:gd name="T24" fmla="*/ 15 w 21"/>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11">
                    <a:moveTo>
                      <a:pt x="8" y="5"/>
                    </a:moveTo>
                    <a:lnTo>
                      <a:pt x="0" y="11"/>
                    </a:lnTo>
                    <a:lnTo>
                      <a:pt x="0" y="11"/>
                    </a:lnTo>
                    <a:lnTo>
                      <a:pt x="11" y="10"/>
                    </a:lnTo>
                    <a:lnTo>
                      <a:pt x="21" y="9"/>
                    </a:lnTo>
                    <a:lnTo>
                      <a:pt x="19" y="6"/>
                    </a:lnTo>
                    <a:lnTo>
                      <a:pt x="13" y="6"/>
                    </a:lnTo>
                    <a:lnTo>
                      <a:pt x="8" y="5"/>
                    </a:lnTo>
                    <a:close/>
                    <a:moveTo>
                      <a:pt x="15" y="0"/>
                    </a:moveTo>
                    <a:lnTo>
                      <a:pt x="15" y="0"/>
                    </a:lnTo>
                    <a:lnTo>
                      <a:pt x="17" y="4"/>
                    </a:lnTo>
                    <a:lnTo>
                      <a:pt x="15" y="0"/>
                    </a:lnTo>
                    <a:lnTo>
                      <a:pt x="15" y="0"/>
                    </a:lnTo>
                    <a:close/>
                  </a:path>
                </a:pathLst>
              </a:custGeom>
              <a:solidFill>
                <a:srgbClr val="CC23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0" name="iṩľiḑê">
                <a:extLst>
                  <a:ext uri="{FF2B5EF4-FFF2-40B4-BE49-F238E27FC236}">
                    <a16:creationId xmlns:a16="http://schemas.microsoft.com/office/drawing/2014/main" id="{49D56600-B53E-425A-80D6-FFE40319F5AB}"/>
                  </a:ext>
                </a:extLst>
              </p:cNvPr>
              <p:cNvSpPr/>
              <p:nvPr/>
            </p:nvSpPr>
            <p:spPr bwMode="auto">
              <a:xfrm>
                <a:off x="4572" y="2126"/>
                <a:ext cx="21" cy="11"/>
              </a:xfrm>
              <a:custGeom>
                <a:avLst/>
                <a:gdLst>
                  <a:gd name="T0" fmla="*/ 8 w 21"/>
                  <a:gd name="T1" fmla="*/ 5 h 11"/>
                  <a:gd name="T2" fmla="*/ 0 w 21"/>
                  <a:gd name="T3" fmla="*/ 11 h 11"/>
                  <a:gd name="T4" fmla="*/ 0 w 21"/>
                  <a:gd name="T5" fmla="*/ 11 h 11"/>
                  <a:gd name="T6" fmla="*/ 11 w 21"/>
                  <a:gd name="T7" fmla="*/ 10 h 11"/>
                  <a:gd name="T8" fmla="*/ 21 w 21"/>
                  <a:gd name="T9" fmla="*/ 9 h 11"/>
                  <a:gd name="T10" fmla="*/ 19 w 21"/>
                  <a:gd name="T11" fmla="*/ 6 h 11"/>
                  <a:gd name="T12" fmla="*/ 13 w 21"/>
                  <a:gd name="T13" fmla="*/ 6 h 11"/>
                  <a:gd name="T14" fmla="*/ 8 w 21"/>
                  <a:gd name="T15" fmla="*/ 5 h 11"/>
                  <a:gd name="T16" fmla="*/ 15 w 21"/>
                  <a:gd name="T17" fmla="*/ 0 h 11"/>
                  <a:gd name="T18" fmla="*/ 15 w 21"/>
                  <a:gd name="T19" fmla="*/ 0 h 11"/>
                  <a:gd name="T20" fmla="*/ 17 w 21"/>
                  <a:gd name="T21" fmla="*/ 4 h 11"/>
                  <a:gd name="T22" fmla="*/ 15 w 21"/>
                  <a:gd name="T23" fmla="*/ 0 h 11"/>
                  <a:gd name="T24" fmla="*/ 15 w 21"/>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11">
                    <a:moveTo>
                      <a:pt x="8" y="5"/>
                    </a:moveTo>
                    <a:lnTo>
                      <a:pt x="0" y="11"/>
                    </a:lnTo>
                    <a:lnTo>
                      <a:pt x="0" y="11"/>
                    </a:lnTo>
                    <a:lnTo>
                      <a:pt x="11" y="10"/>
                    </a:lnTo>
                    <a:lnTo>
                      <a:pt x="21" y="9"/>
                    </a:lnTo>
                    <a:lnTo>
                      <a:pt x="19" y="6"/>
                    </a:lnTo>
                    <a:lnTo>
                      <a:pt x="13" y="6"/>
                    </a:lnTo>
                    <a:lnTo>
                      <a:pt x="8" y="5"/>
                    </a:lnTo>
                    <a:moveTo>
                      <a:pt x="15" y="0"/>
                    </a:moveTo>
                    <a:lnTo>
                      <a:pt x="15" y="0"/>
                    </a:lnTo>
                    <a:lnTo>
                      <a:pt x="17" y="4"/>
                    </a:lnTo>
                    <a:lnTo>
                      <a:pt x="15" y="0"/>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1" name="îṣḻíḓé">
                <a:extLst>
                  <a:ext uri="{FF2B5EF4-FFF2-40B4-BE49-F238E27FC236}">
                    <a16:creationId xmlns:a16="http://schemas.microsoft.com/office/drawing/2014/main" id="{7067220D-5389-4CBB-8C7F-D171DAE4C399}"/>
                  </a:ext>
                </a:extLst>
              </p:cNvPr>
              <p:cNvSpPr/>
              <p:nvPr/>
            </p:nvSpPr>
            <p:spPr bwMode="auto">
              <a:xfrm>
                <a:off x="4580" y="2126"/>
                <a:ext cx="11" cy="6"/>
              </a:xfrm>
              <a:custGeom>
                <a:avLst/>
                <a:gdLst>
                  <a:gd name="T0" fmla="*/ 7 w 11"/>
                  <a:gd name="T1" fmla="*/ 0 h 6"/>
                  <a:gd name="T2" fmla="*/ 0 w 11"/>
                  <a:gd name="T3" fmla="*/ 5 h 6"/>
                  <a:gd name="T4" fmla="*/ 5 w 11"/>
                  <a:gd name="T5" fmla="*/ 6 h 6"/>
                  <a:gd name="T6" fmla="*/ 11 w 11"/>
                  <a:gd name="T7" fmla="*/ 6 h 6"/>
                  <a:gd name="T8" fmla="*/ 11 w 11"/>
                  <a:gd name="T9" fmla="*/ 6 h 6"/>
                  <a:gd name="T10" fmla="*/ 11 w 11"/>
                  <a:gd name="T11" fmla="*/ 6 h 6"/>
                  <a:gd name="T12" fmla="*/ 9 w 11"/>
                  <a:gd name="T13" fmla="*/ 4 h 6"/>
                  <a:gd name="T14" fmla="*/ 7 w 11"/>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7" y="0"/>
                    </a:moveTo>
                    <a:lnTo>
                      <a:pt x="0" y="5"/>
                    </a:lnTo>
                    <a:lnTo>
                      <a:pt x="5" y="6"/>
                    </a:lnTo>
                    <a:lnTo>
                      <a:pt x="11" y="6"/>
                    </a:lnTo>
                    <a:lnTo>
                      <a:pt x="11" y="6"/>
                    </a:lnTo>
                    <a:lnTo>
                      <a:pt x="11" y="6"/>
                    </a:lnTo>
                    <a:lnTo>
                      <a:pt x="9" y="4"/>
                    </a:lnTo>
                    <a:lnTo>
                      <a:pt x="7" y="0"/>
                    </a:lnTo>
                    <a:close/>
                  </a:path>
                </a:pathLst>
              </a:custGeom>
              <a:solidFill>
                <a:srgbClr val="CCAC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2" name="îS1ïdé">
                <a:extLst>
                  <a:ext uri="{FF2B5EF4-FFF2-40B4-BE49-F238E27FC236}">
                    <a16:creationId xmlns:a16="http://schemas.microsoft.com/office/drawing/2014/main" id="{C898A6F1-F2F6-4CEA-820F-EFDF03528B75}"/>
                  </a:ext>
                </a:extLst>
              </p:cNvPr>
              <p:cNvSpPr/>
              <p:nvPr/>
            </p:nvSpPr>
            <p:spPr bwMode="auto">
              <a:xfrm>
                <a:off x="4580" y="2126"/>
                <a:ext cx="11" cy="6"/>
              </a:xfrm>
              <a:custGeom>
                <a:avLst/>
                <a:gdLst>
                  <a:gd name="T0" fmla="*/ 7 w 11"/>
                  <a:gd name="T1" fmla="*/ 0 h 6"/>
                  <a:gd name="T2" fmla="*/ 0 w 11"/>
                  <a:gd name="T3" fmla="*/ 5 h 6"/>
                  <a:gd name="T4" fmla="*/ 5 w 11"/>
                  <a:gd name="T5" fmla="*/ 6 h 6"/>
                  <a:gd name="T6" fmla="*/ 11 w 11"/>
                  <a:gd name="T7" fmla="*/ 6 h 6"/>
                  <a:gd name="T8" fmla="*/ 11 w 11"/>
                  <a:gd name="T9" fmla="*/ 6 h 6"/>
                  <a:gd name="T10" fmla="*/ 11 w 11"/>
                  <a:gd name="T11" fmla="*/ 6 h 6"/>
                  <a:gd name="T12" fmla="*/ 9 w 11"/>
                  <a:gd name="T13" fmla="*/ 4 h 6"/>
                  <a:gd name="T14" fmla="*/ 7 w 11"/>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7" y="0"/>
                    </a:moveTo>
                    <a:lnTo>
                      <a:pt x="0" y="5"/>
                    </a:lnTo>
                    <a:lnTo>
                      <a:pt x="5" y="6"/>
                    </a:lnTo>
                    <a:lnTo>
                      <a:pt x="11" y="6"/>
                    </a:lnTo>
                    <a:lnTo>
                      <a:pt x="11" y="6"/>
                    </a:lnTo>
                    <a:lnTo>
                      <a:pt x="11" y="6"/>
                    </a:lnTo>
                    <a:lnTo>
                      <a:pt x="9" y="4"/>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3" name="ïšļîde">
                <a:extLst>
                  <a:ext uri="{FF2B5EF4-FFF2-40B4-BE49-F238E27FC236}">
                    <a16:creationId xmlns:a16="http://schemas.microsoft.com/office/drawing/2014/main" id="{39260611-5170-4742-A41C-EEC9E701CB02}"/>
                  </a:ext>
                </a:extLst>
              </p:cNvPr>
              <p:cNvSpPr/>
              <p:nvPr/>
            </p:nvSpPr>
            <p:spPr bwMode="auto">
              <a:xfrm>
                <a:off x="4585" y="2145"/>
                <a:ext cx="58" cy="23"/>
              </a:xfrm>
              <a:custGeom>
                <a:avLst/>
                <a:gdLst>
                  <a:gd name="T0" fmla="*/ 88 w 102"/>
                  <a:gd name="T1" fmla="*/ 24 h 41"/>
                  <a:gd name="T2" fmla="*/ 84 w 102"/>
                  <a:gd name="T3" fmla="*/ 25 h 41"/>
                  <a:gd name="T4" fmla="*/ 58 w 102"/>
                  <a:gd name="T5" fmla="*/ 0 h 41"/>
                  <a:gd name="T6" fmla="*/ 35 w 102"/>
                  <a:gd name="T7" fmla="*/ 14 h 41"/>
                  <a:gd name="T8" fmla="*/ 24 w 102"/>
                  <a:gd name="T9" fmla="*/ 12 h 41"/>
                  <a:gd name="T10" fmla="*/ 0 w 102"/>
                  <a:gd name="T11" fmla="*/ 36 h 41"/>
                  <a:gd name="T12" fmla="*/ 1 w 102"/>
                  <a:gd name="T13" fmla="*/ 41 h 41"/>
                  <a:gd name="T14" fmla="*/ 30 w 102"/>
                  <a:gd name="T15" fmla="*/ 41 h 41"/>
                  <a:gd name="T16" fmla="*/ 47 w 102"/>
                  <a:gd name="T17" fmla="*/ 41 h 41"/>
                  <a:gd name="T18" fmla="*/ 74 w 102"/>
                  <a:gd name="T19" fmla="*/ 41 h 41"/>
                  <a:gd name="T20" fmla="*/ 85 w 102"/>
                  <a:gd name="T21" fmla="*/ 41 h 41"/>
                  <a:gd name="T22" fmla="*/ 101 w 102"/>
                  <a:gd name="T23" fmla="*/ 41 h 41"/>
                  <a:gd name="T24" fmla="*/ 102 w 102"/>
                  <a:gd name="T25" fmla="*/ 38 h 41"/>
                  <a:gd name="T26" fmla="*/ 88 w 102"/>
                  <a:gd name="T2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41">
                    <a:moveTo>
                      <a:pt x="88" y="24"/>
                    </a:moveTo>
                    <a:cubicBezTo>
                      <a:pt x="87" y="24"/>
                      <a:pt x="85" y="24"/>
                      <a:pt x="84" y="25"/>
                    </a:cubicBezTo>
                    <a:cubicBezTo>
                      <a:pt x="81" y="11"/>
                      <a:pt x="70" y="0"/>
                      <a:pt x="58" y="0"/>
                    </a:cubicBezTo>
                    <a:cubicBezTo>
                      <a:pt x="48" y="0"/>
                      <a:pt x="40" y="6"/>
                      <a:pt x="35" y="14"/>
                    </a:cubicBezTo>
                    <a:cubicBezTo>
                      <a:pt x="32" y="13"/>
                      <a:pt x="28" y="12"/>
                      <a:pt x="24" y="12"/>
                    </a:cubicBezTo>
                    <a:cubicBezTo>
                      <a:pt x="11" y="12"/>
                      <a:pt x="0" y="23"/>
                      <a:pt x="0" y="36"/>
                    </a:cubicBezTo>
                    <a:cubicBezTo>
                      <a:pt x="0" y="38"/>
                      <a:pt x="0" y="39"/>
                      <a:pt x="1" y="41"/>
                    </a:cubicBezTo>
                    <a:cubicBezTo>
                      <a:pt x="30" y="41"/>
                      <a:pt x="30" y="41"/>
                      <a:pt x="30" y="41"/>
                    </a:cubicBezTo>
                    <a:cubicBezTo>
                      <a:pt x="47" y="41"/>
                      <a:pt x="47" y="41"/>
                      <a:pt x="47" y="41"/>
                    </a:cubicBezTo>
                    <a:cubicBezTo>
                      <a:pt x="74" y="41"/>
                      <a:pt x="74" y="41"/>
                      <a:pt x="74" y="41"/>
                    </a:cubicBezTo>
                    <a:cubicBezTo>
                      <a:pt x="85" y="41"/>
                      <a:pt x="85" y="41"/>
                      <a:pt x="85" y="41"/>
                    </a:cubicBezTo>
                    <a:cubicBezTo>
                      <a:pt x="101" y="41"/>
                      <a:pt x="101" y="41"/>
                      <a:pt x="101" y="41"/>
                    </a:cubicBezTo>
                    <a:cubicBezTo>
                      <a:pt x="101" y="40"/>
                      <a:pt x="102" y="39"/>
                      <a:pt x="102" y="38"/>
                    </a:cubicBezTo>
                    <a:cubicBezTo>
                      <a:pt x="102" y="30"/>
                      <a:pt x="95" y="24"/>
                      <a:pt x="88" y="24"/>
                    </a:cubicBezTo>
                  </a:path>
                </a:pathLst>
              </a:custGeom>
              <a:solidFill>
                <a:srgbClr val="4C4C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4" name="ïs1iďe">
                <a:extLst>
                  <a:ext uri="{FF2B5EF4-FFF2-40B4-BE49-F238E27FC236}">
                    <a16:creationId xmlns:a16="http://schemas.microsoft.com/office/drawing/2014/main" id="{7EE47457-54D6-4FD9-A179-6D2B6840F44B}"/>
                  </a:ext>
                </a:extLst>
              </p:cNvPr>
              <p:cNvSpPr/>
              <p:nvPr/>
            </p:nvSpPr>
            <p:spPr bwMode="auto">
              <a:xfrm>
                <a:off x="4581" y="2145"/>
                <a:ext cx="58" cy="23"/>
              </a:xfrm>
              <a:custGeom>
                <a:avLst/>
                <a:gdLst>
                  <a:gd name="T0" fmla="*/ 88 w 102"/>
                  <a:gd name="T1" fmla="*/ 24 h 41"/>
                  <a:gd name="T2" fmla="*/ 85 w 102"/>
                  <a:gd name="T3" fmla="*/ 25 h 41"/>
                  <a:gd name="T4" fmla="*/ 58 w 102"/>
                  <a:gd name="T5" fmla="*/ 0 h 41"/>
                  <a:gd name="T6" fmla="*/ 35 w 102"/>
                  <a:gd name="T7" fmla="*/ 14 h 41"/>
                  <a:gd name="T8" fmla="*/ 24 w 102"/>
                  <a:gd name="T9" fmla="*/ 12 h 41"/>
                  <a:gd name="T10" fmla="*/ 0 w 102"/>
                  <a:gd name="T11" fmla="*/ 36 h 41"/>
                  <a:gd name="T12" fmla="*/ 1 w 102"/>
                  <a:gd name="T13" fmla="*/ 41 h 41"/>
                  <a:gd name="T14" fmla="*/ 31 w 102"/>
                  <a:gd name="T15" fmla="*/ 41 h 41"/>
                  <a:gd name="T16" fmla="*/ 48 w 102"/>
                  <a:gd name="T17" fmla="*/ 41 h 41"/>
                  <a:gd name="T18" fmla="*/ 74 w 102"/>
                  <a:gd name="T19" fmla="*/ 41 h 41"/>
                  <a:gd name="T20" fmla="*/ 85 w 102"/>
                  <a:gd name="T21" fmla="*/ 41 h 41"/>
                  <a:gd name="T22" fmla="*/ 102 w 102"/>
                  <a:gd name="T23" fmla="*/ 41 h 41"/>
                  <a:gd name="T24" fmla="*/ 102 w 102"/>
                  <a:gd name="T25" fmla="*/ 38 h 41"/>
                  <a:gd name="T26" fmla="*/ 88 w 102"/>
                  <a:gd name="T2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41">
                    <a:moveTo>
                      <a:pt x="88" y="24"/>
                    </a:moveTo>
                    <a:cubicBezTo>
                      <a:pt x="87" y="24"/>
                      <a:pt x="86" y="24"/>
                      <a:pt x="85" y="25"/>
                    </a:cubicBezTo>
                    <a:cubicBezTo>
                      <a:pt x="81" y="11"/>
                      <a:pt x="71" y="0"/>
                      <a:pt x="58" y="0"/>
                    </a:cubicBezTo>
                    <a:cubicBezTo>
                      <a:pt x="48" y="0"/>
                      <a:pt x="40" y="6"/>
                      <a:pt x="35" y="14"/>
                    </a:cubicBezTo>
                    <a:cubicBezTo>
                      <a:pt x="32" y="13"/>
                      <a:pt x="28" y="12"/>
                      <a:pt x="24" y="12"/>
                    </a:cubicBezTo>
                    <a:cubicBezTo>
                      <a:pt x="11" y="12"/>
                      <a:pt x="0" y="23"/>
                      <a:pt x="0" y="36"/>
                    </a:cubicBezTo>
                    <a:cubicBezTo>
                      <a:pt x="0" y="38"/>
                      <a:pt x="1" y="39"/>
                      <a:pt x="1" y="41"/>
                    </a:cubicBezTo>
                    <a:cubicBezTo>
                      <a:pt x="31" y="41"/>
                      <a:pt x="31" y="41"/>
                      <a:pt x="31" y="41"/>
                    </a:cubicBezTo>
                    <a:cubicBezTo>
                      <a:pt x="48" y="41"/>
                      <a:pt x="48" y="41"/>
                      <a:pt x="48" y="41"/>
                    </a:cubicBezTo>
                    <a:cubicBezTo>
                      <a:pt x="74" y="41"/>
                      <a:pt x="74" y="41"/>
                      <a:pt x="74" y="41"/>
                    </a:cubicBezTo>
                    <a:cubicBezTo>
                      <a:pt x="85" y="41"/>
                      <a:pt x="85" y="41"/>
                      <a:pt x="85" y="41"/>
                    </a:cubicBezTo>
                    <a:cubicBezTo>
                      <a:pt x="102" y="41"/>
                      <a:pt x="102" y="41"/>
                      <a:pt x="102" y="41"/>
                    </a:cubicBezTo>
                    <a:cubicBezTo>
                      <a:pt x="102" y="40"/>
                      <a:pt x="102" y="39"/>
                      <a:pt x="102" y="38"/>
                    </a:cubicBezTo>
                    <a:cubicBezTo>
                      <a:pt x="102" y="30"/>
                      <a:pt x="96" y="24"/>
                      <a:pt x="88" y="24"/>
                    </a:cubicBezTo>
                  </a:path>
                </a:pathLst>
              </a:custGeom>
              <a:solidFill>
                <a:srgbClr val="6CD2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5" name="ïSḷiḓè">
                <a:extLst>
                  <a:ext uri="{FF2B5EF4-FFF2-40B4-BE49-F238E27FC236}">
                    <a16:creationId xmlns:a16="http://schemas.microsoft.com/office/drawing/2014/main" id="{F09ED5B8-9331-4952-9CF7-6D88F839416F}"/>
                  </a:ext>
                </a:extLst>
              </p:cNvPr>
              <p:cNvSpPr/>
              <p:nvPr/>
            </p:nvSpPr>
            <p:spPr bwMode="auto">
              <a:xfrm>
                <a:off x="4613" y="2145"/>
                <a:ext cx="12" cy="22"/>
              </a:xfrm>
              <a:custGeom>
                <a:avLst/>
                <a:gdLst>
                  <a:gd name="T0" fmla="*/ 1 w 20"/>
                  <a:gd name="T1" fmla="*/ 0 h 38"/>
                  <a:gd name="T2" fmla="*/ 1 w 20"/>
                  <a:gd name="T3" fmla="*/ 0 h 38"/>
                  <a:gd name="T4" fmla="*/ 0 w 20"/>
                  <a:gd name="T5" fmla="*/ 0 h 38"/>
                  <a:gd name="T6" fmla="*/ 0 w 20"/>
                  <a:gd name="T7" fmla="*/ 38 h 38"/>
                  <a:gd name="T8" fmla="*/ 20 w 20"/>
                  <a:gd name="T9" fmla="*/ 9 h 38"/>
                  <a:gd name="T10" fmla="*/ 4 w 20"/>
                  <a:gd name="T11" fmla="*/ 0 h 38"/>
                  <a:gd name="T12" fmla="*/ 1 w 20"/>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0" h="38">
                    <a:moveTo>
                      <a:pt x="1" y="0"/>
                    </a:moveTo>
                    <a:cubicBezTo>
                      <a:pt x="1" y="0"/>
                      <a:pt x="1" y="0"/>
                      <a:pt x="1" y="0"/>
                    </a:cubicBezTo>
                    <a:cubicBezTo>
                      <a:pt x="1" y="0"/>
                      <a:pt x="0" y="0"/>
                      <a:pt x="0" y="0"/>
                    </a:cubicBezTo>
                    <a:cubicBezTo>
                      <a:pt x="0" y="38"/>
                      <a:pt x="0" y="38"/>
                      <a:pt x="0" y="38"/>
                    </a:cubicBezTo>
                    <a:cubicBezTo>
                      <a:pt x="20" y="9"/>
                      <a:pt x="20" y="9"/>
                      <a:pt x="20" y="9"/>
                    </a:cubicBezTo>
                    <a:cubicBezTo>
                      <a:pt x="16" y="4"/>
                      <a:pt x="10" y="1"/>
                      <a:pt x="4" y="0"/>
                    </a:cubicBezTo>
                    <a:cubicBezTo>
                      <a:pt x="3" y="0"/>
                      <a:pt x="2" y="0"/>
                      <a:pt x="1" y="0"/>
                    </a:cubicBezTo>
                  </a:path>
                </a:pathLst>
              </a:custGeom>
              <a:solidFill>
                <a:srgbClr val="56A8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6" name="ïṣ1îḑê">
                <a:extLst>
                  <a:ext uri="{FF2B5EF4-FFF2-40B4-BE49-F238E27FC236}">
                    <a16:creationId xmlns:a16="http://schemas.microsoft.com/office/drawing/2014/main" id="{91F76F57-B1F9-412F-814A-38EEA577E116}"/>
                  </a:ext>
                </a:extLst>
              </p:cNvPr>
              <p:cNvSpPr/>
              <p:nvPr/>
            </p:nvSpPr>
            <p:spPr bwMode="auto">
              <a:xfrm>
                <a:off x="4581" y="2011"/>
                <a:ext cx="87" cy="36"/>
              </a:xfrm>
              <a:custGeom>
                <a:avLst/>
                <a:gdLst>
                  <a:gd name="T0" fmla="*/ 132 w 153"/>
                  <a:gd name="T1" fmla="*/ 36 h 62"/>
                  <a:gd name="T2" fmla="*/ 127 w 153"/>
                  <a:gd name="T3" fmla="*/ 37 h 62"/>
                  <a:gd name="T4" fmla="*/ 87 w 153"/>
                  <a:gd name="T5" fmla="*/ 0 h 62"/>
                  <a:gd name="T6" fmla="*/ 52 w 153"/>
                  <a:gd name="T7" fmla="*/ 22 h 62"/>
                  <a:gd name="T8" fmla="*/ 36 w 153"/>
                  <a:gd name="T9" fmla="*/ 18 h 62"/>
                  <a:gd name="T10" fmla="*/ 0 w 153"/>
                  <a:gd name="T11" fmla="*/ 54 h 62"/>
                  <a:gd name="T12" fmla="*/ 1 w 153"/>
                  <a:gd name="T13" fmla="*/ 62 h 62"/>
                  <a:gd name="T14" fmla="*/ 46 w 153"/>
                  <a:gd name="T15" fmla="*/ 62 h 62"/>
                  <a:gd name="T16" fmla="*/ 71 w 153"/>
                  <a:gd name="T17" fmla="*/ 62 h 62"/>
                  <a:gd name="T18" fmla="*/ 112 w 153"/>
                  <a:gd name="T19" fmla="*/ 62 h 62"/>
                  <a:gd name="T20" fmla="*/ 128 w 153"/>
                  <a:gd name="T21" fmla="*/ 62 h 62"/>
                  <a:gd name="T22" fmla="*/ 152 w 153"/>
                  <a:gd name="T23" fmla="*/ 62 h 62"/>
                  <a:gd name="T24" fmla="*/ 153 w 153"/>
                  <a:gd name="T25" fmla="*/ 57 h 62"/>
                  <a:gd name="T26" fmla="*/ 132 w 153"/>
                  <a:gd name="T27"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62">
                    <a:moveTo>
                      <a:pt x="132" y="36"/>
                    </a:moveTo>
                    <a:cubicBezTo>
                      <a:pt x="130" y="36"/>
                      <a:pt x="129" y="37"/>
                      <a:pt x="127" y="37"/>
                    </a:cubicBezTo>
                    <a:cubicBezTo>
                      <a:pt x="122" y="16"/>
                      <a:pt x="106" y="0"/>
                      <a:pt x="87" y="0"/>
                    </a:cubicBezTo>
                    <a:cubicBezTo>
                      <a:pt x="72" y="0"/>
                      <a:pt x="60" y="9"/>
                      <a:pt x="52" y="22"/>
                    </a:cubicBezTo>
                    <a:cubicBezTo>
                      <a:pt x="47" y="19"/>
                      <a:pt x="42" y="18"/>
                      <a:pt x="36" y="18"/>
                    </a:cubicBezTo>
                    <a:cubicBezTo>
                      <a:pt x="16" y="18"/>
                      <a:pt x="0" y="34"/>
                      <a:pt x="0" y="54"/>
                    </a:cubicBezTo>
                    <a:cubicBezTo>
                      <a:pt x="0" y="57"/>
                      <a:pt x="0" y="59"/>
                      <a:pt x="1" y="62"/>
                    </a:cubicBezTo>
                    <a:cubicBezTo>
                      <a:pt x="46" y="62"/>
                      <a:pt x="46" y="62"/>
                      <a:pt x="46" y="62"/>
                    </a:cubicBezTo>
                    <a:cubicBezTo>
                      <a:pt x="71" y="62"/>
                      <a:pt x="71" y="62"/>
                      <a:pt x="71" y="62"/>
                    </a:cubicBezTo>
                    <a:cubicBezTo>
                      <a:pt x="112" y="62"/>
                      <a:pt x="112" y="62"/>
                      <a:pt x="112" y="62"/>
                    </a:cubicBezTo>
                    <a:cubicBezTo>
                      <a:pt x="128" y="62"/>
                      <a:pt x="128" y="62"/>
                      <a:pt x="128" y="62"/>
                    </a:cubicBezTo>
                    <a:cubicBezTo>
                      <a:pt x="152" y="62"/>
                      <a:pt x="152" y="62"/>
                      <a:pt x="152" y="62"/>
                    </a:cubicBezTo>
                    <a:cubicBezTo>
                      <a:pt x="153" y="60"/>
                      <a:pt x="153" y="59"/>
                      <a:pt x="153" y="57"/>
                    </a:cubicBezTo>
                    <a:cubicBezTo>
                      <a:pt x="153" y="46"/>
                      <a:pt x="144" y="36"/>
                      <a:pt x="132" y="36"/>
                    </a:cubicBezTo>
                  </a:path>
                </a:pathLst>
              </a:custGeom>
              <a:solidFill>
                <a:srgbClr val="4C4C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7" name="iṡ1ïde">
                <a:extLst>
                  <a:ext uri="{FF2B5EF4-FFF2-40B4-BE49-F238E27FC236}">
                    <a16:creationId xmlns:a16="http://schemas.microsoft.com/office/drawing/2014/main" id="{AC36C83F-6043-49B0-9A06-FFE65DA2BB9B}"/>
                  </a:ext>
                </a:extLst>
              </p:cNvPr>
              <p:cNvSpPr/>
              <p:nvPr/>
            </p:nvSpPr>
            <p:spPr bwMode="auto">
              <a:xfrm>
                <a:off x="4575" y="2011"/>
                <a:ext cx="88" cy="36"/>
              </a:xfrm>
              <a:custGeom>
                <a:avLst/>
                <a:gdLst>
                  <a:gd name="T0" fmla="*/ 132 w 153"/>
                  <a:gd name="T1" fmla="*/ 36 h 62"/>
                  <a:gd name="T2" fmla="*/ 127 w 153"/>
                  <a:gd name="T3" fmla="*/ 37 h 62"/>
                  <a:gd name="T4" fmla="*/ 87 w 153"/>
                  <a:gd name="T5" fmla="*/ 0 h 62"/>
                  <a:gd name="T6" fmla="*/ 52 w 153"/>
                  <a:gd name="T7" fmla="*/ 22 h 62"/>
                  <a:gd name="T8" fmla="*/ 36 w 153"/>
                  <a:gd name="T9" fmla="*/ 18 h 62"/>
                  <a:gd name="T10" fmla="*/ 0 w 153"/>
                  <a:gd name="T11" fmla="*/ 54 h 62"/>
                  <a:gd name="T12" fmla="*/ 1 w 153"/>
                  <a:gd name="T13" fmla="*/ 62 h 62"/>
                  <a:gd name="T14" fmla="*/ 46 w 153"/>
                  <a:gd name="T15" fmla="*/ 62 h 62"/>
                  <a:gd name="T16" fmla="*/ 71 w 153"/>
                  <a:gd name="T17" fmla="*/ 62 h 62"/>
                  <a:gd name="T18" fmla="*/ 111 w 153"/>
                  <a:gd name="T19" fmla="*/ 62 h 62"/>
                  <a:gd name="T20" fmla="*/ 127 w 153"/>
                  <a:gd name="T21" fmla="*/ 62 h 62"/>
                  <a:gd name="T22" fmla="*/ 152 w 153"/>
                  <a:gd name="T23" fmla="*/ 62 h 62"/>
                  <a:gd name="T24" fmla="*/ 153 w 153"/>
                  <a:gd name="T25" fmla="*/ 57 h 62"/>
                  <a:gd name="T26" fmla="*/ 132 w 153"/>
                  <a:gd name="T27"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62">
                    <a:moveTo>
                      <a:pt x="132" y="36"/>
                    </a:moveTo>
                    <a:cubicBezTo>
                      <a:pt x="130" y="36"/>
                      <a:pt x="129" y="37"/>
                      <a:pt x="127" y="37"/>
                    </a:cubicBezTo>
                    <a:cubicBezTo>
                      <a:pt x="122" y="16"/>
                      <a:pt x="106" y="0"/>
                      <a:pt x="87" y="0"/>
                    </a:cubicBezTo>
                    <a:cubicBezTo>
                      <a:pt x="72" y="0"/>
                      <a:pt x="60" y="9"/>
                      <a:pt x="52" y="22"/>
                    </a:cubicBezTo>
                    <a:cubicBezTo>
                      <a:pt x="47" y="19"/>
                      <a:pt x="42" y="18"/>
                      <a:pt x="36" y="18"/>
                    </a:cubicBezTo>
                    <a:cubicBezTo>
                      <a:pt x="16" y="18"/>
                      <a:pt x="0" y="34"/>
                      <a:pt x="0" y="54"/>
                    </a:cubicBezTo>
                    <a:cubicBezTo>
                      <a:pt x="0" y="57"/>
                      <a:pt x="0" y="59"/>
                      <a:pt x="1" y="62"/>
                    </a:cubicBezTo>
                    <a:cubicBezTo>
                      <a:pt x="46" y="62"/>
                      <a:pt x="46" y="62"/>
                      <a:pt x="46" y="62"/>
                    </a:cubicBezTo>
                    <a:cubicBezTo>
                      <a:pt x="71" y="62"/>
                      <a:pt x="71" y="62"/>
                      <a:pt x="71" y="62"/>
                    </a:cubicBezTo>
                    <a:cubicBezTo>
                      <a:pt x="111" y="62"/>
                      <a:pt x="111" y="62"/>
                      <a:pt x="111" y="62"/>
                    </a:cubicBezTo>
                    <a:cubicBezTo>
                      <a:pt x="127" y="62"/>
                      <a:pt x="127" y="62"/>
                      <a:pt x="127" y="62"/>
                    </a:cubicBezTo>
                    <a:cubicBezTo>
                      <a:pt x="152" y="62"/>
                      <a:pt x="152" y="62"/>
                      <a:pt x="152" y="62"/>
                    </a:cubicBezTo>
                    <a:cubicBezTo>
                      <a:pt x="153" y="60"/>
                      <a:pt x="153" y="59"/>
                      <a:pt x="153" y="57"/>
                    </a:cubicBezTo>
                    <a:cubicBezTo>
                      <a:pt x="153" y="46"/>
                      <a:pt x="144" y="36"/>
                      <a:pt x="132" y="36"/>
                    </a:cubicBezTo>
                  </a:path>
                </a:pathLst>
              </a:custGeom>
              <a:solidFill>
                <a:srgbClr val="6CD2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8" name="îṧḻîḓe">
                <a:extLst>
                  <a:ext uri="{FF2B5EF4-FFF2-40B4-BE49-F238E27FC236}">
                    <a16:creationId xmlns:a16="http://schemas.microsoft.com/office/drawing/2014/main" id="{DF87D8F1-22BB-474B-B280-CBE27FBC5327}"/>
                  </a:ext>
                </a:extLst>
              </p:cNvPr>
              <p:cNvSpPr/>
              <p:nvPr/>
            </p:nvSpPr>
            <p:spPr bwMode="auto">
              <a:xfrm>
                <a:off x="4624" y="2011"/>
                <a:ext cx="39" cy="36"/>
              </a:xfrm>
              <a:custGeom>
                <a:avLst/>
                <a:gdLst>
                  <a:gd name="T0" fmla="*/ 2 w 68"/>
                  <a:gd name="T1" fmla="*/ 0 h 62"/>
                  <a:gd name="T2" fmla="*/ 2 w 68"/>
                  <a:gd name="T3" fmla="*/ 0 h 62"/>
                  <a:gd name="T4" fmla="*/ 0 w 68"/>
                  <a:gd name="T5" fmla="*/ 0 h 62"/>
                  <a:gd name="T6" fmla="*/ 0 w 68"/>
                  <a:gd name="T7" fmla="*/ 62 h 62"/>
                  <a:gd name="T8" fmla="*/ 26 w 68"/>
                  <a:gd name="T9" fmla="*/ 62 h 62"/>
                  <a:gd name="T10" fmla="*/ 42 w 68"/>
                  <a:gd name="T11" fmla="*/ 62 h 62"/>
                  <a:gd name="T12" fmla="*/ 67 w 68"/>
                  <a:gd name="T13" fmla="*/ 62 h 62"/>
                  <a:gd name="T14" fmla="*/ 68 w 68"/>
                  <a:gd name="T15" fmla="*/ 57 h 62"/>
                  <a:gd name="T16" fmla="*/ 47 w 68"/>
                  <a:gd name="T17" fmla="*/ 36 h 62"/>
                  <a:gd name="T18" fmla="*/ 42 w 68"/>
                  <a:gd name="T19" fmla="*/ 37 h 62"/>
                  <a:gd name="T20" fmla="*/ 7 w 68"/>
                  <a:gd name="T21" fmla="*/ 1 h 62"/>
                  <a:gd name="T22" fmla="*/ 2 w 68"/>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2">
                    <a:moveTo>
                      <a:pt x="2" y="0"/>
                    </a:moveTo>
                    <a:cubicBezTo>
                      <a:pt x="2" y="0"/>
                      <a:pt x="2" y="0"/>
                      <a:pt x="2" y="0"/>
                    </a:cubicBezTo>
                    <a:cubicBezTo>
                      <a:pt x="1" y="0"/>
                      <a:pt x="0" y="0"/>
                      <a:pt x="0" y="0"/>
                    </a:cubicBezTo>
                    <a:cubicBezTo>
                      <a:pt x="0" y="62"/>
                      <a:pt x="0" y="62"/>
                      <a:pt x="0" y="62"/>
                    </a:cubicBezTo>
                    <a:cubicBezTo>
                      <a:pt x="26" y="62"/>
                      <a:pt x="26" y="62"/>
                      <a:pt x="26" y="62"/>
                    </a:cubicBezTo>
                    <a:cubicBezTo>
                      <a:pt x="42" y="62"/>
                      <a:pt x="42" y="62"/>
                      <a:pt x="42" y="62"/>
                    </a:cubicBezTo>
                    <a:cubicBezTo>
                      <a:pt x="67" y="62"/>
                      <a:pt x="67" y="62"/>
                      <a:pt x="67" y="62"/>
                    </a:cubicBezTo>
                    <a:cubicBezTo>
                      <a:pt x="68" y="60"/>
                      <a:pt x="68" y="59"/>
                      <a:pt x="68" y="57"/>
                    </a:cubicBezTo>
                    <a:cubicBezTo>
                      <a:pt x="68" y="46"/>
                      <a:pt x="59" y="36"/>
                      <a:pt x="47" y="36"/>
                    </a:cubicBezTo>
                    <a:cubicBezTo>
                      <a:pt x="45" y="36"/>
                      <a:pt x="44" y="37"/>
                      <a:pt x="42" y="37"/>
                    </a:cubicBezTo>
                    <a:cubicBezTo>
                      <a:pt x="38" y="18"/>
                      <a:pt x="24" y="3"/>
                      <a:pt x="7" y="1"/>
                    </a:cubicBezTo>
                    <a:cubicBezTo>
                      <a:pt x="5" y="1"/>
                      <a:pt x="3" y="0"/>
                      <a:pt x="2" y="0"/>
                    </a:cubicBezTo>
                  </a:path>
                </a:pathLst>
              </a:custGeom>
              <a:solidFill>
                <a:srgbClr val="56A8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9" name="ïṡľiḋè">
                <a:extLst>
                  <a:ext uri="{FF2B5EF4-FFF2-40B4-BE49-F238E27FC236}">
                    <a16:creationId xmlns:a16="http://schemas.microsoft.com/office/drawing/2014/main" id="{3912EB6B-967D-4174-8CE0-AEAFA3BA2B2C}"/>
                  </a:ext>
                </a:extLst>
              </p:cNvPr>
              <p:cNvSpPr/>
              <p:nvPr/>
            </p:nvSpPr>
            <p:spPr bwMode="auto">
              <a:xfrm>
                <a:off x="4674" y="2101"/>
                <a:ext cx="75" cy="30"/>
              </a:xfrm>
              <a:custGeom>
                <a:avLst/>
                <a:gdLst>
                  <a:gd name="T0" fmla="*/ 113 w 131"/>
                  <a:gd name="T1" fmla="*/ 31 h 53"/>
                  <a:gd name="T2" fmla="*/ 109 w 131"/>
                  <a:gd name="T3" fmla="*/ 31 h 53"/>
                  <a:gd name="T4" fmla="*/ 74 w 131"/>
                  <a:gd name="T5" fmla="*/ 0 h 53"/>
                  <a:gd name="T6" fmla="*/ 45 w 131"/>
                  <a:gd name="T7" fmla="*/ 18 h 53"/>
                  <a:gd name="T8" fmla="*/ 31 w 131"/>
                  <a:gd name="T9" fmla="*/ 15 h 53"/>
                  <a:gd name="T10" fmla="*/ 0 w 131"/>
                  <a:gd name="T11" fmla="*/ 46 h 53"/>
                  <a:gd name="T12" fmla="*/ 1 w 131"/>
                  <a:gd name="T13" fmla="*/ 53 h 53"/>
                  <a:gd name="T14" fmla="*/ 39 w 131"/>
                  <a:gd name="T15" fmla="*/ 53 h 53"/>
                  <a:gd name="T16" fmla="*/ 61 w 131"/>
                  <a:gd name="T17" fmla="*/ 53 h 53"/>
                  <a:gd name="T18" fmla="*/ 96 w 131"/>
                  <a:gd name="T19" fmla="*/ 53 h 53"/>
                  <a:gd name="T20" fmla="*/ 109 w 131"/>
                  <a:gd name="T21" fmla="*/ 53 h 53"/>
                  <a:gd name="T22" fmla="*/ 131 w 131"/>
                  <a:gd name="T23" fmla="*/ 53 h 53"/>
                  <a:gd name="T24" fmla="*/ 131 w 131"/>
                  <a:gd name="T25" fmla="*/ 49 h 53"/>
                  <a:gd name="T26" fmla="*/ 113 w 131"/>
                  <a:gd name="T27" fmla="*/ 3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53">
                    <a:moveTo>
                      <a:pt x="113" y="31"/>
                    </a:moveTo>
                    <a:cubicBezTo>
                      <a:pt x="112" y="31"/>
                      <a:pt x="110" y="31"/>
                      <a:pt x="109" y="31"/>
                    </a:cubicBezTo>
                    <a:cubicBezTo>
                      <a:pt x="105" y="13"/>
                      <a:pt x="91" y="0"/>
                      <a:pt x="74" y="0"/>
                    </a:cubicBezTo>
                    <a:cubicBezTo>
                      <a:pt x="62" y="0"/>
                      <a:pt x="51" y="7"/>
                      <a:pt x="45" y="18"/>
                    </a:cubicBezTo>
                    <a:cubicBezTo>
                      <a:pt x="40" y="16"/>
                      <a:pt x="36" y="15"/>
                      <a:pt x="31" y="15"/>
                    </a:cubicBezTo>
                    <a:cubicBezTo>
                      <a:pt x="14" y="15"/>
                      <a:pt x="0" y="29"/>
                      <a:pt x="0" y="46"/>
                    </a:cubicBezTo>
                    <a:cubicBezTo>
                      <a:pt x="0" y="48"/>
                      <a:pt x="0" y="50"/>
                      <a:pt x="1" y="53"/>
                    </a:cubicBezTo>
                    <a:cubicBezTo>
                      <a:pt x="39" y="53"/>
                      <a:pt x="39" y="53"/>
                      <a:pt x="39" y="53"/>
                    </a:cubicBezTo>
                    <a:cubicBezTo>
                      <a:pt x="61" y="53"/>
                      <a:pt x="61" y="53"/>
                      <a:pt x="61" y="53"/>
                    </a:cubicBezTo>
                    <a:cubicBezTo>
                      <a:pt x="96" y="53"/>
                      <a:pt x="96" y="53"/>
                      <a:pt x="96" y="53"/>
                    </a:cubicBezTo>
                    <a:cubicBezTo>
                      <a:pt x="109" y="53"/>
                      <a:pt x="109" y="53"/>
                      <a:pt x="109" y="53"/>
                    </a:cubicBezTo>
                    <a:cubicBezTo>
                      <a:pt x="131" y="53"/>
                      <a:pt x="131" y="53"/>
                      <a:pt x="131" y="53"/>
                    </a:cubicBezTo>
                    <a:cubicBezTo>
                      <a:pt x="131" y="51"/>
                      <a:pt x="131" y="50"/>
                      <a:pt x="131" y="49"/>
                    </a:cubicBezTo>
                    <a:cubicBezTo>
                      <a:pt x="131" y="39"/>
                      <a:pt x="123" y="31"/>
                      <a:pt x="113" y="31"/>
                    </a:cubicBezTo>
                  </a:path>
                </a:pathLst>
              </a:custGeom>
              <a:solidFill>
                <a:srgbClr val="4C4C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0" name="îṩḷïḋé">
                <a:extLst>
                  <a:ext uri="{FF2B5EF4-FFF2-40B4-BE49-F238E27FC236}">
                    <a16:creationId xmlns:a16="http://schemas.microsoft.com/office/drawing/2014/main" id="{0A9E4BF5-B8E2-4756-8D22-B3D185CDDA9E}"/>
                  </a:ext>
                </a:extLst>
              </p:cNvPr>
              <p:cNvSpPr/>
              <p:nvPr/>
            </p:nvSpPr>
            <p:spPr bwMode="auto">
              <a:xfrm>
                <a:off x="4668" y="2101"/>
                <a:ext cx="76" cy="30"/>
              </a:xfrm>
              <a:custGeom>
                <a:avLst/>
                <a:gdLst>
                  <a:gd name="T0" fmla="*/ 113 w 132"/>
                  <a:gd name="T1" fmla="*/ 31 h 53"/>
                  <a:gd name="T2" fmla="*/ 109 w 132"/>
                  <a:gd name="T3" fmla="*/ 31 h 53"/>
                  <a:gd name="T4" fmla="*/ 75 w 132"/>
                  <a:gd name="T5" fmla="*/ 0 h 53"/>
                  <a:gd name="T6" fmla="*/ 45 w 132"/>
                  <a:gd name="T7" fmla="*/ 18 h 53"/>
                  <a:gd name="T8" fmla="*/ 31 w 132"/>
                  <a:gd name="T9" fmla="*/ 15 h 53"/>
                  <a:gd name="T10" fmla="*/ 0 w 132"/>
                  <a:gd name="T11" fmla="*/ 46 h 53"/>
                  <a:gd name="T12" fmla="*/ 1 w 132"/>
                  <a:gd name="T13" fmla="*/ 53 h 53"/>
                  <a:gd name="T14" fmla="*/ 39 w 132"/>
                  <a:gd name="T15" fmla="*/ 53 h 53"/>
                  <a:gd name="T16" fmla="*/ 61 w 132"/>
                  <a:gd name="T17" fmla="*/ 53 h 53"/>
                  <a:gd name="T18" fmla="*/ 96 w 132"/>
                  <a:gd name="T19" fmla="*/ 53 h 53"/>
                  <a:gd name="T20" fmla="*/ 110 w 132"/>
                  <a:gd name="T21" fmla="*/ 53 h 53"/>
                  <a:gd name="T22" fmla="*/ 131 w 132"/>
                  <a:gd name="T23" fmla="*/ 53 h 53"/>
                  <a:gd name="T24" fmla="*/ 132 w 132"/>
                  <a:gd name="T25" fmla="*/ 49 h 53"/>
                  <a:gd name="T26" fmla="*/ 113 w 132"/>
                  <a:gd name="T27" fmla="*/ 3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53">
                    <a:moveTo>
                      <a:pt x="113" y="31"/>
                    </a:moveTo>
                    <a:cubicBezTo>
                      <a:pt x="112" y="31"/>
                      <a:pt x="111" y="31"/>
                      <a:pt x="109" y="31"/>
                    </a:cubicBezTo>
                    <a:cubicBezTo>
                      <a:pt x="105" y="13"/>
                      <a:pt x="91" y="0"/>
                      <a:pt x="75" y="0"/>
                    </a:cubicBezTo>
                    <a:cubicBezTo>
                      <a:pt x="62" y="0"/>
                      <a:pt x="51" y="7"/>
                      <a:pt x="45" y="18"/>
                    </a:cubicBezTo>
                    <a:cubicBezTo>
                      <a:pt x="41" y="16"/>
                      <a:pt x="36" y="15"/>
                      <a:pt x="31" y="15"/>
                    </a:cubicBezTo>
                    <a:cubicBezTo>
                      <a:pt x="14" y="15"/>
                      <a:pt x="0" y="29"/>
                      <a:pt x="0" y="46"/>
                    </a:cubicBezTo>
                    <a:cubicBezTo>
                      <a:pt x="0" y="48"/>
                      <a:pt x="0" y="50"/>
                      <a:pt x="1" y="53"/>
                    </a:cubicBezTo>
                    <a:cubicBezTo>
                      <a:pt x="39" y="53"/>
                      <a:pt x="39" y="53"/>
                      <a:pt x="39" y="53"/>
                    </a:cubicBezTo>
                    <a:cubicBezTo>
                      <a:pt x="61" y="53"/>
                      <a:pt x="61" y="53"/>
                      <a:pt x="61" y="53"/>
                    </a:cubicBezTo>
                    <a:cubicBezTo>
                      <a:pt x="96" y="53"/>
                      <a:pt x="96" y="53"/>
                      <a:pt x="96" y="53"/>
                    </a:cubicBezTo>
                    <a:cubicBezTo>
                      <a:pt x="110" y="53"/>
                      <a:pt x="110" y="53"/>
                      <a:pt x="110" y="53"/>
                    </a:cubicBezTo>
                    <a:cubicBezTo>
                      <a:pt x="131" y="53"/>
                      <a:pt x="131" y="53"/>
                      <a:pt x="131" y="53"/>
                    </a:cubicBezTo>
                    <a:cubicBezTo>
                      <a:pt x="131" y="51"/>
                      <a:pt x="132" y="50"/>
                      <a:pt x="132" y="49"/>
                    </a:cubicBezTo>
                    <a:cubicBezTo>
                      <a:pt x="132" y="39"/>
                      <a:pt x="123" y="31"/>
                      <a:pt x="113" y="31"/>
                    </a:cubicBezTo>
                  </a:path>
                </a:pathLst>
              </a:custGeom>
              <a:solidFill>
                <a:srgbClr val="6CD2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1" name="ïŝľîdè">
                <a:extLst>
                  <a:ext uri="{FF2B5EF4-FFF2-40B4-BE49-F238E27FC236}">
                    <a16:creationId xmlns:a16="http://schemas.microsoft.com/office/drawing/2014/main" id="{37F55049-4166-4026-AC3C-C1B8B831E36D}"/>
                  </a:ext>
                </a:extLst>
              </p:cNvPr>
              <p:cNvSpPr/>
              <p:nvPr/>
            </p:nvSpPr>
            <p:spPr bwMode="auto">
              <a:xfrm>
                <a:off x="4513" y="2262"/>
                <a:ext cx="218" cy="217"/>
              </a:xfrm>
              <a:prstGeom prst="ellipse">
                <a:avLst/>
              </a:pr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2" name="îṡlïḍé">
                <a:extLst>
                  <a:ext uri="{FF2B5EF4-FFF2-40B4-BE49-F238E27FC236}">
                    <a16:creationId xmlns:a16="http://schemas.microsoft.com/office/drawing/2014/main" id="{C253F169-0D7A-41D6-9D0C-F81A1B9BB5CB}"/>
                  </a:ext>
                </a:extLst>
              </p:cNvPr>
              <p:cNvSpPr/>
              <p:nvPr/>
            </p:nvSpPr>
            <p:spPr bwMode="auto">
              <a:xfrm>
                <a:off x="4504" y="2255"/>
                <a:ext cx="218" cy="218"/>
              </a:xfrm>
              <a:prstGeom prst="ellipse">
                <a:avLst/>
              </a:prstGeom>
              <a:solidFill>
                <a:srgbClr val="F767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3" name="isḻiḑe">
                <a:extLst>
                  <a:ext uri="{FF2B5EF4-FFF2-40B4-BE49-F238E27FC236}">
                    <a16:creationId xmlns:a16="http://schemas.microsoft.com/office/drawing/2014/main" id="{3A3890BD-8CBE-4CCF-A81F-50515E2067F2}"/>
                  </a:ext>
                </a:extLst>
              </p:cNvPr>
              <p:cNvSpPr/>
              <p:nvPr/>
            </p:nvSpPr>
            <p:spPr bwMode="auto">
              <a:xfrm>
                <a:off x="4578" y="2339"/>
                <a:ext cx="70" cy="78"/>
              </a:xfrm>
              <a:custGeom>
                <a:avLst/>
                <a:gdLst>
                  <a:gd name="T0" fmla="*/ 61 w 122"/>
                  <a:gd name="T1" fmla="*/ 0 h 136"/>
                  <a:gd name="T2" fmla="*/ 0 w 122"/>
                  <a:gd name="T3" fmla="*/ 62 h 136"/>
                  <a:gd name="T4" fmla="*/ 33 w 122"/>
                  <a:gd name="T5" fmla="*/ 136 h 136"/>
                  <a:gd name="T6" fmla="*/ 60 w 122"/>
                  <a:gd name="T7" fmla="*/ 136 h 136"/>
                  <a:gd name="T8" fmla="*/ 61 w 122"/>
                  <a:gd name="T9" fmla="*/ 136 h 136"/>
                  <a:gd name="T10" fmla="*/ 89 w 122"/>
                  <a:gd name="T11" fmla="*/ 136 h 136"/>
                  <a:gd name="T12" fmla="*/ 122 w 122"/>
                  <a:gd name="T13" fmla="*/ 62 h 136"/>
                  <a:gd name="T14" fmla="*/ 61 w 122"/>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36">
                    <a:moveTo>
                      <a:pt x="61" y="0"/>
                    </a:moveTo>
                    <a:cubicBezTo>
                      <a:pt x="55" y="0"/>
                      <a:pt x="0" y="0"/>
                      <a:pt x="0" y="62"/>
                    </a:cubicBezTo>
                    <a:cubicBezTo>
                      <a:pt x="0" y="86"/>
                      <a:pt x="33" y="136"/>
                      <a:pt x="33" y="136"/>
                    </a:cubicBezTo>
                    <a:cubicBezTo>
                      <a:pt x="60" y="136"/>
                      <a:pt x="60" y="136"/>
                      <a:pt x="60" y="136"/>
                    </a:cubicBezTo>
                    <a:cubicBezTo>
                      <a:pt x="61" y="136"/>
                      <a:pt x="61" y="136"/>
                      <a:pt x="61" y="136"/>
                    </a:cubicBezTo>
                    <a:cubicBezTo>
                      <a:pt x="89" y="136"/>
                      <a:pt x="89" y="136"/>
                      <a:pt x="89" y="136"/>
                    </a:cubicBezTo>
                    <a:cubicBezTo>
                      <a:pt x="89" y="136"/>
                      <a:pt x="122" y="86"/>
                      <a:pt x="122" y="62"/>
                    </a:cubicBezTo>
                    <a:cubicBezTo>
                      <a:pt x="122" y="0"/>
                      <a:pt x="67" y="0"/>
                      <a:pt x="61" y="0"/>
                    </a:cubicBezTo>
                  </a:path>
                </a:pathLst>
              </a:custGeom>
              <a:solidFill>
                <a:srgbClr val="FFF0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4" name="iṩlïdè">
                <a:extLst>
                  <a:ext uri="{FF2B5EF4-FFF2-40B4-BE49-F238E27FC236}">
                    <a16:creationId xmlns:a16="http://schemas.microsoft.com/office/drawing/2014/main" id="{20A9B6C8-70BB-4324-B72D-FFFD82DABE6D}"/>
                  </a:ext>
                </a:extLst>
              </p:cNvPr>
              <p:cNvSpPr/>
              <p:nvPr/>
            </p:nvSpPr>
            <p:spPr bwMode="auto">
              <a:xfrm>
                <a:off x="4605" y="2387"/>
                <a:ext cx="16" cy="31"/>
              </a:xfrm>
              <a:custGeom>
                <a:avLst/>
                <a:gdLst>
                  <a:gd name="T0" fmla="*/ 22 w 28"/>
                  <a:gd name="T1" fmla="*/ 55 h 55"/>
                  <a:gd name="T2" fmla="*/ 19 w 28"/>
                  <a:gd name="T3" fmla="*/ 22 h 55"/>
                  <a:gd name="T4" fmla="*/ 20 w 28"/>
                  <a:gd name="T5" fmla="*/ 8 h 55"/>
                  <a:gd name="T6" fmla="*/ 16 w 28"/>
                  <a:gd name="T7" fmla="*/ 8 h 55"/>
                  <a:gd name="T8" fmla="*/ 13 w 28"/>
                  <a:gd name="T9" fmla="*/ 7 h 55"/>
                  <a:gd name="T10" fmla="*/ 8 w 28"/>
                  <a:gd name="T11" fmla="*/ 9 h 55"/>
                  <a:gd name="T12" fmla="*/ 8 w 28"/>
                  <a:gd name="T13" fmla="*/ 10 h 55"/>
                  <a:gd name="T14" fmla="*/ 10 w 28"/>
                  <a:gd name="T15" fmla="*/ 55 h 55"/>
                  <a:gd name="T16" fmla="*/ 8 w 28"/>
                  <a:gd name="T17" fmla="*/ 55 h 55"/>
                  <a:gd name="T18" fmla="*/ 7 w 28"/>
                  <a:gd name="T19" fmla="*/ 11 h 55"/>
                  <a:gd name="T20" fmla="*/ 6 w 28"/>
                  <a:gd name="T21" fmla="*/ 9 h 55"/>
                  <a:gd name="T22" fmla="*/ 4 w 28"/>
                  <a:gd name="T23" fmla="*/ 9 h 55"/>
                  <a:gd name="T24" fmla="*/ 1 w 28"/>
                  <a:gd name="T25" fmla="*/ 7 h 55"/>
                  <a:gd name="T26" fmla="*/ 2 w 28"/>
                  <a:gd name="T27" fmla="*/ 5 h 55"/>
                  <a:gd name="T28" fmla="*/ 6 w 28"/>
                  <a:gd name="T29" fmla="*/ 7 h 55"/>
                  <a:gd name="T30" fmla="*/ 10 w 28"/>
                  <a:gd name="T31" fmla="*/ 6 h 55"/>
                  <a:gd name="T32" fmla="*/ 12 w 28"/>
                  <a:gd name="T33" fmla="*/ 5 h 55"/>
                  <a:gd name="T34" fmla="*/ 12 w 28"/>
                  <a:gd name="T35" fmla="*/ 5 h 55"/>
                  <a:gd name="T36" fmla="*/ 14 w 28"/>
                  <a:gd name="T37" fmla="*/ 1 h 55"/>
                  <a:gd name="T38" fmla="*/ 15 w 28"/>
                  <a:gd name="T39" fmla="*/ 1 h 55"/>
                  <a:gd name="T40" fmla="*/ 15 w 28"/>
                  <a:gd name="T41" fmla="*/ 3 h 55"/>
                  <a:gd name="T42" fmla="*/ 14 w 28"/>
                  <a:gd name="T43" fmla="*/ 6 h 55"/>
                  <a:gd name="T44" fmla="*/ 16 w 28"/>
                  <a:gd name="T45" fmla="*/ 6 h 55"/>
                  <a:gd name="T46" fmla="*/ 21 w 28"/>
                  <a:gd name="T47" fmla="*/ 6 h 55"/>
                  <a:gd name="T48" fmla="*/ 23 w 28"/>
                  <a:gd name="T49" fmla="*/ 4 h 55"/>
                  <a:gd name="T50" fmla="*/ 27 w 28"/>
                  <a:gd name="T51" fmla="*/ 4 h 55"/>
                  <a:gd name="T52" fmla="*/ 28 w 28"/>
                  <a:gd name="T53" fmla="*/ 4 h 55"/>
                  <a:gd name="T54" fmla="*/ 27 w 28"/>
                  <a:gd name="T55" fmla="*/ 5 h 55"/>
                  <a:gd name="T56" fmla="*/ 22 w 28"/>
                  <a:gd name="T57" fmla="*/ 8 h 55"/>
                  <a:gd name="T58" fmla="*/ 21 w 28"/>
                  <a:gd name="T59" fmla="*/ 22 h 55"/>
                  <a:gd name="T60" fmla="*/ 23 w 28"/>
                  <a:gd name="T61" fmla="*/ 55 h 55"/>
                  <a:gd name="T62" fmla="*/ 22 w 28"/>
                  <a:gd name="T63" fmla="*/ 55 h 55"/>
                  <a:gd name="T64" fmla="*/ 2 w 28"/>
                  <a:gd name="T65" fmla="*/ 7 h 55"/>
                  <a:gd name="T66" fmla="*/ 4 w 28"/>
                  <a:gd name="T67" fmla="*/ 7 h 55"/>
                  <a:gd name="T68" fmla="*/ 3 w 28"/>
                  <a:gd name="T69" fmla="*/ 7 h 55"/>
                  <a:gd name="T70" fmla="*/ 2 w 28"/>
                  <a:gd name="T71" fmla="*/ 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55">
                    <a:moveTo>
                      <a:pt x="22" y="55"/>
                    </a:moveTo>
                    <a:cubicBezTo>
                      <a:pt x="22" y="55"/>
                      <a:pt x="19" y="43"/>
                      <a:pt x="19" y="22"/>
                    </a:cubicBezTo>
                    <a:cubicBezTo>
                      <a:pt x="19" y="16"/>
                      <a:pt x="19" y="11"/>
                      <a:pt x="20" y="8"/>
                    </a:cubicBezTo>
                    <a:cubicBezTo>
                      <a:pt x="19" y="8"/>
                      <a:pt x="17" y="8"/>
                      <a:pt x="16" y="8"/>
                    </a:cubicBezTo>
                    <a:cubicBezTo>
                      <a:pt x="14" y="8"/>
                      <a:pt x="14" y="7"/>
                      <a:pt x="13" y="7"/>
                    </a:cubicBezTo>
                    <a:cubicBezTo>
                      <a:pt x="12" y="8"/>
                      <a:pt x="10" y="9"/>
                      <a:pt x="8" y="9"/>
                    </a:cubicBezTo>
                    <a:cubicBezTo>
                      <a:pt x="8" y="10"/>
                      <a:pt x="8" y="10"/>
                      <a:pt x="8" y="10"/>
                    </a:cubicBezTo>
                    <a:cubicBezTo>
                      <a:pt x="13" y="16"/>
                      <a:pt x="10" y="53"/>
                      <a:pt x="10" y="55"/>
                    </a:cubicBezTo>
                    <a:cubicBezTo>
                      <a:pt x="8" y="55"/>
                      <a:pt x="8" y="55"/>
                      <a:pt x="8" y="55"/>
                    </a:cubicBezTo>
                    <a:cubicBezTo>
                      <a:pt x="9" y="44"/>
                      <a:pt x="10" y="16"/>
                      <a:pt x="7" y="11"/>
                    </a:cubicBezTo>
                    <a:cubicBezTo>
                      <a:pt x="6" y="10"/>
                      <a:pt x="6" y="9"/>
                      <a:pt x="6" y="9"/>
                    </a:cubicBezTo>
                    <a:cubicBezTo>
                      <a:pt x="5" y="9"/>
                      <a:pt x="5" y="9"/>
                      <a:pt x="4" y="9"/>
                    </a:cubicBezTo>
                    <a:cubicBezTo>
                      <a:pt x="1" y="9"/>
                      <a:pt x="1" y="8"/>
                      <a:pt x="1" y="7"/>
                    </a:cubicBezTo>
                    <a:cubicBezTo>
                      <a:pt x="0" y="7"/>
                      <a:pt x="1" y="6"/>
                      <a:pt x="2" y="5"/>
                    </a:cubicBezTo>
                    <a:cubicBezTo>
                      <a:pt x="3" y="5"/>
                      <a:pt x="4" y="5"/>
                      <a:pt x="6" y="7"/>
                    </a:cubicBezTo>
                    <a:cubicBezTo>
                      <a:pt x="8" y="7"/>
                      <a:pt x="9" y="7"/>
                      <a:pt x="10" y="6"/>
                    </a:cubicBezTo>
                    <a:cubicBezTo>
                      <a:pt x="11" y="6"/>
                      <a:pt x="12" y="6"/>
                      <a:pt x="12" y="5"/>
                    </a:cubicBezTo>
                    <a:cubicBezTo>
                      <a:pt x="12" y="5"/>
                      <a:pt x="12" y="5"/>
                      <a:pt x="12" y="5"/>
                    </a:cubicBezTo>
                    <a:cubicBezTo>
                      <a:pt x="12" y="3"/>
                      <a:pt x="13" y="1"/>
                      <a:pt x="14" y="1"/>
                    </a:cubicBezTo>
                    <a:cubicBezTo>
                      <a:pt x="14" y="0"/>
                      <a:pt x="15" y="0"/>
                      <a:pt x="15" y="1"/>
                    </a:cubicBezTo>
                    <a:cubicBezTo>
                      <a:pt x="16" y="1"/>
                      <a:pt x="16" y="2"/>
                      <a:pt x="15" y="3"/>
                    </a:cubicBezTo>
                    <a:cubicBezTo>
                      <a:pt x="15" y="4"/>
                      <a:pt x="15" y="5"/>
                      <a:pt x="14" y="6"/>
                    </a:cubicBezTo>
                    <a:cubicBezTo>
                      <a:pt x="15" y="6"/>
                      <a:pt x="15" y="6"/>
                      <a:pt x="16" y="6"/>
                    </a:cubicBezTo>
                    <a:cubicBezTo>
                      <a:pt x="18" y="7"/>
                      <a:pt x="20" y="7"/>
                      <a:pt x="21" y="6"/>
                    </a:cubicBezTo>
                    <a:cubicBezTo>
                      <a:pt x="22" y="5"/>
                      <a:pt x="23" y="4"/>
                      <a:pt x="23" y="4"/>
                    </a:cubicBezTo>
                    <a:cubicBezTo>
                      <a:pt x="25" y="3"/>
                      <a:pt x="26" y="3"/>
                      <a:pt x="27" y="4"/>
                    </a:cubicBezTo>
                    <a:cubicBezTo>
                      <a:pt x="28" y="4"/>
                      <a:pt x="28" y="4"/>
                      <a:pt x="28" y="4"/>
                    </a:cubicBezTo>
                    <a:cubicBezTo>
                      <a:pt x="27" y="5"/>
                      <a:pt x="27" y="5"/>
                      <a:pt x="27" y="5"/>
                    </a:cubicBezTo>
                    <a:cubicBezTo>
                      <a:pt x="27" y="5"/>
                      <a:pt x="25" y="7"/>
                      <a:pt x="22" y="8"/>
                    </a:cubicBezTo>
                    <a:cubicBezTo>
                      <a:pt x="21" y="10"/>
                      <a:pt x="21" y="14"/>
                      <a:pt x="21" y="22"/>
                    </a:cubicBezTo>
                    <a:cubicBezTo>
                      <a:pt x="21" y="43"/>
                      <a:pt x="23" y="54"/>
                      <a:pt x="23" y="55"/>
                    </a:cubicBezTo>
                    <a:cubicBezTo>
                      <a:pt x="22" y="55"/>
                      <a:pt x="22" y="55"/>
                      <a:pt x="22" y="55"/>
                    </a:cubicBezTo>
                    <a:moveTo>
                      <a:pt x="2" y="7"/>
                    </a:moveTo>
                    <a:cubicBezTo>
                      <a:pt x="3" y="7"/>
                      <a:pt x="3" y="7"/>
                      <a:pt x="4" y="7"/>
                    </a:cubicBezTo>
                    <a:cubicBezTo>
                      <a:pt x="3" y="7"/>
                      <a:pt x="3" y="7"/>
                      <a:pt x="3" y="7"/>
                    </a:cubicBezTo>
                    <a:cubicBezTo>
                      <a:pt x="2" y="7"/>
                      <a:pt x="2" y="7"/>
                      <a:pt x="2" y="7"/>
                    </a:cubicBezTo>
                  </a:path>
                </a:pathLst>
              </a:custGeom>
              <a:solidFill>
                <a:srgbClr val="4F4E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5" name="iṣlîďe">
                <a:extLst>
                  <a:ext uri="{FF2B5EF4-FFF2-40B4-BE49-F238E27FC236}">
                    <a16:creationId xmlns:a16="http://schemas.microsoft.com/office/drawing/2014/main" id="{DC2141D4-5E1B-4086-BCCD-8F1E8CFC242E}"/>
                  </a:ext>
                </a:extLst>
              </p:cNvPr>
              <p:cNvSpPr/>
              <p:nvPr/>
            </p:nvSpPr>
            <p:spPr bwMode="auto">
              <a:xfrm>
                <a:off x="4597" y="2417"/>
                <a:ext cx="32" cy="21"/>
              </a:xfrm>
              <a:custGeom>
                <a:avLst/>
                <a:gdLst>
                  <a:gd name="T0" fmla="*/ 0 w 56"/>
                  <a:gd name="T1" fmla="*/ 0 h 36"/>
                  <a:gd name="T2" fmla="*/ 0 w 56"/>
                  <a:gd name="T3" fmla="*/ 29 h 36"/>
                  <a:gd name="T4" fmla="*/ 7 w 56"/>
                  <a:gd name="T5" fmla="*/ 36 h 36"/>
                  <a:gd name="T6" fmla="*/ 49 w 56"/>
                  <a:gd name="T7" fmla="*/ 36 h 36"/>
                  <a:gd name="T8" fmla="*/ 56 w 56"/>
                  <a:gd name="T9" fmla="*/ 29 h 36"/>
                  <a:gd name="T10" fmla="*/ 56 w 56"/>
                  <a:gd name="T11" fmla="*/ 0 h 36"/>
                  <a:gd name="T12" fmla="*/ 0 w 56"/>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56" h="36">
                    <a:moveTo>
                      <a:pt x="0" y="0"/>
                    </a:moveTo>
                    <a:cubicBezTo>
                      <a:pt x="0" y="29"/>
                      <a:pt x="0" y="29"/>
                      <a:pt x="0" y="29"/>
                    </a:cubicBezTo>
                    <a:cubicBezTo>
                      <a:pt x="0" y="33"/>
                      <a:pt x="3" y="36"/>
                      <a:pt x="7" y="36"/>
                    </a:cubicBezTo>
                    <a:cubicBezTo>
                      <a:pt x="49" y="36"/>
                      <a:pt x="49" y="36"/>
                      <a:pt x="49" y="36"/>
                    </a:cubicBezTo>
                    <a:cubicBezTo>
                      <a:pt x="53" y="36"/>
                      <a:pt x="56" y="33"/>
                      <a:pt x="56" y="29"/>
                    </a:cubicBezTo>
                    <a:cubicBezTo>
                      <a:pt x="56" y="0"/>
                      <a:pt x="56" y="0"/>
                      <a:pt x="56" y="0"/>
                    </a:cubicBezTo>
                    <a:cubicBezTo>
                      <a:pt x="0" y="0"/>
                      <a:pt x="0" y="0"/>
                      <a:pt x="0" y="0"/>
                    </a:cubicBezTo>
                  </a:path>
                </a:pathLst>
              </a:custGeom>
              <a:solidFill>
                <a:srgbClr val="1E2F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6" name="iṡ1íďè">
                <a:extLst>
                  <a:ext uri="{FF2B5EF4-FFF2-40B4-BE49-F238E27FC236}">
                    <a16:creationId xmlns:a16="http://schemas.microsoft.com/office/drawing/2014/main" id="{D9FC95C5-14FA-4CCD-80D7-CD85E22723D4}"/>
                  </a:ext>
                </a:extLst>
              </p:cNvPr>
              <p:cNvSpPr/>
              <p:nvPr/>
            </p:nvSpPr>
            <p:spPr bwMode="auto">
              <a:xfrm>
                <a:off x="4559" y="2308"/>
                <a:ext cx="30" cy="31"/>
              </a:xfrm>
              <a:custGeom>
                <a:avLst/>
                <a:gdLst>
                  <a:gd name="T0" fmla="*/ 0 w 30"/>
                  <a:gd name="T1" fmla="*/ 1 h 31"/>
                  <a:gd name="T2" fmla="*/ 1 w 30"/>
                  <a:gd name="T3" fmla="*/ 0 h 31"/>
                  <a:gd name="T4" fmla="*/ 30 w 30"/>
                  <a:gd name="T5" fmla="*/ 30 h 31"/>
                  <a:gd name="T6" fmla="*/ 30 w 30"/>
                  <a:gd name="T7" fmla="*/ 31 h 31"/>
                  <a:gd name="T8" fmla="*/ 0 w 30"/>
                  <a:gd name="T9" fmla="*/ 1 h 31"/>
                </a:gdLst>
                <a:ahLst/>
                <a:cxnLst>
                  <a:cxn ang="0">
                    <a:pos x="T0" y="T1"/>
                  </a:cxn>
                  <a:cxn ang="0">
                    <a:pos x="T2" y="T3"/>
                  </a:cxn>
                  <a:cxn ang="0">
                    <a:pos x="T4" y="T5"/>
                  </a:cxn>
                  <a:cxn ang="0">
                    <a:pos x="T6" y="T7"/>
                  </a:cxn>
                  <a:cxn ang="0">
                    <a:pos x="T8" y="T9"/>
                  </a:cxn>
                </a:cxnLst>
                <a:rect l="0" t="0" r="r" b="b"/>
                <a:pathLst>
                  <a:path w="30" h="31">
                    <a:moveTo>
                      <a:pt x="0" y="1"/>
                    </a:moveTo>
                    <a:lnTo>
                      <a:pt x="1" y="0"/>
                    </a:lnTo>
                    <a:lnTo>
                      <a:pt x="30" y="30"/>
                    </a:lnTo>
                    <a:lnTo>
                      <a:pt x="30" y="31"/>
                    </a:lnTo>
                    <a:lnTo>
                      <a:pt x="0" y="1"/>
                    </a:lnTo>
                    <a:close/>
                  </a:path>
                </a:pathLst>
              </a:custGeom>
              <a:solidFill>
                <a:srgbClr val="FFF0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7" name="îšḷíďè">
                <a:extLst>
                  <a:ext uri="{FF2B5EF4-FFF2-40B4-BE49-F238E27FC236}">
                    <a16:creationId xmlns:a16="http://schemas.microsoft.com/office/drawing/2014/main" id="{59D25BCD-5068-484A-A053-46201EDD0C2F}"/>
                  </a:ext>
                </a:extLst>
              </p:cNvPr>
              <p:cNvSpPr/>
              <p:nvPr/>
            </p:nvSpPr>
            <p:spPr bwMode="auto">
              <a:xfrm>
                <a:off x="4559" y="2308"/>
                <a:ext cx="30" cy="31"/>
              </a:xfrm>
              <a:custGeom>
                <a:avLst/>
                <a:gdLst>
                  <a:gd name="T0" fmla="*/ 0 w 30"/>
                  <a:gd name="T1" fmla="*/ 1 h 31"/>
                  <a:gd name="T2" fmla="*/ 1 w 30"/>
                  <a:gd name="T3" fmla="*/ 0 h 31"/>
                  <a:gd name="T4" fmla="*/ 30 w 30"/>
                  <a:gd name="T5" fmla="*/ 30 h 31"/>
                  <a:gd name="T6" fmla="*/ 30 w 30"/>
                  <a:gd name="T7" fmla="*/ 31 h 31"/>
                  <a:gd name="T8" fmla="*/ 0 w 30"/>
                  <a:gd name="T9" fmla="*/ 1 h 31"/>
                </a:gdLst>
                <a:ahLst/>
                <a:cxnLst>
                  <a:cxn ang="0">
                    <a:pos x="T0" y="T1"/>
                  </a:cxn>
                  <a:cxn ang="0">
                    <a:pos x="T2" y="T3"/>
                  </a:cxn>
                  <a:cxn ang="0">
                    <a:pos x="T4" y="T5"/>
                  </a:cxn>
                  <a:cxn ang="0">
                    <a:pos x="T6" y="T7"/>
                  </a:cxn>
                  <a:cxn ang="0">
                    <a:pos x="T8" y="T9"/>
                  </a:cxn>
                </a:cxnLst>
                <a:rect l="0" t="0" r="r" b="b"/>
                <a:pathLst>
                  <a:path w="30" h="31">
                    <a:moveTo>
                      <a:pt x="0" y="1"/>
                    </a:moveTo>
                    <a:lnTo>
                      <a:pt x="1" y="0"/>
                    </a:lnTo>
                    <a:lnTo>
                      <a:pt x="30" y="30"/>
                    </a:lnTo>
                    <a:lnTo>
                      <a:pt x="30" y="31"/>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8" name="ïsḻîḋe">
                <a:extLst>
                  <a:ext uri="{FF2B5EF4-FFF2-40B4-BE49-F238E27FC236}">
                    <a16:creationId xmlns:a16="http://schemas.microsoft.com/office/drawing/2014/main" id="{00056DB3-CA85-4E6D-BF35-27BC5B8644ED}"/>
                  </a:ext>
                </a:extLst>
              </p:cNvPr>
              <p:cNvSpPr/>
              <p:nvPr/>
            </p:nvSpPr>
            <p:spPr bwMode="auto">
              <a:xfrm>
                <a:off x="4527" y="2350"/>
                <a:ext cx="43" cy="7"/>
              </a:xfrm>
              <a:custGeom>
                <a:avLst/>
                <a:gdLst>
                  <a:gd name="T0" fmla="*/ 0 w 43"/>
                  <a:gd name="T1" fmla="*/ 1 h 7"/>
                  <a:gd name="T2" fmla="*/ 0 w 43"/>
                  <a:gd name="T3" fmla="*/ 0 h 7"/>
                  <a:gd name="T4" fmla="*/ 43 w 43"/>
                  <a:gd name="T5" fmla="*/ 5 h 7"/>
                  <a:gd name="T6" fmla="*/ 42 w 43"/>
                  <a:gd name="T7" fmla="*/ 7 h 7"/>
                  <a:gd name="T8" fmla="*/ 0 w 43"/>
                  <a:gd name="T9" fmla="*/ 1 h 7"/>
                </a:gdLst>
                <a:ahLst/>
                <a:cxnLst>
                  <a:cxn ang="0">
                    <a:pos x="T0" y="T1"/>
                  </a:cxn>
                  <a:cxn ang="0">
                    <a:pos x="T2" y="T3"/>
                  </a:cxn>
                  <a:cxn ang="0">
                    <a:pos x="T4" y="T5"/>
                  </a:cxn>
                  <a:cxn ang="0">
                    <a:pos x="T6" y="T7"/>
                  </a:cxn>
                  <a:cxn ang="0">
                    <a:pos x="T8" y="T9"/>
                  </a:cxn>
                </a:cxnLst>
                <a:rect l="0" t="0" r="r" b="b"/>
                <a:pathLst>
                  <a:path w="43" h="7">
                    <a:moveTo>
                      <a:pt x="0" y="1"/>
                    </a:moveTo>
                    <a:lnTo>
                      <a:pt x="0" y="0"/>
                    </a:lnTo>
                    <a:lnTo>
                      <a:pt x="43" y="5"/>
                    </a:lnTo>
                    <a:lnTo>
                      <a:pt x="42" y="7"/>
                    </a:lnTo>
                    <a:lnTo>
                      <a:pt x="0" y="1"/>
                    </a:lnTo>
                    <a:close/>
                  </a:path>
                </a:pathLst>
              </a:custGeom>
              <a:solidFill>
                <a:srgbClr val="FFF0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9" name="íṣḻîḓê">
                <a:extLst>
                  <a:ext uri="{FF2B5EF4-FFF2-40B4-BE49-F238E27FC236}">
                    <a16:creationId xmlns:a16="http://schemas.microsoft.com/office/drawing/2014/main" id="{DFA327B9-4E68-4926-9F39-27CEBF8FECDB}"/>
                  </a:ext>
                </a:extLst>
              </p:cNvPr>
              <p:cNvSpPr/>
              <p:nvPr/>
            </p:nvSpPr>
            <p:spPr bwMode="auto">
              <a:xfrm>
                <a:off x="4527" y="2350"/>
                <a:ext cx="43" cy="7"/>
              </a:xfrm>
              <a:custGeom>
                <a:avLst/>
                <a:gdLst>
                  <a:gd name="T0" fmla="*/ 0 w 43"/>
                  <a:gd name="T1" fmla="*/ 1 h 7"/>
                  <a:gd name="T2" fmla="*/ 0 w 43"/>
                  <a:gd name="T3" fmla="*/ 0 h 7"/>
                  <a:gd name="T4" fmla="*/ 43 w 43"/>
                  <a:gd name="T5" fmla="*/ 5 h 7"/>
                  <a:gd name="T6" fmla="*/ 42 w 43"/>
                  <a:gd name="T7" fmla="*/ 7 h 7"/>
                  <a:gd name="T8" fmla="*/ 0 w 43"/>
                  <a:gd name="T9" fmla="*/ 1 h 7"/>
                </a:gdLst>
                <a:ahLst/>
                <a:cxnLst>
                  <a:cxn ang="0">
                    <a:pos x="T0" y="T1"/>
                  </a:cxn>
                  <a:cxn ang="0">
                    <a:pos x="T2" y="T3"/>
                  </a:cxn>
                  <a:cxn ang="0">
                    <a:pos x="T4" y="T5"/>
                  </a:cxn>
                  <a:cxn ang="0">
                    <a:pos x="T6" y="T7"/>
                  </a:cxn>
                  <a:cxn ang="0">
                    <a:pos x="T8" y="T9"/>
                  </a:cxn>
                </a:cxnLst>
                <a:rect l="0" t="0" r="r" b="b"/>
                <a:pathLst>
                  <a:path w="43" h="7">
                    <a:moveTo>
                      <a:pt x="0" y="1"/>
                    </a:moveTo>
                    <a:lnTo>
                      <a:pt x="0" y="0"/>
                    </a:lnTo>
                    <a:lnTo>
                      <a:pt x="43" y="5"/>
                    </a:lnTo>
                    <a:lnTo>
                      <a:pt x="42" y="7"/>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0" name="íSļiḓè">
                <a:extLst>
                  <a:ext uri="{FF2B5EF4-FFF2-40B4-BE49-F238E27FC236}">
                    <a16:creationId xmlns:a16="http://schemas.microsoft.com/office/drawing/2014/main" id="{12D1E816-5502-4134-8E0E-4EFA9C90B53A}"/>
                  </a:ext>
                </a:extLst>
              </p:cNvPr>
              <p:cNvSpPr/>
              <p:nvPr/>
            </p:nvSpPr>
            <p:spPr bwMode="auto">
              <a:xfrm>
                <a:off x="4528" y="2382"/>
                <a:ext cx="43" cy="10"/>
              </a:xfrm>
              <a:custGeom>
                <a:avLst/>
                <a:gdLst>
                  <a:gd name="T0" fmla="*/ 1 w 43"/>
                  <a:gd name="T1" fmla="*/ 10 h 10"/>
                  <a:gd name="T2" fmla="*/ 0 w 43"/>
                  <a:gd name="T3" fmla="*/ 8 h 10"/>
                  <a:gd name="T4" fmla="*/ 43 w 43"/>
                  <a:gd name="T5" fmla="*/ 0 h 10"/>
                  <a:gd name="T6" fmla="*/ 43 w 43"/>
                  <a:gd name="T7" fmla="*/ 1 h 10"/>
                  <a:gd name="T8" fmla="*/ 1 w 43"/>
                  <a:gd name="T9" fmla="*/ 10 h 10"/>
                </a:gdLst>
                <a:ahLst/>
                <a:cxnLst>
                  <a:cxn ang="0">
                    <a:pos x="T0" y="T1"/>
                  </a:cxn>
                  <a:cxn ang="0">
                    <a:pos x="T2" y="T3"/>
                  </a:cxn>
                  <a:cxn ang="0">
                    <a:pos x="T4" y="T5"/>
                  </a:cxn>
                  <a:cxn ang="0">
                    <a:pos x="T6" y="T7"/>
                  </a:cxn>
                  <a:cxn ang="0">
                    <a:pos x="T8" y="T9"/>
                  </a:cxn>
                </a:cxnLst>
                <a:rect l="0" t="0" r="r" b="b"/>
                <a:pathLst>
                  <a:path w="43" h="10">
                    <a:moveTo>
                      <a:pt x="1" y="10"/>
                    </a:moveTo>
                    <a:lnTo>
                      <a:pt x="0" y="8"/>
                    </a:lnTo>
                    <a:lnTo>
                      <a:pt x="43" y="0"/>
                    </a:lnTo>
                    <a:lnTo>
                      <a:pt x="43" y="1"/>
                    </a:lnTo>
                    <a:lnTo>
                      <a:pt x="1" y="10"/>
                    </a:lnTo>
                    <a:close/>
                  </a:path>
                </a:pathLst>
              </a:custGeom>
              <a:solidFill>
                <a:srgbClr val="FFF0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1" name="iṧľïḓe">
                <a:extLst>
                  <a:ext uri="{FF2B5EF4-FFF2-40B4-BE49-F238E27FC236}">
                    <a16:creationId xmlns:a16="http://schemas.microsoft.com/office/drawing/2014/main" id="{AEA3D4B4-7267-4980-A2B4-0CE85C48ACB2}"/>
                  </a:ext>
                </a:extLst>
              </p:cNvPr>
              <p:cNvSpPr/>
              <p:nvPr/>
            </p:nvSpPr>
            <p:spPr bwMode="auto">
              <a:xfrm>
                <a:off x="4528" y="2382"/>
                <a:ext cx="43" cy="10"/>
              </a:xfrm>
              <a:custGeom>
                <a:avLst/>
                <a:gdLst>
                  <a:gd name="T0" fmla="*/ 1 w 43"/>
                  <a:gd name="T1" fmla="*/ 10 h 10"/>
                  <a:gd name="T2" fmla="*/ 0 w 43"/>
                  <a:gd name="T3" fmla="*/ 8 h 10"/>
                  <a:gd name="T4" fmla="*/ 43 w 43"/>
                  <a:gd name="T5" fmla="*/ 0 h 10"/>
                  <a:gd name="T6" fmla="*/ 43 w 43"/>
                  <a:gd name="T7" fmla="*/ 1 h 10"/>
                  <a:gd name="T8" fmla="*/ 1 w 43"/>
                  <a:gd name="T9" fmla="*/ 10 h 10"/>
                </a:gdLst>
                <a:ahLst/>
                <a:cxnLst>
                  <a:cxn ang="0">
                    <a:pos x="T0" y="T1"/>
                  </a:cxn>
                  <a:cxn ang="0">
                    <a:pos x="T2" y="T3"/>
                  </a:cxn>
                  <a:cxn ang="0">
                    <a:pos x="T4" y="T5"/>
                  </a:cxn>
                  <a:cxn ang="0">
                    <a:pos x="T6" y="T7"/>
                  </a:cxn>
                  <a:cxn ang="0">
                    <a:pos x="T8" y="T9"/>
                  </a:cxn>
                </a:cxnLst>
                <a:rect l="0" t="0" r="r" b="b"/>
                <a:pathLst>
                  <a:path w="43" h="10">
                    <a:moveTo>
                      <a:pt x="1" y="10"/>
                    </a:moveTo>
                    <a:lnTo>
                      <a:pt x="0" y="8"/>
                    </a:lnTo>
                    <a:lnTo>
                      <a:pt x="43" y="0"/>
                    </a:lnTo>
                    <a:lnTo>
                      <a:pt x="43" y="1"/>
                    </a:lnTo>
                    <a:lnTo>
                      <a:pt x="1"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2" name="îṣlîḍé">
                <a:extLst>
                  <a:ext uri="{FF2B5EF4-FFF2-40B4-BE49-F238E27FC236}">
                    <a16:creationId xmlns:a16="http://schemas.microsoft.com/office/drawing/2014/main" id="{722490FA-97DF-4960-A09D-EDA4EADACC10}"/>
                  </a:ext>
                </a:extLst>
              </p:cNvPr>
              <p:cNvSpPr/>
              <p:nvPr/>
            </p:nvSpPr>
            <p:spPr bwMode="auto">
              <a:xfrm>
                <a:off x="4632" y="2308"/>
                <a:ext cx="31" cy="31"/>
              </a:xfrm>
              <a:custGeom>
                <a:avLst/>
                <a:gdLst>
                  <a:gd name="T0" fmla="*/ 31 w 31"/>
                  <a:gd name="T1" fmla="*/ 1 h 31"/>
                  <a:gd name="T2" fmla="*/ 30 w 31"/>
                  <a:gd name="T3" fmla="*/ 0 h 31"/>
                  <a:gd name="T4" fmla="*/ 0 w 31"/>
                  <a:gd name="T5" fmla="*/ 30 h 31"/>
                  <a:gd name="T6" fmla="*/ 1 w 31"/>
                  <a:gd name="T7" fmla="*/ 31 h 31"/>
                  <a:gd name="T8" fmla="*/ 31 w 31"/>
                  <a:gd name="T9" fmla="*/ 1 h 31"/>
                </a:gdLst>
                <a:ahLst/>
                <a:cxnLst>
                  <a:cxn ang="0">
                    <a:pos x="T0" y="T1"/>
                  </a:cxn>
                  <a:cxn ang="0">
                    <a:pos x="T2" y="T3"/>
                  </a:cxn>
                  <a:cxn ang="0">
                    <a:pos x="T4" y="T5"/>
                  </a:cxn>
                  <a:cxn ang="0">
                    <a:pos x="T6" y="T7"/>
                  </a:cxn>
                  <a:cxn ang="0">
                    <a:pos x="T8" y="T9"/>
                  </a:cxn>
                </a:cxnLst>
                <a:rect l="0" t="0" r="r" b="b"/>
                <a:pathLst>
                  <a:path w="31" h="31">
                    <a:moveTo>
                      <a:pt x="31" y="1"/>
                    </a:moveTo>
                    <a:lnTo>
                      <a:pt x="30" y="0"/>
                    </a:lnTo>
                    <a:lnTo>
                      <a:pt x="0" y="30"/>
                    </a:lnTo>
                    <a:lnTo>
                      <a:pt x="1" y="31"/>
                    </a:lnTo>
                    <a:lnTo>
                      <a:pt x="31" y="1"/>
                    </a:lnTo>
                    <a:close/>
                  </a:path>
                </a:pathLst>
              </a:custGeom>
              <a:solidFill>
                <a:srgbClr val="FFF0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3" name="íŝľïďê">
                <a:extLst>
                  <a:ext uri="{FF2B5EF4-FFF2-40B4-BE49-F238E27FC236}">
                    <a16:creationId xmlns:a16="http://schemas.microsoft.com/office/drawing/2014/main" id="{B088754F-005C-4661-BE74-EEEDCDD797C9}"/>
                  </a:ext>
                </a:extLst>
              </p:cNvPr>
              <p:cNvSpPr/>
              <p:nvPr/>
            </p:nvSpPr>
            <p:spPr bwMode="auto">
              <a:xfrm>
                <a:off x="4632" y="2308"/>
                <a:ext cx="31" cy="31"/>
              </a:xfrm>
              <a:custGeom>
                <a:avLst/>
                <a:gdLst>
                  <a:gd name="T0" fmla="*/ 31 w 31"/>
                  <a:gd name="T1" fmla="*/ 1 h 31"/>
                  <a:gd name="T2" fmla="*/ 30 w 31"/>
                  <a:gd name="T3" fmla="*/ 0 h 31"/>
                  <a:gd name="T4" fmla="*/ 0 w 31"/>
                  <a:gd name="T5" fmla="*/ 30 h 31"/>
                  <a:gd name="T6" fmla="*/ 1 w 31"/>
                  <a:gd name="T7" fmla="*/ 31 h 31"/>
                  <a:gd name="T8" fmla="*/ 31 w 31"/>
                  <a:gd name="T9" fmla="*/ 1 h 31"/>
                </a:gdLst>
                <a:ahLst/>
                <a:cxnLst>
                  <a:cxn ang="0">
                    <a:pos x="T0" y="T1"/>
                  </a:cxn>
                  <a:cxn ang="0">
                    <a:pos x="T2" y="T3"/>
                  </a:cxn>
                  <a:cxn ang="0">
                    <a:pos x="T4" y="T5"/>
                  </a:cxn>
                  <a:cxn ang="0">
                    <a:pos x="T6" y="T7"/>
                  </a:cxn>
                  <a:cxn ang="0">
                    <a:pos x="T8" y="T9"/>
                  </a:cxn>
                </a:cxnLst>
                <a:rect l="0" t="0" r="r" b="b"/>
                <a:pathLst>
                  <a:path w="31" h="31">
                    <a:moveTo>
                      <a:pt x="31" y="1"/>
                    </a:moveTo>
                    <a:lnTo>
                      <a:pt x="30" y="0"/>
                    </a:lnTo>
                    <a:lnTo>
                      <a:pt x="0" y="30"/>
                    </a:lnTo>
                    <a:lnTo>
                      <a:pt x="1" y="31"/>
                    </a:lnTo>
                    <a:lnTo>
                      <a:pt x="31"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4" name="íṡľiḋè">
                <a:extLst>
                  <a:ext uri="{FF2B5EF4-FFF2-40B4-BE49-F238E27FC236}">
                    <a16:creationId xmlns:a16="http://schemas.microsoft.com/office/drawing/2014/main" id="{FBA3FD3D-1534-403D-B574-00E555A51C01}"/>
                  </a:ext>
                </a:extLst>
              </p:cNvPr>
              <p:cNvSpPr/>
              <p:nvPr/>
            </p:nvSpPr>
            <p:spPr bwMode="auto">
              <a:xfrm>
                <a:off x="4655" y="2352"/>
                <a:ext cx="43" cy="7"/>
              </a:xfrm>
              <a:custGeom>
                <a:avLst/>
                <a:gdLst>
                  <a:gd name="T0" fmla="*/ 43 w 43"/>
                  <a:gd name="T1" fmla="*/ 2 h 7"/>
                  <a:gd name="T2" fmla="*/ 43 w 43"/>
                  <a:gd name="T3" fmla="*/ 0 h 7"/>
                  <a:gd name="T4" fmla="*/ 0 w 43"/>
                  <a:gd name="T5" fmla="*/ 6 h 7"/>
                  <a:gd name="T6" fmla="*/ 1 w 43"/>
                  <a:gd name="T7" fmla="*/ 7 h 7"/>
                  <a:gd name="T8" fmla="*/ 43 w 43"/>
                  <a:gd name="T9" fmla="*/ 2 h 7"/>
                </a:gdLst>
                <a:ahLst/>
                <a:cxnLst>
                  <a:cxn ang="0">
                    <a:pos x="T0" y="T1"/>
                  </a:cxn>
                  <a:cxn ang="0">
                    <a:pos x="T2" y="T3"/>
                  </a:cxn>
                  <a:cxn ang="0">
                    <a:pos x="T4" y="T5"/>
                  </a:cxn>
                  <a:cxn ang="0">
                    <a:pos x="T6" y="T7"/>
                  </a:cxn>
                  <a:cxn ang="0">
                    <a:pos x="T8" y="T9"/>
                  </a:cxn>
                </a:cxnLst>
                <a:rect l="0" t="0" r="r" b="b"/>
                <a:pathLst>
                  <a:path w="43" h="7">
                    <a:moveTo>
                      <a:pt x="43" y="2"/>
                    </a:moveTo>
                    <a:lnTo>
                      <a:pt x="43" y="0"/>
                    </a:lnTo>
                    <a:lnTo>
                      <a:pt x="0" y="6"/>
                    </a:lnTo>
                    <a:lnTo>
                      <a:pt x="1" y="7"/>
                    </a:lnTo>
                    <a:lnTo>
                      <a:pt x="43" y="2"/>
                    </a:lnTo>
                    <a:close/>
                  </a:path>
                </a:pathLst>
              </a:custGeom>
              <a:solidFill>
                <a:srgbClr val="FFF0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5" name="íṩḷiďê">
                <a:extLst>
                  <a:ext uri="{FF2B5EF4-FFF2-40B4-BE49-F238E27FC236}">
                    <a16:creationId xmlns:a16="http://schemas.microsoft.com/office/drawing/2014/main" id="{BCCB0114-A43C-4952-B14B-86A5238A5D1B}"/>
                  </a:ext>
                </a:extLst>
              </p:cNvPr>
              <p:cNvSpPr/>
              <p:nvPr/>
            </p:nvSpPr>
            <p:spPr bwMode="auto">
              <a:xfrm>
                <a:off x="4655" y="2352"/>
                <a:ext cx="43" cy="7"/>
              </a:xfrm>
              <a:custGeom>
                <a:avLst/>
                <a:gdLst>
                  <a:gd name="T0" fmla="*/ 43 w 43"/>
                  <a:gd name="T1" fmla="*/ 2 h 7"/>
                  <a:gd name="T2" fmla="*/ 43 w 43"/>
                  <a:gd name="T3" fmla="*/ 0 h 7"/>
                  <a:gd name="T4" fmla="*/ 0 w 43"/>
                  <a:gd name="T5" fmla="*/ 6 h 7"/>
                  <a:gd name="T6" fmla="*/ 1 w 43"/>
                  <a:gd name="T7" fmla="*/ 7 h 7"/>
                  <a:gd name="T8" fmla="*/ 43 w 43"/>
                  <a:gd name="T9" fmla="*/ 2 h 7"/>
                </a:gdLst>
                <a:ahLst/>
                <a:cxnLst>
                  <a:cxn ang="0">
                    <a:pos x="T0" y="T1"/>
                  </a:cxn>
                  <a:cxn ang="0">
                    <a:pos x="T2" y="T3"/>
                  </a:cxn>
                  <a:cxn ang="0">
                    <a:pos x="T4" y="T5"/>
                  </a:cxn>
                  <a:cxn ang="0">
                    <a:pos x="T6" y="T7"/>
                  </a:cxn>
                  <a:cxn ang="0">
                    <a:pos x="T8" y="T9"/>
                  </a:cxn>
                </a:cxnLst>
                <a:rect l="0" t="0" r="r" b="b"/>
                <a:pathLst>
                  <a:path w="43" h="7">
                    <a:moveTo>
                      <a:pt x="43" y="2"/>
                    </a:moveTo>
                    <a:lnTo>
                      <a:pt x="43" y="0"/>
                    </a:lnTo>
                    <a:lnTo>
                      <a:pt x="0" y="6"/>
                    </a:lnTo>
                    <a:lnTo>
                      <a:pt x="1" y="7"/>
                    </a:lnTo>
                    <a:lnTo>
                      <a:pt x="43"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6" name="ïŝlíḍe">
                <a:extLst>
                  <a:ext uri="{FF2B5EF4-FFF2-40B4-BE49-F238E27FC236}">
                    <a16:creationId xmlns:a16="http://schemas.microsoft.com/office/drawing/2014/main" id="{5D7C8C62-19C6-4858-8F4F-BF69A17D6510}"/>
                  </a:ext>
                </a:extLst>
              </p:cNvPr>
              <p:cNvSpPr/>
              <p:nvPr/>
            </p:nvSpPr>
            <p:spPr bwMode="auto">
              <a:xfrm>
                <a:off x="4653" y="2379"/>
                <a:ext cx="43" cy="9"/>
              </a:xfrm>
              <a:custGeom>
                <a:avLst/>
                <a:gdLst>
                  <a:gd name="T0" fmla="*/ 42 w 43"/>
                  <a:gd name="T1" fmla="*/ 9 h 9"/>
                  <a:gd name="T2" fmla="*/ 43 w 43"/>
                  <a:gd name="T3" fmla="*/ 8 h 9"/>
                  <a:gd name="T4" fmla="*/ 1 w 43"/>
                  <a:gd name="T5" fmla="*/ 0 h 9"/>
                  <a:gd name="T6" fmla="*/ 0 w 43"/>
                  <a:gd name="T7" fmla="*/ 1 h 9"/>
                  <a:gd name="T8" fmla="*/ 42 w 43"/>
                  <a:gd name="T9" fmla="*/ 9 h 9"/>
                </a:gdLst>
                <a:ahLst/>
                <a:cxnLst>
                  <a:cxn ang="0">
                    <a:pos x="T0" y="T1"/>
                  </a:cxn>
                  <a:cxn ang="0">
                    <a:pos x="T2" y="T3"/>
                  </a:cxn>
                  <a:cxn ang="0">
                    <a:pos x="T4" y="T5"/>
                  </a:cxn>
                  <a:cxn ang="0">
                    <a:pos x="T6" y="T7"/>
                  </a:cxn>
                  <a:cxn ang="0">
                    <a:pos x="T8" y="T9"/>
                  </a:cxn>
                </a:cxnLst>
                <a:rect l="0" t="0" r="r" b="b"/>
                <a:pathLst>
                  <a:path w="43" h="9">
                    <a:moveTo>
                      <a:pt x="42" y="9"/>
                    </a:moveTo>
                    <a:lnTo>
                      <a:pt x="43" y="8"/>
                    </a:lnTo>
                    <a:lnTo>
                      <a:pt x="1" y="0"/>
                    </a:lnTo>
                    <a:lnTo>
                      <a:pt x="0" y="1"/>
                    </a:lnTo>
                    <a:lnTo>
                      <a:pt x="42" y="9"/>
                    </a:lnTo>
                    <a:close/>
                  </a:path>
                </a:pathLst>
              </a:custGeom>
              <a:solidFill>
                <a:srgbClr val="FFF0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7" name="ïšľïďé">
                <a:extLst>
                  <a:ext uri="{FF2B5EF4-FFF2-40B4-BE49-F238E27FC236}">
                    <a16:creationId xmlns:a16="http://schemas.microsoft.com/office/drawing/2014/main" id="{F16E8092-D42E-456D-A7B5-266BA86F849E}"/>
                  </a:ext>
                </a:extLst>
              </p:cNvPr>
              <p:cNvSpPr/>
              <p:nvPr/>
            </p:nvSpPr>
            <p:spPr bwMode="auto">
              <a:xfrm>
                <a:off x="4653" y="2379"/>
                <a:ext cx="43" cy="9"/>
              </a:xfrm>
              <a:custGeom>
                <a:avLst/>
                <a:gdLst>
                  <a:gd name="T0" fmla="*/ 42 w 43"/>
                  <a:gd name="T1" fmla="*/ 9 h 9"/>
                  <a:gd name="T2" fmla="*/ 43 w 43"/>
                  <a:gd name="T3" fmla="*/ 8 h 9"/>
                  <a:gd name="T4" fmla="*/ 1 w 43"/>
                  <a:gd name="T5" fmla="*/ 0 h 9"/>
                  <a:gd name="T6" fmla="*/ 0 w 43"/>
                  <a:gd name="T7" fmla="*/ 1 h 9"/>
                  <a:gd name="T8" fmla="*/ 42 w 43"/>
                  <a:gd name="T9" fmla="*/ 9 h 9"/>
                </a:gdLst>
                <a:ahLst/>
                <a:cxnLst>
                  <a:cxn ang="0">
                    <a:pos x="T0" y="T1"/>
                  </a:cxn>
                  <a:cxn ang="0">
                    <a:pos x="T2" y="T3"/>
                  </a:cxn>
                  <a:cxn ang="0">
                    <a:pos x="T4" y="T5"/>
                  </a:cxn>
                  <a:cxn ang="0">
                    <a:pos x="T6" y="T7"/>
                  </a:cxn>
                  <a:cxn ang="0">
                    <a:pos x="T8" y="T9"/>
                  </a:cxn>
                </a:cxnLst>
                <a:rect l="0" t="0" r="r" b="b"/>
                <a:pathLst>
                  <a:path w="43" h="9">
                    <a:moveTo>
                      <a:pt x="42" y="9"/>
                    </a:moveTo>
                    <a:lnTo>
                      <a:pt x="43" y="8"/>
                    </a:lnTo>
                    <a:lnTo>
                      <a:pt x="1" y="0"/>
                    </a:lnTo>
                    <a:lnTo>
                      <a:pt x="0" y="1"/>
                    </a:lnTo>
                    <a:lnTo>
                      <a:pt x="42"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8" name="išliḋê">
                <a:extLst>
                  <a:ext uri="{FF2B5EF4-FFF2-40B4-BE49-F238E27FC236}">
                    <a16:creationId xmlns:a16="http://schemas.microsoft.com/office/drawing/2014/main" id="{C42DB010-7167-48E2-86E7-685005129537}"/>
                  </a:ext>
                </a:extLst>
              </p:cNvPr>
              <p:cNvSpPr/>
              <p:nvPr/>
            </p:nvSpPr>
            <p:spPr bwMode="auto">
              <a:xfrm>
                <a:off x="4612" y="2290"/>
                <a:ext cx="2" cy="41"/>
              </a:xfrm>
              <a:custGeom>
                <a:avLst/>
                <a:gdLst>
                  <a:gd name="T0" fmla="*/ 2 w 2"/>
                  <a:gd name="T1" fmla="*/ 41 h 41"/>
                  <a:gd name="T2" fmla="*/ 0 w 2"/>
                  <a:gd name="T3" fmla="*/ 41 h 41"/>
                  <a:gd name="T4" fmla="*/ 0 w 2"/>
                  <a:gd name="T5" fmla="*/ 0 h 41"/>
                  <a:gd name="T6" fmla="*/ 1 w 2"/>
                  <a:gd name="T7" fmla="*/ 0 h 41"/>
                  <a:gd name="T8" fmla="*/ 2 w 2"/>
                  <a:gd name="T9" fmla="*/ 41 h 41"/>
                </a:gdLst>
                <a:ahLst/>
                <a:cxnLst>
                  <a:cxn ang="0">
                    <a:pos x="T0" y="T1"/>
                  </a:cxn>
                  <a:cxn ang="0">
                    <a:pos x="T2" y="T3"/>
                  </a:cxn>
                  <a:cxn ang="0">
                    <a:pos x="T4" y="T5"/>
                  </a:cxn>
                  <a:cxn ang="0">
                    <a:pos x="T6" y="T7"/>
                  </a:cxn>
                  <a:cxn ang="0">
                    <a:pos x="T8" y="T9"/>
                  </a:cxn>
                </a:cxnLst>
                <a:rect l="0" t="0" r="r" b="b"/>
                <a:pathLst>
                  <a:path w="2" h="41">
                    <a:moveTo>
                      <a:pt x="2" y="41"/>
                    </a:moveTo>
                    <a:lnTo>
                      <a:pt x="0" y="41"/>
                    </a:lnTo>
                    <a:lnTo>
                      <a:pt x="0" y="0"/>
                    </a:lnTo>
                    <a:lnTo>
                      <a:pt x="1" y="0"/>
                    </a:lnTo>
                    <a:lnTo>
                      <a:pt x="2" y="41"/>
                    </a:lnTo>
                    <a:close/>
                  </a:path>
                </a:pathLst>
              </a:custGeom>
              <a:solidFill>
                <a:srgbClr val="FFF0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9" name="íṣ1îḑè">
                <a:extLst>
                  <a:ext uri="{FF2B5EF4-FFF2-40B4-BE49-F238E27FC236}">
                    <a16:creationId xmlns:a16="http://schemas.microsoft.com/office/drawing/2014/main" id="{3C8F4126-4B6F-4C5D-9E49-06C3E6F60384}"/>
                  </a:ext>
                </a:extLst>
              </p:cNvPr>
              <p:cNvSpPr/>
              <p:nvPr/>
            </p:nvSpPr>
            <p:spPr bwMode="auto">
              <a:xfrm>
                <a:off x="4612" y="2290"/>
                <a:ext cx="2" cy="41"/>
              </a:xfrm>
              <a:custGeom>
                <a:avLst/>
                <a:gdLst>
                  <a:gd name="T0" fmla="*/ 2 w 2"/>
                  <a:gd name="T1" fmla="*/ 41 h 41"/>
                  <a:gd name="T2" fmla="*/ 0 w 2"/>
                  <a:gd name="T3" fmla="*/ 41 h 41"/>
                  <a:gd name="T4" fmla="*/ 0 w 2"/>
                  <a:gd name="T5" fmla="*/ 0 h 41"/>
                  <a:gd name="T6" fmla="*/ 1 w 2"/>
                  <a:gd name="T7" fmla="*/ 0 h 41"/>
                  <a:gd name="T8" fmla="*/ 2 w 2"/>
                  <a:gd name="T9" fmla="*/ 41 h 41"/>
                </a:gdLst>
                <a:ahLst/>
                <a:cxnLst>
                  <a:cxn ang="0">
                    <a:pos x="T0" y="T1"/>
                  </a:cxn>
                  <a:cxn ang="0">
                    <a:pos x="T2" y="T3"/>
                  </a:cxn>
                  <a:cxn ang="0">
                    <a:pos x="T4" y="T5"/>
                  </a:cxn>
                  <a:cxn ang="0">
                    <a:pos x="T6" y="T7"/>
                  </a:cxn>
                  <a:cxn ang="0">
                    <a:pos x="T8" y="T9"/>
                  </a:cxn>
                </a:cxnLst>
                <a:rect l="0" t="0" r="r" b="b"/>
                <a:pathLst>
                  <a:path w="2" h="41">
                    <a:moveTo>
                      <a:pt x="2" y="41"/>
                    </a:moveTo>
                    <a:lnTo>
                      <a:pt x="0" y="41"/>
                    </a:lnTo>
                    <a:lnTo>
                      <a:pt x="0" y="0"/>
                    </a:lnTo>
                    <a:lnTo>
                      <a:pt x="1" y="0"/>
                    </a:lnTo>
                    <a:lnTo>
                      <a:pt x="2" y="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0" name="işľiḑè">
                <a:extLst>
                  <a:ext uri="{FF2B5EF4-FFF2-40B4-BE49-F238E27FC236}">
                    <a16:creationId xmlns:a16="http://schemas.microsoft.com/office/drawing/2014/main" id="{57D337E5-BB4D-4823-9726-1F95D2E8B4CA}"/>
                  </a:ext>
                </a:extLst>
              </p:cNvPr>
              <p:cNvSpPr/>
              <p:nvPr/>
            </p:nvSpPr>
            <p:spPr bwMode="auto">
              <a:xfrm>
                <a:off x="4343" y="2576"/>
                <a:ext cx="515" cy="3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1" name="íṩḷíḑé">
                <a:extLst>
                  <a:ext uri="{FF2B5EF4-FFF2-40B4-BE49-F238E27FC236}">
                    <a16:creationId xmlns:a16="http://schemas.microsoft.com/office/drawing/2014/main" id="{844BBF74-F522-462C-AE42-4CB69AD870EF}"/>
                  </a:ext>
                </a:extLst>
              </p:cNvPr>
              <p:cNvSpPr/>
              <p:nvPr/>
            </p:nvSpPr>
            <p:spPr bwMode="auto">
              <a:xfrm>
                <a:off x="4343" y="2576"/>
                <a:ext cx="515"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2" name="îSlíďe">
                <a:extLst>
                  <a:ext uri="{FF2B5EF4-FFF2-40B4-BE49-F238E27FC236}">
                    <a16:creationId xmlns:a16="http://schemas.microsoft.com/office/drawing/2014/main" id="{D8A51452-12A1-4A80-959B-E7547EB079CF}"/>
                  </a:ext>
                </a:extLst>
              </p:cNvPr>
              <p:cNvSpPr/>
              <p:nvPr/>
            </p:nvSpPr>
            <p:spPr bwMode="auto">
              <a:xfrm>
                <a:off x="4343" y="2576"/>
                <a:ext cx="305" cy="39"/>
              </a:xfrm>
              <a:prstGeom prst="rect">
                <a:avLst/>
              </a:prstGeom>
              <a:solidFill>
                <a:srgbClr val="0076C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3" name="îŝľïdè">
                <a:extLst>
                  <a:ext uri="{FF2B5EF4-FFF2-40B4-BE49-F238E27FC236}">
                    <a16:creationId xmlns:a16="http://schemas.microsoft.com/office/drawing/2014/main" id="{EB66DCE7-FEF4-4B5F-A17F-EBBD55277825}"/>
                  </a:ext>
                </a:extLst>
              </p:cNvPr>
              <p:cNvSpPr/>
              <p:nvPr/>
            </p:nvSpPr>
            <p:spPr bwMode="auto">
              <a:xfrm>
                <a:off x="4343" y="2576"/>
                <a:ext cx="305"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4" name="ï$1îḓè">
                <a:extLst>
                  <a:ext uri="{FF2B5EF4-FFF2-40B4-BE49-F238E27FC236}">
                    <a16:creationId xmlns:a16="http://schemas.microsoft.com/office/drawing/2014/main" id="{DCCCD634-CE37-442D-86D9-ECAF800C487A}"/>
                  </a:ext>
                </a:extLst>
              </p:cNvPr>
              <p:cNvSpPr/>
              <p:nvPr/>
            </p:nvSpPr>
            <p:spPr bwMode="auto">
              <a:xfrm>
                <a:off x="4509" y="2511"/>
                <a:ext cx="18" cy="31"/>
              </a:xfrm>
              <a:custGeom>
                <a:avLst/>
                <a:gdLst>
                  <a:gd name="T0" fmla="*/ 18 w 18"/>
                  <a:gd name="T1" fmla="*/ 27 h 31"/>
                  <a:gd name="T2" fmla="*/ 18 w 18"/>
                  <a:gd name="T3" fmla="*/ 31 h 31"/>
                  <a:gd name="T4" fmla="*/ 0 w 18"/>
                  <a:gd name="T5" fmla="*/ 31 h 31"/>
                  <a:gd name="T6" fmla="*/ 0 w 18"/>
                  <a:gd name="T7" fmla="*/ 0 h 31"/>
                  <a:gd name="T8" fmla="*/ 4 w 18"/>
                  <a:gd name="T9" fmla="*/ 0 h 31"/>
                  <a:gd name="T10" fmla="*/ 4 w 18"/>
                  <a:gd name="T11" fmla="*/ 27 h 31"/>
                  <a:gd name="T12" fmla="*/ 18 w 18"/>
                  <a:gd name="T13" fmla="*/ 27 h 31"/>
                </a:gdLst>
                <a:ahLst/>
                <a:cxnLst>
                  <a:cxn ang="0">
                    <a:pos x="T0" y="T1"/>
                  </a:cxn>
                  <a:cxn ang="0">
                    <a:pos x="T2" y="T3"/>
                  </a:cxn>
                  <a:cxn ang="0">
                    <a:pos x="T4" y="T5"/>
                  </a:cxn>
                  <a:cxn ang="0">
                    <a:pos x="T6" y="T7"/>
                  </a:cxn>
                  <a:cxn ang="0">
                    <a:pos x="T8" y="T9"/>
                  </a:cxn>
                  <a:cxn ang="0">
                    <a:pos x="T10" y="T11"/>
                  </a:cxn>
                  <a:cxn ang="0">
                    <a:pos x="T12" y="T13"/>
                  </a:cxn>
                </a:cxnLst>
                <a:rect l="0" t="0" r="r" b="b"/>
                <a:pathLst>
                  <a:path w="18" h="31">
                    <a:moveTo>
                      <a:pt x="18" y="27"/>
                    </a:moveTo>
                    <a:lnTo>
                      <a:pt x="18" y="31"/>
                    </a:lnTo>
                    <a:lnTo>
                      <a:pt x="0" y="31"/>
                    </a:lnTo>
                    <a:lnTo>
                      <a:pt x="0" y="0"/>
                    </a:lnTo>
                    <a:lnTo>
                      <a:pt x="4" y="0"/>
                    </a:lnTo>
                    <a:lnTo>
                      <a:pt x="4" y="27"/>
                    </a:lnTo>
                    <a:lnTo>
                      <a:pt x="18" y="27"/>
                    </a:lnTo>
                    <a:close/>
                  </a:path>
                </a:pathLst>
              </a:custGeom>
              <a:solidFill>
                <a:srgbClr val="8E43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5" name="ï$1ïḋè">
                <a:extLst>
                  <a:ext uri="{FF2B5EF4-FFF2-40B4-BE49-F238E27FC236}">
                    <a16:creationId xmlns:a16="http://schemas.microsoft.com/office/drawing/2014/main" id="{90527D38-579F-4E0B-84AE-2A684B96197A}"/>
                  </a:ext>
                </a:extLst>
              </p:cNvPr>
              <p:cNvSpPr/>
              <p:nvPr/>
            </p:nvSpPr>
            <p:spPr bwMode="auto">
              <a:xfrm>
                <a:off x="4509" y="2511"/>
                <a:ext cx="18" cy="31"/>
              </a:xfrm>
              <a:custGeom>
                <a:avLst/>
                <a:gdLst>
                  <a:gd name="T0" fmla="*/ 18 w 18"/>
                  <a:gd name="T1" fmla="*/ 27 h 31"/>
                  <a:gd name="T2" fmla="*/ 18 w 18"/>
                  <a:gd name="T3" fmla="*/ 31 h 31"/>
                  <a:gd name="T4" fmla="*/ 0 w 18"/>
                  <a:gd name="T5" fmla="*/ 31 h 31"/>
                  <a:gd name="T6" fmla="*/ 0 w 18"/>
                  <a:gd name="T7" fmla="*/ 0 h 31"/>
                  <a:gd name="T8" fmla="*/ 4 w 18"/>
                  <a:gd name="T9" fmla="*/ 0 h 31"/>
                  <a:gd name="T10" fmla="*/ 4 w 18"/>
                  <a:gd name="T11" fmla="*/ 27 h 31"/>
                  <a:gd name="T12" fmla="*/ 18 w 18"/>
                  <a:gd name="T13" fmla="*/ 27 h 31"/>
                </a:gdLst>
                <a:ahLst/>
                <a:cxnLst>
                  <a:cxn ang="0">
                    <a:pos x="T0" y="T1"/>
                  </a:cxn>
                  <a:cxn ang="0">
                    <a:pos x="T2" y="T3"/>
                  </a:cxn>
                  <a:cxn ang="0">
                    <a:pos x="T4" y="T5"/>
                  </a:cxn>
                  <a:cxn ang="0">
                    <a:pos x="T6" y="T7"/>
                  </a:cxn>
                  <a:cxn ang="0">
                    <a:pos x="T8" y="T9"/>
                  </a:cxn>
                  <a:cxn ang="0">
                    <a:pos x="T10" y="T11"/>
                  </a:cxn>
                  <a:cxn ang="0">
                    <a:pos x="T12" y="T13"/>
                  </a:cxn>
                </a:cxnLst>
                <a:rect l="0" t="0" r="r" b="b"/>
                <a:pathLst>
                  <a:path w="18" h="31">
                    <a:moveTo>
                      <a:pt x="18" y="27"/>
                    </a:moveTo>
                    <a:lnTo>
                      <a:pt x="18" y="31"/>
                    </a:lnTo>
                    <a:lnTo>
                      <a:pt x="0" y="31"/>
                    </a:lnTo>
                    <a:lnTo>
                      <a:pt x="0" y="0"/>
                    </a:lnTo>
                    <a:lnTo>
                      <a:pt x="4" y="0"/>
                    </a:lnTo>
                    <a:lnTo>
                      <a:pt x="4" y="27"/>
                    </a:lnTo>
                    <a:lnTo>
                      <a:pt x="18"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6" name="îṧliḍè">
                <a:extLst>
                  <a:ext uri="{FF2B5EF4-FFF2-40B4-BE49-F238E27FC236}">
                    <a16:creationId xmlns:a16="http://schemas.microsoft.com/office/drawing/2014/main" id="{0382711C-F24F-43D5-BB9F-71F444BE5D85}"/>
                  </a:ext>
                </a:extLst>
              </p:cNvPr>
              <p:cNvSpPr/>
              <p:nvPr/>
            </p:nvSpPr>
            <p:spPr bwMode="auto">
              <a:xfrm>
                <a:off x="4530" y="2518"/>
                <a:ext cx="21" cy="24"/>
              </a:xfrm>
              <a:custGeom>
                <a:avLst/>
                <a:gdLst>
                  <a:gd name="T0" fmla="*/ 37 w 37"/>
                  <a:gd name="T1" fmla="*/ 21 h 42"/>
                  <a:gd name="T2" fmla="*/ 36 w 37"/>
                  <a:gd name="T3" fmla="*/ 29 h 42"/>
                  <a:gd name="T4" fmla="*/ 32 w 37"/>
                  <a:gd name="T5" fmla="*/ 36 h 42"/>
                  <a:gd name="T6" fmla="*/ 26 w 37"/>
                  <a:gd name="T7" fmla="*/ 40 h 42"/>
                  <a:gd name="T8" fmla="*/ 18 w 37"/>
                  <a:gd name="T9" fmla="*/ 42 h 42"/>
                  <a:gd name="T10" fmla="*/ 11 w 37"/>
                  <a:gd name="T11" fmla="*/ 40 h 42"/>
                  <a:gd name="T12" fmla="*/ 5 w 37"/>
                  <a:gd name="T13" fmla="*/ 36 h 42"/>
                  <a:gd name="T14" fmla="*/ 1 w 37"/>
                  <a:gd name="T15" fmla="*/ 29 h 42"/>
                  <a:gd name="T16" fmla="*/ 0 w 37"/>
                  <a:gd name="T17" fmla="*/ 21 h 42"/>
                  <a:gd name="T18" fmla="*/ 1 w 37"/>
                  <a:gd name="T19" fmla="*/ 12 h 42"/>
                  <a:gd name="T20" fmla="*/ 5 w 37"/>
                  <a:gd name="T21" fmla="*/ 5 h 42"/>
                  <a:gd name="T22" fmla="*/ 11 w 37"/>
                  <a:gd name="T23" fmla="*/ 1 h 42"/>
                  <a:gd name="T24" fmla="*/ 18 w 37"/>
                  <a:gd name="T25" fmla="*/ 0 h 42"/>
                  <a:gd name="T26" fmla="*/ 26 w 37"/>
                  <a:gd name="T27" fmla="*/ 1 h 42"/>
                  <a:gd name="T28" fmla="*/ 32 w 37"/>
                  <a:gd name="T29" fmla="*/ 5 h 42"/>
                  <a:gd name="T30" fmla="*/ 36 w 37"/>
                  <a:gd name="T31" fmla="*/ 12 h 42"/>
                  <a:gd name="T32" fmla="*/ 37 w 37"/>
                  <a:gd name="T33" fmla="*/ 21 h 42"/>
                  <a:gd name="T34" fmla="*/ 30 w 37"/>
                  <a:gd name="T35" fmla="*/ 21 h 42"/>
                  <a:gd name="T36" fmla="*/ 27 w 37"/>
                  <a:gd name="T37" fmla="*/ 10 h 42"/>
                  <a:gd name="T38" fmla="*/ 18 w 37"/>
                  <a:gd name="T39" fmla="*/ 6 h 42"/>
                  <a:gd name="T40" fmla="*/ 10 w 37"/>
                  <a:gd name="T41" fmla="*/ 10 h 42"/>
                  <a:gd name="T42" fmla="*/ 7 w 37"/>
                  <a:gd name="T43" fmla="*/ 21 h 42"/>
                  <a:gd name="T44" fmla="*/ 10 w 37"/>
                  <a:gd name="T45" fmla="*/ 31 h 42"/>
                  <a:gd name="T46" fmla="*/ 18 w 37"/>
                  <a:gd name="T47" fmla="*/ 35 h 42"/>
                  <a:gd name="T48" fmla="*/ 27 w 37"/>
                  <a:gd name="T49" fmla="*/ 31 h 42"/>
                  <a:gd name="T50" fmla="*/ 30 w 37"/>
                  <a:gd name="T51"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2">
                    <a:moveTo>
                      <a:pt x="37" y="21"/>
                    </a:moveTo>
                    <a:cubicBezTo>
                      <a:pt x="37" y="24"/>
                      <a:pt x="37" y="27"/>
                      <a:pt x="36" y="29"/>
                    </a:cubicBezTo>
                    <a:cubicBezTo>
                      <a:pt x="35" y="32"/>
                      <a:pt x="34" y="34"/>
                      <a:pt x="32" y="36"/>
                    </a:cubicBezTo>
                    <a:cubicBezTo>
                      <a:pt x="30" y="38"/>
                      <a:pt x="28" y="39"/>
                      <a:pt x="26" y="40"/>
                    </a:cubicBezTo>
                    <a:cubicBezTo>
                      <a:pt x="24" y="41"/>
                      <a:pt x="21" y="42"/>
                      <a:pt x="18" y="42"/>
                    </a:cubicBezTo>
                    <a:cubicBezTo>
                      <a:pt x="16" y="42"/>
                      <a:pt x="13" y="41"/>
                      <a:pt x="11" y="40"/>
                    </a:cubicBezTo>
                    <a:cubicBezTo>
                      <a:pt x="9" y="39"/>
                      <a:pt x="7" y="38"/>
                      <a:pt x="5" y="36"/>
                    </a:cubicBezTo>
                    <a:cubicBezTo>
                      <a:pt x="3" y="34"/>
                      <a:pt x="2" y="32"/>
                      <a:pt x="1" y="29"/>
                    </a:cubicBezTo>
                    <a:cubicBezTo>
                      <a:pt x="0" y="27"/>
                      <a:pt x="0" y="24"/>
                      <a:pt x="0" y="21"/>
                    </a:cubicBezTo>
                    <a:cubicBezTo>
                      <a:pt x="0" y="18"/>
                      <a:pt x="0" y="15"/>
                      <a:pt x="1" y="12"/>
                    </a:cubicBezTo>
                    <a:cubicBezTo>
                      <a:pt x="2" y="10"/>
                      <a:pt x="3" y="7"/>
                      <a:pt x="5" y="5"/>
                    </a:cubicBezTo>
                    <a:cubicBezTo>
                      <a:pt x="7" y="4"/>
                      <a:pt x="9" y="2"/>
                      <a:pt x="11" y="1"/>
                    </a:cubicBezTo>
                    <a:cubicBezTo>
                      <a:pt x="13" y="0"/>
                      <a:pt x="16" y="0"/>
                      <a:pt x="18" y="0"/>
                    </a:cubicBezTo>
                    <a:cubicBezTo>
                      <a:pt x="21" y="0"/>
                      <a:pt x="24" y="0"/>
                      <a:pt x="26" y="1"/>
                    </a:cubicBezTo>
                    <a:cubicBezTo>
                      <a:pt x="28" y="2"/>
                      <a:pt x="30" y="4"/>
                      <a:pt x="32" y="5"/>
                    </a:cubicBezTo>
                    <a:cubicBezTo>
                      <a:pt x="34" y="7"/>
                      <a:pt x="35" y="10"/>
                      <a:pt x="36" y="12"/>
                    </a:cubicBezTo>
                    <a:cubicBezTo>
                      <a:pt x="37" y="15"/>
                      <a:pt x="37" y="18"/>
                      <a:pt x="37" y="21"/>
                    </a:cubicBezTo>
                    <a:moveTo>
                      <a:pt x="30" y="21"/>
                    </a:moveTo>
                    <a:cubicBezTo>
                      <a:pt x="30" y="16"/>
                      <a:pt x="29" y="13"/>
                      <a:pt x="27" y="10"/>
                    </a:cubicBezTo>
                    <a:cubicBezTo>
                      <a:pt x="25" y="7"/>
                      <a:pt x="22" y="6"/>
                      <a:pt x="18" y="6"/>
                    </a:cubicBezTo>
                    <a:cubicBezTo>
                      <a:pt x="15" y="6"/>
                      <a:pt x="12" y="7"/>
                      <a:pt x="10" y="10"/>
                    </a:cubicBezTo>
                    <a:cubicBezTo>
                      <a:pt x="8" y="13"/>
                      <a:pt x="7" y="16"/>
                      <a:pt x="7" y="21"/>
                    </a:cubicBezTo>
                    <a:cubicBezTo>
                      <a:pt x="7" y="25"/>
                      <a:pt x="8" y="29"/>
                      <a:pt x="10" y="31"/>
                    </a:cubicBezTo>
                    <a:cubicBezTo>
                      <a:pt x="12" y="34"/>
                      <a:pt x="15" y="35"/>
                      <a:pt x="18" y="35"/>
                    </a:cubicBezTo>
                    <a:cubicBezTo>
                      <a:pt x="22" y="35"/>
                      <a:pt x="25" y="34"/>
                      <a:pt x="27" y="31"/>
                    </a:cubicBezTo>
                    <a:cubicBezTo>
                      <a:pt x="29" y="29"/>
                      <a:pt x="30" y="25"/>
                      <a:pt x="30" y="21"/>
                    </a:cubicBezTo>
                  </a:path>
                </a:pathLst>
              </a:custGeom>
              <a:solidFill>
                <a:srgbClr val="8E43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7" name="ïṧlîḑe">
                <a:extLst>
                  <a:ext uri="{FF2B5EF4-FFF2-40B4-BE49-F238E27FC236}">
                    <a16:creationId xmlns:a16="http://schemas.microsoft.com/office/drawing/2014/main" id="{7F691482-B480-49B4-BCF2-52244A3886BF}"/>
                  </a:ext>
                </a:extLst>
              </p:cNvPr>
              <p:cNvSpPr/>
              <p:nvPr/>
            </p:nvSpPr>
            <p:spPr bwMode="auto">
              <a:xfrm>
                <a:off x="4555" y="2518"/>
                <a:ext cx="18" cy="24"/>
              </a:xfrm>
              <a:custGeom>
                <a:avLst/>
                <a:gdLst>
                  <a:gd name="T0" fmla="*/ 16 w 31"/>
                  <a:gd name="T1" fmla="*/ 0 h 41"/>
                  <a:gd name="T2" fmla="*/ 23 w 31"/>
                  <a:gd name="T3" fmla="*/ 1 h 41"/>
                  <a:gd name="T4" fmla="*/ 28 w 31"/>
                  <a:gd name="T5" fmla="*/ 4 h 41"/>
                  <a:gd name="T6" fmla="*/ 31 w 31"/>
                  <a:gd name="T7" fmla="*/ 9 h 41"/>
                  <a:gd name="T8" fmla="*/ 31 w 31"/>
                  <a:gd name="T9" fmla="*/ 15 h 41"/>
                  <a:gd name="T10" fmla="*/ 31 w 31"/>
                  <a:gd name="T11" fmla="*/ 40 h 41"/>
                  <a:gd name="T12" fmla="*/ 29 w 31"/>
                  <a:gd name="T13" fmla="*/ 40 h 41"/>
                  <a:gd name="T14" fmla="*/ 25 w 31"/>
                  <a:gd name="T15" fmla="*/ 41 h 41"/>
                  <a:gd name="T16" fmla="*/ 21 w 31"/>
                  <a:gd name="T17" fmla="*/ 41 h 41"/>
                  <a:gd name="T18" fmla="*/ 16 w 31"/>
                  <a:gd name="T19" fmla="*/ 41 h 41"/>
                  <a:gd name="T20" fmla="*/ 10 w 31"/>
                  <a:gd name="T21" fmla="*/ 41 h 41"/>
                  <a:gd name="T22" fmla="*/ 5 w 31"/>
                  <a:gd name="T23" fmla="*/ 39 h 41"/>
                  <a:gd name="T24" fmla="*/ 2 w 31"/>
                  <a:gd name="T25" fmla="*/ 35 h 41"/>
                  <a:gd name="T26" fmla="*/ 0 w 31"/>
                  <a:gd name="T27" fmla="*/ 29 h 41"/>
                  <a:gd name="T28" fmla="*/ 2 w 31"/>
                  <a:gd name="T29" fmla="*/ 23 h 41"/>
                  <a:gd name="T30" fmla="*/ 5 w 31"/>
                  <a:gd name="T31" fmla="*/ 19 h 41"/>
                  <a:gd name="T32" fmla="*/ 11 w 31"/>
                  <a:gd name="T33" fmla="*/ 17 h 41"/>
                  <a:gd name="T34" fmla="*/ 17 w 31"/>
                  <a:gd name="T35" fmla="*/ 16 h 41"/>
                  <a:gd name="T36" fmla="*/ 19 w 31"/>
                  <a:gd name="T37" fmla="*/ 16 h 41"/>
                  <a:gd name="T38" fmla="*/ 22 w 31"/>
                  <a:gd name="T39" fmla="*/ 17 h 41"/>
                  <a:gd name="T40" fmla="*/ 23 w 31"/>
                  <a:gd name="T41" fmla="*/ 17 h 41"/>
                  <a:gd name="T42" fmla="*/ 24 w 31"/>
                  <a:gd name="T43" fmla="*/ 17 h 41"/>
                  <a:gd name="T44" fmla="*/ 24 w 31"/>
                  <a:gd name="T45" fmla="*/ 15 h 41"/>
                  <a:gd name="T46" fmla="*/ 24 w 31"/>
                  <a:gd name="T47" fmla="*/ 12 h 41"/>
                  <a:gd name="T48" fmla="*/ 23 w 31"/>
                  <a:gd name="T49" fmla="*/ 9 h 41"/>
                  <a:gd name="T50" fmla="*/ 20 w 31"/>
                  <a:gd name="T51" fmla="*/ 7 h 41"/>
                  <a:gd name="T52" fmla="*/ 15 w 31"/>
                  <a:gd name="T53" fmla="*/ 6 h 41"/>
                  <a:gd name="T54" fmla="*/ 9 w 31"/>
                  <a:gd name="T55" fmla="*/ 6 h 41"/>
                  <a:gd name="T56" fmla="*/ 5 w 31"/>
                  <a:gd name="T57" fmla="*/ 7 h 41"/>
                  <a:gd name="T58" fmla="*/ 5 w 31"/>
                  <a:gd name="T59" fmla="*/ 1 h 41"/>
                  <a:gd name="T60" fmla="*/ 9 w 31"/>
                  <a:gd name="T61" fmla="*/ 0 h 41"/>
                  <a:gd name="T62" fmla="*/ 16 w 31"/>
                  <a:gd name="T63" fmla="*/ 0 h 41"/>
                  <a:gd name="T64" fmla="*/ 17 w 31"/>
                  <a:gd name="T65" fmla="*/ 35 h 41"/>
                  <a:gd name="T66" fmla="*/ 21 w 31"/>
                  <a:gd name="T67" fmla="*/ 35 h 41"/>
                  <a:gd name="T68" fmla="*/ 24 w 31"/>
                  <a:gd name="T69" fmla="*/ 35 h 41"/>
                  <a:gd name="T70" fmla="*/ 24 w 31"/>
                  <a:gd name="T71" fmla="*/ 23 h 41"/>
                  <a:gd name="T72" fmla="*/ 22 w 31"/>
                  <a:gd name="T73" fmla="*/ 22 h 41"/>
                  <a:gd name="T74" fmla="*/ 18 w 31"/>
                  <a:gd name="T75" fmla="*/ 22 h 41"/>
                  <a:gd name="T76" fmla="*/ 14 w 31"/>
                  <a:gd name="T77" fmla="*/ 22 h 41"/>
                  <a:gd name="T78" fmla="*/ 11 w 31"/>
                  <a:gd name="T79" fmla="*/ 23 h 41"/>
                  <a:gd name="T80" fmla="*/ 9 w 31"/>
                  <a:gd name="T81" fmla="*/ 25 h 41"/>
                  <a:gd name="T82" fmla="*/ 8 w 31"/>
                  <a:gd name="T83" fmla="*/ 29 h 41"/>
                  <a:gd name="T84" fmla="*/ 10 w 31"/>
                  <a:gd name="T85" fmla="*/ 34 h 41"/>
                  <a:gd name="T86" fmla="*/ 17 w 31"/>
                  <a:gd name="T87"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41">
                    <a:moveTo>
                      <a:pt x="16" y="0"/>
                    </a:moveTo>
                    <a:cubicBezTo>
                      <a:pt x="19" y="0"/>
                      <a:pt x="21" y="0"/>
                      <a:pt x="23" y="1"/>
                    </a:cubicBezTo>
                    <a:cubicBezTo>
                      <a:pt x="25" y="2"/>
                      <a:pt x="27" y="3"/>
                      <a:pt x="28" y="4"/>
                    </a:cubicBezTo>
                    <a:cubicBezTo>
                      <a:pt x="29" y="5"/>
                      <a:pt x="30" y="7"/>
                      <a:pt x="31" y="9"/>
                    </a:cubicBezTo>
                    <a:cubicBezTo>
                      <a:pt x="31" y="11"/>
                      <a:pt x="31" y="13"/>
                      <a:pt x="31" y="15"/>
                    </a:cubicBezTo>
                    <a:cubicBezTo>
                      <a:pt x="31" y="40"/>
                      <a:pt x="31" y="40"/>
                      <a:pt x="31" y="40"/>
                    </a:cubicBezTo>
                    <a:cubicBezTo>
                      <a:pt x="31" y="40"/>
                      <a:pt x="30" y="40"/>
                      <a:pt x="29" y="40"/>
                    </a:cubicBezTo>
                    <a:cubicBezTo>
                      <a:pt x="28" y="41"/>
                      <a:pt x="27" y="41"/>
                      <a:pt x="25" y="41"/>
                    </a:cubicBezTo>
                    <a:cubicBezTo>
                      <a:pt x="24" y="41"/>
                      <a:pt x="22" y="41"/>
                      <a:pt x="21" y="41"/>
                    </a:cubicBezTo>
                    <a:cubicBezTo>
                      <a:pt x="19" y="41"/>
                      <a:pt x="17" y="41"/>
                      <a:pt x="16" y="41"/>
                    </a:cubicBezTo>
                    <a:cubicBezTo>
                      <a:pt x="14" y="41"/>
                      <a:pt x="12" y="41"/>
                      <a:pt x="10" y="41"/>
                    </a:cubicBezTo>
                    <a:cubicBezTo>
                      <a:pt x="8" y="40"/>
                      <a:pt x="6" y="40"/>
                      <a:pt x="5" y="39"/>
                    </a:cubicBezTo>
                    <a:cubicBezTo>
                      <a:pt x="3" y="38"/>
                      <a:pt x="2" y="36"/>
                      <a:pt x="2" y="35"/>
                    </a:cubicBezTo>
                    <a:cubicBezTo>
                      <a:pt x="1" y="33"/>
                      <a:pt x="0" y="31"/>
                      <a:pt x="0" y="29"/>
                    </a:cubicBezTo>
                    <a:cubicBezTo>
                      <a:pt x="0" y="27"/>
                      <a:pt x="1" y="25"/>
                      <a:pt x="2" y="23"/>
                    </a:cubicBezTo>
                    <a:cubicBezTo>
                      <a:pt x="3" y="21"/>
                      <a:pt x="4" y="20"/>
                      <a:pt x="5" y="19"/>
                    </a:cubicBezTo>
                    <a:cubicBezTo>
                      <a:pt x="7" y="18"/>
                      <a:pt x="9" y="18"/>
                      <a:pt x="11" y="17"/>
                    </a:cubicBezTo>
                    <a:cubicBezTo>
                      <a:pt x="13" y="17"/>
                      <a:pt x="15" y="16"/>
                      <a:pt x="17" y="16"/>
                    </a:cubicBezTo>
                    <a:cubicBezTo>
                      <a:pt x="18" y="16"/>
                      <a:pt x="19" y="16"/>
                      <a:pt x="19" y="16"/>
                    </a:cubicBezTo>
                    <a:cubicBezTo>
                      <a:pt x="20" y="17"/>
                      <a:pt x="21" y="17"/>
                      <a:pt x="22" y="17"/>
                    </a:cubicBezTo>
                    <a:cubicBezTo>
                      <a:pt x="22" y="17"/>
                      <a:pt x="23" y="17"/>
                      <a:pt x="23" y="17"/>
                    </a:cubicBezTo>
                    <a:cubicBezTo>
                      <a:pt x="24" y="17"/>
                      <a:pt x="24" y="17"/>
                      <a:pt x="24" y="17"/>
                    </a:cubicBezTo>
                    <a:cubicBezTo>
                      <a:pt x="24" y="15"/>
                      <a:pt x="24" y="15"/>
                      <a:pt x="24" y="15"/>
                    </a:cubicBezTo>
                    <a:cubicBezTo>
                      <a:pt x="24" y="14"/>
                      <a:pt x="24" y="13"/>
                      <a:pt x="24" y="12"/>
                    </a:cubicBezTo>
                    <a:cubicBezTo>
                      <a:pt x="24" y="11"/>
                      <a:pt x="23" y="10"/>
                      <a:pt x="23" y="9"/>
                    </a:cubicBezTo>
                    <a:cubicBezTo>
                      <a:pt x="22" y="8"/>
                      <a:pt x="21" y="7"/>
                      <a:pt x="20" y="7"/>
                    </a:cubicBezTo>
                    <a:cubicBezTo>
                      <a:pt x="19" y="6"/>
                      <a:pt x="17" y="6"/>
                      <a:pt x="15" y="6"/>
                    </a:cubicBezTo>
                    <a:cubicBezTo>
                      <a:pt x="13" y="6"/>
                      <a:pt x="11" y="6"/>
                      <a:pt x="9" y="6"/>
                    </a:cubicBezTo>
                    <a:cubicBezTo>
                      <a:pt x="8" y="7"/>
                      <a:pt x="6" y="7"/>
                      <a:pt x="5" y="7"/>
                    </a:cubicBezTo>
                    <a:cubicBezTo>
                      <a:pt x="5" y="1"/>
                      <a:pt x="5" y="1"/>
                      <a:pt x="5" y="1"/>
                    </a:cubicBezTo>
                    <a:cubicBezTo>
                      <a:pt x="5" y="1"/>
                      <a:pt x="7" y="1"/>
                      <a:pt x="9" y="0"/>
                    </a:cubicBezTo>
                    <a:cubicBezTo>
                      <a:pt x="11" y="0"/>
                      <a:pt x="14" y="0"/>
                      <a:pt x="16" y="0"/>
                    </a:cubicBezTo>
                    <a:moveTo>
                      <a:pt x="17" y="35"/>
                    </a:moveTo>
                    <a:cubicBezTo>
                      <a:pt x="18" y="35"/>
                      <a:pt x="20" y="35"/>
                      <a:pt x="21" y="35"/>
                    </a:cubicBezTo>
                    <a:cubicBezTo>
                      <a:pt x="23" y="35"/>
                      <a:pt x="24" y="35"/>
                      <a:pt x="24" y="35"/>
                    </a:cubicBezTo>
                    <a:cubicBezTo>
                      <a:pt x="24" y="23"/>
                      <a:pt x="24" y="23"/>
                      <a:pt x="24" y="23"/>
                    </a:cubicBezTo>
                    <a:cubicBezTo>
                      <a:pt x="24" y="23"/>
                      <a:pt x="23" y="23"/>
                      <a:pt x="22" y="22"/>
                    </a:cubicBezTo>
                    <a:cubicBezTo>
                      <a:pt x="21" y="22"/>
                      <a:pt x="19" y="22"/>
                      <a:pt x="18" y="22"/>
                    </a:cubicBezTo>
                    <a:cubicBezTo>
                      <a:pt x="17" y="22"/>
                      <a:pt x="16" y="22"/>
                      <a:pt x="14" y="22"/>
                    </a:cubicBezTo>
                    <a:cubicBezTo>
                      <a:pt x="13" y="22"/>
                      <a:pt x="12" y="23"/>
                      <a:pt x="11" y="23"/>
                    </a:cubicBezTo>
                    <a:cubicBezTo>
                      <a:pt x="10" y="24"/>
                      <a:pt x="9" y="24"/>
                      <a:pt x="9" y="25"/>
                    </a:cubicBezTo>
                    <a:cubicBezTo>
                      <a:pt x="8" y="26"/>
                      <a:pt x="8" y="27"/>
                      <a:pt x="8" y="29"/>
                    </a:cubicBezTo>
                    <a:cubicBezTo>
                      <a:pt x="8" y="31"/>
                      <a:pt x="8" y="33"/>
                      <a:pt x="10" y="34"/>
                    </a:cubicBezTo>
                    <a:cubicBezTo>
                      <a:pt x="12" y="35"/>
                      <a:pt x="14" y="35"/>
                      <a:pt x="17" y="35"/>
                    </a:cubicBezTo>
                  </a:path>
                </a:pathLst>
              </a:custGeom>
              <a:solidFill>
                <a:srgbClr val="8E43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8" name="îsļidê">
                <a:extLst>
                  <a:ext uri="{FF2B5EF4-FFF2-40B4-BE49-F238E27FC236}">
                    <a16:creationId xmlns:a16="http://schemas.microsoft.com/office/drawing/2014/main" id="{B9AB272F-CDE0-426A-8F81-6AEA92402CD5}"/>
                  </a:ext>
                </a:extLst>
              </p:cNvPr>
              <p:cNvSpPr/>
              <p:nvPr/>
            </p:nvSpPr>
            <p:spPr bwMode="auto">
              <a:xfrm>
                <a:off x="4579" y="2507"/>
                <a:ext cx="20" cy="35"/>
              </a:xfrm>
              <a:custGeom>
                <a:avLst/>
                <a:gdLst>
                  <a:gd name="T0" fmla="*/ 28 w 35"/>
                  <a:gd name="T1" fmla="*/ 1 h 61"/>
                  <a:gd name="T2" fmla="*/ 35 w 35"/>
                  <a:gd name="T3" fmla="*/ 0 h 61"/>
                  <a:gd name="T4" fmla="*/ 35 w 35"/>
                  <a:gd name="T5" fmla="*/ 58 h 61"/>
                  <a:gd name="T6" fmla="*/ 29 w 35"/>
                  <a:gd name="T7" fmla="*/ 60 h 61"/>
                  <a:gd name="T8" fmla="*/ 20 w 35"/>
                  <a:gd name="T9" fmla="*/ 61 h 61"/>
                  <a:gd name="T10" fmla="*/ 12 w 35"/>
                  <a:gd name="T11" fmla="*/ 59 h 61"/>
                  <a:gd name="T12" fmla="*/ 6 w 35"/>
                  <a:gd name="T13" fmla="*/ 55 h 61"/>
                  <a:gd name="T14" fmla="*/ 2 w 35"/>
                  <a:gd name="T15" fmla="*/ 48 h 61"/>
                  <a:gd name="T16" fmla="*/ 0 w 35"/>
                  <a:gd name="T17" fmla="*/ 40 h 61"/>
                  <a:gd name="T18" fmla="*/ 1 w 35"/>
                  <a:gd name="T19" fmla="*/ 31 h 61"/>
                  <a:gd name="T20" fmla="*/ 5 w 35"/>
                  <a:gd name="T21" fmla="*/ 25 h 61"/>
                  <a:gd name="T22" fmla="*/ 10 w 35"/>
                  <a:gd name="T23" fmla="*/ 20 h 61"/>
                  <a:gd name="T24" fmla="*/ 18 w 35"/>
                  <a:gd name="T25" fmla="*/ 19 h 61"/>
                  <a:gd name="T26" fmla="*/ 24 w 35"/>
                  <a:gd name="T27" fmla="*/ 20 h 61"/>
                  <a:gd name="T28" fmla="*/ 28 w 35"/>
                  <a:gd name="T29" fmla="*/ 21 h 61"/>
                  <a:gd name="T30" fmla="*/ 28 w 35"/>
                  <a:gd name="T31" fmla="*/ 1 h 61"/>
                  <a:gd name="T32" fmla="*/ 28 w 35"/>
                  <a:gd name="T33" fmla="*/ 28 h 61"/>
                  <a:gd name="T34" fmla="*/ 24 w 35"/>
                  <a:gd name="T35" fmla="*/ 26 h 61"/>
                  <a:gd name="T36" fmla="*/ 19 w 35"/>
                  <a:gd name="T37" fmla="*/ 25 h 61"/>
                  <a:gd name="T38" fmla="*/ 14 w 35"/>
                  <a:gd name="T39" fmla="*/ 26 h 61"/>
                  <a:gd name="T40" fmla="*/ 10 w 35"/>
                  <a:gd name="T41" fmla="*/ 29 h 61"/>
                  <a:gd name="T42" fmla="*/ 8 w 35"/>
                  <a:gd name="T43" fmla="*/ 34 h 61"/>
                  <a:gd name="T44" fmla="*/ 8 w 35"/>
                  <a:gd name="T45" fmla="*/ 40 h 61"/>
                  <a:gd name="T46" fmla="*/ 11 w 35"/>
                  <a:gd name="T47" fmla="*/ 50 h 61"/>
                  <a:gd name="T48" fmla="*/ 20 w 35"/>
                  <a:gd name="T49" fmla="*/ 54 h 61"/>
                  <a:gd name="T50" fmla="*/ 25 w 35"/>
                  <a:gd name="T51" fmla="*/ 54 h 61"/>
                  <a:gd name="T52" fmla="*/ 28 w 35"/>
                  <a:gd name="T53" fmla="*/ 53 h 61"/>
                  <a:gd name="T54" fmla="*/ 28 w 35"/>
                  <a:gd name="T55" fmla="*/ 2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61">
                    <a:moveTo>
                      <a:pt x="28" y="1"/>
                    </a:moveTo>
                    <a:cubicBezTo>
                      <a:pt x="35" y="0"/>
                      <a:pt x="35" y="0"/>
                      <a:pt x="35" y="0"/>
                    </a:cubicBezTo>
                    <a:cubicBezTo>
                      <a:pt x="35" y="58"/>
                      <a:pt x="35" y="58"/>
                      <a:pt x="35" y="58"/>
                    </a:cubicBezTo>
                    <a:cubicBezTo>
                      <a:pt x="34" y="59"/>
                      <a:pt x="32" y="59"/>
                      <a:pt x="29" y="60"/>
                    </a:cubicBezTo>
                    <a:cubicBezTo>
                      <a:pt x="26" y="60"/>
                      <a:pt x="23" y="61"/>
                      <a:pt x="20" y="61"/>
                    </a:cubicBezTo>
                    <a:cubicBezTo>
                      <a:pt x="17" y="61"/>
                      <a:pt x="14" y="60"/>
                      <a:pt x="12" y="59"/>
                    </a:cubicBezTo>
                    <a:cubicBezTo>
                      <a:pt x="9" y="58"/>
                      <a:pt x="7" y="57"/>
                      <a:pt x="6" y="55"/>
                    </a:cubicBezTo>
                    <a:cubicBezTo>
                      <a:pt x="4" y="53"/>
                      <a:pt x="2" y="51"/>
                      <a:pt x="2" y="48"/>
                    </a:cubicBezTo>
                    <a:cubicBezTo>
                      <a:pt x="1" y="46"/>
                      <a:pt x="0" y="43"/>
                      <a:pt x="0" y="40"/>
                    </a:cubicBezTo>
                    <a:cubicBezTo>
                      <a:pt x="0" y="37"/>
                      <a:pt x="0" y="34"/>
                      <a:pt x="1" y="31"/>
                    </a:cubicBezTo>
                    <a:cubicBezTo>
                      <a:pt x="2" y="29"/>
                      <a:pt x="3" y="26"/>
                      <a:pt x="5" y="25"/>
                    </a:cubicBezTo>
                    <a:cubicBezTo>
                      <a:pt x="6" y="23"/>
                      <a:pt x="8" y="21"/>
                      <a:pt x="10" y="20"/>
                    </a:cubicBezTo>
                    <a:cubicBezTo>
                      <a:pt x="13" y="19"/>
                      <a:pt x="15" y="19"/>
                      <a:pt x="18" y="19"/>
                    </a:cubicBezTo>
                    <a:cubicBezTo>
                      <a:pt x="20" y="19"/>
                      <a:pt x="22" y="19"/>
                      <a:pt x="24" y="20"/>
                    </a:cubicBezTo>
                    <a:cubicBezTo>
                      <a:pt x="26" y="20"/>
                      <a:pt x="27" y="21"/>
                      <a:pt x="28" y="21"/>
                    </a:cubicBezTo>
                    <a:cubicBezTo>
                      <a:pt x="28" y="1"/>
                      <a:pt x="28" y="1"/>
                      <a:pt x="28" y="1"/>
                    </a:cubicBezTo>
                    <a:moveTo>
                      <a:pt x="28" y="28"/>
                    </a:moveTo>
                    <a:cubicBezTo>
                      <a:pt x="27" y="27"/>
                      <a:pt x="26" y="27"/>
                      <a:pt x="24" y="26"/>
                    </a:cubicBezTo>
                    <a:cubicBezTo>
                      <a:pt x="23" y="25"/>
                      <a:pt x="21" y="25"/>
                      <a:pt x="19" y="25"/>
                    </a:cubicBezTo>
                    <a:cubicBezTo>
                      <a:pt x="17" y="25"/>
                      <a:pt x="15" y="25"/>
                      <a:pt x="14" y="26"/>
                    </a:cubicBezTo>
                    <a:cubicBezTo>
                      <a:pt x="12" y="27"/>
                      <a:pt x="11" y="28"/>
                      <a:pt x="10" y="29"/>
                    </a:cubicBezTo>
                    <a:cubicBezTo>
                      <a:pt x="9" y="31"/>
                      <a:pt x="9" y="32"/>
                      <a:pt x="8" y="34"/>
                    </a:cubicBezTo>
                    <a:cubicBezTo>
                      <a:pt x="8" y="36"/>
                      <a:pt x="8" y="38"/>
                      <a:pt x="8" y="40"/>
                    </a:cubicBezTo>
                    <a:cubicBezTo>
                      <a:pt x="8" y="44"/>
                      <a:pt x="9" y="48"/>
                      <a:pt x="11" y="50"/>
                    </a:cubicBezTo>
                    <a:cubicBezTo>
                      <a:pt x="13" y="53"/>
                      <a:pt x="16" y="54"/>
                      <a:pt x="20" y="54"/>
                    </a:cubicBezTo>
                    <a:cubicBezTo>
                      <a:pt x="22" y="54"/>
                      <a:pt x="24" y="54"/>
                      <a:pt x="25" y="54"/>
                    </a:cubicBezTo>
                    <a:cubicBezTo>
                      <a:pt x="26" y="54"/>
                      <a:pt x="27" y="54"/>
                      <a:pt x="28" y="53"/>
                    </a:cubicBezTo>
                    <a:cubicBezTo>
                      <a:pt x="28" y="28"/>
                      <a:pt x="28" y="28"/>
                      <a:pt x="28" y="28"/>
                    </a:cubicBezTo>
                  </a:path>
                </a:pathLst>
              </a:custGeom>
              <a:solidFill>
                <a:srgbClr val="8E43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9" name="ï$ḷidè">
                <a:extLst>
                  <a:ext uri="{FF2B5EF4-FFF2-40B4-BE49-F238E27FC236}">
                    <a16:creationId xmlns:a16="http://schemas.microsoft.com/office/drawing/2014/main" id="{30AA9B80-7FC5-4219-B572-06DDEB1212E6}"/>
                  </a:ext>
                </a:extLst>
              </p:cNvPr>
              <p:cNvSpPr/>
              <p:nvPr/>
            </p:nvSpPr>
            <p:spPr bwMode="auto">
              <a:xfrm>
                <a:off x="4605" y="2509"/>
                <a:ext cx="6" cy="33"/>
              </a:xfrm>
              <a:custGeom>
                <a:avLst/>
                <a:gdLst>
                  <a:gd name="T0" fmla="*/ 5 w 10"/>
                  <a:gd name="T1" fmla="*/ 9 h 57"/>
                  <a:gd name="T2" fmla="*/ 2 w 10"/>
                  <a:gd name="T3" fmla="*/ 8 h 57"/>
                  <a:gd name="T4" fmla="*/ 0 w 10"/>
                  <a:gd name="T5" fmla="*/ 5 h 57"/>
                  <a:gd name="T6" fmla="*/ 2 w 10"/>
                  <a:gd name="T7" fmla="*/ 1 h 57"/>
                  <a:gd name="T8" fmla="*/ 5 w 10"/>
                  <a:gd name="T9" fmla="*/ 0 h 57"/>
                  <a:gd name="T10" fmla="*/ 8 w 10"/>
                  <a:gd name="T11" fmla="*/ 1 h 57"/>
                  <a:gd name="T12" fmla="*/ 10 w 10"/>
                  <a:gd name="T13" fmla="*/ 5 h 57"/>
                  <a:gd name="T14" fmla="*/ 8 w 10"/>
                  <a:gd name="T15" fmla="*/ 8 h 57"/>
                  <a:gd name="T16" fmla="*/ 5 w 10"/>
                  <a:gd name="T17" fmla="*/ 9 h 57"/>
                  <a:gd name="T18" fmla="*/ 9 w 10"/>
                  <a:gd name="T19" fmla="*/ 57 h 57"/>
                  <a:gd name="T20" fmla="*/ 2 w 10"/>
                  <a:gd name="T21" fmla="*/ 57 h 57"/>
                  <a:gd name="T22" fmla="*/ 2 w 10"/>
                  <a:gd name="T23" fmla="*/ 17 h 57"/>
                  <a:gd name="T24" fmla="*/ 9 w 10"/>
                  <a:gd name="T25" fmla="*/ 17 h 57"/>
                  <a:gd name="T26" fmla="*/ 9 w 1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57">
                    <a:moveTo>
                      <a:pt x="5" y="9"/>
                    </a:moveTo>
                    <a:cubicBezTo>
                      <a:pt x="4" y="9"/>
                      <a:pt x="3" y="9"/>
                      <a:pt x="2" y="8"/>
                    </a:cubicBezTo>
                    <a:cubicBezTo>
                      <a:pt x="1" y="7"/>
                      <a:pt x="0" y="6"/>
                      <a:pt x="0" y="5"/>
                    </a:cubicBezTo>
                    <a:cubicBezTo>
                      <a:pt x="0" y="3"/>
                      <a:pt x="1" y="2"/>
                      <a:pt x="2" y="1"/>
                    </a:cubicBezTo>
                    <a:cubicBezTo>
                      <a:pt x="3" y="1"/>
                      <a:pt x="4" y="0"/>
                      <a:pt x="5" y="0"/>
                    </a:cubicBezTo>
                    <a:cubicBezTo>
                      <a:pt x="6" y="0"/>
                      <a:pt x="7" y="1"/>
                      <a:pt x="8" y="1"/>
                    </a:cubicBezTo>
                    <a:cubicBezTo>
                      <a:pt x="9" y="2"/>
                      <a:pt x="10" y="3"/>
                      <a:pt x="10" y="5"/>
                    </a:cubicBezTo>
                    <a:cubicBezTo>
                      <a:pt x="10" y="6"/>
                      <a:pt x="9" y="7"/>
                      <a:pt x="8" y="8"/>
                    </a:cubicBezTo>
                    <a:cubicBezTo>
                      <a:pt x="7" y="9"/>
                      <a:pt x="6" y="9"/>
                      <a:pt x="5" y="9"/>
                    </a:cubicBezTo>
                    <a:moveTo>
                      <a:pt x="9" y="57"/>
                    </a:moveTo>
                    <a:cubicBezTo>
                      <a:pt x="2" y="57"/>
                      <a:pt x="2" y="57"/>
                      <a:pt x="2" y="57"/>
                    </a:cubicBezTo>
                    <a:cubicBezTo>
                      <a:pt x="2" y="17"/>
                      <a:pt x="2" y="17"/>
                      <a:pt x="2" y="17"/>
                    </a:cubicBezTo>
                    <a:cubicBezTo>
                      <a:pt x="9" y="17"/>
                      <a:pt x="9" y="17"/>
                      <a:pt x="9" y="17"/>
                    </a:cubicBezTo>
                    <a:cubicBezTo>
                      <a:pt x="9" y="57"/>
                      <a:pt x="9" y="57"/>
                      <a:pt x="9" y="57"/>
                    </a:cubicBezTo>
                  </a:path>
                </a:pathLst>
              </a:custGeom>
              <a:solidFill>
                <a:srgbClr val="8E43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0" name="iŝḷíḍè">
                <a:extLst>
                  <a:ext uri="{FF2B5EF4-FFF2-40B4-BE49-F238E27FC236}">
                    <a16:creationId xmlns:a16="http://schemas.microsoft.com/office/drawing/2014/main" id="{B8F2669C-C909-4CCF-A6C6-6D55B3ED69D2}"/>
                  </a:ext>
                </a:extLst>
              </p:cNvPr>
              <p:cNvSpPr/>
              <p:nvPr/>
            </p:nvSpPr>
            <p:spPr bwMode="auto">
              <a:xfrm>
                <a:off x="4617" y="2518"/>
                <a:ext cx="18" cy="24"/>
              </a:xfrm>
              <a:custGeom>
                <a:avLst/>
                <a:gdLst>
                  <a:gd name="T0" fmla="*/ 0 w 32"/>
                  <a:gd name="T1" fmla="*/ 2 h 41"/>
                  <a:gd name="T2" fmla="*/ 6 w 32"/>
                  <a:gd name="T3" fmla="*/ 1 h 41"/>
                  <a:gd name="T4" fmla="*/ 16 w 32"/>
                  <a:gd name="T5" fmla="*/ 0 h 41"/>
                  <a:gd name="T6" fmla="*/ 24 w 32"/>
                  <a:gd name="T7" fmla="*/ 1 h 41"/>
                  <a:gd name="T8" fmla="*/ 29 w 32"/>
                  <a:gd name="T9" fmla="*/ 5 h 41"/>
                  <a:gd name="T10" fmla="*/ 31 w 32"/>
                  <a:gd name="T11" fmla="*/ 11 h 41"/>
                  <a:gd name="T12" fmla="*/ 32 w 32"/>
                  <a:gd name="T13" fmla="*/ 18 h 41"/>
                  <a:gd name="T14" fmla="*/ 32 w 32"/>
                  <a:gd name="T15" fmla="*/ 41 h 41"/>
                  <a:gd name="T16" fmla="*/ 25 w 32"/>
                  <a:gd name="T17" fmla="*/ 41 h 41"/>
                  <a:gd name="T18" fmla="*/ 25 w 32"/>
                  <a:gd name="T19" fmla="*/ 20 h 41"/>
                  <a:gd name="T20" fmla="*/ 25 w 32"/>
                  <a:gd name="T21" fmla="*/ 13 h 41"/>
                  <a:gd name="T22" fmla="*/ 23 w 32"/>
                  <a:gd name="T23" fmla="*/ 9 h 41"/>
                  <a:gd name="T24" fmla="*/ 20 w 32"/>
                  <a:gd name="T25" fmla="*/ 7 h 41"/>
                  <a:gd name="T26" fmla="*/ 15 w 32"/>
                  <a:gd name="T27" fmla="*/ 6 h 41"/>
                  <a:gd name="T28" fmla="*/ 13 w 32"/>
                  <a:gd name="T29" fmla="*/ 6 h 41"/>
                  <a:gd name="T30" fmla="*/ 10 w 32"/>
                  <a:gd name="T31" fmla="*/ 6 h 41"/>
                  <a:gd name="T32" fmla="*/ 8 w 32"/>
                  <a:gd name="T33" fmla="*/ 7 h 41"/>
                  <a:gd name="T34" fmla="*/ 7 w 32"/>
                  <a:gd name="T35" fmla="*/ 7 h 41"/>
                  <a:gd name="T36" fmla="*/ 7 w 32"/>
                  <a:gd name="T37" fmla="*/ 41 h 41"/>
                  <a:gd name="T38" fmla="*/ 0 w 32"/>
                  <a:gd name="T39" fmla="*/ 41 h 41"/>
                  <a:gd name="T40" fmla="*/ 0 w 32"/>
                  <a:gd name="T41"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2"/>
                    </a:moveTo>
                    <a:cubicBezTo>
                      <a:pt x="2" y="1"/>
                      <a:pt x="4" y="1"/>
                      <a:pt x="6" y="1"/>
                    </a:cubicBezTo>
                    <a:cubicBezTo>
                      <a:pt x="9" y="0"/>
                      <a:pt x="12" y="0"/>
                      <a:pt x="16" y="0"/>
                    </a:cubicBezTo>
                    <a:cubicBezTo>
                      <a:pt x="19" y="0"/>
                      <a:pt x="22" y="0"/>
                      <a:pt x="24" y="1"/>
                    </a:cubicBezTo>
                    <a:cubicBezTo>
                      <a:pt x="26" y="2"/>
                      <a:pt x="28" y="3"/>
                      <a:pt x="29" y="5"/>
                    </a:cubicBezTo>
                    <a:cubicBezTo>
                      <a:pt x="30" y="7"/>
                      <a:pt x="31" y="8"/>
                      <a:pt x="31" y="11"/>
                    </a:cubicBezTo>
                    <a:cubicBezTo>
                      <a:pt x="32" y="13"/>
                      <a:pt x="32" y="15"/>
                      <a:pt x="32" y="18"/>
                    </a:cubicBezTo>
                    <a:cubicBezTo>
                      <a:pt x="32" y="41"/>
                      <a:pt x="32" y="41"/>
                      <a:pt x="32" y="41"/>
                    </a:cubicBezTo>
                    <a:cubicBezTo>
                      <a:pt x="25" y="41"/>
                      <a:pt x="25" y="41"/>
                      <a:pt x="25" y="41"/>
                    </a:cubicBezTo>
                    <a:cubicBezTo>
                      <a:pt x="25" y="20"/>
                      <a:pt x="25" y="20"/>
                      <a:pt x="25" y="20"/>
                    </a:cubicBezTo>
                    <a:cubicBezTo>
                      <a:pt x="25" y="17"/>
                      <a:pt x="25" y="15"/>
                      <a:pt x="25" y="13"/>
                    </a:cubicBezTo>
                    <a:cubicBezTo>
                      <a:pt x="24" y="12"/>
                      <a:pt x="24" y="10"/>
                      <a:pt x="23" y="9"/>
                    </a:cubicBezTo>
                    <a:cubicBezTo>
                      <a:pt x="22" y="8"/>
                      <a:pt x="21" y="7"/>
                      <a:pt x="20" y="7"/>
                    </a:cubicBezTo>
                    <a:cubicBezTo>
                      <a:pt x="19" y="6"/>
                      <a:pt x="17" y="6"/>
                      <a:pt x="15" y="6"/>
                    </a:cubicBezTo>
                    <a:cubicBezTo>
                      <a:pt x="14" y="6"/>
                      <a:pt x="14" y="6"/>
                      <a:pt x="13" y="6"/>
                    </a:cubicBezTo>
                    <a:cubicBezTo>
                      <a:pt x="12" y="6"/>
                      <a:pt x="11" y="6"/>
                      <a:pt x="10" y="6"/>
                    </a:cubicBezTo>
                    <a:cubicBezTo>
                      <a:pt x="10" y="7"/>
                      <a:pt x="9" y="7"/>
                      <a:pt x="8" y="7"/>
                    </a:cubicBezTo>
                    <a:cubicBezTo>
                      <a:pt x="8" y="7"/>
                      <a:pt x="7" y="7"/>
                      <a:pt x="7" y="7"/>
                    </a:cubicBezTo>
                    <a:cubicBezTo>
                      <a:pt x="7" y="41"/>
                      <a:pt x="7" y="41"/>
                      <a:pt x="7" y="41"/>
                    </a:cubicBezTo>
                    <a:cubicBezTo>
                      <a:pt x="0" y="41"/>
                      <a:pt x="0" y="41"/>
                      <a:pt x="0" y="41"/>
                    </a:cubicBezTo>
                    <a:cubicBezTo>
                      <a:pt x="0" y="2"/>
                      <a:pt x="0" y="2"/>
                      <a:pt x="0" y="2"/>
                    </a:cubicBezTo>
                  </a:path>
                </a:pathLst>
              </a:custGeom>
              <a:solidFill>
                <a:srgbClr val="8E43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1" name="îṥḷïḑe">
                <a:extLst>
                  <a:ext uri="{FF2B5EF4-FFF2-40B4-BE49-F238E27FC236}">
                    <a16:creationId xmlns:a16="http://schemas.microsoft.com/office/drawing/2014/main" id="{77E66B6E-9605-4FEB-A684-8B3E7ACF1097}"/>
                  </a:ext>
                </a:extLst>
              </p:cNvPr>
              <p:cNvSpPr/>
              <p:nvPr/>
            </p:nvSpPr>
            <p:spPr bwMode="auto">
              <a:xfrm>
                <a:off x="4641" y="2518"/>
                <a:ext cx="19" cy="32"/>
              </a:xfrm>
              <a:custGeom>
                <a:avLst/>
                <a:gdLst>
                  <a:gd name="T0" fmla="*/ 27 w 34"/>
                  <a:gd name="T1" fmla="*/ 37 h 55"/>
                  <a:gd name="T2" fmla="*/ 24 w 34"/>
                  <a:gd name="T3" fmla="*/ 38 h 55"/>
                  <a:gd name="T4" fmla="*/ 17 w 34"/>
                  <a:gd name="T5" fmla="*/ 39 h 55"/>
                  <a:gd name="T6" fmla="*/ 11 w 34"/>
                  <a:gd name="T7" fmla="*/ 38 h 55"/>
                  <a:gd name="T8" fmla="*/ 5 w 34"/>
                  <a:gd name="T9" fmla="*/ 34 h 55"/>
                  <a:gd name="T10" fmla="*/ 1 w 34"/>
                  <a:gd name="T11" fmla="*/ 28 h 55"/>
                  <a:gd name="T12" fmla="*/ 0 w 34"/>
                  <a:gd name="T13" fmla="*/ 20 h 55"/>
                  <a:gd name="T14" fmla="*/ 1 w 34"/>
                  <a:gd name="T15" fmla="*/ 12 h 55"/>
                  <a:gd name="T16" fmla="*/ 5 w 34"/>
                  <a:gd name="T17" fmla="*/ 5 h 55"/>
                  <a:gd name="T18" fmla="*/ 11 w 34"/>
                  <a:gd name="T19" fmla="*/ 1 h 55"/>
                  <a:gd name="T20" fmla="*/ 19 w 34"/>
                  <a:gd name="T21" fmla="*/ 0 h 55"/>
                  <a:gd name="T22" fmla="*/ 28 w 34"/>
                  <a:gd name="T23" fmla="*/ 1 h 55"/>
                  <a:gd name="T24" fmla="*/ 34 w 34"/>
                  <a:gd name="T25" fmla="*/ 2 h 55"/>
                  <a:gd name="T26" fmla="*/ 34 w 34"/>
                  <a:gd name="T27" fmla="*/ 38 h 55"/>
                  <a:gd name="T28" fmla="*/ 29 w 34"/>
                  <a:gd name="T29" fmla="*/ 51 h 55"/>
                  <a:gd name="T30" fmla="*/ 15 w 34"/>
                  <a:gd name="T31" fmla="*/ 55 h 55"/>
                  <a:gd name="T32" fmla="*/ 8 w 34"/>
                  <a:gd name="T33" fmla="*/ 54 h 55"/>
                  <a:gd name="T34" fmla="*/ 2 w 34"/>
                  <a:gd name="T35" fmla="*/ 53 h 55"/>
                  <a:gd name="T36" fmla="*/ 3 w 34"/>
                  <a:gd name="T37" fmla="*/ 47 h 55"/>
                  <a:gd name="T38" fmla="*/ 9 w 34"/>
                  <a:gd name="T39" fmla="*/ 48 h 55"/>
                  <a:gd name="T40" fmla="*/ 15 w 34"/>
                  <a:gd name="T41" fmla="*/ 49 h 55"/>
                  <a:gd name="T42" fmla="*/ 24 w 34"/>
                  <a:gd name="T43" fmla="*/ 46 h 55"/>
                  <a:gd name="T44" fmla="*/ 27 w 34"/>
                  <a:gd name="T45" fmla="*/ 38 h 55"/>
                  <a:gd name="T46" fmla="*/ 27 w 34"/>
                  <a:gd name="T47" fmla="*/ 37 h 55"/>
                  <a:gd name="T48" fmla="*/ 27 w 34"/>
                  <a:gd name="T49" fmla="*/ 7 h 55"/>
                  <a:gd name="T50" fmla="*/ 24 w 34"/>
                  <a:gd name="T51" fmla="*/ 6 h 55"/>
                  <a:gd name="T52" fmla="*/ 19 w 34"/>
                  <a:gd name="T53" fmla="*/ 6 h 55"/>
                  <a:gd name="T54" fmla="*/ 10 w 34"/>
                  <a:gd name="T55" fmla="*/ 10 h 55"/>
                  <a:gd name="T56" fmla="*/ 7 w 34"/>
                  <a:gd name="T57" fmla="*/ 20 h 55"/>
                  <a:gd name="T58" fmla="*/ 8 w 34"/>
                  <a:gd name="T59" fmla="*/ 26 h 55"/>
                  <a:gd name="T60" fmla="*/ 11 w 34"/>
                  <a:gd name="T61" fmla="*/ 30 h 55"/>
                  <a:gd name="T62" fmla="*/ 14 w 34"/>
                  <a:gd name="T63" fmla="*/ 32 h 55"/>
                  <a:gd name="T64" fmla="*/ 18 w 34"/>
                  <a:gd name="T65" fmla="*/ 33 h 55"/>
                  <a:gd name="T66" fmla="*/ 23 w 34"/>
                  <a:gd name="T67" fmla="*/ 32 h 55"/>
                  <a:gd name="T68" fmla="*/ 27 w 34"/>
                  <a:gd name="T69" fmla="*/ 30 h 55"/>
                  <a:gd name="T70" fmla="*/ 27 w 34"/>
                  <a:gd name="T71" fmla="*/ 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55">
                    <a:moveTo>
                      <a:pt x="27" y="37"/>
                    </a:moveTo>
                    <a:cubicBezTo>
                      <a:pt x="26" y="37"/>
                      <a:pt x="25" y="38"/>
                      <a:pt x="24" y="38"/>
                    </a:cubicBezTo>
                    <a:cubicBezTo>
                      <a:pt x="22" y="39"/>
                      <a:pt x="20" y="39"/>
                      <a:pt x="17" y="39"/>
                    </a:cubicBezTo>
                    <a:cubicBezTo>
                      <a:pt x="15" y="39"/>
                      <a:pt x="13" y="39"/>
                      <a:pt x="11" y="38"/>
                    </a:cubicBezTo>
                    <a:cubicBezTo>
                      <a:pt x="8" y="37"/>
                      <a:pt x="7" y="36"/>
                      <a:pt x="5" y="34"/>
                    </a:cubicBezTo>
                    <a:cubicBezTo>
                      <a:pt x="3" y="33"/>
                      <a:pt x="2" y="31"/>
                      <a:pt x="1" y="28"/>
                    </a:cubicBezTo>
                    <a:cubicBezTo>
                      <a:pt x="0" y="26"/>
                      <a:pt x="0" y="23"/>
                      <a:pt x="0" y="20"/>
                    </a:cubicBezTo>
                    <a:cubicBezTo>
                      <a:pt x="0" y="17"/>
                      <a:pt x="0" y="14"/>
                      <a:pt x="1" y="12"/>
                    </a:cubicBezTo>
                    <a:cubicBezTo>
                      <a:pt x="2" y="9"/>
                      <a:pt x="3" y="7"/>
                      <a:pt x="5" y="5"/>
                    </a:cubicBezTo>
                    <a:cubicBezTo>
                      <a:pt x="7" y="4"/>
                      <a:pt x="9" y="2"/>
                      <a:pt x="11" y="1"/>
                    </a:cubicBezTo>
                    <a:cubicBezTo>
                      <a:pt x="13" y="0"/>
                      <a:pt x="16" y="0"/>
                      <a:pt x="19" y="0"/>
                    </a:cubicBezTo>
                    <a:cubicBezTo>
                      <a:pt x="23" y="0"/>
                      <a:pt x="25" y="0"/>
                      <a:pt x="28" y="1"/>
                    </a:cubicBezTo>
                    <a:cubicBezTo>
                      <a:pt x="30" y="1"/>
                      <a:pt x="32" y="2"/>
                      <a:pt x="34" y="2"/>
                    </a:cubicBezTo>
                    <a:cubicBezTo>
                      <a:pt x="34" y="38"/>
                      <a:pt x="34" y="38"/>
                      <a:pt x="34" y="38"/>
                    </a:cubicBezTo>
                    <a:cubicBezTo>
                      <a:pt x="34" y="44"/>
                      <a:pt x="33" y="48"/>
                      <a:pt x="29" y="51"/>
                    </a:cubicBezTo>
                    <a:cubicBezTo>
                      <a:pt x="26" y="54"/>
                      <a:pt x="21" y="55"/>
                      <a:pt x="15" y="55"/>
                    </a:cubicBezTo>
                    <a:cubicBezTo>
                      <a:pt x="12" y="55"/>
                      <a:pt x="10" y="55"/>
                      <a:pt x="8" y="54"/>
                    </a:cubicBezTo>
                    <a:cubicBezTo>
                      <a:pt x="6" y="54"/>
                      <a:pt x="4" y="54"/>
                      <a:pt x="2" y="53"/>
                    </a:cubicBezTo>
                    <a:cubicBezTo>
                      <a:pt x="3" y="47"/>
                      <a:pt x="3" y="47"/>
                      <a:pt x="3" y="47"/>
                    </a:cubicBezTo>
                    <a:cubicBezTo>
                      <a:pt x="5" y="47"/>
                      <a:pt x="7" y="48"/>
                      <a:pt x="9" y="48"/>
                    </a:cubicBezTo>
                    <a:cubicBezTo>
                      <a:pt x="11" y="49"/>
                      <a:pt x="13" y="49"/>
                      <a:pt x="15" y="49"/>
                    </a:cubicBezTo>
                    <a:cubicBezTo>
                      <a:pt x="19" y="49"/>
                      <a:pt x="22" y="48"/>
                      <a:pt x="24" y="46"/>
                    </a:cubicBezTo>
                    <a:cubicBezTo>
                      <a:pt x="26" y="45"/>
                      <a:pt x="27" y="42"/>
                      <a:pt x="27" y="38"/>
                    </a:cubicBezTo>
                    <a:cubicBezTo>
                      <a:pt x="27" y="37"/>
                      <a:pt x="27" y="37"/>
                      <a:pt x="27" y="37"/>
                    </a:cubicBezTo>
                    <a:moveTo>
                      <a:pt x="27" y="7"/>
                    </a:moveTo>
                    <a:cubicBezTo>
                      <a:pt x="26" y="7"/>
                      <a:pt x="25" y="7"/>
                      <a:pt x="24" y="6"/>
                    </a:cubicBezTo>
                    <a:cubicBezTo>
                      <a:pt x="23" y="6"/>
                      <a:pt x="21" y="6"/>
                      <a:pt x="19" y="6"/>
                    </a:cubicBezTo>
                    <a:cubicBezTo>
                      <a:pt x="15" y="6"/>
                      <a:pt x="12" y="7"/>
                      <a:pt x="10" y="10"/>
                    </a:cubicBezTo>
                    <a:cubicBezTo>
                      <a:pt x="8" y="12"/>
                      <a:pt x="7" y="16"/>
                      <a:pt x="7" y="20"/>
                    </a:cubicBezTo>
                    <a:cubicBezTo>
                      <a:pt x="7" y="22"/>
                      <a:pt x="8" y="24"/>
                      <a:pt x="8" y="26"/>
                    </a:cubicBezTo>
                    <a:cubicBezTo>
                      <a:pt x="9" y="27"/>
                      <a:pt x="10" y="29"/>
                      <a:pt x="11" y="30"/>
                    </a:cubicBezTo>
                    <a:cubicBezTo>
                      <a:pt x="12" y="31"/>
                      <a:pt x="13" y="32"/>
                      <a:pt x="14" y="32"/>
                    </a:cubicBezTo>
                    <a:cubicBezTo>
                      <a:pt x="15" y="33"/>
                      <a:pt x="17" y="33"/>
                      <a:pt x="18" y="33"/>
                    </a:cubicBezTo>
                    <a:cubicBezTo>
                      <a:pt x="20" y="33"/>
                      <a:pt x="22" y="33"/>
                      <a:pt x="23" y="32"/>
                    </a:cubicBezTo>
                    <a:cubicBezTo>
                      <a:pt x="25" y="32"/>
                      <a:pt x="26" y="31"/>
                      <a:pt x="27" y="30"/>
                    </a:cubicBezTo>
                    <a:cubicBezTo>
                      <a:pt x="27" y="7"/>
                      <a:pt x="27" y="7"/>
                      <a:pt x="27" y="7"/>
                    </a:cubicBezTo>
                  </a:path>
                </a:pathLst>
              </a:custGeom>
              <a:solidFill>
                <a:srgbClr val="8E43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2" name="ïṩľiďè">
                <a:extLst>
                  <a:ext uri="{FF2B5EF4-FFF2-40B4-BE49-F238E27FC236}">
                    <a16:creationId xmlns:a16="http://schemas.microsoft.com/office/drawing/2014/main" id="{2338C14E-ED8B-4FE7-86F5-3DF517BB50D9}"/>
                  </a:ext>
                </a:extLst>
              </p:cNvPr>
              <p:cNvSpPr/>
              <p:nvPr/>
            </p:nvSpPr>
            <p:spPr bwMode="auto">
              <a:xfrm>
                <a:off x="4676" y="2536"/>
                <a:ext cx="7" cy="6"/>
              </a:xfrm>
              <a:custGeom>
                <a:avLst/>
                <a:gdLst>
                  <a:gd name="T0" fmla="*/ 11 w 11"/>
                  <a:gd name="T1" fmla="*/ 5 h 11"/>
                  <a:gd name="T2" fmla="*/ 9 w 11"/>
                  <a:gd name="T3" fmla="*/ 9 h 11"/>
                  <a:gd name="T4" fmla="*/ 5 w 11"/>
                  <a:gd name="T5" fmla="*/ 11 h 11"/>
                  <a:gd name="T6" fmla="*/ 2 w 11"/>
                  <a:gd name="T7" fmla="*/ 9 h 11"/>
                  <a:gd name="T8" fmla="*/ 0 w 11"/>
                  <a:gd name="T9" fmla="*/ 5 h 11"/>
                  <a:gd name="T10" fmla="*/ 2 w 11"/>
                  <a:gd name="T11" fmla="*/ 2 h 11"/>
                  <a:gd name="T12" fmla="*/ 5 w 11"/>
                  <a:gd name="T13" fmla="*/ 0 h 11"/>
                  <a:gd name="T14" fmla="*/ 9 w 11"/>
                  <a:gd name="T15" fmla="*/ 2 h 11"/>
                  <a:gd name="T16" fmla="*/ 11 w 11"/>
                  <a:gd name="T1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5"/>
                    </a:moveTo>
                    <a:cubicBezTo>
                      <a:pt x="11" y="7"/>
                      <a:pt x="10" y="8"/>
                      <a:pt x="9" y="9"/>
                    </a:cubicBezTo>
                    <a:cubicBezTo>
                      <a:pt x="8" y="10"/>
                      <a:pt x="7" y="11"/>
                      <a:pt x="5" y="11"/>
                    </a:cubicBezTo>
                    <a:cubicBezTo>
                      <a:pt x="4" y="11"/>
                      <a:pt x="3" y="10"/>
                      <a:pt x="2" y="9"/>
                    </a:cubicBezTo>
                    <a:cubicBezTo>
                      <a:pt x="1" y="8"/>
                      <a:pt x="0" y="7"/>
                      <a:pt x="0" y="5"/>
                    </a:cubicBezTo>
                    <a:cubicBezTo>
                      <a:pt x="0" y="4"/>
                      <a:pt x="1" y="3"/>
                      <a:pt x="2" y="2"/>
                    </a:cubicBezTo>
                    <a:cubicBezTo>
                      <a:pt x="3" y="1"/>
                      <a:pt x="4" y="0"/>
                      <a:pt x="5" y="0"/>
                    </a:cubicBezTo>
                    <a:cubicBezTo>
                      <a:pt x="7" y="0"/>
                      <a:pt x="8" y="1"/>
                      <a:pt x="9" y="2"/>
                    </a:cubicBezTo>
                    <a:cubicBezTo>
                      <a:pt x="10" y="3"/>
                      <a:pt x="11" y="4"/>
                      <a:pt x="11" y="5"/>
                    </a:cubicBezTo>
                  </a:path>
                </a:pathLst>
              </a:custGeom>
              <a:solidFill>
                <a:srgbClr val="8E43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3" name="iṡļïdé">
                <a:extLst>
                  <a:ext uri="{FF2B5EF4-FFF2-40B4-BE49-F238E27FC236}">
                    <a16:creationId xmlns:a16="http://schemas.microsoft.com/office/drawing/2014/main" id="{A0F4A4C0-A531-4861-9123-ACEFFB0CA0B3}"/>
                  </a:ext>
                </a:extLst>
              </p:cNvPr>
              <p:cNvSpPr/>
              <p:nvPr/>
            </p:nvSpPr>
            <p:spPr bwMode="auto">
              <a:xfrm>
                <a:off x="4687" y="2536"/>
                <a:ext cx="7" cy="6"/>
              </a:xfrm>
              <a:custGeom>
                <a:avLst/>
                <a:gdLst>
                  <a:gd name="T0" fmla="*/ 11 w 11"/>
                  <a:gd name="T1" fmla="*/ 5 h 11"/>
                  <a:gd name="T2" fmla="*/ 9 w 11"/>
                  <a:gd name="T3" fmla="*/ 9 h 11"/>
                  <a:gd name="T4" fmla="*/ 5 w 11"/>
                  <a:gd name="T5" fmla="*/ 11 h 11"/>
                  <a:gd name="T6" fmla="*/ 2 w 11"/>
                  <a:gd name="T7" fmla="*/ 9 h 11"/>
                  <a:gd name="T8" fmla="*/ 0 w 11"/>
                  <a:gd name="T9" fmla="*/ 5 h 11"/>
                  <a:gd name="T10" fmla="*/ 2 w 11"/>
                  <a:gd name="T11" fmla="*/ 2 h 11"/>
                  <a:gd name="T12" fmla="*/ 5 w 11"/>
                  <a:gd name="T13" fmla="*/ 0 h 11"/>
                  <a:gd name="T14" fmla="*/ 9 w 11"/>
                  <a:gd name="T15" fmla="*/ 2 h 11"/>
                  <a:gd name="T16" fmla="*/ 11 w 11"/>
                  <a:gd name="T1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5"/>
                    </a:moveTo>
                    <a:cubicBezTo>
                      <a:pt x="11" y="7"/>
                      <a:pt x="10" y="8"/>
                      <a:pt x="9" y="9"/>
                    </a:cubicBezTo>
                    <a:cubicBezTo>
                      <a:pt x="8" y="10"/>
                      <a:pt x="7" y="11"/>
                      <a:pt x="5" y="11"/>
                    </a:cubicBezTo>
                    <a:cubicBezTo>
                      <a:pt x="4" y="11"/>
                      <a:pt x="3" y="10"/>
                      <a:pt x="2" y="9"/>
                    </a:cubicBezTo>
                    <a:cubicBezTo>
                      <a:pt x="1" y="8"/>
                      <a:pt x="0" y="7"/>
                      <a:pt x="0" y="5"/>
                    </a:cubicBezTo>
                    <a:cubicBezTo>
                      <a:pt x="0" y="4"/>
                      <a:pt x="1" y="3"/>
                      <a:pt x="2" y="2"/>
                    </a:cubicBezTo>
                    <a:cubicBezTo>
                      <a:pt x="3" y="1"/>
                      <a:pt x="4" y="0"/>
                      <a:pt x="5" y="0"/>
                    </a:cubicBezTo>
                    <a:cubicBezTo>
                      <a:pt x="7" y="0"/>
                      <a:pt x="8" y="1"/>
                      <a:pt x="9" y="2"/>
                    </a:cubicBezTo>
                    <a:cubicBezTo>
                      <a:pt x="10" y="3"/>
                      <a:pt x="11" y="4"/>
                      <a:pt x="11" y="5"/>
                    </a:cubicBezTo>
                  </a:path>
                </a:pathLst>
              </a:custGeom>
              <a:solidFill>
                <a:srgbClr val="8E43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4" name="îŝ1ide">
                <a:extLst>
                  <a:ext uri="{FF2B5EF4-FFF2-40B4-BE49-F238E27FC236}">
                    <a16:creationId xmlns:a16="http://schemas.microsoft.com/office/drawing/2014/main" id="{5F97E663-28F7-4BB7-A5BD-CA6144C42B91}"/>
                  </a:ext>
                </a:extLst>
              </p:cNvPr>
              <p:cNvSpPr/>
              <p:nvPr/>
            </p:nvSpPr>
            <p:spPr bwMode="auto">
              <a:xfrm>
                <a:off x="4698" y="2536"/>
                <a:ext cx="6" cy="6"/>
              </a:xfrm>
              <a:custGeom>
                <a:avLst/>
                <a:gdLst>
                  <a:gd name="T0" fmla="*/ 10 w 10"/>
                  <a:gd name="T1" fmla="*/ 5 h 11"/>
                  <a:gd name="T2" fmla="*/ 9 w 10"/>
                  <a:gd name="T3" fmla="*/ 9 h 11"/>
                  <a:gd name="T4" fmla="*/ 5 w 10"/>
                  <a:gd name="T5" fmla="*/ 11 h 11"/>
                  <a:gd name="T6" fmla="*/ 2 w 10"/>
                  <a:gd name="T7" fmla="*/ 9 h 11"/>
                  <a:gd name="T8" fmla="*/ 0 w 10"/>
                  <a:gd name="T9" fmla="*/ 5 h 11"/>
                  <a:gd name="T10" fmla="*/ 2 w 10"/>
                  <a:gd name="T11" fmla="*/ 2 h 11"/>
                  <a:gd name="T12" fmla="*/ 5 w 10"/>
                  <a:gd name="T13" fmla="*/ 0 h 11"/>
                  <a:gd name="T14" fmla="*/ 9 w 10"/>
                  <a:gd name="T15" fmla="*/ 2 h 11"/>
                  <a:gd name="T16" fmla="*/ 10 w 10"/>
                  <a:gd name="T1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10" y="5"/>
                    </a:moveTo>
                    <a:cubicBezTo>
                      <a:pt x="10" y="7"/>
                      <a:pt x="10" y="8"/>
                      <a:pt x="9" y="9"/>
                    </a:cubicBezTo>
                    <a:cubicBezTo>
                      <a:pt x="8" y="10"/>
                      <a:pt x="7" y="11"/>
                      <a:pt x="5" y="11"/>
                    </a:cubicBezTo>
                    <a:cubicBezTo>
                      <a:pt x="4" y="11"/>
                      <a:pt x="2" y="10"/>
                      <a:pt x="2" y="9"/>
                    </a:cubicBezTo>
                    <a:cubicBezTo>
                      <a:pt x="1" y="8"/>
                      <a:pt x="0" y="7"/>
                      <a:pt x="0" y="5"/>
                    </a:cubicBezTo>
                    <a:cubicBezTo>
                      <a:pt x="0" y="4"/>
                      <a:pt x="1" y="3"/>
                      <a:pt x="2" y="2"/>
                    </a:cubicBezTo>
                    <a:cubicBezTo>
                      <a:pt x="2" y="1"/>
                      <a:pt x="4" y="0"/>
                      <a:pt x="5" y="0"/>
                    </a:cubicBezTo>
                    <a:cubicBezTo>
                      <a:pt x="7" y="0"/>
                      <a:pt x="8" y="1"/>
                      <a:pt x="9" y="2"/>
                    </a:cubicBezTo>
                    <a:cubicBezTo>
                      <a:pt x="10" y="3"/>
                      <a:pt x="10" y="4"/>
                      <a:pt x="10" y="5"/>
                    </a:cubicBezTo>
                  </a:path>
                </a:pathLst>
              </a:custGeom>
              <a:solidFill>
                <a:srgbClr val="8E43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5" name="îṣḷîďé">
                <a:extLst>
                  <a:ext uri="{FF2B5EF4-FFF2-40B4-BE49-F238E27FC236}">
                    <a16:creationId xmlns:a16="http://schemas.microsoft.com/office/drawing/2014/main" id="{0D7839FE-DB54-4F07-B340-AE2770A282E0}"/>
                  </a:ext>
                </a:extLst>
              </p:cNvPr>
              <p:cNvSpPr/>
              <p:nvPr/>
            </p:nvSpPr>
            <p:spPr bwMode="auto">
              <a:xfrm>
                <a:off x="4262" y="1762"/>
                <a:ext cx="647" cy="943"/>
              </a:xfrm>
              <a:custGeom>
                <a:avLst/>
                <a:gdLst>
                  <a:gd name="T0" fmla="*/ 1042 w 1132"/>
                  <a:gd name="T1" fmla="*/ 1493 h 1650"/>
                  <a:gd name="T2" fmla="*/ 675 w 1132"/>
                  <a:gd name="T3" fmla="*/ 1424 h 1650"/>
                  <a:gd name="T4" fmla="*/ 725 w 1132"/>
                  <a:gd name="T5" fmla="*/ 1359 h 1650"/>
                  <a:gd name="T6" fmla="*/ 734 w 1132"/>
                  <a:gd name="T7" fmla="*/ 1356 h 1650"/>
                  <a:gd name="T8" fmla="*/ 730 w 1132"/>
                  <a:gd name="T9" fmla="*/ 1365 h 1650"/>
                  <a:gd name="T10" fmla="*/ 744 w 1132"/>
                  <a:gd name="T11" fmla="*/ 1359 h 1650"/>
                  <a:gd name="T12" fmla="*/ 753 w 1132"/>
                  <a:gd name="T13" fmla="*/ 1356 h 1650"/>
                  <a:gd name="T14" fmla="*/ 749 w 1132"/>
                  <a:gd name="T15" fmla="*/ 1365 h 1650"/>
                  <a:gd name="T16" fmla="*/ 763 w 1132"/>
                  <a:gd name="T17" fmla="*/ 1359 h 1650"/>
                  <a:gd name="T18" fmla="*/ 772 w 1132"/>
                  <a:gd name="T19" fmla="*/ 1356 h 1650"/>
                  <a:gd name="T20" fmla="*/ 768 w 1132"/>
                  <a:gd name="T21" fmla="*/ 1365 h 1650"/>
                  <a:gd name="T22" fmla="*/ 609 w 1132"/>
                  <a:gd name="T23" fmla="*/ 1324 h 1650"/>
                  <a:gd name="T24" fmla="*/ 621 w 1132"/>
                  <a:gd name="T25" fmla="*/ 1364 h 1650"/>
                  <a:gd name="T26" fmla="*/ 637 w 1132"/>
                  <a:gd name="T27" fmla="*/ 1323 h 1650"/>
                  <a:gd name="T28" fmla="*/ 652 w 1132"/>
                  <a:gd name="T29" fmla="*/ 1334 h 1650"/>
                  <a:gd name="T30" fmla="*/ 646 w 1132"/>
                  <a:gd name="T31" fmla="*/ 1364 h 1650"/>
                  <a:gd name="T32" fmla="*/ 644 w 1132"/>
                  <a:gd name="T33" fmla="*/ 1332 h 1650"/>
                  <a:gd name="T34" fmla="*/ 634 w 1132"/>
                  <a:gd name="T35" fmla="*/ 1329 h 1650"/>
                  <a:gd name="T36" fmla="*/ 628 w 1132"/>
                  <a:gd name="T37" fmla="*/ 1330 h 1650"/>
                  <a:gd name="T38" fmla="*/ 680 w 1132"/>
                  <a:gd name="T39" fmla="*/ 1362 h 1650"/>
                  <a:gd name="T40" fmla="*/ 664 w 1132"/>
                  <a:gd name="T41" fmla="*/ 1351 h 1650"/>
                  <a:gd name="T42" fmla="*/ 668 w 1132"/>
                  <a:gd name="T43" fmla="*/ 1328 h 1650"/>
                  <a:gd name="T44" fmla="*/ 691 w 1132"/>
                  <a:gd name="T45" fmla="*/ 1324 h 1650"/>
                  <a:gd name="T46" fmla="*/ 692 w 1132"/>
                  <a:gd name="T47" fmla="*/ 1374 h 1650"/>
                  <a:gd name="T48" fmla="*/ 665 w 1132"/>
                  <a:gd name="T49" fmla="*/ 1376 h 1650"/>
                  <a:gd name="T50" fmla="*/ 678 w 1132"/>
                  <a:gd name="T51" fmla="*/ 1372 h 1650"/>
                  <a:gd name="T52" fmla="*/ 690 w 1132"/>
                  <a:gd name="T53" fmla="*/ 1360 h 1650"/>
                  <a:gd name="T54" fmla="*/ 487 w 1132"/>
                  <a:gd name="T55" fmla="*/ 1365 h 1650"/>
                  <a:gd name="T56" fmla="*/ 470 w 1132"/>
                  <a:gd name="T57" fmla="*/ 1352 h 1650"/>
                  <a:gd name="T58" fmla="*/ 474 w 1132"/>
                  <a:gd name="T59" fmla="*/ 1328 h 1650"/>
                  <a:gd name="T60" fmla="*/ 495 w 1132"/>
                  <a:gd name="T61" fmla="*/ 1324 h 1650"/>
                  <a:gd name="T62" fmla="*/ 506 w 1132"/>
                  <a:gd name="T63" fmla="*/ 1344 h 1650"/>
                  <a:gd name="T64" fmla="*/ 495 w 1132"/>
                  <a:gd name="T65" fmla="*/ 1363 h 1650"/>
                  <a:gd name="T66" fmla="*/ 518 w 1132"/>
                  <a:gd name="T67" fmla="*/ 1324 h 1650"/>
                  <a:gd name="T68" fmla="*/ 536 w 1132"/>
                  <a:gd name="T69" fmla="*/ 1324 h 1650"/>
                  <a:gd name="T70" fmla="*/ 544 w 1132"/>
                  <a:gd name="T71" fmla="*/ 1338 h 1650"/>
                  <a:gd name="T72" fmla="*/ 538 w 1132"/>
                  <a:gd name="T73" fmla="*/ 1364 h 1650"/>
                  <a:gd name="T74" fmla="*/ 523 w 1132"/>
                  <a:gd name="T75" fmla="*/ 1364 h 1650"/>
                  <a:gd name="T76" fmla="*/ 513 w 1132"/>
                  <a:gd name="T77" fmla="*/ 1352 h 1650"/>
                  <a:gd name="T78" fmla="*/ 524 w 1132"/>
                  <a:gd name="T79" fmla="*/ 1340 h 1650"/>
                  <a:gd name="T80" fmla="*/ 535 w 1132"/>
                  <a:gd name="T81" fmla="*/ 1340 h 1650"/>
                  <a:gd name="T82" fmla="*/ 537 w 1132"/>
                  <a:gd name="T83" fmla="*/ 1338 h 1650"/>
                  <a:gd name="T84" fmla="*/ 533 w 1132"/>
                  <a:gd name="T85" fmla="*/ 1330 h 1650"/>
                  <a:gd name="T86" fmla="*/ 518 w 1132"/>
                  <a:gd name="T87" fmla="*/ 1330 h 1650"/>
                  <a:gd name="T88" fmla="*/ 440 w 1132"/>
                  <a:gd name="T89" fmla="*/ 1310 h 1650"/>
                  <a:gd name="T90" fmla="*/ 464 w 1132"/>
                  <a:gd name="T91" fmla="*/ 1364 h 1650"/>
                  <a:gd name="T92" fmla="*/ 602 w 1132"/>
                  <a:gd name="T93" fmla="*/ 1315 h 1650"/>
                  <a:gd name="T94" fmla="*/ 605 w 1132"/>
                  <a:gd name="T95" fmla="*/ 1307 h 1650"/>
                  <a:gd name="T96" fmla="*/ 608 w 1132"/>
                  <a:gd name="T97" fmla="*/ 1315 h 1650"/>
                  <a:gd name="T98" fmla="*/ 582 w 1132"/>
                  <a:gd name="T99" fmla="*/ 1305 h 1650"/>
                  <a:gd name="T100" fmla="*/ 583 w 1132"/>
                  <a:gd name="T101" fmla="*/ 1364 h 1650"/>
                  <a:gd name="T102" fmla="*/ 560 w 1132"/>
                  <a:gd name="T103" fmla="*/ 1359 h 1650"/>
                  <a:gd name="T104" fmla="*/ 555 w 1132"/>
                  <a:gd name="T105" fmla="*/ 1335 h 1650"/>
                  <a:gd name="T106" fmla="*/ 572 w 1132"/>
                  <a:gd name="T107" fmla="*/ 1323 h 1650"/>
                  <a:gd name="T108" fmla="*/ 515 w 1132"/>
                  <a:gd name="T109" fmla="*/ 1216 h 1650"/>
                  <a:gd name="T110" fmla="*/ 728 w 1132"/>
                  <a:gd name="T111" fmla="*/ 902 h 1650"/>
                  <a:gd name="T112" fmla="*/ 515 w 1132"/>
                  <a:gd name="T113" fmla="*/ 1216 h 1650"/>
                  <a:gd name="T114" fmla="*/ 794 w 1132"/>
                  <a:gd name="T115" fmla="*/ 452 h 1650"/>
                  <a:gd name="T116" fmla="*/ 684 w 1132"/>
                  <a:gd name="T117" fmla="*/ 799 h 1650"/>
                  <a:gd name="T118" fmla="*/ 0 w 1132"/>
                  <a:gd name="T119" fmla="*/ 1650 h 1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2" h="1650">
                    <a:moveTo>
                      <a:pt x="675" y="1424"/>
                    </a:moveTo>
                    <a:cubicBezTo>
                      <a:pt x="1042" y="1424"/>
                      <a:pt x="1042" y="1424"/>
                      <a:pt x="1042" y="1424"/>
                    </a:cubicBezTo>
                    <a:cubicBezTo>
                      <a:pt x="1042" y="1493"/>
                      <a:pt x="1042" y="1493"/>
                      <a:pt x="1042" y="1493"/>
                    </a:cubicBezTo>
                    <a:cubicBezTo>
                      <a:pt x="142" y="1493"/>
                      <a:pt x="142" y="1493"/>
                      <a:pt x="142" y="1493"/>
                    </a:cubicBezTo>
                    <a:cubicBezTo>
                      <a:pt x="142" y="1424"/>
                      <a:pt x="142" y="1424"/>
                      <a:pt x="142" y="1424"/>
                    </a:cubicBezTo>
                    <a:cubicBezTo>
                      <a:pt x="675" y="1424"/>
                      <a:pt x="675" y="1424"/>
                      <a:pt x="675" y="1424"/>
                    </a:cubicBezTo>
                    <a:moveTo>
                      <a:pt x="730" y="1365"/>
                    </a:moveTo>
                    <a:cubicBezTo>
                      <a:pt x="729" y="1365"/>
                      <a:pt x="728" y="1364"/>
                      <a:pt x="727" y="1363"/>
                    </a:cubicBezTo>
                    <a:cubicBezTo>
                      <a:pt x="726" y="1362"/>
                      <a:pt x="725" y="1361"/>
                      <a:pt x="725" y="1359"/>
                    </a:cubicBezTo>
                    <a:cubicBezTo>
                      <a:pt x="725" y="1358"/>
                      <a:pt x="726" y="1357"/>
                      <a:pt x="727" y="1356"/>
                    </a:cubicBezTo>
                    <a:cubicBezTo>
                      <a:pt x="728" y="1355"/>
                      <a:pt x="729" y="1354"/>
                      <a:pt x="730" y="1354"/>
                    </a:cubicBezTo>
                    <a:cubicBezTo>
                      <a:pt x="732" y="1354"/>
                      <a:pt x="733" y="1355"/>
                      <a:pt x="734" y="1356"/>
                    </a:cubicBezTo>
                    <a:cubicBezTo>
                      <a:pt x="735" y="1357"/>
                      <a:pt x="736" y="1358"/>
                      <a:pt x="736" y="1359"/>
                    </a:cubicBezTo>
                    <a:cubicBezTo>
                      <a:pt x="736" y="1361"/>
                      <a:pt x="735" y="1362"/>
                      <a:pt x="734" y="1363"/>
                    </a:cubicBezTo>
                    <a:cubicBezTo>
                      <a:pt x="733" y="1364"/>
                      <a:pt x="732" y="1365"/>
                      <a:pt x="730" y="1365"/>
                    </a:cubicBezTo>
                    <a:moveTo>
                      <a:pt x="749" y="1365"/>
                    </a:moveTo>
                    <a:cubicBezTo>
                      <a:pt x="748" y="1365"/>
                      <a:pt x="747" y="1364"/>
                      <a:pt x="746" y="1363"/>
                    </a:cubicBezTo>
                    <a:cubicBezTo>
                      <a:pt x="745" y="1362"/>
                      <a:pt x="744" y="1361"/>
                      <a:pt x="744" y="1359"/>
                    </a:cubicBezTo>
                    <a:cubicBezTo>
                      <a:pt x="744" y="1358"/>
                      <a:pt x="745" y="1357"/>
                      <a:pt x="746" y="1356"/>
                    </a:cubicBezTo>
                    <a:cubicBezTo>
                      <a:pt x="747" y="1355"/>
                      <a:pt x="748" y="1354"/>
                      <a:pt x="749" y="1354"/>
                    </a:cubicBezTo>
                    <a:cubicBezTo>
                      <a:pt x="751" y="1354"/>
                      <a:pt x="752" y="1355"/>
                      <a:pt x="753" y="1356"/>
                    </a:cubicBezTo>
                    <a:cubicBezTo>
                      <a:pt x="754" y="1357"/>
                      <a:pt x="755" y="1358"/>
                      <a:pt x="755" y="1359"/>
                    </a:cubicBezTo>
                    <a:cubicBezTo>
                      <a:pt x="755" y="1361"/>
                      <a:pt x="754" y="1362"/>
                      <a:pt x="753" y="1363"/>
                    </a:cubicBezTo>
                    <a:cubicBezTo>
                      <a:pt x="752" y="1364"/>
                      <a:pt x="751" y="1365"/>
                      <a:pt x="749" y="1365"/>
                    </a:cubicBezTo>
                    <a:moveTo>
                      <a:pt x="768" y="1365"/>
                    </a:moveTo>
                    <a:cubicBezTo>
                      <a:pt x="767" y="1365"/>
                      <a:pt x="765" y="1364"/>
                      <a:pt x="765" y="1363"/>
                    </a:cubicBezTo>
                    <a:cubicBezTo>
                      <a:pt x="764" y="1362"/>
                      <a:pt x="763" y="1361"/>
                      <a:pt x="763" y="1359"/>
                    </a:cubicBezTo>
                    <a:cubicBezTo>
                      <a:pt x="763" y="1358"/>
                      <a:pt x="764" y="1357"/>
                      <a:pt x="765" y="1356"/>
                    </a:cubicBezTo>
                    <a:cubicBezTo>
                      <a:pt x="765" y="1355"/>
                      <a:pt x="767" y="1354"/>
                      <a:pt x="768" y="1354"/>
                    </a:cubicBezTo>
                    <a:cubicBezTo>
                      <a:pt x="770" y="1354"/>
                      <a:pt x="771" y="1355"/>
                      <a:pt x="772" y="1356"/>
                    </a:cubicBezTo>
                    <a:cubicBezTo>
                      <a:pt x="773" y="1357"/>
                      <a:pt x="773" y="1358"/>
                      <a:pt x="773" y="1359"/>
                    </a:cubicBezTo>
                    <a:cubicBezTo>
                      <a:pt x="773" y="1361"/>
                      <a:pt x="773" y="1362"/>
                      <a:pt x="772" y="1363"/>
                    </a:cubicBezTo>
                    <a:cubicBezTo>
                      <a:pt x="771" y="1364"/>
                      <a:pt x="770" y="1365"/>
                      <a:pt x="768" y="1365"/>
                    </a:cubicBezTo>
                    <a:moveTo>
                      <a:pt x="602" y="1364"/>
                    </a:moveTo>
                    <a:cubicBezTo>
                      <a:pt x="602" y="1324"/>
                      <a:pt x="602" y="1324"/>
                      <a:pt x="602" y="1324"/>
                    </a:cubicBezTo>
                    <a:cubicBezTo>
                      <a:pt x="609" y="1324"/>
                      <a:pt x="609" y="1324"/>
                      <a:pt x="609" y="1324"/>
                    </a:cubicBezTo>
                    <a:cubicBezTo>
                      <a:pt x="609" y="1364"/>
                      <a:pt x="609" y="1364"/>
                      <a:pt x="609" y="1364"/>
                    </a:cubicBezTo>
                    <a:cubicBezTo>
                      <a:pt x="602" y="1364"/>
                      <a:pt x="602" y="1364"/>
                      <a:pt x="602" y="1364"/>
                    </a:cubicBezTo>
                    <a:moveTo>
                      <a:pt x="621" y="1364"/>
                    </a:moveTo>
                    <a:cubicBezTo>
                      <a:pt x="621" y="1325"/>
                      <a:pt x="621" y="1325"/>
                      <a:pt x="621" y="1325"/>
                    </a:cubicBezTo>
                    <a:cubicBezTo>
                      <a:pt x="623" y="1324"/>
                      <a:pt x="625" y="1324"/>
                      <a:pt x="627" y="1324"/>
                    </a:cubicBezTo>
                    <a:cubicBezTo>
                      <a:pt x="630" y="1323"/>
                      <a:pt x="633" y="1323"/>
                      <a:pt x="637" y="1323"/>
                    </a:cubicBezTo>
                    <a:cubicBezTo>
                      <a:pt x="640" y="1323"/>
                      <a:pt x="643" y="1323"/>
                      <a:pt x="645" y="1324"/>
                    </a:cubicBezTo>
                    <a:cubicBezTo>
                      <a:pt x="647" y="1325"/>
                      <a:pt x="649" y="1326"/>
                      <a:pt x="650" y="1328"/>
                    </a:cubicBezTo>
                    <a:cubicBezTo>
                      <a:pt x="651" y="1330"/>
                      <a:pt x="652" y="1331"/>
                      <a:pt x="652" y="1334"/>
                    </a:cubicBezTo>
                    <a:cubicBezTo>
                      <a:pt x="653" y="1336"/>
                      <a:pt x="653" y="1338"/>
                      <a:pt x="653" y="1341"/>
                    </a:cubicBezTo>
                    <a:cubicBezTo>
                      <a:pt x="653" y="1364"/>
                      <a:pt x="653" y="1364"/>
                      <a:pt x="653" y="1364"/>
                    </a:cubicBezTo>
                    <a:cubicBezTo>
                      <a:pt x="646" y="1364"/>
                      <a:pt x="646" y="1364"/>
                      <a:pt x="646" y="1364"/>
                    </a:cubicBezTo>
                    <a:cubicBezTo>
                      <a:pt x="646" y="1343"/>
                      <a:pt x="646" y="1343"/>
                      <a:pt x="646" y="1343"/>
                    </a:cubicBezTo>
                    <a:cubicBezTo>
                      <a:pt x="646" y="1340"/>
                      <a:pt x="646" y="1338"/>
                      <a:pt x="646" y="1336"/>
                    </a:cubicBezTo>
                    <a:cubicBezTo>
                      <a:pt x="645" y="1335"/>
                      <a:pt x="645" y="1333"/>
                      <a:pt x="644" y="1332"/>
                    </a:cubicBezTo>
                    <a:cubicBezTo>
                      <a:pt x="643" y="1331"/>
                      <a:pt x="642" y="1330"/>
                      <a:pt x="641" y="1330"/>
                    </a:cubicBezTo>
                    <a:cubicBezTo>
                      <a:pt x="640" y="1329"/>
                      <a:pt x="638" y="1329"/>
                      <a:pt x="636" y="1329"/>
                    </a:cubicBezTo>
                    <a:cubicBezTo>
                      <a:pt x="635" y="1329"/>
                      <a:pt x="635" y="1329"/>
                      <a:pt x="634" y="1329"/>
                    </a:cubicBezTo>
                    <a:cubicBezTo>
                      <a:pt x="633" y="1329"/>
                      <a:pt x="632" y="1329"/>
                      <a:pt x="631" y="1329"/>
                    </a:cubicBezTo>
                    <a:cubicBezTo>
                      <a:pt x="631" y="1330"/>
                      <a:pt x="630" y="1330"/>
                      <a:pt x="629" y="1330"/>
                    </a:cubicBezTo>
                    <a:cubicBezTo>
                      <a:pt x="629" y="1330"/>
                      <a:pt x="628" y="1330"/>
                      <a:pt x="628" y="1330"/>
                    </a:cubicBezTo>
                    <a:cubicBezTo>
                      <a:pt x="628" y="1364"/>
                      <a:pt x="628" y="1364"/>
                      <a:pt x="628" y="1364"/>
                    </a:cubicBezTo>
                    <a:cubicBezTo>
                      <a:pt x="621" y="1364"/>
                      <a:pt x="621" y="1364"/>
                      <a:pt x="621" y="1364"/>
                    </a:cubicBezTo>
                    <a:moveTo>
                      <a:pt x="680" y="1362"/>
                    </a:moveTo>
                    <a:cubicBezTo>
                      <a:pt x="678" y="1362"/>
                      <a:pt x="676" y="1362"/>
                      <a:pt x="674" y="1361"/>
                    </a:cubicBezTo>
                    <a:cubicBezTo>
                      <a:pt x="671" y="1360"/>
                      <a:pt x="670" y="1359"/>
                      <a:pt x="668" y="1357"/>
                    </a:cubicBezTo>
                    <a:cubicBezTo>
                      <a:pt x="666" y="1356"/>
                      <a:pt x="665" y="1354"/>
                      <a:pt x="664" y="1351"/>
                    </a:cubicBezTo>
                    <a:cubicBezTo>
                      <a:pt x="663" y="1349"/>
                      <a:pt x="663" y="1346"/>
                      <a:pt x="663" y="1343"/>
                    </a:cubicBezTo>
                    <a:cubicBezTo>
                      <a:pt x="663" y="1340"/>
                      <a:pt x="663" y="1337"/>
                      <a:pt x="664" y="1335"/>
                    </a:cubicBezTo>
                    <a:cubicBezTo>
                      <a:pt x="665" y="1332"/>
                      <a:pt x="666" y="1330"/>
                      <a:pt x="668" y="1328"/>
                    </a:cubicBezTo>
                    <a:cubicBezTo>
                      <a:pt x="670" y="1327"/>
                      <a:pt x="672" y="1325"/>
                      <a:pt x="674" y="1324"/>
                    </a:cubicBezTo>
                    <a:cubicBezTo>
                      <a:pt x="676" y="1323"/>
                      <a:pt x="679" y="1323"/>
                      <a:pt x="682" y="1323"/>
                    </a:cubicBezTo>
                    <a:cubicBezTo>
                      <a:pt x="686" y="1323"/>
                      <a:pt x="688" y="1323"/>
                      <a:pt x="691" y="1324"/>
                    </a:cubicBezTo>
                    <a:cubicBezTo>
                      <a:pt x="693" y="1324"/>
                      <a:pt x="695" y="1325"/>
                      <a:pt x="697" y="1325"/>
                    </a:cubicBezTo>
                    <a:cubicBezTo>
                      <a:pt x="697" y="1361"/>
                      <a:pt x="697" y="1361"/>
                      <a:pt x="697" y="1361"/>
                    </a:cubicBezTo>
                    <a:cubicBezTo>
                      <a:pt x="697" y="1367"/>
                      <a:pt x="696" y="1371"/>
                      <a:pt x="692" y="1374"/>
                    </a:cubicBezTo>
                    <a:cubicBezTo>
                      <a:pt x="689" y="1377"/>
                      <a:pt x="684" y="1378"/>
                      <a:pt x="678" y="1378"/>
                    </a:cubicBezTo>
                    <a:cubicBezTo>
                      <a:pt x="675" y="1378"/>
                      <a:pt x="673" y="1378"/>
                      <a:pt x="671" y="1377"/>
                    </a:cubicBezTo>
                    <a:cubicBezTo>
                      <a:pt x="669" y="1377"/>
                      <a:pt x="667" y="1377"/>
                      <a:pt x="665" y="1376"/>
                    </a:cubicBezTo>
                    <a:cubicBezTo>
                      <a:pt x="666" y="1370"/>
                      <a:pt x="666" y="1370"/>
                      <a:pt x="666" y="1370"/>
                    </a:cubicBezTo>
                    <a:cubicBezTo>
                      <a:pt x="668" y="1370"/>
                      <a:pt x="670" y="1371"/>
                      <a:pt x="672" y="1371"/>
                    </a:cubicBezTo>
                    <a:cubicBezTo>
                      <a:pt x="674" y="1372"/>
                      <a:pt x="676" y="1372"/>
                      <a:pt x="678" y="1372"/>
                    </a:cubicBezTo>
                    <a:cubicBezTo>
                      <a:pt x="682" y="1372"/>
                      <a:pt x="685" y="1371"/>
                      <a:pt x="687" y="1369"/>
                    </a:cubicBezTo>
                    <a:cubicBezTo>
                      <a:pt x="689" y="1368"/>
                      <a:pt x="690" y="1365"/>
                      <a:pt x="690" y="1361"/>
                    </a:cubicBezTo>
                    <a:cubicBezTo>
                      <a:pt x="690" y="1360"/>
                      <a:pt x="690" y="1360"/>
                      <a:pt x="690" y="1360"/>
                    </a:cubicBezTo>
                    <a:cubicBezTo>
                      <a:pt x="689" y="1360"/>
                      <a:pt x="688" y="1361"/>
                      <a:pt x="687" y="1361"/>
                    </a:cubicBezTo>
                    <a:cubicBezTo>
                      <a:pt x="685" y="1362"/>
                      <a:pt x="683" y="1362"/>
                      <a:pt x="680" y="1362"/>
                    </a:cubicBezTo>
                    <a:moveTo>
                      <a:pt x="487" y="1365"/>
                    </a:moveTo>
                    <a:cubicBezTo>
                      <a:pt x="485" y="1365"/>
                      <a:pt x="482" y="1364"/>
                      <a:pt x="480" y="1363"/>
                    </a:cubicBezTo>
                    <a:cubicBezTo>
                      <a:pt x="478" y="1362"/>
                      <a:pt x="476" y="1361"/>
                      <a:pt x="474" y="1359"/>
                    </a:cubicBezTo>
                    <a:cubicBezTo>
                      <a:pt x="472" y="1357"/>
                      <a:pt x="471" y="1355"/>
                      <a:pt x="470" y="1352"/>
                    </a:cubicBezTo>
                    <a:cubicBezTo>
                      <a:pt x="469" y="1350"/>
                      <a:pt x="469" y="1347"/>
                      <a:pt x="469" y="1344"/>
                    </a:cubicBezTo>
                    <a:cubicBezTo>
                      <a:pt x="469" y="1341"/>
                      <a:pt x="469" y="1338"/>
                      <a:pt x="470" y="1335"/>
                    </a:cubicBezTo>
                    <a:cubicBezTo>
                      <a:pt x="471" y="1333"/>
                      <a:pt x="472" y="1330"/>
                      <a:pt x="474" y="1328"/>
                    </a:cubicBezTo>
                    <a:cubicBezTo>
                      <a:pt x="476" y="1327"/>
                      <a:pt x="478" y="1325"/>
                      <a:pt x="480" y="1324"/>
                    </a:cubicBezTo>
                    <a:cubicBezTo>
                      <a:pt x="482" y="1323"/>
                      <a:pt x="485" y="1323"/>
                      <a:pt x="487" y="1323"/>
                    </a:cubicBezTo>
                    <a:cubicBezTo>
                      <a:pt x="490" y="1323"/>
                      <a:pt x="493" y="1323"/>
                      <a:pt x="495" y="1324"/>
                    </a:cubicBezTo>
                    <a:cubicBezTo>
                      <a:pt x="497" y="1325"/>
                      <a:pt x="499" y="1327"/>
                      <a:pt x="501" y="1328"/>
                    </a:cubicBezTo>
                    <a:cubicBezTo>
                      <a:pt x="503" y="1330"/>
                      <a:pt x="504" y="1333"/>
                      <a:pt x="505" y="1335"/>
                    </a:cubicBezTo>
                    <a:cubicBezTo>
                      <a:pt x="506" y="1338"/>
                      <a:pt x="506" y="1341"/>
                      <a:pt x="506" y="1344"/>
                    </a:cubicBezTo>
                    <a:cubicBezTo>
                      <a:pt x="506" y="1347"/>
                      <a:pt x="506" y="1350"/>
                      <a:pt x="505" y="1352"/>
                    </a:cubicBezTo>
                    <a:cubicBezTo>
                      <a:pt x="504" y="1355"/>
                      <a:pt x="503" y="1357"/>
                      <a:pt x="501" y="1359"/>
                    </a:cubicBezTo>
                    <a:cubicBezTo>
                      <a:pt x="499" y="1361"/>
                      <a:pt x="497" y="1362"/>
                      <a:pt x="495" y="1363"/>
                    </a:cubicBezTo>
                    <a:cubicBezTo>
                      <a:pt x="493" y="1364"/>
                      <a:pt x="490" y="1365"/>
                      <a:pt x="487" y="1365"/>
                    </a:cubicBezTo>
                    <a:moveTo>
                      <a:pt x="518" y="1330"/>
                    </a:moveTo>
                    <a:cubicBezTo>
                      <a:pt x="518" y="1324"/>
                      <a:pt x="518" y="1324"/>
                      <a:pt x="518" y="1324"/>
                    </a:cubicBezTo>
                    <a:cubicBezTo>
                      <a:pt x="518" y="1324"/>
                      <a:pt x="520" y="1324"/>
                      <a:pt x="522" y="1323"/>
                    </a:cubicBezTo>
                    <a:cubicBezTo>
                      <a:pt x="524" y="1323"/>
                      <a:pt x="527" y="1323"/>
                      <a:pt x="529" y="1323"/>
                    </a:cubicBezTo>
                    <a:cubicBezTo>
                      <a:pt x="532" y="1323"/>
                      <a:pt x="534" y="1323"/>
                      <a:pt x="536" y="1324"/>
                    </a:cubicBezTo>
                    <a:cubicBezTo>
                      <a:pt x="538" y="1325"/>
                      <a:pt x="540" y="1326"/>
                      <a:pt x="541" y="1327"/>
                    </a:cubicBezTo>
                    <a:cubicBezTo>
                      <a:pt x="542" y="1328"/>
                      <a:pt x="543" y="1330"/>
                      <a:pt x="544" y="1332"/>
                    </a:cubicBezTo>
                    <a:cubicBezTo>
                      <a:pt x="544" y="1334"/>
                      <a:pt x="544" y="1336"/>
                      <a:pt x="544" y="1338"/>
                    </a:cubicBezTo>
                    <a:cubicBezTo>
                      <a:pt x="544" y="1363"/>
                      <a:pt x="544" y="1363"/>
                      <a:pt x="544" y="1363"/>
                    </a:cubicBezTo>
                    <a:cubicBezTo>
                      <a:pt x="544" y="1363"/>
                      <a:pt x="543" y="1363"/>
                      <a:pt x="542" y="1363"/>
                    </a:cubicBezTo>
                    <a:cubicBezTo>
                      <a:pt x="541" y="1364"/>
                      <a:pt x="540" y="1364"/>
                      <a:pt x="538" y="1364"/>
                    </a:cubicBezTo>
                    <a:cubicBezTo>
                      <a:pt x="537" y="1364"/>
                      <a:pt x="535" y="1364"/>
                      <a:pt x="534" y="1364"/>
                    </a:cubicBezTo>
                    <a:cubicBezTo>
                      <a:pt x="532" y="1364"/>
                      <a:pt x="530" y="1364"/>
                      <a:pt x="529" y="1364"/>
                    </a:cubicBezTo>
                    <a:cubicBezTo>
                      <a:pt x="527" y="1364"/>
                      <a:pt x="525" y="1364"/>
                      <a:pt x="523" y="1364"/>
                    </a:cubicBezTo>
                    <a:cubicBezTo>
                      <a:pt x="521" y="1363"/>
                      <a:pt x="519" y="1363"/>
                      <a:pt x="518" y="1362"/>
                    </a:cubicBezTo>
                    <a:cubicBezTo>
                      <a:pt x="516" y="1361"/>
                      <a:pt x="515" y="1359"/>
                      <a:pt x="515" y="1358"/>
                    </a:cubicBezTo>
                    <a:cubicBezTo>
                      <a:pt x="514" y="1356"/>
                      <a:pt x="513" y="1354"/>
                      <a:pt x="513" y="1352"/>
                    </a:cubicBezTo>
                    <a:cubicBezTo>
                      <a:pt x="513" y="1350"/>
                      <a:pt x="514" y="1348"/>
                      <a:pt x="515" y="1346"/>
                    </a:cubicBezTo>
                    <a:cubicBezTo>
                      <a:pt x="516" y="1344"/>
                      <a:pt x="517" y="1343"/>
                      <a:pt x="518" y="1342"/>
                    </a:cubicBezTo>
                    <a:cubicBezTo>
                      <a:pt x="520" y="1341"/>
                      <a:pt x="522" y="1341"/>
                      <a:pt x="524" y="1340"/>
                    </a:cubicBezTo>
                    <a:cubicBezTo>
                      <a:pt x="526" y="1340"/>
                      <a:pt x="528" y="1339"/>
                      <a:pt x="530" y="1339"/>
                    </a:cubicBezTo>
                    <a:cubicBezTo>
                      <a:pt x="531" y="1339"/>
                      <a:pt x="532" y="1339"/>
                      <a:pt x="532" y="1339"/>
                    </a:cubicBezTo>
                    <a:cubicBezTo>
                      <a:pt x="533" y="1340"/>
                      <a:pt x="534" y="1340"/>
                      <a:pt x="535" y="1340"/>
                    </a:cubicBezTo>
                    <a:cubicBezTo>
                      <a:pt x="535" y="1340"/>
                      <a:pt x="536" y="1340"/>
                      <a:pt x="536" y="1340"/>
                    </a:cubicBezTo>
                    <a:cubicBezTo>
                      <a:pt x="537" y="1340"/>
                      <a:pt x="537" y="1340"/>
                      <a:pt x="537" y="1340"/>
                    </a:cubicBezTo>
                    <a:cubicBezTo>
                      <a:pt x="537" y="1338"/>
                      <a:pt x="537" y="1338"/>
                      <a:pt x="537" y="1338"/>
                    </a:cubicBezTo>
                    <a:cubicBezTo>
                      <a:pt x="537" y="1337"/>
                      <a:pt x="537" y="1336"/>
                      <a:pt x="537" y="1335"/>
                    </a:cubicBezTo>
                    <a:cubicBezTo>
                      <a:pt x="537" y="1334"/>
                      <a:pt x="536" y="1333"/>
                      <a:pt x="536" y="1332"/>
                    </a:cubicBezTo>
                    <a:cubicBezTo>
                      <a:pt x="535" y="1331"/>
                      <a:pt x="534" y="1330"/>
                      <a:pt x="533" y="1330"/>
                    </a:cubicBezTo>
                    <a:cubicBezTo>
                      <a:pt x="532" y="1329"/>
                      <a:pt x="530" y="1329"/>
                      <a:pt x="528" y="1329"/>
                    </a:cubicBezTo>
                    <a:cubicBezTo>
                      <a:pt x="526" y="1329"/>
                      <a:pt x="524" y="1329"/>
                      <a:pt x="522" y="1329"/>
                    </a:cubicBezTo>
                    <a:cubicBezTo>
                      <a:pt x="521" y="1330"/>
                      <a:pt x="519" y="1330"/>
                      <a:pt x="518" y="1330"/>
                    </a:cubicBezTo>
                    <a:moveTo>
                      <a:pt x="432" y="1364"/>
                    </a:moveTo>
                    <a:cubicBezTo>
                      <a:pt x="432" y="1310"/>
                      <a:pt x="432" y="1310"/>
                      <a:pt x="432" y="1310"/>
                    </a:cubicBezTo>
                    <a:cubicBezTo>
                      <a:pt x="440" y="1310"/>
                      <a:pt x="440" y="1310"/>
                      <a:pt x="440" y="1310"/>
                    </a:cubicBezTo>
                    <a:cubicBezTo>
                      <a:pt x="440" y="1357"/>
                      <a:pt x="440" y="1357"/>
                      <a:pt x="440" y="1357"/>
                    </a:cubicBezTo>
                    <a:cubicBezTo>
                      <a:pt x="464" y="1357"/>
                      <a:pt x="464" y="1357"/>
                      <a:pt x="464" y="1357"/>
                    </a:cubicBezTo>
                    <a:cubicBezTo>
                      <a:pt x="464" y="1364"/>
                      <a:pt x="464" y="1364"/>
                      <a:pt x="464" y="1364"/>
                    </a:cubicBezTo>
                    <a:cubicBezTo>
                      <a:pt x="432" y="1364"/>
                      <a:pt x="432" y="1364"/>
                      <a:pt x="432" y="1364"/>
                    </a:cubicBezTo>
                    <a:moveTo>
                      <a:pt x="605" y="1316"/>
                    </a:moveTo>
                    <a:cubicBezTo>
                      <a:pt x="604" y="1316"/>
                      <a:pt x="603" y="1316"/>
                      <a:pt x="602" y="1315"/>
                    </a:cubicBezTo>
                    <a:cubicBezTo>
                      <a:pt x="601" y="1314"/>
                      <a:pt x="600" y="1313"/>
                      <a:pt x="600" y="1312"/>
                    </a:cubicBezTo>
                    <a:cubicBezTo>
                      <a:pt x="600" y="1310"/>
                      <a:pt x="601" y="1309"/>
                      <a:pt x="602" y="1308"/>
                    </a:cubicBezTo>
                    <a:cubicBezTo>
                      <a:pt x="603" y="1308"/>
                      <a:pt x="604" y="1307"/>
                      <a:pt x="605" y="1307"/>
                    </a:cubicBezTo>
                    <a:cubicBezTo>
                      <a:pt x="606" y="1307"/>
                      <a:pt x="607" y="1308"/>
                      <a:pt x="608" y="1308"/>
                    </a:cubicBezTo>
                    <a:cubicBezTo>
                      <a:pt x="609" y="1309"/>
                      <a:pt x="610" y="1310"/>
                      <a:pt x="610" y="1312"/>
                    </a:cubicBezTo>
                    <a:cubicBezTo>
                      <a:pt x="610" y="1313"/>
                      <a:pt x="609" y="1314"/>
                      <a:pt x="608" y="1315"/>
                    </a:cubicBezTo>
                    <a:cubicBezTo>
                      <a:pt x="607" y="1316"/>
                      <a:pt x="606" y="1316"/>
                      <a:pt x="605" y="1316"/>
                    </a:cubicBezTo>
                    <a:moveTo>
                      <a:pt x="582" y="1325"/>
                    </a:moveTo>
                    <a:cubicBezTo>
                      <a:pt x="582" y="1305"/>
                      <a:pt x="582" y="1305"/>
                      <a:pt x="582" y="1305"/>
                    </a:cubicBezTo>
                    <a:cubicBezTo>
                      <a:pt x="589" y="1304"/>
                      <a:pt x="589" y="1304"/>
                      <a:pt x="589" y="1304"/>
                    </a:cubicBezTo>
                    <a:cubicBezTo>
                      <a:pt x="589" y="1362"/>
                      <a:pt x="589" y="1362"/>
                      <a:pt x="589" y="1362"/>
                    </a:cubicBezTo>
                    <a:cubicBezTo>
                      <a:pt x="588" y="1363"/>
                      <a:pt x="586" y="1363"/>
                      <a:pt x="583" y="1364"/>
                    </a:cubicBezTo>
                    <a:cubicBezTo>
                      <a:pt x="580" y="1364"/>
                      <a:pt x="577" y="1365"/>
                      <a:pt x="574" y="1365"/>
                    </a:cubicBezTo>
                    <a:cubicBezTo>
                      <a:pt x="571" y="1365"/>
                      <a:pt x="568" y="1364"/>
                      <a:pt x="566" y="1363"/>
                    </a:cubicBezTo>
                    <a:cubicBezTo>
                      <a:pt x="563" y="1362"/>
                      <a:pt x="561" y="1361"/>
                      <a:pt x="560" y="1359"/>
                    </a:cubicBezTo>
                    <a:cubicBezTo>
                      <a:pt x="558" y="1357"/>
                      <a:pt x="556" y="1355"/>
                      <a:pt x="556" y="1352"/>
                    </a:cubicBezTo>
                    <a:cubicBezTo>
                      <a:pt x="555" y="1350"/>
                      <a:pt x="554" y="1347"/>
                      <a:pt x="554" y="1344"/>
                    </a:cubicBezTo>
                    <a:cubicBezTo>
                      <a:pt x="554" y="1341"/>
                      <a:pt x="554" y="1338"/>
                      <a:pt x="555" y="1335"/>
                    </a:cubicBezTo>
                    <a:cubicBezTo>
                      <a:pt x="556" y="1333"/>
                      <a:pt x="557" y="1330"/>
                      <a:pt x="559" y="1329"/>
                    </a:cubicBezTo>
                    <a:cubicBezTo>
                      <a:pt x="560" y="1327"/>
                      <a:pt x="562" y="1325"/>
                      <a:pt x="564" y="1324"/>
                    </a:cubicBezTo>
                    <a:cubicBezTo>
                      <a:pt x="567" y="1323"/>
                      <a:pt x="569" y="1323"/>
                      <a:pt x="572" y="1323"/>
                    </a:cubicBezTo>
                    <a:cubicBezTo>
                      <a:pt x="574" y="1323"/>
                      <a:pt x="576" y="1323"/>
                      <a:pt x="578" y="1324"/>
                    </a:cubicBezTo>
                    <a:cubicBezTo>
                      <a:pt x="580" y="1324"/>
                      <a:pt x="581" y="1325"/>
                      <a:pt x="582" y="1325"/>
                    </a:cubicBezTo>
                    <a:moveTo>
                      <a:pt x="515" y="1216"/>
                    </a:moveTo>
                    <a:cubicBezTo>
                      <a:pt x="460" y="1183"/>
                      <a:pt x="423" y="1122"/>
                      <a:pt x="423" y="1053"/>
                    </a:cubicBezTo>
                    <a:cubicBezTo>
                      <a:pt x="423" y="948"/>
                      <a:pt x="508" y="863"/>
                      <a:pt x="613" y="863"/>
                    </a:cubicBezTo>
                    <a:cubicBezTo>
                      <a:pt x="657" y="863"/>
                      <a:pt x="696" y="878"/>
                      <a:pt x="728" y="902"/>
                    </a:cubicBezTo>
                    <a:cubicBezTo>
                      <a:pt x="783" y="935"/>
                      <a:pt x="820" y="995"/>
                      <a:pt x="820" y="1064"/>
                    </a:cubicBezTo>
                    <a:cubicBezTo>
                      <a:pt x="820" y="1169"/>
                      <a:pt x="735" y="1255"/>
                      <a:pt x="630" y="1255"/>
                    </a:cubicBezTo>
                    <a:cubicBezTo>
                      <a:pt x="587" y="1255"/>
                      <a:pt x="547" y="1240"/>
                      <a:pt x="515" y="1216"/>
                    </a:cubicBezTo>
                    <a:moveTo>
                      <a:pt x="1132" y="0"/>
                    </a:moveTo>
                    <a:cubicBezTo>
                      <a:pt x="1111" y="0"/>
                      <a:pt x="1111" y="0"/>
                      <a:pt x="1111" y="0"/>
                    </a:cubicBezTo>
                    <a:cubicBezTo>
                      <a:pt x="794" y="452"/>
                      <a:pt x="794" y="452"/>
                      <a:pt x="794" y="452"/>
                    </a:cubicBezTo>
                    <a:cubicBezTo>
                      <a:pt x="798" y="455"/>
                      <a:pt x="801" y="458"/>
                      <a:pt x="804" y="461"/>
                    </a:cubicBezTo>
                    <a:cubicBezTo>
                      <a:pt x="847" y="496"/>
                      <a:pt x="875" y="549"/>
                      <a:pt x="875" y="609"/>
                    </a:cubicBezTo>
                    <a:cubicBezTo>
                      <a:pt x="875" y="714"/>
                      <a:pt x="790" y="799"/>
                      <a:pt x="684" y="799"/>
                    </a:cubicBezTo>
                    <a:cubicBezTo>
                      <a:pt x="644" y="799"/>
                      <a:pt x="606" y="786"/>
                      <a:pt x="575" y="764"/>
                    </a:cubicBezTo>
                    <a:cubicBezTo>
                      <a:pt x="0" y="1584"/>
                      <a:pt x="0" y="1584"/>
                      <a:pt x="0" y="1584"/>
                    </a:cubicBezTo>
                    <a:cubicBezTo>
                      <a:pt x="0" y="1650"/>
                      <a:pt x="0" y="1650"/>
                      <a:pt x="0" y="1650"/>
                    </a:cubicBezTo>
                    <a:cubicBezTo>
                      <a:pt x="1132" y="1650"/>
                      <a:pt x="1132" y="1650"/>
                      <a:pt x="1132" y="1650"/>
                    </a:cubicBezTo>
                    <a:cubicBezTo>
                      <a:pt x="1132" y="0"/>
                      <a:pt x="1132" y="0"/>
                      <a:pt x="1132" y="0"/>
                    </a:cubicBezTo>
                  </a:path>
                </a:pathLst>
              </a:custGeom>
              <a:solidFill>
                <a:srgbClr val="B9BF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6" name="ïṥlïde">
                <a:extLst>
                  <a:ext uri="{FF2B5EF4-FFF2-40B4-BE49-F238E27FC236}">
                    <a16:creationId xmlns:a16="http://schemas.microsoft.com/office/drawing/2014/main" id="{92C01452-A86A-4BF4-BAB1-B8ECAB8D5878}"/>
                  </a:ext>
                </a:extLst>
              </p:cNvPr>
              <p:cNvSpPr/>
              <p:nvPr/>
            </p:nvSpPr>
            <p:spPr bwMode="auto">
              <a:xfrm>
                <a:off x="4591" y="2026"/>
                <a:ext cx="171" cy="193"/>
              </a:xfrm>
              <a:custGeom>
                <a:avLst/>
                <a:gdLst>
                  <a:gd name="T0" fmla="*/ 229 w 300"/>
                  <a:gd name="T1" fmla="*/ 0 h 338"/>
                  <a:gd name="T2" fmla="*/ 285 w 300"/>
                  <a:gd name="T3" fmla="*/ 135 h 338"/>
                  <a:gd name="T4" fmla="*/ 95 w 300"/>
                  <a:gd name="T5" fmla="*/ 325 h 338"/>
                  <a:gd name="T6" fmla="*/ 2 w 300"/>
                  <a:gd name="T7" fmla="*/ 301 h 338"/>
                  <a:gd name="T8" fmla="*/ 0 w 300"/>
                  <a:gd name="T9" fmla="*/ 303 h 338"/>
                  <a:gd name="T10" fmla="*/ 109 w 300"/>
                  <a:gd name="T11" fmla="*/ 338 h 338"/>
                  <a:gd name="T12" fmla="*/ 300 w 300"/>
                  <a:gd name="T13" fmla="*/ 148 h 338"/>
                  <a:gd name="T14" fmla="*/ 229 w 300"/>
                  <a:gd name="T15" fmla="*/ 0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38">
                    <a:moveTo>
                      <a:pt x="229" y="0"/>
                    </a:moveTo>
                    <a:cubicBezTo>
                      <a:pt x="264" y="35"/>
                      <a:pt x="285" y="82"/>
                      <a:pt x="285" y="135"/>
                    </a:cubicBezTo>
                    <a:cubicBezTo>
                      <a:pt x="285" y="240"/>
                      <a:pt x="200" y="325"/>
                      <a:pt x="95" y="325"/>
                    </a:cubicBezTo>
                    <a:cubicBezTo>
                      <a:pt x="61" y="325"/>
                      <a:pt x="29" y="316"/>
                      <a:pt x="2" y="301"/>
                    </a:cubicBezTo>
                    <a:cubicBezTo>
                      <a:pt x="0" y="303"/>
                      <a:pt x="0" y="303"/>
                      <a:pt x="0" y="303"/>
                    </a:cubicBezTo>
                    <a:cubicBezTo>
                      <a:pt x="31" y="325"/>
                      <a:pt x="69" y="338"/>
                      <a:pt x="109" y="338"/>
                    </a:cubicBezTo>
                    <a:cubicBezTo>
                      <a:pt x="215" y="338"/>
                      <a:pt x="300" y="253"/>
                      <a:pt x="300" y="148"/>
                    </a:cubicBezTo>
                    <a:cubicBezTo>
                      <a:pt x="300" y="88"/>
                      <a:pt x="272" y="35"/>
                      <a:pt x="229" y="0"/>
                    </a:cubicBezTo>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7" name="íṧļîḋé">
                <a:extLst>
                  <a:ext uri="{FF2B5EF4-FFF2-40B4-BE49-F238E27FC236}">
                    <a16:creationId xmlns:a16="http://schemas.microsoft.com/office/drawing/2014/main" id="{3753FE47-9E7D-4CF6-AD5D-E025A9880196}"/>
                  </a:ext>
                </a:extLst>
              </p:cNvPr>
              <p:cNvSpPr/>
              <p:nvPr/>
            </p:nvSpPr>
            <p:spPr bwMode="auto">
              <a:xfrm>
                <a:off x="4592" y="2020"/>
                <a:ext cx="162" cy="191"/>
              </a:xfrm>
              <a:custGeom>
                <a:avLst/>
                <a:gdLst>
                  <a:gd name="T0" fmla="*/ 213 w 283"/>
                  <a:gd name="T1" fmla="*/ 141 h 334"/>
                  <a:gd name="T2" fmla="*/ 217 w 283"/>
                  <a:gd name="T3" fmla="*/ 141 h 334"/>
                  <a:gd name="T4" fmla="*/ 252 w 283"/>
                  <a:gd name="T5" fmla="*/ 172 h 334"/>
                  <a:gd name="T6" fmla="*/ 256 w 283"/>
                  <a:gd name="T7" fmla="*/ 172 h 334"/>
                  <a:gd name="T8" fmla="*/ 274 w 283"/>
                  <a:gd name="T9" fmla="*/ 190 h 334"/>
                  <a:gd name="T10" fmla="*/ 274 w 283"/>
                  <a:gd name="T11" fmla="*/ 194 h 334"/>
                  <a:gd name="T12" fmla="*/ 252 w 283"/>
                  <a:gd name="T13" fmla="*/ 194 h 334"/>
                  <a:gd name="T14" fmla="*/ 239 w 283"/>
                  <a:gd name="T15" fmla="*/ 194 h 334"/>
                  <a:gd name="T16" fmla="*/ 204 w 283"/>
                  <a:gd name="T17" fmla="*/ 194 h 334"/>
                  <a:gd name="T18" fmla="*/ 182 w 283"/>
                  <a:gd name="T19" fmla="*/ 194 h 334"/>
                  <a:gd name="T20" fmla="*/ 144 w 283"/>
                  <a:gd name="T21" fmla="*/ 194 h 334"/>
                  <a:gd name="T22" fmla="*/ 144 w 283"/>
                  <a:gd name="T23" fmla="*/ 194 h 334"/>
                  <a:gd name="T24" fmla="*/ 135 w 283"/>
                  <a:gd name="T25" fmla="*/ 194 h 334"/>
                  <a:gd name="T26" fmla="*/ 134 w 283"/>
                  <a:gd name="T27" fmla="*/ 187 h 334"/>
                  <a:gd name="T28" fmla="*/ 165 w 283"/>
                  <a:gd name="T29" fmla="*/ 156 h 334"/>
                  <a:gd name="T30" fmla="*/ 169 w 283"/>
                  <a:gd name="T31" fmla="*/ 156 h 334"/>
                  <a:gd name="T32" fmla="*/ 174 w 283"/>
                  <a:gd name="T33" fmla="*/ 156 h 334"/>
                  <a:gd name="T34" fmla="*/ 181 w 283"/>
                  <a:gd name="T35" fmla="*/ 157 h 334"/>
                  <a:gd name="T36" fmla="*/ 207 w 283"/>
                  <a:gd name="T37" fmla="*/ 141 h 334"/>
                  <a:gd name="T38" fmla="*/ 207 w 283"/>
                  <a:gd name="T39" fmla="*/ 141 h 334"/>
                  <a:gd name="T40" fmla="*/ 208 w 283"/>
                  <a:gd name="T41" fmla="*/ 141 h 334"/>
                  <a:gd name="T42" fmla="*/ 209 w 283"/>
                  <a:gd name="T43" fmla="*/ 141 h 334"/>
                  <a:gd name="T44" fmla="*/ 209 w 283"/>
                  <a:gd name="T45" fmla="*/ 141 h 334"/>
                  <a:gd name="T46" fmla="*/ 213 w 283"/>
                  <a:gd name="T47" fmla="*/ 141 h 334"/>
                  <a:gd name="T48" fmla="*/ 217 w 283"/>
                  <a:gd name="T49" fmla="*/ 0 h 334"/>
                  <a:gd name="T50" fmla="*/ 171 w 283"/>
                  <a:gd name="T51" fmla="*/ 65 h 334"/>
                  <a:gd name="T52" fmla="*/ 89 w 283"/>
                  <a:gd name="T53" fmla="*/ 182 h 334"/>
                  <a:gd name="T54" fmla="*/ 89 w 283"/>
                  <a:gd name="T55" fmla="*/ 183 h 334"/>
                  <a:gd name="T56" fmla="*/ 72 w 283"/>
                  <a:gd name="T57" fmla="*/ 229 h 334"/>
                  <a:gd name="T58" fmla="*/ 65 w 283"/>
                  <a:gd name="T59" fmla="*/ 217 h 334"/>
                  <a:gd name="T60" fmla="*/ 60 w 283"/>
                  <a:gd name="T61" fmla="*/ 223 h 334"/>
                  <a:gd name="T62" fmla="*/ 72 w 283"/>
                  <a:gd name="T63" fmla="*/ 243 h 334"/>
                  <a:gd name="T64" fmla="*/ 76 w 283"/>
                  <a:gd name="T65" fmla="*/ 242 h 334"/>
                  <a:gd name="T66" fmla="*/ 90 w 283"/>
                  <a:gd name="T67" fmla="*/ 256 h 334"/>
                  <a:gd name="T68" fmla="*/ 89 w 283"/>
                  <a:gd name="T69" fmla="*/ 259 h 334"/>
                  <a:gd name="T70" fmla="*/ 73 w 283"/>
                  <a:gd name="T71" fmla="*/ 259 h 334"/>
                  <a:gd name="T72" fmla="*/ 62 w 283"/>
                  <a:gd name="T73" fmla="*/ 259 h 334"/>
                  <a:gd name="T74" fmla="*/ 35 w 283"/>
                  <a:gd name="T75" fmla="*/ 259 h 334"/>
                  <a:gd name="T76" fmla="*/ 35 w 283"/>
                  <a:gd name="T77" fmla="*/ 259 h 334"/>
                  <a:gd name="T78" fmla="*/ 0 w 283"/>
                  <a:gd name="T79" fmla="*/ 310 h 334"/>
                  <a:gd name="T80" fmla="*/ 93 w 283"/>
                  <a:gd name="T81" fmla="*/ 334 h 334"/>
                  <a:gd name="T82" fmla="*/ 283 w 283"/>
                  <a:gd name="T83" fmla="*/ 144 h 334"/>
                  <a:gd name="T84" fmla="*/ 227 w 283"/>
                  <a:gd name="T85" fmla="*/ 9 h 334"/>
                  <a:gd name="T86" fmla="*/ 217 w 283"/>
                  <a:gd name="T8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3" h="334">
                    <a:moveTo>
                      <a:pt x="213" y="141"/>
                    </a:moveTo>
                    <a:cubicBezTo>
                      <a:pt x="214" y="141"/>
                      <a:pt x="216" y="141"/>
                      <a:pt x="217" y="141"/>
                    </a:cubicBezTo>
                    <a:cubicBezTo>
                      <a:pt x="234" y="141"/>
                      <a:pt x="248" y="154"/>
                      <a:pt x="252" y="172"/>
                    </a:cubicBezTo>
                    <a:cubicBezTo>
                      <a:pt x="253" y="172"/>
                      <a:pt x="255" y="172"/>
                      <a:pt x="256" y="172"/>
                    </a:cubicBezTo>
                    <a:cubicBezTo>
                      <a:pt x="266" y="172"/>
                      <a:pt x="274" y="180"/>
                      <a:pt x="274" y="190"/>
                    </a:cubicBezTo>
                    <a:cubicBezTo>
                      <a:pt x="274" y="191"/>
                      <a:pt x="274" y="192"/>
                      <a:pt x="274" y="194"/>
                    </a:cubicBezTo>
                    <a:cubicBezTo>
                      <a:pt x="252" y="194"/>
                      <a:pt x="252" y="194"/>
                      <a:pt x="252" y="194"/>
                    </a:cubicBezTo>
                    <a:cubicBezTo>
                      <a:pt x="239" y="194"/>
                      <a:pt x="239" y="194"/>
                      <a:pt x="239" y="194"/>
                    </a:cubicBezTo>
                    <a:cubicBezTo>
                      <a:pt x="204" y="194"/>
                      <a:pt x="204" y="194"/>
                      <a:pt x="204" y="194"/>
                    </a:cubicBezTo>
                    <a:cubicBezTo>
                      <a:pt x="182" y="194"/>
                      <a:pt x="182" y="194"/>
                      <a:pt x="182" y="194"/>
                    </a:cubicBezTo>
                    <a:cubicBezTo>
                      <a:pt x="144" y="194"/>
                      <a:pt x="144" y="194"/>
                      <a:pt x="144" y="194"/>
                    </a:cubicBezTo>
                    <a:cubicBezTo>
                      <a:pt x="144" y="194"/>
                      <a:pt x="144" y="194"/>
                      <a:pt x="144" y="194"/>
                    </a:cubicBezTo>
                    <a:cubicBezTo>
                      <a:pt x="135" y="194"/>
                      <a:pt x="135" y="194"/>
                      <a:pt x="135" y="194"/>
                    </a:cubicBezTo>
                    <a:cubicBezTo>
                      <a:pt x="134" y="191"/>
                      <a:pt x="134" y="189"/>
                      <a:pt x="134" y="187"/>
                    </a:cubicBezTo>
                    <a:cubicBezTo>
                      <a:pt x="134" y="170"/>
                      <a:pt x="148" y="156"/>
                      <a:pt x="165" y="156"/>
                    </a:cubicBezTo>
                    <a:cubicBezTo>
                      <a:pt x="167" y="156"/>
                      <a:pt x="168" y="156"/>
                      <a:pt x="169" y="156"/>
                    </a:cubicBezTo>
                    <a:cubicBezTo>
                      <a:pt x="171" y="156"/>
                      <a:pt x="172" y="156"/>
                      <a:pt x="174" y="156"/>
                    </a:cubicBezTo>
                    <a:cubicBezTo>
                      <a:pt x="176" y="156"/>
                      <a:pt x="178" y="156"/>
                      <a:pt x="181" y="157"/>
                    </a:cubicBezTo>
                    <a:cubicBezTo>
                      <a:pt x="187" y="147"/>
                      <a:pt x="196" y="141"/>
                      <a:pt x="207" y="141"/>
                    </a:cubicBezTo>
                    <a:cubicBezTo>
                      <a:pt x="207" y="141"/>
                      <a:pt x="207" y="141"/>
                      <a:pt x="207" y="141"/>
                    </a:cubicBezTo>
                    <a:cubicBezTo>
                      <a:pt x="207" y="141"/>
                      <a:pt x="207" y="141"/>
                      <a:pt x="208" y="141"/>
                    </a:cubicBezTo>
                    <a:cubicBezTo>
                      <a:pt x="208" y="141"/>
                      <a:pt x="208" y="141"/>
                      <a:pt x="209" y="141"/>
                    </a:cubicBezTo>
                    <a:cubicBezTo>
                      <a:pt x="209" y="141"/>
                      <a:pt x="209" y="141"/>
                      <a:pt x="209" y="141"/>
                    </a:cubicBezTo>
                    <a:cubicBezTo>
                      <a:pt x="210" y="141"/>
                      <a:pt x="211" y="141"/>
                      <a:pt x="213" y="141"/>
                    </a:cubicBezTo>
                    <a:moveTo>
                      <a:pt x="217" y="0"/>
                    </a:moveTo>
                    <a:cubicBezTo>
                      <a:pt x="171" y="65"/>
                      <a:pt x="171" y="65"/>
                      <a:pt x="171" y="65"/>
                    </a:cubicBezTo>
                    <a:cubicBezTo>
                      <a:pt x="169" y="80"/>
                      <a:pt x="155" y="148"/>
                      <a:pt x="89" y="182"/>
                    </a:cubicBezTo>
                    <a:cubicBezTo>
                      <a:pt x="89" y="183"/>
                      <a:pt x="89" y="183"/>
                      <a:pt x="89" y="183"/>
                    </a:cubicBezTo>
                    <a:cubicBezTo>
                      <a:pt x="72" y="229"/>
                      <a:pt x="72" y="229"/>
                      <a:pt x="72" y="229"/>
                    </a:cubicBezTo>
                    <a:cubicBezTo>
                      <a:pt x="65" y="217"/>
                      <a:pt x="65" y="217"/>
                      <a:pt x="65" y="217"/>
                    </a:cubicBezTo>
                    <a:cubicBezTo>
                      <a:pt x="60" y="223"/>
                      <a:pt x="60" y="223"/>
                      <a:pt x="60" y="223"/>
                    </a:cubicBezTo>
                    <a:cubicBezTo>
                      <a:pt x="66" y="228"/>
                      <a:pt x="71" y="234"/>
                      <a:pt x="72" y="243"/>
                    </a:cubicBezTo>
                    <a:cubicBezTo>
                      <a:pt x="73" y="242"/>
                      <a:pt x="75" y="242"/>
                      <a:pt x="76" y="242"/>
                    </a:cubicBezTo>
                    <a:cubicBezTo>
                      <a:pt x="83" y="242"/>
                      <a:pt x="90" y="248"/>
                      <a:pt x="90" y="256"/>
                    </a:cubicBezTo>
                    <a:cubicBezTo>
                      <a:pt x="90" y="257"/>
                      <a:pt x="89" y="258"/>
                      <a:pt x="89" y="259"/>
                    </a:cubicBezTo>
                    <a:cubicBezTo>
                      <a:pt x="73" y="259"/>
                      <a:pt x="73" y="259"/>
                      <a:pt x="73" y="259"/>
                    </a:cubicBezTo>
                    <a:cubicBezTo>
                      <a:pt x="62" y="259"/>
                      <a:pt x="62" y="259"/>
                      <a:pt x="62" y="259"/>
                    </a:cubicBezTo>
                    <a:cubicBezTo>
                      <a:pt x="35" y="259"/>
                      <a:pt x="35" y="259"/>
                      <a:pt x="35" y="259"/>
                    </a:cubicBezTo>
                    <a:cubicBezTo>
                      <a:pt x="35" y="259"/>
                      <a:pt x="35" y="259"/>
                      <a:pt x="35" y="259"/>
                    </a:cubicBezTo>
                    <a:cubicBezTo>
                      <a:pt x="0" y="310"/>
                      <a:pt x="0" y="310"/>
                      <a:pt x="0" y="310"/>
                    </a:cubicBezTo>
                    <a:cubicBezTo>
                      <a:pt x="27" y="325"/>
                      <a:pt x="59" y="334"/>
                      <a:pt x="93" y="334"/>
                    </a:cubicBezTo>
                    <a:cubicBezTo>
                      <a:pt x="198" y="334"/>
                      <a:pt x="283" y="249"/>
                      <a:pt x="283" y="144"/>
                    </a:cubicBezTo>
                    <a:cubicBezTo>
                      <a:pt x="283" y="91"/>
                      <a:pt x="262" y="44"/>
                      <a:pt x="227" y="9"/>
                    </a:cubicBezTo>
                    <a:cubicBezTo>
                      <a:pt x="224" y="6"/>
                      <a:pt x="221" y="3"/>
                      <a:pt x="217" y="0"/>
                    </a:cubicBezTo>
                  </a:path>
                </a:pathLst>
              </a:custGeom>
              <a:solidFill>
                <a:srgbClr val="BBD5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8" name="îṧľíďê">
                <a:extLst>
                  <a:ext uri="{FF2B5EF4-FFF2-40B4-BE49-F238E27FC236}">
                    <a16:creationId xmlns:a16="http://schemas.microsoft.com/office/drawing/2014/main" id="{C55FF78C-6DEB-46FD-A8B3-AEA588362DCE}"/>
                  </a:ext>
                </a:extLst>
              </p:cNvPr>
              <p:cNvSpPr/>
              <p:nvPr/>
            </p:nvSpPr>
            <p:spPr bwMode="auto">
              <a:xfrm>
                <a:off x="4643" y="2058"/>
                <a:ext cx="47" cy="66"/>
              </a:xfrm>
              <a:custGeom>
                <a:avLst/>
                <a:gdLst>
                  <a:gd name="T0" fmla="*/ 82 w 82"/>
                  <a:gd name="T1" fmla="*/ 0 h 117"/>
                  <a:gd name="T2" fmla="*/ 82 w 82"/>
                  <a:gd name="T3" fmla="*/ 0 h 117"/>
                  <a:gd name="T4" fmla="*/ 73 w 82"/>
                  <a:gd name="T5" fmla="*/ 34 h 117"/>
                  <a:gd name="T6" fmla="*/ 73 w 82"/>
                  <a:gd name="T7" fmla="*/ 34 h 117"/>
                  <a:gd name="T8" fmla="*/ 0 w 82"/>
                  <a:gd name="T9" fmla="*/ 117 h 117"/>
                  <a:gd name="T10" fmla="*/ 0 w 82"/>
                  <a:gd name="T11" fmla="*/ 117 h 117"/>
                  <a:gd name="T12" fmla="*/ 82 w 82"/>
                  <a:gd name="T13" fmla="*/ 0 h 117"/>
                </a:gdLst>
                <a:ahLst/>
                <a:cxnLst>
                  <a:cxn ang="0">
                    <a:pos x="T0" y="T1"/>
                  </a:cxn>
                  <a:cxn ang="0">
                    <a:pos x="T2" y="T3"/>
                  </a:cxn>
                  <a:cxn ang="0">
                    <a:pos x="T4" y="T5"/>
                  </a:cxn>
                  <a:cxn ang="0">
                    <a:pos x="T6" y="T7"/>
                  </a:cxn>
                  <a:cxn ang="0">
                    <a:pos x="T8" y="T9"/>
                  </a:cxn>
                  <a:cxn ang="0">
                    <a:pos x="T10" y="T11"/>
                  </a:cxn>
                  <a:cxn ang="0">
                    <a:pos x="T12" y="T13"/>
                  </a:cxn>
                </a:cxnLst>
                <a:rect l="0" t="0" r="r" b="b"/>
                <a:pathLst>
                  <a:path w="82" h="117">
                    <a:moveTo>
                      <a:pt x="82" y="0"/>
                    </a:moveTo>
                    <a:cubicBezTo>
                      <a:pt x="82" y="0"/>
                      <a:pt x="82" y="0"/>
                      <a:pt x="82" y="0"/>
                    </a:cubicBezTo>
                    <a:cubicBezTo>
                      <a:pt x="81" y="5"/>
                      <a:pt x="79" y="18"/>
                      <a:pt x="73" y="34"/>
                    </a:cubicBezTo>
                    <a:cubicBezTo>
                      <a:pt x="73" y="34"/>
                      <a:pt x="73" y="34"/>
                      <a:pt x="73" y="34"/>
                    </a:cubicBezTo>
                    <a:cubicBezTo>
                      <a:pt x="62" y="60"/>
                      <a:pt x="41" y="96"/>
                      <a:pt x="0" y="117"/>
                    </a:cubicBezTo>
                    <a:cubicBezTo>
                      <a:pt x="0" y="117"/>
                      <a:pt x="0" y="117"/>
                      <a:pt x="0" y="117"/>
                    </a:cubicBezTo>
                    <a:cubicBezTo>
                      <a:pt x="66" y="83"/>
                      <a:pt x="80" y="15"/>
                      <a:pt x="82" y="0"/>
                    </a:cubicBezTo>
                  </a:path>
                </a:pathLst>
              </a:custGeom>
              <a:solidFill>
                <a:srgbClr val="E55B1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9" name="ï$ļïḑê">
                <a:extLst>
                  <a:ext uri="{FF2B5EF4-FFF2-40B4-BE49-F238E27FC236}">
                    <a16:creationId xmlns:a16="http://schemas.microsoft.com/office/drawing/2014/main" id="{FE3454C3-C248-40D0-9F51-6A0D53FF3D20}"/>
                  </a:ext>
                </a:extLst>
              </p:cNvPr>
              <p:cNvSpPr/>
              <p:nvPr/>
            </p:nvSpPr>
            <p:spPr bwMode="auto">
              <a:xfrm>
                <a:off x="4629" y="2125"/>
                <a:ext cx="14" cy="26"/>
              </a:xfrm>
              <a:custGeom>
                <a:avLst/>
                <a:gdLst>
                  <a:gd name="T0" fmla="*/ 14 w 14"/>
                  <a:gd name="T1" fmla="*/ 0 h 26"/>
                  <a:gd name="T2" fmla="*/ 14 w 14"/>
                  <a:gd name="T3" fmla="*/ 0 h 26"/>
                  <a:gd name="T4" fmla="*/ 4 w 14"/>
                  <a:gd name="T5" fmla="*/ 26 h 26"/>
                  <a:gd name="T6" fmla="*/ 0 w 14"/>
                  <a:gd name="T7" fmla="*/ 19 h 26"/>
                  <a:gd name="T8" fmla="*/ 0 w 14"/>
                  <a:gd name="T9" fmla="*/ 19 h 26"/>
                  <a:gd name="T10" fmla="*/ 4 w 14"/>
                  <a:gd name="T11" fmla="*/ 26 h 26"/>
                  <a:gd name="T12" fmla="*/ 14 w 14"/>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4" h="26">
                    <a:moveTo>
                      <a:pt x="14" y="0"/>
                    </a:moveTo>
                    <a:lnTo>
                      <a:pt x="14" y="0"/>
                    </a:lnTo>
                    <a:lnTo>
                      <a:pt x="4" y="26"/>
                    </a:lnTo>
                    <a:lnTo>
                      <a:pt x="0" y="19"/>
                    </a:lnTo>
                    <a:lnTo>
                      <a:pt x="0" y="19"/>
                    </a:lnTo>
                    <a:lnTo>
                      <a:pt x="4" y="26"/>
                    </a:lnTo>
                    <a:lnTo>
                      <a:pt x="14" y="0"/>
                    </a:lnTo>
                    <a:close/>
                  </a:path>
                </a:pathLst>
              </a:custGeom>
              <a:solidFill>
                <a:srgbClr val="E5D2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0" name="íṡľîḋê">
                <a:extLst>
                  <a:ext uri="{FF2B5EF4-FFF2-40B4-BE49-F238E27FC236}">
                    <a16:creationId xmlns:a16="http://schemas.microsoft.com/office/drawing/2014/main" id="{4F270FF8-23B8-487B-B106-8FC6C3AAD707}"/>
                  </a:ext>
                </a:extLst>
              </p:cNvPr>
              <p:cNvSpPr/>
              <p:nvPr/>
            </p:nvSpPr>
            <p:spPr bwMode="auto">
              <a:xfrm>
                <a:off x="4629" y="2125"/>
                <a:ext cx="14" cy="26"/>
              </a:xfrm>
              <a:custGeom>
                <a:avLst/>
                <a:gdLst>
                  <a:gd name="T0" fmla="*/ 14 w 14"/>
                  <a:gd name="T1" fmla="*/ 0 h 26"/>
                  <a:gd name="T2" fmla="*/ 14 w 14"/>
                  <a:gd name="T3" fmla="*/ 0 h 26"/>
                  <a:gd name="T4" fmla="*/ 4 w 14"/>
                  <a:gd name="T5" fmla="*/ 26 h 26"/>
                  <a:gd name="T6" fmla="*/ 0 w 14"/>
                  <a:gd name="T7" fmla="*/ 19 h 26"/>
                  <a:gd name="T8" fmla="*/ 0 w 14"/>
                  <a:gd name="T9" fmla="*/ 19 h 26"/>
                  <a:gd name="T10" fmla="*/ 4 w 14"/>
                  <a:gd name="T11" fmla="*/ 26 h 26"/>
                  <a:gd name="T12" fmla="*/ 14 w 14"/>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4" h="26">
                    <a:moveTo>
                      <a:pt x="14" y="0"/>
                    </a:moveTo>
                    <a:lnTo>
                      <a:pt x="14" y="0"/>
                    </a:lnTo>
                    <a:lnTo>
                      <a:pt x="4" y="26"/>
                    </a:lnTo>
                    <a:lnTo>
                      <a:pt x="0" y="19"/>
                    </a:lnTo>
                    <a:lnTo>
                      <a:pt x="0" y="19"/>
                    </a:lnTo>
                    <a:lnTo>
                      <a:pt x="4" y="26"/>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1" name="ísľîḋè">
                <a:extLst>
                  <a:ext uri="{FF2B5EF4-FFF2-40B4-BE49-F238E27FC236}">
                    <a16:creationId xmlns:a16="http://schemas.microsoft.com/office/drawing/2014/main" id="{04207533-7307-43C4-BE32-D80D4B283665}"/>
                  </a:ext>
                </a:extLst>
              </p:cNvPr>
              <p:cNvSpPr/>
              <p:nvPr/>
            </p:nvSpPr>
            <p:spPr bwMode="auto">
              <a:xfrm>
                <a:off x="4684" y="2058"/>
                <a:ext cx="6" cy="19"/>
              </a:xfrm>
              <a:custGeom>
                <a:avLst/>
                <a:gdLst>
                  <a:gd name="T0" fmla="*/ 9 w 9"/>
                  <a:gd name="T1" fmla="*/ 0 h 34"/>
                  <a:gd name="T2" fmla="*/ 9 w 9"/>
                  <a:gd name="T3" fmla="*/ 0 h 34"/>
                  <a:gd name="T4" fmla="*/ 0 w 9"/>
                  <a:gd name="T5" fmla="*/ 34 h 34"/>
                  <a:gd name="T6" fmla="*/ 0 w 9"/>
                  <a:gd name="T7" fmla="*/ 34 h 34"/>
                  <a:gd name="T8" fmla="*/ 9 w 9"/>
                  <a:gd name="T9" fmla="*/ 0 h 34"/>
                </a:gdLst>
                <a:ahLst/>
                <a:cxnLst>
                  <a:cxn ang="0">
                    <a:pos x="T0" y="T1"/>
                  </a:cxn>
                  <a:cxn ang="0">
                    <a:pos x="T2" y="T3"/>
                  </a:cxn>
                  <a:cxn ang="0">
                    <a:pos x="T4" y="T5"/>
                  </a:cxn>
                  <a:cxn ang="0">
                    <a:pos x="T6" y="T7"/>
                  </a:cxn>
                  <a:cxn ang="0">
                    <a:pos x="T8" y="T9"/>
                  </a:cxn>
                </a:cxnLst>
                <a:rect l="0" t="0" r="r" b="b"/>
                <a:pathLst>
                  <a:path w="9" h="34">
                    <a:moveTo>
                      <a:pt x="9" y="0"/>
                    </a:moveTo>
                    <a:cubicBezTo>
                      <a:pt x="9" y="0"/>
                      <a:pt x="9" y="0"/>
                      <a:pt x="9" y="0"/>
                    </a:cubicBezTo>
                    <a:cubicBezTo>
                      <a:pt x="8" y="6"/>
                      <a:pt x="6" y="18"/>
                      <a:pt x="0" y="34"/>
                    </a:cubicBezTo>
                    <a:cubicBezTo>
                      <a:pt x="0" y="34"/>
                      <a:pt x="0" y="34"/>
                      <a:pt x="0" y="34"/>
                    </a:cubicBezTo>
                    <a:cubicBezTo>
                      <a:pt x="6" y="18"/>
                      <a:pt x="8" y="5"/>
                      <a:pt x="9" y="0"/>
                    </a:cubicBezTo>
                  </a:path>
                </a:pathLst>
              </a:custGeom>
              <a:solidFill>
                <a:srgbClr val="E5280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2" name="i$líḍè">
                <a:extLst>
                  <a:ext uri="{FF2B5EF4-FFF2-40B4-BE49-F238E27FC236}">
                    <a16:creationId xmlns:a16="http://schemas.microsoft.com/office/drawing/2014/main" id="{303BFCC2-935B-42BF-A7CB-C2926FE27AA6}"/>
                  </a:ext>
                </a:extLst>
              </p:cNvPr>
              <p:cNvSpPr/>
              <p:nvPr/>
            </p:nvSpPr>
            <p:spPr bwMode="auto">
              <a:xfrm>
                <a:off x="4643" y="2071"/>
                <a:ext cx="41" cy="53"/>
              </a:xfrm>
              <a:custGeom>
                <a:avLst/>
                <a:gdLst>
                  <a:gd name="T0" fmla="*/ 66 w 73"/>
                  <a:gd name="T1" fmla="*/ 0 h 93"/>
                  <a:gd name="T2" fmla="*/ 0 w 73"/>
                  <a:gd name="T3" fmla="*/ 93 h 93"/>
                  <a:gd name="T4" fmla="*/ 73 w 73"/>
                  <a:gd name="T5" fmla="*/ 10 h 93"/>
                  <a:gd name="T6" fmla="*/ 66 w 73"/>
                  <a:gd name="T7" fmla="*/ 0 h 93"/>
                </a:gdLst>
                <a:ahLst/>
                <a:cxnLst>
                  <a:cxn ang="0">
                    <a:pos x="T0" y="T1"/>
                  </a:cxn>
                  <a:cxn ang="0">
                    <a:pos x="T2" y="T3"/>
                  </a:cxn>
                  <a:cxn ang="0">
                    <a:pos x="T4" y="T5"/>
                  </a:cxn>
                  <a:cxn ang="0">
                    <a:pos x="T6" y="T7"/>
                  </a:cxn>
                </a:cxnLst>
                <a:rect l="0" t="0" r="r" b="b"/>
                <a:pathLst>
                  <a:path w="73" h="93">
                    <a:moveTo>
                      <a:pt x="66" y="0"/>
                    </a:moveTo>
                    <a:cubicBezTo>
                      <a:pt x="0" y="93"/>
                      <a:pt x="0" y="93"/>
                      <a:pt x="0" y="93"/>
                    </a:cubicBezTo>
                    <a:cubicBezTo>
                      <a:pt x="41" y="72"/>
                      <a:pt x="62" y="36"/>
                      <a:pt x="73" y="10"/>
                    </a:cubicBezTo>
                    <a:cubicBezTo>
                      <a:pt x="66" y="0"/>
                      <a:pt x="66" y="0"/>
                      <a:pt x="66" y="0"/>
                    </a:cubicBezTo>
                  </a:path>
                </a:pathLst>
              </a:custGeom>
              <a:solidFill>
                <a:srgbClr val="B749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3" name="isľíḑè">
                <a:extLst>
                  <a:ext uri="{FF2B5EF4-FFF2-40B4-BE49-F238E27FC236}">
                    <a16:creationId xmlns:a16="http://schemas.microsoft.com/office/drawing/2014/main" id="{50537023-B2E5-40F9-8BD3-7A4D388A514D}"/>
                  </a:ext>
                </a:extLst>
              </p:cNvPr>
              <p:cNvSpPr/>
              <p:nvPr/>
            </p:nvSpPr>
            <p:spPr bwMode="auto">
              <a:xfrm>
                <a:off x="4629" y="2125"/>
                <a:ext cx="14" cy="26"/>
              </a:xfrm>
              <a:custGeom>
                <a:avLst/>
                <a:gdLst>
                  <a:gd name="T0" fmla="*/ 14 w 14"/>
                  <a:gd name="T1" fmla="*/ 0 h 26"/>
                  <a:gd name="T2" fmla="*/ 0 w 14"/>
                  <a:gd name="T3" fmla="*/ 19 h 26"/>
                  <a:gd name="T4" fmla="*/ 4 w 14"/>
                  <a:gd name="T5" fmla="*/ 26 h 26"/>
                  <a:gd name="T6" fmla="*/ 14 w 14"/>
                  <a:gd name="T7" fmla="*/ 0 h 26"/>
                </a:gdLst>
                <a:ahLst/>
                <a:cxnLst>
                  <a:cxn ang="0">
                    <a:pos x="T0" y="T1"/>
                  </a:cxn>
                  <a:cxn ang="0">
                    <a:pos x="T2" y="T3"/>
                  </a:cxn>
                  <a:cxn ang="0">
                    <a:pos x="T4" y="T5"/>
                  </a:cxn>
                  <a:cxn ang="0">
                    <a:pos x="T6" y="T7"/>
                  </a:cxn>
                </a:cxnLst>
                <a:rect l="0" t="0" r="r" b="b"/>
                <a:pathLst>
                  <a:path w="14" h="26">
                    <a:moveTo>
                      <a:pt x="14" y="0"/>
                    </a:moveTo>
                    <a:lnTo>
                      <a:pt x="0" y="19"/>
                    </a:lnTo>
                    <a:lnTo>
                      <a:pt x="4" y="26"/>
                    </a:lnTo>
                    <a:lnTo>
                      <a:pt x="14" y="0"/>
                    </a:lnTo>
                    <a:close/>
                  </a:path>
                </a:pathLst>
              </a:custGeom>
              <a:solidFill>
                <a:srgbClr val="B7A8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4" name="î$ļïḓê">
                <a:extLst>
                  <a:ext uri="{FF2B5EF4-FFF2-40B4-BE49-F238E27FC236}">
                    <a16:creationId xmlns:a16="http://schemas.microsoft.com/office/drawing/2014/main" id="{B8F898BC-B39C-4B07-833C-287E16250F69}"/>
                  </a:ext>
                </a:extLst>
              </p:cNvPr>
              <p:cNvSpPr/>
              <p:nvPr/>
            </p:nvSpPr>
            <p:spPr bwMode="auto">
              <a:xfrm>
                <a:off x="4629" y="2125"/>
                <a:ext cx="14" cy="26"/>
              </a:xfrm>
              <a:custGeom>
                <a:avLst/>
                <a:gdLst>
                  <a:gd name="T0" fmla="*/ 14 w 14"/>
                  <a:gd name="T1" fmla="*/ 0 h 26"/>
                  <a:gd name="T2" fmla="*/ 0 w 14"/>
                  <a:gd name="T3" fmla="*/ 19 h 26"/>
                  <a:gd name="T4" fmla="*/ 4 w 14"/>
                  <a:gd name="T5" fmla="*/ 26 h 26"/>
                  <a:gd name="T6" fmla="*/ 14 w 14"/>
                  <a:gd name="T7" fmla="*/ 0 h 26"/>
                </a:gdLst>
                <a:ahLst/>
                <a:cxnLst>
                  <a:cxn ang="0">
                    <a:pos x="T0" y="T1"/>
                  </a:cxn>
                  <a:cxn ang="0">
                    <a:pos x="T2" y="T3"/>
                  </a:cxn>
                  <a:cxn ang="0">
                    <a:pos x="T4" y="T5"/>
                  </a:cxn>
                  <a:cxn ang="0">
                    <a:pos x="T6" y="T7"/>
                  </a:cxn>
                </a:cxnLst>
                <a:rect l="0" t="0" r="r" b="b"/>
                <a:pathLst>
                  <a:path w="14" h="26">
                    <a:moveTo>
                      <a:pt x="14" y="0"/>
                    </a:moveTo>
                    <a:lnTo>
                      <a:pt x="0" y="19"/>
                    </a:lnTo>
                    <a:lnTo>
                      <a:pt x="4" y="26"/>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5" name="iṧḻíḑé">
                <a:extLst>
                  <a:ext uri="{FF2B5EF4-FFF2-40B4-BE49-F238E27FC236}">
                    <a16:creationId xmlns:a16="http://schemas.microsoft.com/office/drawing/2014/main" id="{93056D43-BA1C-40D9-B74F-68744AAB1BDB}"/>
                  </a:ext>
                </a:extLst>
              </p:cNvPr>
              <p:cNvSpPr/>
              <p:nvPr/>
            </p:nvSpPr>
            <p:spPr bwMode="auto">
              <a:xfrm>
                <a:off x="4680" y="2058"/>
                <a:ext cx="10" cy="19"/>
              </a:xfrm>
              <a:custGeom>
                <a:avLst/>
                <a:gdLst>
                  <a:gd name="T0" fmla="*/ 16 w 16"/>
                  <a:gd name="T1" fmla="*/ 0 h 34"/>
                  <a:gd name="T2" fmla="*/ 0 w 16"/>
                  <a:gd name="T3" fmla="*/ 24 h 34"/>
                  <a:gd name="T4" fmla="*/ 7 w 16"/>
                  <a:gd name="T5" fmla="*/ 34 h 34"/>
                  <a:gd name="T6" fmla="*/ 7 w 16"/>
                  <a:gd name="T7" fmla="*/ 34 h 34"/>
                  <a:gd name="T8" fmla="*/ 16 w 16"/>
                  <a:gd name="T9" fmla="*/ 0 h 34"/>
                </a:gdLst>
                <a:ahLst/>
                <a:cxnLst>
                  <a:cxn ang="0">
                    <a:pos x="T0" y="T1"/>
                  </a:cxn>
                  <a:cxn ang="0">
                    <a:pos x="T2" y="T3"/>
                  </a:cxn>
                  <a:cxn ang="0">
                    <a:pos x="T4" y="T5"/>
                  </a:cxn>
                  <a:cxn ang="0">
                    <a:pos x="T6" y="T7"/>
                  </a:cxn>
                  <a:cxn ang="0">
                    <a:pos x="T8" y="T9"/>
                  </a:cxn>
                </a:cxnLst>
                <a:rect l="0" t="0" r="r" b="b"/>
                <a:pathLst>
                  <a:path w="16" h="34">
                    <a:moveTo>
                      <a:pt x="16" y="0"/>
                    </a:moveTo>
                    <a:cubicBezTo>
                      <a:pt x="0" y="24"/>
                      <a:pt x="0" y="24"/>
                      <a:pt x="0" y="24"/>
                    </a:cubicBezTo>
                    <a:cubicBezTo>
                      <a:pt x="7" y="34"/>
                      <a:pt x="7" y="34"/>
                      <a:pt x="7" y="34"/>
                    </a:cubicBezTo>
                    <a:cubicBezTo>
                      <a:pt x="7" y="34"/>
                      <a:pt x="7" y="34"/>
                      <a:pt x="7" y="34"/>
                    </a:cubicBezTo>
                    <a:cubicBezTo>
                      <a:pt x="13" y="18"/>
                      <a:pt x="15" y="6"/>
                      <a:pt x="16" y="0"/>
                    </a:cubicBezTo>
                  </a:path>
                </a:pathLst>
              </a:custGeom>
              <a:solidFill>
                <a:srgbClr val="B71F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6" name="îṧļîde">
                <a:extLst>
                  <a:ext uri="{FF2B5EF4-FFF2-40B4-BE49-F238E27FC236}">
                    <a16:creationId xmlns:a16="http://schemas.microsoft.com/office/drawing/2014/main" id="{32A3EE6C-027F-4AB4-9745-68F480B95899}"/>
                  </a:ext>
                </a:extLst>
              </p:cNvPr>
              <p:cNvSpPr/>
              <p:nvPr/>
            </p:nvSpPr>
            <p:spPr bwMode="auto">
              <a:xfrm>
                <a:off x="4612" y="2148"/>
                <a:ext cx="31" cy="20"/>
              </a:xfrm>
              <a:custGeom>
                <a:avLst/>
                <a:gdLst>
                  <a:gd name="T0" fmla="*/ 25 w 55"/>
                  <a:gd name="T1" fmla="*/ 0 h 36"/>
                  <a:gd name="T2" fmla="*/ 23 w 55"/>
                  <a:gd name="T3" fmla="*/ 4 h 36"/>
                  <a:gd name="T4" fmla="*/ 31 w 55"/>
                  <a:gd name="T5" fmla="*/ 20 h 36"/>
                  <a:gd name="T6" fmla="*/ 34 w 55"/>
                  <a:gd name="T7" fmla="*/ 19 h 36"/>
                  <a:gd name="T8" fmla="*/ 48 w 55"/>
                  <a:gd name="T9" fmla="*/ 33 h 36"/>
                  <a:gd name="T10" fmla="*/ 48 w 55"/>
                  <a:gd name="T11" fmla="*/ 33 h 36"/>
                  <a:gd name="T12" fmla="*/ 48 w 55"/>
                  <a:gd name="T13" fmla="*/ 33 h 36"/>
                  <a:gd name="T14" fmla="*/ 48 w 55"/>
                  <a:gd name="T15" fmla="*/ 36 h 36"/>
                  <a:gd name="T16" fmla="*/ 31 w 55"/>
                  <a:gd name="T17" fmla="*/ 36 h 36"/>
                  <a:gd name="T18" fmla="*/ 20 w 55"/>
                  <a:gd name="T19" fmla="*/ 36 h 36"/>
                  <a:gd name="T20" fmla="*/ 0 w 55"/>
                  <a:gd name="T21" fmla="*/ 36 h 36"/>
                  <a:gd name="T22" fmla="*/ 0 w 55"/>
                  <a:gd name="T23" fmla="*/ 36 h 36"/>
                  <a:gd name="T24" fmla="*/ 27 w 55"/>
                  <a:gd name="T25" fmla="*/ 36 h 36"/>
                  <a:gd name="T26" fmla="*/ 38 w 55"/>
                  <a:gd name="T27" fmla="*/ 36 h 36"/>
                  <a:gd name="T28" fmla="*/ 54 w 55"/>
                  <a:gd name="T29" fmla="*/ 36 h 36"/>
                  <a:gd name="T30" fmla="*/ 55 w 55"/>
                  <a:gd name="T31" fmla="*/ 33 h 36"/>
                  <a:gd name="T32" fmla="*/ 41 w 55"/>
                  <a:gd name="T33" fmla="*/ 19 h 36"/>
                  <a:gd name="T34" fmla="*/ 37 w 55"/>
                  <a:gd name="T35" fmla="*/ 20 h 36"/>
                  <a:gd name="T36" fmla="*/ 25 w 55"/>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36">
                    <a:moveTo>
                      <a:pt x="25" y="0"/>
                    </a:moveTo>
                    <a:cubicBezTo>
                      <a:pt x="23" y="4"/>
                      <a:pt x="23" y="4"/>
                      <a:pt x="23" y="4"/>
                    </a:cubicBezTo>
                    <a:cubicBezTo>
                      <a:pt x="27" y="8"/>
                      <a:pt x="29" y="13"/>
                      <a:pt x="31" y="20"/>
                    </a:cubicBezTo>
                    <a:cubicBezTo>
                      <a:pt x="32" y="19"/>
                      <a:pt x="33" y="19"/>
                      <a:pt x="34" y="19"/>
                    </a:cubicBezTo>
                    <a:cubicBezTo>
                      <a:pt x="42" y="19"/>
                      <a:pt x="48" y="25"/>
                      <a:pt x="48" y="33"/>
                    </a:cubicBezTo>
                    <a:cubicBezTo>
                      <a:pt x="48" y="33"/>
                      <a:pt x="48" y="33"/>
                      <a:pt x="48" y="33"/>
                    </a:cubicBezTo>
                    <a:cubicBezTo>
                      <a:pt x="48" y="33"/>
                      <a:pt x="48" y="33"/>
                      <a:pt x="48" y="33"/>
                    </a:cubicBezTo>
                    <a:cubicBezTo>
                      <a:pt x="48" y="34"/>
                      <a:pt x="48" y="35"/>
                      <a:pt x="48" y="36"/>
                    </a:cubicBezTo>
                    <a:cubicBezTo>
                      <a:pt x="31" y="36"/>
                      <a:pt x="31" y="36"/>
                      <a:pt x="31" y="36"/>
                    </a:cubicBezTo>
                    <a:cubicBezTo>
                      <a:pt x="20" y="36"/>
                      <a:pt x="20" y="36"/>
                      <a:pt x="20" y="36"/>
                    </a:cubicBezTo>
                    <a:cubicBezTo>
                      <a:pt x="0" y="36"/>
                      <a:pt x="0" y="36"/>
                      <a:pt x="0" y="36"/>
                    </a:cubicBezTo>
                    <a:cubicBezTo>
                      <a:pt x="0" y="36"/>
                      <a:pt x="0" y="36"/>
                      <a:pt x="0" y="36"/>
                    </a:cubicBezTo>
                    <a:cubicBezTo>
                      <a:pt x="27" y="36"/>
                      <a:pt x="27" y="36"/>
                      <a:pt x="27" y="36"/>
                    </a:cubicBezTo>
                    <a:cubicBezTo>
                      <a:pt x="38" y="36"/>
                      <a:pt x="38" y="36"/>
                      <a:pt x="38" y="36"/>
                    </a:cubicBezTo>
                    <a:cubicBezTo>
                      <a:pt x="54" y="36"/>
                      <a:pt x="54" y="36"/>
                      <a:pt x="54" y="36"/>
                    </a:cubicBezTo>
                    <a:cubicBezTo>
                      <a:pt x="54" y="35"/>
                      <a:pt x="55" y="34"/>
                      <a:pt x="55" y="33"/>
                    </a:cubicBezTo>
                    <a:cubicBezTo>
                      <a:pt x="55" y="25"/>
                      <a:pt x="48" y="19"/>
                      <a:pt x="41" y="19"/>
                    </a:cubicBezTo>
                    <a:cubicBezTo>
                      <a:pt x="40" y="19"/>
                      <a:pt x="38" y="19"/>
                      <a:pt x="37" y="20"/>
                    </a:cubicBezTo>
                    <a:cubicBezTo>
                      <a:pt x="36" y="11"/>
                      <a:pt x="31" y="5"/>
                      <a:pt x="25" y="0"/>
                    </a:cubicBezTo>
                  </a:path>
                </a:pathLst>
              </a:custGeom>
              <a:solidFill>
                <a:srgbClr val="4444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7" name="íšļiḍê">
                <a:extLst>
                  <a:ext uri="{FF2B5EF4-FFF2-40B4-BE49-F238E27FC236}">
                    <a16:creationId xmlns:a16="http://schemas.microsoft.com/office/drawing/2014/main" id="{DB5399B7-128B-43D5-AD75-2BB4C0EB2D2D}"/>
                  </a:ext>
                </a:extLst>
              </p:cNvPr>
              <p:cNvSpPr/>
              <p:nvPr/>
            </p:nvSpPr>
            <p:spPr bwMode="auto">
              <a:xfrm>
                <a:off x="4612" y="2167"/>
                <a:ext cx="27" cy="1"/>
              </a:xfrm>
              <a:custGeom>
                <a:avLst/>
                <a:gdLst>
                  <a:gd name="T0" fmla="*/ 3 w 48"/>
                  <a:gd name="T1" fmla="*/ 0 h 3"/>
                  <a:gd name="T2" fmla="*/ 0 w 48"/>
                  <a:gd name="T3" fmla="*/ 3 h 3"/>
                  <a:gd name="T4" fmla="*/ 20 w 48"/>
                  <a:gd name="T5" fmla="*/ 3 h 3"/>
                  <a:gd name="T6" fmla="*/ 31 w 48"/>
                  <a:gd name="T7" fmla="*/ 3 h 3"/>
                  <a:gd name="T8" fmla="*/ 48 w 48"/>
                  <a:gd name="T9" fmla="*/ 3 h 3"/>
                  <a:gd name="T10" fmla="*/ 48 w 48"/>
                  <a:gd name="T11" fmla="*/ 0 h 3"/>
                  <a:gd name="T12" fmla="*/ 48 w 48"/>
                  <a:gd name="T13" fmla="*/ 0 h 3"/>
                  <a:gd name="T14" fmla="*/ 48 w 48"/>
                  <a:gd name="T15" fmla="*/ 3 h 3"/>
                  <a:gd name="T16" fmla="*/ 31 w 48"/>
                  <a:gd name="T17" fmla="*/ 3 h 3"/>
                  <a:gd name="T18" fmla="*/ 20 w 48"/>
                  <a:gd name="T19" fmla="*/ 3 h 3"/>
                  <a:gd name="T20" fmla="*/ 3 w 48"/>
                  <a:gd name="T21" fmla="*/ 3 h 3"/>
                  <a:gd name="T22" fmla="*/ 3 w 48"/>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3">
                    <a:moveTo>
                      <a:pt x="3" y="0"/>
                    </a:moveTo>
                    <a:cubicBezTo>
                      <a:pt x="0" y="3"/>
                      <a:pt x="0" y="3"/>
                      <a:pt x="0" y="3"/>
                    </a:cubicBezTo>
                    <a:cubicBezTo>
                      <a:pt x="20" y="3"/>
                      <a:pt x="20" y="3"/>
                      <a:pt x="20" y="3"/>
                    </a:cubicBezTo>
                    <a:cubicBezTo>
                      <a:pt x="31" y="3"/>
                      <a:pt x="31" y="3"/>
                      <a:pt x="31" y="3"/>
                    </a:cubicBezTo>
                    <a:cubicBezTo>
                      <a:pt x="48" y="3"/>
                      <a:pt x="48" y="3"/>
                      <a:pt x="48" y="3"/>
                    </a:cubicBezTo>
                    <a:cubicBezTo>
                      <a:pt x="48" y="2"/>
                      <a:pt x="48" y="1"/>
                      <a:pt x="48" y="0"/>
                    </a:cubicBezTo>
                    <a:cubicBezTo>
                      <a:pt x="48" y="0"/>
                      <a:pt x="48" y="0"/>
                      <a:pt x="48" y="0"/>
                    </a:cubicBezTo>
                    <a:cubicBezTo>
                      <a:pt x="48" y="1"/>
                      <a:pt x="48" y="2"/>
                      <a:pt x="48" y="3"/>
                    </a:cubicBezTo>
                    <a:cubicBezTo>
                      <a:pt x="31" y="3"/>
                      <a:pt x="31" y="3"/>
                      <a:pt x="31" y="3"/>
                    </a:cubicBezTo>
                    <a:cubicBezTo>
                      <a:pt x="20" y="3"/>
                      <a:pt x="20" y="3"/>
                      <a:pt x="20" y="3"/>
                    </a:cubicBezTo>
                    <a:cubicBezTo>
                      <a:pt x="3" y="3"/>
                      <a:pt x="3" y="3"/>
                      <a:pt x="3" y="3"/>
                    </a:cubicBezTo>
                    <a:cubicBezTo>
                      <a:pt x="3" y="0"/>
                      <a:pt x="3" y="0"/>
                      <a:pt x="3" y="0"/>
                    </a:cubicBezTo>
                  </a:path>
                </a:pathLst>
              </a:custGeom>
              <a:solidFill>
                <a:srgbClr val="61BDD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8" name="îṥḷiďè">
                <a:extLst>
                  <a:ext uri="{FF2B5EF4-FFF2-40B4-BE49-F238E27FC236}">
                    <a16:creationId xmlns:a16="http://schemas.microsoft.com/office/drawing/2014/main" id="{2D553571-1785-4751-A9E8-392DCA0B4781}"/>
                  </a:ext>
                </a:extLst>
              </p:cNvPr>
              <p:cNvSpPr/>
              <p:nvPr/>
            </p:nvSpPr>
            <p:spPr bwMode="auto">
              <a:xfrm>
                <a:off x="4613" y="2150"/>
                <a:ext cx="26" cy="18"/>
              </a:xfrm>
              <a:custGeom>
                <a:avLst/>
                <a:gdLst>
                  <a:gd name="T0" fmla="*/ 20 w 45"/>
                  <a:gd name="T1" fmla="*/ 0 h 32"/>
                  <a:gd name="T2" fmla="*/ 0 w 45"/>
                  <a:gd name="T3" fmla="*/ 29 h 32"/>
                  <a:gd name="T4" fmla="*/ 0 w 45"/>
                  <a:gd name="T5" fmla="*/ 32 h 32"/>
                  <a:gd name="T6" fmla="*/ 17 w 45"/>
                  <a:gd name="T7" fmla="*/ 32 h 32"/>
                  <a:gd name="T8" fmla="*/ 28 w 45"/>
                  <a:gd name="T9" fmla="*/ 32 h 32"/>
                  <a:gd name="T10" fmla="*/ 45 w 45"/>
                  <a:gd name="T11" fmla="*/ 32 h 32"/>
                  <a:gd name="T12" fmla="*/ 45 w 45"/>
                  <a:gd name="T13" fmla="*/ 29 h 32"/>
                  <a:gd name="T14" fmla="*/ 31 w 45"/>
                  <a:gd name="T15" fmla="*/ 15 h 32"/>
                  <a:gd name="T16" fmla="*/ 28 w 45"/>
                  <a:gd name="T17" fmla="*/ 16 h 32"/>
                  <a:gd name="T18" fmla="*/ 20 w 45"/>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2">
                    <a:moveTo>
                      <a:pt x="20" y="0"/>
                    </a:moveTo>
                    <a:cubicBezTo>
                      <a:pt x="0" y="29"/>
                      <a:pt x="0" y="29"/>
                      <a:pt x="0" y="29"/>
                    </a:cubicBezTo>
                    <a:cubicBezTo>
                      <a:pt x="0" y="32"/>
                      <a:pt x="0" y="32"/>
                      <a:pt x="0" y="32"/>
                    </a:cubicBezTo>
                    <a:cubicBezTo>
                      <a:pt x="17" y="32"/>
                      <a:pt x="17" y="32"/>
                      <a:pt x="17" y="32"/>
                    </a:cubicBezTo>
                    <a:cubicBezTo>
                      <a:pt x="28" y="32"/>
                      <a:pt x="28" y="32"/>
                      <a:pt x="28" y="32"/>
                    </a:cubicBezTo>
                    <a:cubicBezTo>
                      <a:pt x="45" y="32"/>
                      <a:pt x="45" y="32"/>
                      <a:pt x="45" y="32"/>
                    </a:cubicBezTo>
                    <a:cubicBezTo>
                      <a:pt x="45" y="31"/>
                      <a:pt x="45" y="30"/>
                      <a:pt x="45" y="29"/>
                    </a:cubicBezTo>
                    <a:cubicBezTo>
                      <a:pt x="45" y="21"/>
                      <a:pt x="39" y="15"/>
                      <a:pt x="31" y="15"/>
                    </a:cubicBezTo>
                    <a:cubicBezTo>
                      <a:pt x="30" y="15"/>
                      <a:pt x="29" y="15"/>
                      <a:pt x="28" y="16"/>
                    </a:cubicBezTo>
                    <a:cubicBezTo>
                      <a:pt x="26" y="9"/>
                      <a:pt x="24" y="4"/>
                      <a:pt x="20" y="0"/>
                    </a:cubicBezTo>
                  </a:path>
                </a:pathLst>
              </a:custGeom>
              <a:solidFill>
                <a:srgbClr val="4D97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9" name="íṧḷiďe">
                <a:extLst>
                  <a:ext uri="{FF2B5EF4-FFF2-40B4-BE49-F238E27FC236}">
                    <a16:creationId xmlns:a16="http://schemas.microsoft.com/office/drawing/2014/main" id="{7DC3E7AF-20AA-4BB7-A562-89037419A231}"/>
                  </a:ext>
                </a:extLst>
              </p:cNvPr>
              <p:cNvSpPr/>
              <p:nvPr/>
            </p:nvSpPr>
            <p:spPr bwMode="auto">
              <a:xfrm>
                <a:off x="4674" y="2101"/>
                <a:ext cx="75" cy="30"/>
              </a:xfrm>
              <a:custGeom>
                <a:avLst/>
                <a:gdLst>
                  <a:gd name="T0" fmla="*/ 30 w 130"/>
                  <a:gd name="T1" fmla="*/ 15 h 53"/>
                  <a:gd name="T2" fmla="*/ 25 w 130"/>
                  <a:gd name="T3" fmla="*/ 15 h 53"/>
                  <a:gd name="T4" fmla="*/ 35 w 130"/>
                  <a:gd name="T5" fmla="*/ 18 h 53"/>
                  <a:gd name="T6" fmla="*/ 37 w 130"/>
                  <a:gd name="T7" fmla="*/ 16 h 53"/>
                  <a:gd name="T8" fmla="*/ 30 w 130"/>
                  <a:gd name="T9" fmla="*/ 15 h 53"/>
                  <a:gd name="T10" fmla="*/ 73 w 130"/>
                  <a:gd name="T11" fmla="*/ 0 h 53"/>
                  <a:gd name="T12" fmla="*/ 69 w 130"/>
                  <a:gd name="T13" fmla="*/ 0 h 53"/>
                  <a:gd name="T14" fmla="*/ 99 w 130"/>
                  <a:gd name="T15" fmla="*/ 31 h 53"/>
                  <a:gd name="T16" fmla="*/ 103 w 130"/>
                  <a:gd name="T17" fmla="*/ 31 h 53"/>
                  <a:gd name="T18" fmla="*/ 122 w 130"/>
                  <a:gd name="T19" fmla="*/ 49 h 53"/>
                  <a:gd name="T20" fmla="*/ 122 w 130"/>
                  <a:gd name="T21" fmla="*/ 49 h 53"/>
                  <a:gd name="T22" fmla="*/ 122 w 130"/>
                  <a:gd name="T23" fmla="*/ 49 h 53"/>
                  <a:gd name="T24" fmla="*/ 121 w 130"/>
                  <a:gd name="T25" fmla="*/ 53 h 53"/>
                  <a:gd name="T26" fmla="*/ 100 w 130"/>
                  <a:gd name="T27" fmla="*/ 53 h 53"/>
                  <a:gd name="T28" fmla="*/ 86 w 130"/>
                  <a:gd name="T29" fmla="*/ 53 h 53"/>
                  <a:gd name="T30" fmla="*/ 51 w 130"/>
                  <a:gd name="T31" fmla="*/ 53 h 53"/>
                  <a:gd name="T32" fmla="*/ 29 w 130"/>
                  <a:gd name="T33" fmla="*/ 53 h 53"/>
                  <a:gd name="T34" fmla="*/ 0 w 130"/>
                  <a:gd name="T35" fmla="*/ 53 h 53"/>
                  <a:gd name="T36" fmla="*/ 0 w 130"/>
                  <a:gd name="T37" fmla="*/ 53 h 53"/>
                  <a:gd name="T38" fmla="*/ 38 w 130"/>
                  <a:gd name="T39" fmla="*/ 53 h 53"/>
                  <a:gd name="T40" fmla="*/ 60 w 130"/>
                  <a:gd name="T41" fmla="*/ 53 h 53"/>
                  <a:gd name="T42" fmla="*/ 95 w 130"/>
                  <a:gd name="T43" fmla="*/ 53 h 53"/>
                  <a:gd name="T44" fmla="*/ 108 w 130"/>
                  <a:gd name="T45" fmla="*/ 53 h 53"/>
                  <a:gd name="T46" fmla="*/ 130 w 130"/>
                  <a:gd name="T47" fmla="*/ 53 h 53"/>
                  <a:gd name="T48" fmla="*/ 130 w 130"/>
                  <a:gd name="T49" fmla="*/ 49 h 53"/>
                  <a:gd name="T50" fmla="*/ 112 w 130"/>
                  <a:gd name="T51" fmla="*/ 31 h 53"/>
                  <a:gd name="T52" fmla="*/ 108 w 130"/>
                  <a:gd name="T53" fmla="*/ 31 h 53"/>
                  <a:gd name="T54" fmla="*/ 73 w 130"/>
                  <a:gd name="T5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0" h="53">
                    <a:moveTo>
                      <a:pt x="30" y="15"/>
                    </a:moveTo>
                    <a:cubicBezTo>
                      <a:pt x="28" y="15"/>
                      <a:pt x="27" y="15"/>
                      <a:pt x="25" y="15"/>
                    </a:cubicBezTo>
                    <a:cubicBezTo>
                      <a:pt x="29" y="16"/>
                      <a:pt x="32" y="17"/>
                      <a:pt x="35" y="18"/>
                    </a:cubicBezTo>
                    <a:cubicBezTo>
                      <a:pt x="35" y="17"/>
                      <a:pt x="36" y="16"/>
                      <a:pt x="37" y="16"/>
                    </a:cubicBezTo>
                    <a:cubicBezTo>
                      <a:pt x="34" y="15"/>
                      <a:pt x="32" y="15"/>
                      <a:pt x="30" y="15"/>
                    </a:cubicBezTo>
                    <a:moveTo>
                      <a:pt x="73" y="0"/>
                    </a:moveTo>
                    <a:cubicBezTo>
                      <a:pt x="72" y="0"/>
                      <a:pt x="70" y="0"/>
                      <a:pt x="69" y="0"/>
                    </a:cubicBezTo>
                    <a:cubicBezTo>
                      <a:pt x="83" y="2"/>
                      <a:pt x="95" y="15"/>
                      <a:pt x="99" y="31"/>
                    </a:cubicBezTo>
                    <a:cubicBezTo>
                      <a:pt x="101" y="31"/>
                      <a:pt x="102" y="31"/>
                      <a:pt x="103" y="31"/>
                    </a:cubicBezTo>
                    <a:cubicBezTo>
                      <a:pt x="113" y="31"/>
                      <a:pt x="122" y="39"/>
                      <a:pt x="122" y="49"/>
                    </a:cubicBezTo>
                    <a:cubicBezTo>
                      <a:pt x="122" y="49"/>
                      <a:pt x="122" y="49"/>
                      <a:pt x="122" y="49"/>
                    </a:cubicBezTo>
                    <a:cubicBezTo>
                      <a:pt x="122" y="49"/>
                      <a:pt x="122" y="49"/>
                      <a:pt x="122" y="49"/>
                    </a:cubicBezTo>
                    <a:cubicBezTo>
                      <a:pt x="122" y="50"/>
                      <a:pt x="121" y="51"/>
                      <a:pt x="121" y="53"/>
                    </a:cubicBezTo>
                    <a:cubicBezTo>
                      <a:pt x="100" y="53"/>
                      <a:pt x="100" y="53"/>
                      <a:pt x="100" y="53"/>
                    </a:cubicBezTo>
                    <a:cubicBezTo>
                      <a:pt x="86" y="53"/>
                      <a:pt x="86" y="53"/>
                      <a:pt x="86" y="53"/>
                    </a:cubicBezTo>
                    <a:cubicBezTo>
                      <a:pt x="51" y="53"/>
                      <a:pt x="51" y="53"/>
                      <a:pt x="51" y="53"/>
                    </a:cubicBezTo>
                    <a:cubicBezTo>
                      <a:pt x="29" y="53"/>
                      <a:pt x="29" y="53"/>
                      <a:pt x="29" y="53"/>
                    </a:cubicBezTo>
                    <a:cubicBezTo>
                      <a:pt x="0" y="53"/>
                      <a:pt x="0" y="53"/>
                      <a:pt x="0" y="53"/>
                    </a:cubicBezTo>
                    <a:cubicBezTo>
                      <a:pt x="0" y="53"/>
                      <a:pt x="0" y="53"/>
                      <a:pt x="0" y="53"/>
                    </a:cubicBezTo>
                    <a:cubicBezTo>
                      <a:pt x="38" y="53"/>
                      <a:pt x="38" y="53"/>
                      <a:pt x="38" y="53"/>
                    </a:cubicBezTo>
                    <a:cubicBezTo>
                      <a:pt x="60" y="53"/>
                      <a:pt x="60" y="53"/>
                      <a:pt x="60" y="53"/>
                    </a:cubicBezTo>
                    <a:cubicBezTo>
                      <a:pt x="95" y="53"/>
                      <a:pt x="95" y="53"/>
                      <a:pt x="95" y="53"/>
                    </a:cubicBezTo>
                    <a:cubicBezTo>
                      <a:pt x="108" y="53"/>
                      <a:pt x="108" y="53"/>
                      <a:pt x="108" y="53"/>
                    </a:cubicBezTo>
                    <a:cubicBezTo>
                      <a:pt x="130" y="53"/>
                      <a:pt x="130" y="53"/>
                      <a:pt x="130" y="53"/>
                    </a:cubicBezTo>
                    <a:cubicBezTo>
                      <a:pt x="130" y="51"/>
                      <a:pt x="130" y="50"/>
                      <a:pt x="130" y="49"/>
                    </a:cubicBezTo>
                    <a:cubicBezTo>
                      <a:pt x="130" y="39"/>
                      <a:pt x="122" y="31"/>
                      <a:pt x="112" y="31"/>
                    </a:cubicBezTo>
                    <a:cubicBezTo>
                      <a:pt x="111" y="31"/>
                      <a:pt x="109" y="31"/>
                      <a:pt x="108" y="31"/>
                    </a:cubicBezTo>
                    <a:cubicBezTo>
                      <a:pt x="104" y="13"/>
                      <a:pt x="90" y="0"/>
                      <a:pt x="73" y="0"/>
                    </a:cubicBezTo>
                  </a:path>
                </a:pathLst>
              </a:custGeom>
              <a:solidFill>
                <a:srgbClr val="4444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0" name="íṥľîḑè">
                <a:extLst>
                  <a:ext uri="{FF2B5EF4-FFF2-40B4-BE49-F238E27FC236}">
                    <a16:creationId xmlns:a16="http://schemas.microsoft.com/office/drawing/2014/main" id="{720AD039-7E25-480B-9BC1-8CC356F64693}"/>
                  </a:ext>
                </a:extLst>
              </p:cNvPr>
              <p:cNvSpPr/>
              <p:nvPr/>
            </p:nvSpPr>
            <p:spPr bwMode="auto">
              <a:xfrm>
                <a:off x="4668" y="2101"/>
                <a:ext cx="76" cy="30"/>
              </a:xfrm>
              <a:custGeom>
                <a:avLst/>
                <a:gdLst>
                  <a:gd name="T0" fmla="*/ 73 w 132"/>
                  <a:gd name="T1" fmla="*/ 0 h 53"/>
                  <a:gd name="T2" fmla="*/ 47 w 132"/>
                  <a:gd name="T3" fmla="*/ 16 h 53"/>
                  <a:gd name="T4" fmla="*/ 45 w 132"/>
                  <a:gd name="T5" fmla="*/ 18 h 53"/>
                  <a:gd name="T6" fmla="*/ 35 w 132"/>
                  <a:gd name="T7" fmla="*/ 15 h 53"/>
                  <a:gd name="T8" fmla="*/ 31 w 132"/>
                  <a:gd name="T9" fmla="*/ 15 h 53"/>
                  <a:gd name="T10" fmla="*/ 0 w 132"/>
                  <a:gd name="T11" fmla="*/ 46 h 53"/>
                  <a:gd name="T12" fmla="*/ 1 w 132"/>
                  <a:gd name="T13" fmla="*/ 53 h 53"/>
                  <a:gd name="T14" fmla="*/ 10 w 132"/>
                  <a:gd name="T15" fmla="*/ 53 h 53"/>
                  <a:gd name="T16" fmla="*/ 39 w 132"/>
                  <a:gd name="T17" fmla="*/ 53 h 53"/>
                  <a:gd name="T18" fmla="*/ 61 w 132"/>
                  <a:gd name="T19" fmla="*/ 53 h 53"/>
                  <a:gd name="T20" fmla="*/ 96 w 132"/>
                  <a:gd name="T21" fmla="*/ 53 h 53"/>
                  <a:gd name="T22" fmla="*/ 110 w 132"/>
                  <a:gd name="T23" fmla="*/ 53 h 53"/>
                  <a:gd name="T24" fmla="*/ 131 w 132"/>
                  <a:gd name="T25" fmla="*/ 53 h 53"/>
                  <a:gd name="T26" fmla="*/ 132 w 132"/>
                  <a:gd name="T27" fmla="*/ 49 h 53"/>
                  <a:gd name="T28" fmla="*/ 132 w 132"/>
                  <a:gd name="T29" fmla="*/ 49 h 53"/>
                  <a:gd name="T30" fmla="*/ 131 w 132"/>
                  <a:gd name="T31" fmla="*/ 53 h 53"/>
                  <a:gd name="T32" fmla="*/ 110 w 132"/>
                  <a:gd name="T33" fmla="*/ 53 h 53"/>
                  <a:gd name="T34" fmla="*/ 96 w 132"/>
                  <a:gd name="T35" fmla="*/ 53 h 53"/>
                  <a:gd name="T36" fmla="*/ 73 w 132"/>
                  <a:gd name="T37" fmla="*/ 53 h 53"/>
                  <a:gd name="T38" fmla="*/ 73 w 132"/>
                  <a:gd name="T39" fmla="*/ 0 h 53"/>
                  <a:gd name="T40" fmla="*/ 75 w 132"/>
                  <a:gd name="T41" fmla="*/ 0 h 53"/>
                  <a:gd name="T42" fmla="*/ 74 w 132"/>
                  <a:gd name="T43" fmla="*/ 0 h 53"/>
                  <a:gd name="T44" fmla="*/ 75 w 132"/>
                  <a:gd name="T4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2" h="53">
                    <a:moveTo>
                      <a:pt x="73" y="0"/>
                    </a:moveTo>
                    <a:cubicBezTo>
                      <a:pt x="62" y="0"/>
                      <a:pt x="53" y="6"/>
                      <a:pt x="47" y="16"/>
                    </a:cubicBezTo>
                    <a:cubicBezTo>
                      <a:pt x="46" y="16"/>
                      <a:pt x="45" y="17"/>
                      <a:pt x="45" y="18"/>
                    </a:cubicBezTo>
                    <a:cubicBezTo>
                      <a:pt x="42" y="17"/>
                      <a:pt x="39" y="16"/>
                      <a:pt x="35" y="15"/>
                    </a:cubicBezTo>
                    <a:cubicBezTo>
                      <a:pt x="34" y="15"/>
                      <a:pt x="33" y="15"/>
                      <a:pt x="31" y="15"/>
                    </a:cubicBezTo>
                    <a:cubicBezTo>
                      <a:pt x="14" y="15"/>
                      <a:pt x="0" y="29"/>
                      <a:pt x="0" y="46"/>
                    </a:cubicBezTo>
                    <a:cubicBezTo>
                      <a:pt x="0" y="48"/>
                      <a:pt x="0" y="50"/>
                      <a:pt x="1" y="53"/>
                    </a:cubicBezTo>
                    <a:cubicBezTo>
                      <a:pt x="10" y="53"/>
                      <a:pt x="10" y="53"/>
                      <a:pt x="10" y="53"/>
                    </a:cubicBezTo>
                    <a:cubicBezTo>
                      <a:pt x="39" y="53"/>
                      <a:pt x="39" y="53"/>
                      <a:pt x="39" y="53"/>
                    </a:cubicBezTo>
                    <a:cubicBezTo>
                      <a:pt x="61" y="53"/>
                      <a:pt x="61" y="53"/>
                      <a:pt x="61" y="53"/>
                    </a:cubicBezTo>
                    <a:cubicBezTo>
                      <a:pt x="96" y="53"/>
                      <a:pt x="96" y="53"/>
                      <a:pt x="96" y="53"/>
                    </a:cubicBezTo>
                    <a:cubicBezTo>
                      <a:pt x="110" y="53"/>
                      <a:pt x="110" y="53"/>
                      <a:pt x="110" y="53"/>
                    </a:cubicBezTo>
                    <a:cubicBezTo>
                      <a:pt x="131" y="53"/>
                      <a:pt x="131" y="53"/>
                      <a:pt x="131" y="53"/>
                    </a:cubicBezTo>
                    <a:cubicBezTo>
                      <a:pt x="131" y="51"/>
                      <a:pt x="132" y="50"/>
                      <a:pt x="132" y="49"/>
                    </a:cubicBezTo>
                    <a:cubicBezTo>
                      <a:pt x="132" y="49"/>
                      <a:pt x="132" y="49"/>
                      <a:pt x="132" y="49"/>
                    </a:cubicBezTo>
                    <a:cubicBezTo>
                      <a:pt x="132" y="50"/>
                      <a:pt x="131" y="51"/>
                      <a:pt x="131" y="53"/>
                    </a:cubicBezTo>
                    <a:cubicBezTo>
                      <a:pt x="110" y="53"/>
                      <a:pt x="110" y="53"/>
                      <a:pt x="110" y="53"/>
                    </a:cubicBezTo>
                    <a:cubicBezTo>
                      <a:pt x="96" y="53"/>
                      <a:pt x="96" y="53"/>
                      <a:pt x="96" y="53"/>
                    </a:cubicBezTo>
                    <a:cubicBezTo>
                      <a:pt x="73" y="53"/>
                      <a:pt x="73" y="53"/>
                      <a:pt x="73" y="53"/>
                    </a:cubicBezTo>
                    <a:cubicBezTo>
                      <a:pt x="73" y="0"/>
                      <a:pt x="73" y="0"/>
                      <a:pt x="73" y="0"/>
                    </a:cubicBezTo>
                    <a:moveTo>
                      <a:pt x="75" y="0"/>
                    </a:moveTo>
                    <a:cubicBezTo>
                      <a:pt x="74" y="0"/>
                      <a:pt x="74" y="0"/>
                      <a:pt x="74" y="0"/>
                    </a:cubicBezTo>
                    <a:cubicBezTo>
                      <a:pt x="74" y="0"/>
                      <a:pt x="74" y="0"/>
                      <a:pt x="75" y="0"/>
                    </a:cubicBezTo>
                  </a:path>
                </a:pathLst>
              </a:custGeom>
              <a:solidFill>
                <a:srgbClr val="61BDD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1" name="íṣļîḓé">
                <a:extLst>
                  <a:ext uri="{FF2B5EF4-FFF2-40B4-BE49-F238E27FC236}">
                    <a16:creationId xmlns:a16="http://schemas.microsoft.com/office/drawing/2014/main" id="{C2A342A3-5E44-4D76-A273-8BC4D1DE38B9}"/>
                  </a:ext>
                </a:extLst>
              </p:cNvPr>
              <p:cNvSpPr/>
              <p:nvPr/>
            </p:nvSpPr>
            <p:spPr bwMode="auto">
              <a:xfrm>
                <a:off x="4710" y="2101"/>
                <a:ext cx="1"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path>
                </a:pathLst>
              </a:custGeom>
              <a:solidFill>
                <a:srgbClr val="95AB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2" name="ïṥ1íḋê">
                <a:extLst>
                  <a:ext uri="{FF2B5EF4-FFF2-40B4-BE49-F238E27FC236}">
                    <a16:creationId xmlns:a16="http://schemas.microsoft.com/office/drawing/2014/main" id="{2154CCD6-C25B-4C2D-BF07-63E440F2DCF5}"/>
                  </a:ext>
                </a:extLst>
              </p:cNvPr>
              <p:cNvSpPr/>
              <p:nvPr/>
            </p:nvSpPr>
            <p:spPr bwMode="auto">
              <a:xfrm>
                <a:off x="4710" y="2101"/>
                <a:ext cx="34" cy="30"/>
              </a:xfrm>
              <a:custGeom>
                <a:avLst/>
                <a:gdLst>
                  <a:gd name="T0" fmla="*/ 2 w 59"/>
                  <a:gd name="T1" fmla="*/ 0 h 53"/>
                  <a:gd name="T2" fmla="*/ 2 w 59"/>
                  <a:gd name="T3" fmla="*/ 0 h 53"/>
                  <a:gd name="T4" fmla="*/ 1 w 59"/>
                  <a:gd name="T5" fmla="*/ 0 h 53"/>
                  <a:gd name="T6" fmla="*/ 0 w 59"/>
                  <a:gd name="T7" fmla="*/ 0 h 53"/>
                  <a:gd name="T8" fmla="*/ 0 w 59"/>
                  <a:gd name="T9" fmla="*/ 53 h 53"/>
                  <a:gd name="T10" fmla="*/ 23 w 59"/>
                  <a:gd name="T11" fmla="*/ 53 h 53"/>
                  <a:gd name="T12" fmla="*/ 37 w 59"/>
                  <a:gd name="T13" fmla="*/ 53 h 53"/>
                  <a:gd name="T14" fmla="*/ 58 w 59"/>
                  <a:gd name="T15" fmla="*/ 53 h 53"/>
                  <a:gd name="T16" fmla="*/ 59 w 59"/>
                  <a:gd name="T17" fmla="*/ 49 h 53"/>
                  <a:gd name="T18" fmla="*/ 40 w 59"/>
                  <a:gd name="T19" fmla="*/ 31 h 53"/>
                  <a:gd name="T20" fmla="*/ 36 w 59"/>
                  <a:gd name="T21" fmla="*/ 31 h 53"/>
                  <a:gd name="T22" fmla="*/ 6 w 59"/>
                  <a:gd name="T23" fmla="*/ 0 h 53"/>
                  <a:gd name="T24" fmla="*/ 2 w 59"/>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3">
                    <a:moveTo>
                      <a:pt x="2" y="0"/>
                    </a:moveTo>
                    <a:cubicBezTo>
                      <a:pt x="2" y="0"/>
                      <a:pt x="2" y="0"/>
                      <a:pt x="2" y="0"/>
                    </a:cubicBezTo>
                    <a:cubicBezTo>
                      <a:pt x="1" y="0"/>
                      <a:pt x="1" y="0"/>
                      <a:pt x="1" y="0"/>
                    </a:cubicBezTo>
                    <a:cubicBezTo>
                      <a:pt x="0" y="0"/>
                      <a:pt x="0" y="0"/>
                      <a:pt x="0" y="0"/>
                    </a:cubicBezTo>
                    <a:cubicBezTo>
                      <a:pt x="0" y="53"/>
                      <a:pt x="0" y="53"/>
                      <a:pt x="0" y="53"/>
                    </a:cubicBezTo>
                    <a:cubicBezTo>
                      <a:pt x="23" y="53"/>
                      <a:pt x="23" y="53"/>
                      <a:pt x="23" y="53"/>
                    </a:cubicBezTo>
                    <a:cubicBezTo>
                      <a:pt x="37" y="53"/>
                      <a:pt x="37" y="53"/>
                      <a:pt x="37" y="53"/>
                    </a:cubicBezTo>
                    <a:cubicBezTo>
                      <a:pt x="58" y="53"/>
                      <a:pt x="58" y="53"/>
                      <a:pt x="58" y="53"/>
                    </a:cubicBezTo>
                    <a:cubicBezTo>
                      <a:pt x="58" y="51"/>
                      <a:pt x="59" y="50"/>
                      <a:pt x="59" y="49"/>
                    </a:cubicBezTo>
                    <a:cubicBezTo>
                      <a:pt x="59" y="39"/>
                      <a:pt x="50" y="31"/>
                      <a:pt x="40" y="31"/>
                    </a:cubicBezTo>
                    <a:cubicBezTo>
                      <a:pt x="39" y="31"/>
                      <a:pt x="38" y="31"/>
                      <a:pt x="36" y="31"/>
                    </a:cubicBezTo>
                    <a:cubicBezTo>
                      <a:pt x="32" y="15"/>
                      <a:pt x="20" y="2"/>
                      <a:pt x="6" y="0"/>
                    </a:cubicBezTo>
                    <a:cubicBezTo>
                      <a:pt x="4" y="0"/>
                      <a:pt x="3" y="0"/>
                      <a:pt x="2" y="0"/>
                    </a:cubicBezTo>
                  </a:path>
                </a:pathLst>
              </a:custGeom>
              <a:solidFill>
                <a:srgbClr val="4D97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3" name="ïŝḻïḍe">
                <a:extLst>
                  <a:ext uri="{FF2B5EF4-FFF2-40B4-BE49-F238E27FC236}">
                    <a16:creationId xmlns:a16="http://schemas.microsoft.com/office/drawing/2014/main" id="{AD8B7FE9-4315-45B4-924B-3A54C6D18D03}"/>
                  </a:ext>
                </a:extLst>
              </p:cNvPr>
              <p:cNvSpPr/>
              <p:nvPr/>
            </p:nvSpPr>
            <p:spPr bwMode="auto">
              <a:xfrm>
                <a:off x="4556" y="2278"/>
                <a:ext cx="175" cy="201"/>
              </a:xfrm>
              <a:custGeom>
                <a:avLst/>
                <a:gdLst>
                  <a:gd name="T0" fmla="*/ 213 w 305"/>
                  <a:gd name="T1" fmla="*/ 0 h 353"/>
                  <a:gd name="T2" fmla="*/ 289 w 305"/>
                  <a:gd name="T3" fmla="*/ 151 h 353"/>
                  <a:gd name="T4" fmla="*/ 98 w 305"/>
                  <a:gd name="T5" fmla="*/ 342 h 353"/>
                  <a:gd name="T6" fmla="*/ 0 w 305"/>
                  <a:gd name="T7" fmla="*/ 314 h 353"/>
                  <a:gd name="T8" fmla="*/ 115 w 305"/>
                  <a:gd name="T9" fmla="*/ 353 h 353"/>
                  <a:gd name="T10" fmla="*/ 305 w 305"/>
                  <a:gd name="T11" fmla="*/ 162 h 353"/>
                  <a:gd name="T12" fmla="*/ 213 w 305"/>
                  <a:gd name="T13" fmla="*/ 0 h 353"/>
                </a:gdLst>
                <a:ahLst/>
                <a:cxnLst>
                  <a:cxn ang="0">
                    <a:pos x="T0" y="T1"/>
                  </a:cxn>
                  <a:cxn ang="0">
                    <a:pos x="T2" y="T3"/>
                  </a:cxn>
                  <a:cxn ang="0">
                    <a:pos x="T4" y="T5"/>
                  </a:cxn>
                  <a:cxn ang="0">
                    <a:pos x="T6" y="T7"/>
                  </a:cxn>
                  <a:cxn ang="0">
                    <a:pos x="T8" y="T9"/>
                  </a:cxn>
                  <a:cxn ang="0">
                    <a:pos x="T10" y="T11"/>
                  </a:cxn>
                  <a:cxn ang="0">
                    <a:pos x="T12" y="T13"/>
                  </a:cxn>
                </a:cxnLst>
                <a:rect l="0" t="0" r="r" b="b"/>
                <a:pathLst>
                  <a:path w="305" h="353">
                    <a:moveTo>
                      <a:pt x="213" y="0"/>
                    </a:moveTo>
                    <a:cubicBezTo>
                      <a:pt x="259" y="34"/>
                      <a:pt x="289" y="89"/>
                      <a:pt x="289" y="151"/>
                    </a:cubicBezTo>
                    <a:cubicBezTo>
                      <a:pt x="289" y="256"/>
                      <a:pt x="204" y="342"/>
                      <a:pt x="98" y="342"/>
                    </a:cubicBezTo>
                    <a:cubicBezTo>
                      <a:pt x="62" y="342"/>
                      <a:pt x="29" y="332"/>
                      <a:pt x="0" y="314"/>
                    </a:cubicBezTo>
                    <a:cubicBezTo>
                      <a:pt x="32" y="338"/>
                      <a:pt x="72" y="353"/>
                      <a:pt x="115" y="353"/>
                    </a:cubicBezTo>
                    <a:cubicBezTo>
                      <a:pt x="220" y="353"/>
                      <a:pt x="305" y="267"/>
                      <a:pt x="305" y="162"/>
                    </a:cubicBezTo>
                    <a:cubicBezTo>
                      <a:pt x="305" y="93"/>
                      <a:pt x="268" y="33"/>
                      <a:pt x="213" y="0"/>
                    </a:cubicBezTo>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4" name="išḻíḋê">
                <a:extLst>
                  <a:ext uri="{FF2B5EF4-FFF2-40B4-BE49-F238E27FC236}">
                    <a16:creationId xmlns:a16="http://schemas.microsoft.com/office/drawing/2014/main" id="{72F84CFA-4EF3-4850-A891-12C615A693A7}"/>
                  </a:ext>
                </a:extLst>
              </p:cNvPr>
              <p:cNvSpPr/>
              <p:nvPr/>
            </p:nvSpPr>
            <p:spPr bwMode="auto">
              <a:xfrm>
                <a:off x="4504" y="2255"/>
                <a:ext cx="218" cy="218"/>
              </a:xfrm>
              <a:custGeom>
                <a:avLst/>
                <a:gdLst>
                  <a:gd name="T0" fmla="*/ 43 w 381"/>
                  <a:gd name="T1" fmla="*/ 236 h 381"/>
                  <a:gd name="T2" fmla="*/ 117 w 381"/>
                  <a:gd name="T3" fmla="*/ 224 h 381"/>
                  <a:gd name="T4" fmla="*/ 335 w 381"/>
                  <a:gd name="T5" fmla="*/ 233 h 381"/>
                  <a:gd name="T6" fmla="*/ 262 w 381"/>
                  <a:gd name="T7" fmla="*/ 216 h 381"/>
                  <a:gd name="T8" fmla="*/ 335 w 381"/>
                  <a:gd name="T9" fmla="*/ 233 h 381"/>
                  <a:gd name="T10" fmla="*/ 265 w 381"/>
                  <a:gd name="T11" fmla="*/ 179 h 381"/>
                  <a:gd name="T12" fmla="*/ 340 w 381"/>
                  <a:gd name="T13" fmla="*/ 172 h 381"/>
                  <a:gd name="T14" fmla="*/ 115 w 381"/>
                  <a:gd name="T15" fmla="*/ 178 h 381"/>
                  <a:gd name="T16" fmla="*/ 41 w 381"/>
                  <a:gd name="T17" fmla="*/ 166 h 381"/>
                  <a:gd name="T18" fmla="*/ 115 w 381"/>
                  <a:gd name="T19" fmla="*/ 178 h 381"/>
                  <a:gd name="T20" fmla="*/ 192 w 381"/>
                  <a:gd name="T21" fmla="*/ 147 h 381"/>
                  <a:gd name="T22" fmla="*/ 252 w 381"/>
                  <a:gd name="T23" fmla="*/ 209 h 381"/>
                  <a:gd name="T24" fmla="*/ 219 w 381"/>
                  <a:gd name="T25" fmla="*/ 283 h 381"/>
                  <a:gd name="T26" fmla="*/ 219 w 381"/>
                  <a:gd name="T27" fmla="*/ 288 h 381"/>
                  <a:gd name="T28" fmla="*/ 219 w 381"/>
                  <a:gd name="T29" fmla="*/ 288 h 381"/>
                  <a:gd name="T30" fmla="*/ 219 w 381"/>
                  <a:gd name="T31" fmla="*/ 291 h 381"/>
                  <a:gd name="T32" fmla="*/ 219 w 381"/>
                  <a:gd name="T33" fmla="*/ 295 h 381"/>
                  <a:gd name="T34" fmla="*/ 219 w 381"/>
                  <a:gd name="T35" fmla="*/ 295 h 381"/>
                  <a:gd name="T36" fmla="*/ 219 w 381"/>
                  <a:gd name="T37" fmla="*/ 299 h 381"/>
                  <a:gd name="T38" fmla="*/ 219 w 381"/>
                  <a:gd name="T39" fmla="*/ 303 h 381"/>
                  <a:gd name="T40" fmla="*/ 219 w 381"/>
                  <a:gd name="T41" fmla="*/ 303 h 381"/>
                  <a:gd name="T42" fmla="*/ 219 w 381"/>
                  <a:gd name="T43" fmla="*/ 306 h 381"/>
                  <a:gd name="T44" fmla="*/ 219 w 381"/>
                  <a:gd name="T45" fmla="*/ 310 h 381"/>
                  <a:gd name="T46" fmla="*/ 219 w 381"/>
                  <a:gd name="T47" fmla="*/ 310 h 381"/>
                  <a:gd name="T48" fmla="*/ 219 w 381"/>
                  <a:gd name="T49" fmla="*/ 313 h 381"/>
                  <a:gd name="T50" fmla="*/ 218 w 381"/>
                  <a:gd name="T51" fmla="*/ 315 h 381"/>
                  <a:gd name="T52" fmla="*/ 170 w 381"/>
                  <a:gd name="T53" fmla="*/ 319 h 381"/>
                  <a:gd name="T54" fmla="*/ 163 w 381"/>
                  <a:gd name="T55" fmla="*/ 314 h 381"/>
                  <a:gd name="T56" fmla="*/ 163 w 381"/>
                  <a:gd name="T57" fmla="*/ 312 h 381"/>
                  <a:gd name="T58" fmla="*/ 130 w 381"/>
                  <a:gd name="T59" fmla="*/ 209 h 381"/>
                  <a:gd name="T60" fmla="*/ 191 w 381"/>
                  <a:gd name="T61" fmla="*/ 147 h 381"/>
                  <a:gd name="T62" fmla="*/ 97 w 381"/>
                  <a:gd name="T63" fmla="*/ 94 h 381"/>
                  <a:gd name="T64" fmla="*/ 150 w 381"/>
                  <a:gd name="T65" fmla="*/ 145 h 381"/>
                  <a:gd name="T66" fmla="*/ 227 w 381"/>
                  <a:gd name="T67" fmla="*/ 147 h 381"/>
                  <a:gd name="T68" fmla="*/ 277 w 381"/>
                  <a:gd name="T69" fmla="*/ 93 h 381"/>
                  <a:gd name="T70" fmla="*/ 227 w 381"/>
                  <a:gd name="T71" fmla="*/ 147 h 381"/>
                  <a:gd name="T72" fmla="*/ 189 w 381"/>
                  <a:gd name="T73" fmla="*/ 61 h 381"/>
                  <a:gd name="T74" fmla="*/ 193 w 381"/>
                  <a:gd name="T75" fmla="*/ 133 h 381"/>
                  <a:gd name="T76" fmla="*/ 190 w 381"/>
                  <a:gd name="T77" fmla="*/ 0 h 381"/>
                  <a:gd name="T78" fmla="*/ 92 w 381"/>
                  <a:gd name="T79" fmla="*/ 353 h 381"/>
                  <a:gd name="T80" fmla="*/ 381 w 381"/>
                  <a:gd name="T81" fmla="*/ 190 h 381"/>
                  <a:gd name="T82" fmla="*/ 190 w 381"/>
                  <a:gd name="T83"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81">
                    <a:moveTo>
                      <a:pt x="44" y="239"/>
                    </a:moveTo>
                    <a:cubicBezTo>
                      <a:pt x="43" y="236"/>
                      <a:pt x="43" y="236"/>
                      <a:pt x="43" y="236"/>
                    </a:cubicBezTo>
                    <a:cubicBezTo>
                      <a:pt x="117" y="222"/>
                      <a:pt x="117" y="222"/>
                      <a:pt x="117" y="222"/>
                    </a:cubicBezTo>
                    <a:cubicBezTo>
                      <a:pt x="117" y="224"/>
                      <a:pt x="117" y="224"/>
                      <a:pt x="117" y="224"/>
                    </a:cubicBezTo>
                    <a:cubicBezTo>
                      <a:pt x="44" y="239"/>
                      <a:pt x="44" y="239"/>
                      <a:pt x="44" y="239"/>
                    </a:cubicBezTo>
                    <a:moveTo>
                      <a:pt x="335" y="233"/>
                    </a:moveTo>
                    <a:cubicBezTo>
                      <a:pt x="261" y="219"/>
                      <a:pt x="261" y="219"/>
                      <a:pt x="261" y="219"/>
                    </a:cubicBezTo>
                    <a:cubicBezTo>
                      <a:pt x="262" y="216"/>
                      <a:pt x="262" y="216"/>
                      <a:pt x="262" y="216"/>
                    </a:cubicBezTo>
                    <a:cubicBezTo>
                      <a:pt x="336" y="230"/>
                      <a:pt x="336" y="230"/>
                      <a:pt x="336" y="230"/>
                    </a:cubicBezTo>
                    <a:cubicBezTo>
                      <a:pt x="335" y="233"/>
                      <a:pt x="335" y="233"/>
                      <a:pt x="335" y="233"/>
                    </a:cubicBezTo>
                    <a:moveTo>
                      <a:pt x="266" y="182"/>
                    </a:moveTo>
                    <a:cubicBezTo>
                      <a:pt x="265" y="179"/>
                      <a:pt x="265" y="179"/>
                      <a:pt x="265" y="179"/>
                    </a:cubicBezTo>
                    <a:cubicBezTo>
                      <a:pt x="340" y="170"/>
                      <a:pt x="340" y="170"/>
                      <a:pt x="340" y="170"/>
                    </a:cubicBezTo>
                    <a:cubicBezTo>
                      <a:pt x="340" y="172"/>
                      <a:pt x="340" y="172"/>
                      <a:pt x="340" y="172"/>
                    </a:cubicBezTo>
                    <a:cubicBezTo>
                      <a:pt x="266" y="182"/>
                      <a:pt x="266" y="182"/>
                      <a:pt x="266" y="182"/>
                    </a:cubicBezTo>
                    <a:moveTo>
                      <a:pt x="115" y="178"/>
                    </a:moveTo>
                    <a:cubicBezTo>
                      <a:pt x="41" y="168"/>
                      <a:pt x="41" y="168"/>
                      <a:pt x="41" y="168"/>
                    </a:cubicBezTo>
                    <a:cubicBezTo>
                      <a:pt x="41" y="166"/>
                      <a:pt x="41" y="166"/>
                      <a:pt x="41" y="166"/>
                    </a:cubicBezTo>
                    <a:cubicBezTo>
                      <a:pt x="116" y="175"/>
                      <a:pt x="116" y="175"/>
                      <a:pt x="116" y="175"/>
                    </a:cubicBezTo>
                    <a:cubicBezTo>
                      <a:pt x="115" y="178"/>
                      <a:pt x="115" y="178"/>
                      <a:pt x="115" y="178"/>
                    </a:cubicBezTo>
                    <a:moveTo>
                      <a:pt x="191" y="147"/>
                    </a:moveTo>
                    <a:cubicBezTo>
                      <a:pt x="191" y="147"/>
                      <a:pt x="192" y="147"/>
                      <a:pt x="192" y="147"/>
                    </a:cubicBezTo>
                    <a:cubicBezTo>
                      <a:pt x="202" y="147"/>
                      <a:pt x="252" y="150"/>
                      <a:pt x="252" y="209"/>
                    </a:cubicBezTo>
                    <a:cubicBezTo>
                      <a:pt x="252" y="209"/>
                      <a:pt x="252" y="209"/>
                      <a:pt x="252" y="209"/>
                    </a:cubicBezTo>
                    <a:cubicBezTo>
                      <a:pt x="252" y="209"/>
                      <a:pt x="252" y="209"/>
                      <a:pt x="252" y="209"/>
                    </a:cubicBezTo>
                    <a:cubicBezTo>
                      <a:pt x="252" y="233"/>
                      <a:pt x="219" y="283"/>
                      <a:pt x="219" y="283"/>
                    </a:cubicBezTo>
                    <a:cubicBezTo>
                      <a:pt x="219" y="283"/>
                      <a:pt x="219" y="283"/>
                      <a:pt x="219" y="283"/>
                    </a:cubicBezTo>
                    <a:cubicBezTo>
                      <a:pt x="219" y="288"/>
                      <a:pt x="219" y="288"/>
                      <a:pt x="219" y="288"/>
                    </a:cubicBezTo>
                    <a:cubicBezTo>
                      <a:pt x="219" y="288"/>
                      <a:pt x="219" y="288"/>
                      <a:pt x="219" y="288"/>
                    </a:cubicBezTo>
                    <a:cubicBezTo>
                      <a:pt x="219" y="288"/>
                      <a:pt x="219" y="288"/>
                      <a:pt x="219" y="288"/>
                    </a:cubicBezTo>
                    <a:cubicBezTo>
                      <a:pt x="219" y="291"/>
                      <a:pt x="219" y="291"/>
                      <a:pt x="219" y="291"/>
                    </a:cubicBezTo>
                    <a:cubicBezTo>
                      <a:pt x="219" y="291"/>
                      <a:pt x="219" y="291"/>
                      <a:pt x="219" y="291"/>
                    </a:cubicBezTo>
                    <a:cubicBezTo>
                      <a:pt x="219" y="291"/>
                      <a:pt x="219" y="291"/>
                      <a:pt x="219" y="291"/>
                    </a:cubicBezTo>
                    <a:cubicBezTo>
                      <a:pt x="219" y="295"/>
                      <a:pt x="219" y="295"/>
                      <a:pt x="219" y="295"/>
                    </a:cubicBezTo>
                    <a:cubicBezTo>
                      <a:pt x="219" y="295"/>
                      <a:pt x="219" y="295"/>
                      <a:pt x="219" y="295"/>
                    </a:cubicBezTo>
                    <a:cubicBezTo>
                      <a:pt x="219" y="295"/>
                      <a:pt x="219" y="295"/>
                      <a:pt x="219" y="295"/>
                    </a:cubicBezTo>
                    <a:cubicBezTo>
                      <a:pt x="219" y="299"/>
                      <a:pt x="219" y="299"/>
                      <a:pt x="219" y="299"/>
                    </a:cubicBezTo>
                    <a:cubicBezTo>
                      <a:pt x="219" y="299"/>
                      <a:pt x="219" y="299"/>
                      <a:pt x="219" y="299"/>
                    </a:cubicBezTo>
                    <a:cubicBezTo>
                      <a:pt x="219" y="299"/>
                      <a:pt x="219" y="299"/>
                      <a:pt x="219" y="299"/>
                    </a:cubicBezTo>
                    <a:cubicBezTo>
                      <a:pt x="219" y="303"/>
                      <a:pt x="219" y="303"/>
                      <a:pt x="219" y="303"/>
                    </a:cubicBezTo>
                    <a:cubicBezTo>
                      <a:pt x="219" y="303"/>
                      <a:pt x="219" y="303"/>
                      <a:pt x="219" y="303"/>
                    </a:cubicBezTo>
                    <a:cubicBezTo>
                      <a:pt x="219" y="303"/>
                      <a:pt x="219" y="303"/>
                      <a:pt x="219" y="303"/>
                    </a:cubicBezTo>
                    <a:cubicBezTo>
                      <a:pt x="219" y="306"/>
                      <a:pt x="219" y="306"/>
                      <a:pt x="219" y="306"/>
                    </a:cubicBezTo>
                    <a:cubicBezTo>
                      <a:pt x="219" y="306"/>
                      <a:pt x="219" y="306"/>
                      <a:pt x="219" y="306"/>
                    </a:cubicBezTo>
                    <a:cubicBezTo>
                      <a:pt x="219" y="306"/>
                      <a:pt x="219" y="306"/>
                      <a:pt x="219" y="306"/>
                    </a:cubicBezTo>
                    <a:cubicBezTo>
                      <a:pt x="219" y="310"/>
                      <a:pt x="219" y="310"/>
                      <a:pt x="219" y="310"/>
                    </a:cubicBezTo>
                    <a:cubicBezTo>
                      <a:pt x="219" y="310"/>
                      <a:pt x="219" y="310"/>
                      <a:pt x="219" y="310"/>
                    </a:cubicBezTo>
                    <a:cubicBezTo>
                      <a:pt x="219" y="310"/>
                      <a:pt x="219" y="310"/>
                      <a:pt x="219" y="310"/>
                    </a:cubicBezTo>
                    <a:cubicBezTo>
                      <a:pt x="219" y="312"/>
                      <a:pt x="219" y="312"/>
                      <a:pt x="219" y="312"/>
                    </a:cubicBezTo>
                    <a:cubicBezTo>
                      <a:pt x="219" y="313"/>
                      <a:pt x="219" y="313"/>
                      <a:pt x="219" y="313"/>
                    </a:cubicBezTo>
                    <a:cubicBezTo>
                      <a:pt x="219" y="314"/>
                      <a:pt x="219" y="314"/>
                      <a:pt x="219" y="314"/>
                    </a:cubicBezTo>
                    <a:cubicBezTo>
                      <a:pt x="219" y="314"/>
                      <a:pt x="218" y="315"/>
                      <a:pt x="218" y="315"/>
                    </a:cubicBezTo>
                    <a:cubicBezTo>
                      <a:pt x="217" y="318"/>
                      <a:pt x="215" y="319"/>
                      <a:pt x="212" y="319"/>
                    </a:cubicBezTo>
                    <a:cubicBezTo>
                      <a:pt x="170" y="319"/>
                      <a:pt x="170" y="319"/>
                      <a:pt x="170" y="319"/>
                    </a:cubicBezTo>
                    <a:cubicBezTo>
                      <a:pt x="167" y="319"/>
                      <a:pt x="165" y="318"/>
                      <a:pt x="164" y="315"/>
                    </a:cubicBezTo>
                    <a:cubicBezTo>
                      <a:pt x="163" y="315"/>
                      <a:pt x="163" y="314"/>
                      <a:pt x="163" y="314"/>
                    </a:cubicBezTo>
                    <a:cubicBezTo>
                      <a:pt x="163" y="314"/>
                      <a:pt x="163" y="314"/>
                      <a:pt x="163" y="313"/>
                    </a:cubicBezTo>
                    <a:cubicBezTo>
                      <a:pt x="163" y="313"/>
                      <a:pt x="163" y="313"/>
                      <a:pt x="163" y="312"/>
                    </a:cubicBezTo>
                    <a:cubicBezTo>
                      <a:pt x="163" y="283"/>
                      <a:pt x="163" y="283"/>
                      <a:pt x="163" y="283"/>
                    </a:cubicBezTo>
                    <a:cubicBezTo>
                      <a:pt x="163" y="283"/>
                      <a:pt x="130" y="233"/>
                      <a:pt x="130" y="209"/>
                    </a:cubicBezTo>
                    <a:cubicBezTo>
                      <a:pt x="130" y="150"/>
                      <a:pt x="180" y="147"/>
                      <a:pt x="190" y="147"/>
                    </a:cubicBezTo>
                    <a:cubicBezTo>
                      <a:pt x="190" y="147"/>
                      <a:pt x="191" y="147"/>
                      <a:pt x="191" y="147"/>
                    </a:cubicBezTo>
                    <a:moveTo>
                      <a:pt x="149" y="147"/>
                    </a:moveTo>
                    <a:cubicBezTo>
                      <a:pt x="97" y="94"/>
                      <a:pt x="97" y="94"/>
                      <a:pt x="97" y="94"/>
                    </a:cubicBezTo>
                    <a:cubicBezTo>
                      <a:pt x="99" y="93"/>
                      <a:pt x="99" y="93"/>
                      <a:pt x="99" y="93"/>
                    </a:cubicBezTo>
                    <a:cubicBezTo>
                      <a:pt x="150" y="145"/>
                      <a:pt x="150" y="145"/>
                      <a:pt x="150" y="145"/>
                    </a:cubicBezTo>
                    <a:cubicBezTo>
                      <a:pt x="149" y="147"/>
                      <a:pt x="149" y="147"/>
                      <a:pt x="149" y="147"/>
                    </a:cubicBezTo>
                    <a:moveTo>
                      <a:pt x="227" y="147"/>
                    </a:moveTo>
                    <a:cubicBezTo>
                      <a:pt x="225" y="145"/>
                      <a:pt x="225" y="145"/>
                      <a:pt x="225" y="145"/>
                    </a:cubicBezTo>
                    <a:cubicBezTo>
                      <a:pt x="277" y="93"/>
                      <a:pt x="277" y="93"/>
                      <a:pt x="277" y="93"/>
                    </a:cubicBezTo>
                    <a:cubicBezTo>
                      <a:pt x="279" y="94"/>
                      <a:pt x="279" y="94"/>
                      <a:pt x="279" y="94"/>
                    </a:cubicBezTo>
                    <a:cubicBezTo>
                      <a:pt x="227" y="147"/>
                      <a:pt x="227" y="147"/>
                      <a:pt x="227" y="147"/>
                    </a:cubicBezTo>
                    <a:moveTo>
                      <a:pt x="190" y="133"/>
                    </a:moveTo>
                    <a:cubicBezTo>
                      <a:pt x="189" y="61"/>
                      <a:pt x="189" y="61"/>
                      <a:pt x="189" y="61"/>
                    </a:cubicBezTo>
                    <a:cubicBezTo>
                      <a:pt x="191" y="61"/>
                      <a:pt x="191" y="61"/>
                      <a:pt x="191" y="61"/>
                    </a:cubicBezTo>
                    <a:cubicBezTo>
                      <a:pt x="193" y="133"/>
                      <a:pt x="193" y="133"/>
                      <a:pt x="193" y="133"/>
                    </a:cubicBezTo>
                    <a:cubicBezTo>
                      <a:pt x="190" y="133"/>
                      <a:pt x="190" y="133"/>
                      <a:pt x="190" y="133"/>
                    </a:cubicBezTo>
                    <a:moveTo>
                      <a:pt x="190" y="0"/>
                    </a:moveTo>
                    <a:cubicBezTo>
                      <a:pt x="85" y="0"/>
                      <a:pt x="0" y="85"/>
                      <a:pt x="0" y="190"/>
                    </a:cubicBezTo>
                    <a:cubicBezTo>
                      <a:pt x="0" y="259"/>
                      <a:pt x="37" y="320"/>
                      <a:pt x="92" y="353"/>
                    </a:cubicBezTo>
                    <a:cubicBezTo>
                      <a:pt x="121" y="371"/>
                      <a:pt x="154" y="381"/>
                      <a:pt x="190" y="381"/>
                    </a:cubicBezTo>
                    <a:cubicBezTo>
                      <a:pt x="296" y="381"/>
                      <a:pt x="381" y="295"/>
                      <a:pt x="381" y="190"/>
                    </a:cubicBezTo>
                    <a:cubicBezTo>
                      <a:pt x="381" y="128"/>
                      <a:pt x="351" y="73"/>
                      <a:pt x="305" y="39"/>
                    </a:cubicBezTo>
                    <a:cubicBezTo>
                      <a:pt x="273" y="15"/>
                      <a:pt x="234" y="0"/>
                      <a:pt x="190" y="0"/>
                    </a:cubicBezTo>
                  </a:path>
                </a:pathLst>
              </a:custGeom>
              <a:solidFill>
                <a:srgbClr val="DE5C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5" name="iŝḻîḋé">
                <a:extLst>
                  <a:ext uri="{FF2B5EF4-FFF2-40B4-BE49-F238E27FC236}">
                    <a16:creationId xmlns:a16="http://schemas.microsoft.com/office/drawing/2014/main" id="{7FBBC241-4201-4091-BF9B-66246E21A4BC}"/>
                  </a:ext>
                </a:extLst>
              </p:cNvPr>
              <p:cNvSpPr/>
              <p:nvPr/>
            </p:nvSpPr>
            <p:spPr bwMode="auto">
              <a:xfrm>
                <a:off x="4578" y="2339"/>
                <a:ext cx="70" cy="78"/>
              </a:xfrm>
              <a:custGeom>
                <a:avLst/>
                <a:gdLst>
                  <a:gd name="T0" fmla="*/ 55 w 122"/>
                  <a:gd name="T1" fmla="*/ 92 h 136"/>
                  <a:gd name="T2" fmla="*/ 57 w 122"/>
                  <a:gd name="T3" fmla="*/ 136 h 136"/>
                  <a:gd name="T4" fmla="*/ 66 w 122"/>
                  <a:gd name="T5" fmla="*/ 105 h 136"/>
                  <a:gd name="T6" fmla="*/ 65 w 122"/>
                  <a:gd name="T7" fmla="*/ 91 h 136"/>
                  <a:gd name="T8" fmla="*/ 60 w 122"/>
                  <a:gd name="T9" fmla="*/ 90 h 136"/>
                  <a:gd name="T10" fmla="*/ 50 w 122"/>
                  <a:gd name="T11" fmla="*/ 90 h 136"/>
                  <a:gd name="T12" fmla="*/ 51 w 122"/>
                  <a:gd name="T13" fmla="*/ 90 h 136"/>
                  <a:gd name="T14" fmla="*/ 20 w 122"/>
                  <a:gd name="T15" fmla="*/ 60 h 136"/>
                  <a:gd name="T16" fmla="*/ 21 w 122"/>
                  <a:gd name="T17" fmla="*/ 47 h 136"/>
                  <a:gd name="T18" fmla="*/ 32 w 122"/>
                  <a:gd name="T19" fmla="*/ 50 h 136"/>
                  <a:gd name="T20" fmla="*/ 20 w 122"/>
                  <a:gd name="T21" fmla="*/ 60 h 136"/>
                  <a:gd name="T22" fmla="*/ 18 w 122"/>
                  <a:gd name="T23" fmla="*/ 35 h 136"/>
                  <a:gd name="T24" fmla="*/ 40 w 122"/>
                  <a:gd name="T25" fmla="*/ 16 h 136"/>
                  <a:gd name="T26" fmla="*/ 39 w 122"/>
                  <a:gd name="T27" fmla="*/ 40 h 136"/>
                  <a:gd name="T28" fmla="*/ 62 w 122"/>
                  <a:gd name="T29" fmla="*/ 0 h 136"/>
                  <a:gd name="T30" fmla="*/ 60 w 122"/>
                  <a:gd name="T31" fmla="*/ 0 h 136"/>
                  <a:gd name="T32" fmla="*/ 33 w 122"/>
                  <a:gd name="T33" fmla="*/ 136 h 136"/>
                  <a:gd name="T34" fmla="*/ 55 w 122"/>
                  <a:gd name="T35" fmla="*/ 136 h 136"/>
                  <a:gd name="T36" fmla="*/ 53 w 122"/>
                  <a:gd name="T37" fmla="*/ 92 h 136"/>
                  <a:gd name="T38" fmla="*/ 48 w 122"/>
                  <a:gd name="T39" fmla="*/ 90 h 136"/>
                  <a:gd name="T40" fmla="*/ 50 w 122"/>
                  <a:gd name="T41" fmla="*/ 88 h 136"/>
                  <a:gd name="T42" fmla="*/ 57 w 122"/>
                  <a:gd name="T43" fmla="*/ 89 h 136"/>
                  <a:gd name="T44" fmla="*/ 59 w 122"/>
                  <a:gd name="T45" fmla="*/ 88 h 136"/>
                  <a:gd name="T46" fmla="*/ 62 w 122"/>
                  <a:gd name="T47" fmla="*/ 83 h 136"/>
                  <a:gd name="T48" fmla="*/ 62 w 122"/>
                  <a:gd name="T49" fmla="*/ 86 h 136"/>
                  <a:gd name="T50" fmla="*/ 63 w 122"/>
                  <a:gd name="T51" fmla="*/ 89 h 136"/>
                  <a:gd name="T52" fmla="*/ 68 w 122"/>
                  <a:gd name="T53" fmla="*/ 89 h 136"/>
                  <a:gd name="T54" fmla="*/ 72 w 122"/>
                  <a:gd name="T55" fmla="*/ 86 h 136"/>
                  <a:gd name="T56" fmla="*/ 75 w 122"/>
                  <a:gd name="T57" fmla="*/ 87 h 136"/>
                  <a:gd name="T58" fmla="*/ 69 w 122"/>
                  <a:gd name="T59" fmla="*/ 91 h 136"/>
                  <a:gd name="T60" fmla="*/ 70 w 122"/>
                  <a:gd name="T61" fmla="*/ 136 h 136"/>
                  <a:gd name="T62" fmla="*/ 78 w 122"/>
                  <a:gd name="T63" fmla="*/ 2 h 136"/>
                  <a:gd name="T64" fmla="*/ 122 w 122"/>
                  <a:gd name="T65" fmla="*/ 6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136">
                    <a:moveTo>
                      <a:pt x="60" y="90"/>
                    </a:moveTo>
                    <a:cubicBezTo>
                      <a:pt x="59" y="91"/>
                      <a:pt x="57" y="92"/>
                      <a:pt x="55" y="92"/>
                    </a:cubicBezTo>
                    <a:cubicBezTo>
                      <a:pt x="55" y="93"/>
                      <a:pt x="55" y="93"/>
                      <a:pt x="55" y="93"/>
                    </a:cubicBezTo>
                    <a:cubicBezTo>
                      <a:pt x="59" y="99"/>
                      <a:pt x="57" y="129"/>
                      <a:pt x="57" y="136"/>
                    </a:cubicBezTo>
                    <a:cubicBezTo>
                      <a:pt x="68" y="136"/>
                      <a:pt x="68" y="136"/>
                      <a:pt x="68" y="136"/>
                    </a:cubicBezTo>
                    <a:cubicBezTo>
                      <a:pt x="68" y="132"/>
                      <a:pt x="66" y="122"/>
                      <a:pt x="66" y="105"/>
                    </a:cubicBezTo>
                    <a:cubicBezTo>
                      <a:pt x="66" y="99"/>
                      <a:pt x="66" y="94"/>
                      <a:pt x="67" y="91"/>
                    </a:cubicBezTo>
                    <a:cubicBezTo>
                      <a:pt x="67" y="91"/>
                      <a:pt x="66" y="91"/>
                      <a:pt x="65" y="91"/>
                    </a:cubicBezTo>
                    <a:cubicBezTo>
                      <a:pt x="64" y="91"/>
                      <a:pt x="64" y="91"/>
                      <a:pt x="63" y="91"/>
                    </a:cubicBezTo>
                    <a:cubicBezTo>
                      <a:pt x="61" y="91"/>
                      <a:pt x="61" y="90"/>
                      <a:pt x="60" y="90"/>
                    </a:cubicBezTo>
                    <a:moveTo>
                      <a:pt x="50" y="90"/>
                    </a:moveTo>
                    <a:cubicBezTo>
                      <a:pt x="50" y="90"/>
                      <a:pt x="50" y="90"/>
                      <a:pt x="50" y="90"/>
                    </a:cubicBezTo>
                    <a:cubicBezTo>
                      <a:pt x="49" y="90"/>
                      <a:pt x="49" y="90"/>
                      <a:pt x="49" y="90"/>
                    </a:cubicBezTo>
                    <a:cubicBezTo>
                      <a:pt x="50" y="90"/>
                      <a:pt x="50" y="90"/>
                      <a:pt x="51" y="90"/>
                    </a:cubicBezTo>
                    <a:cubicBezTo>
                      <a:pt x="50" y="90"/>
                      <a:pt x="50" y="90"/>
                      <a:pt x="50" y="90"/>
                    </a:cubicBezTo>
                    <a:moveTo>
                      <a:pt x="20" y="60"/>
                    </a:moveTo>
                    <a:cubicBezTo>
                      <a:pt x="17" y="60"/>
                      <a:pt x="14" y="59"/>
                      <a:pt x="14" y="57"/>
                    </a:cubicBezTo>
                    <a:cubicBezTo>
                      <a:pt x="13" y="53"/>
                      <a:pt x="16" y="49"/>
                      <a:pt x="21" y="47"/>
                    </a:cubicBezTo>
                    <a:cubicBezTo>
                      <a:pt x="22" y="47"/>
                      <a:pt x="24" y="47"/>
                      <a:pt x="25" y="47"/>
                    </a:cubicBezTo>
                    <a:cubicBezTo>
                      <a:pt x="28" y="47"/>
                      <a:pt x="31" y="48"/>
                      <a:pt x="32" y="50"/>
                    </a:cubicBezTo>
                    <a:cubicBezTo>
                      <a:pt x="33" y="53"/>
                      <a:pt x="30" y="58"/>
                      <a:pt x="25" y="59"/>
                    </a:cubicBezTo>
                    <a:cubicBezTo>
                      <a:pt x="23" y="60"/>
                      <a:pt x="22" y="60"/>
                      <a:pt x="20" y="60"/>
                    </a:cubicBezTo>
                    <a:moveTo>
                      <a:pt x="30" y="42"/>
                    </a:moveTo>
                    <a:cubicBezTo>
                      <a:pt x="24" y="42"/>
                      <a:pt x="19" y="39"/>
                      <a:pt x="18" y="35"/>
                    </a:cubicBezTo>
                    <a:cubicBezTo>
                      <a:pt x="16" y="29"/>
                      <a:pt x="21" y="21"/>
                      <a:pt x="31" y="17"/>
                    </a:cubicBezTo>
                    <a:cubicBezTo>
                      <a:pt x="34" y="16"/>
                      <a:pt x="37" y="16"/>
                      <a:pt x="40" y="16"/>
                    </a:cubicBezTo>
                    <a:cubicBezTo>
                      <a:pt x="46" y="16"/>
                      <a:pt x="51" y="18"/>
                      <a:pt x="52" y="23"/>
                    </a:cubicBezTo>
                    <a:cubicBezTo>
                      <a:pt x="55" y="29"/>
                      <a:pt x="49" y="37"/>
                      <a:pt x="39" y="40"/>
                    </a:cubicBezTo>
                    <a:cubicBezTo>
                      <a:pt x="36" y="41"/>
                      <a:pt x="33" y="42"/>
                      <a:pt x="30" y="42"/>
                    </a:cubicBezTo>
                    <a:moveTo>
                      <a:pt x="62" y="0"/>
                    </a:moveTo>
                    <a:cubicBezTo>
                      <a:pt x="62" y="0"/>
                      <a:pt x="61" y="0"/>
                      <a:pt x="61" y="0"/>
                    </a:cubicBezTo>
                    <a:cubicBezTo>
                      <a:pt x="61" y="0"/>
                      <a:pt x="60" y="0"/>
                      <a:pt x="60" y="0"/>
                    </a:cubicBezTo>
                    <a:cubicBezTo>
                      <a:pt x="50" y="0"/>
                      <a:pt x="0" y="3"/>
                      <a:pt x="0" y="62"/>
                    </a:cubicBezTo>
                    <a:cubicBezTo>
                      <a:pt x="0" y="86"/>
                      <a:pt x="33" y="136"/>
                      <a:pt x="33" y="136"/>
                    </a:cubicBezTo>
                    <a:cubicBezTo>
                      <a:pt x="33" y="136"/>
                      <a:pt x="33" y="136"/>
                      <a:pt x="33" y="136"/>
                    </a:cubicBezTo>
                    <a:cubicBezTo>
                      <a:pt x="55" y="136"/>
                      <a:pt x="55" y="136"/>
                      <a:pt x="55" y="136"/>
                    </a:cubicBezTo>
                    <a:cubicBezTo>
                      <a:pt x="56" y="125"/>
                      <a:pt x="57" y="99"/>
                      <a:pt x="54" y="94"/>
                    </a:cubicBezTo>
                    <a:cubicBezTo>
                      <a:pt x="53" y="93"/>
                      <a:pt x="53" y="92"/>
                      <a:pt x="53" y="92"/>
                    </a:cubicBezTo>
                    <a:cubicBezTo>
                      <a:pt x="52" y="92"/>
                      <a:pt x="52" y="92"/>
                      <a:pt x="51" y="92"/>
                    </a:cubicBezTo>
                    <a:cubicBezTo>
                      <a:pt x="48" y="92"/>
                      <a:pt x="48" y="91"/>
                      <a:pt x="48" y="90"/>
                    </a:cubicBezTo>
                    <a:cubicBezTo>
                      <a:pt x="47" y="90"/>
                      <a:pt x="48" y="89"/>
                      <a:pt x="49" y="88"/>
                    </a:cubicBezTo>
                    <a:cubicBezTo>
                      <a:pt x="49" y="88"/>
                      <a:pt x="50" y="88"/>
                      <a:pt x="50" y="88"/>
                    </a:cubicBezTo>
                    <a:cubicBezTo>
                      <a:pt x="51" y="88"/>
                      <a:pt x="52" y="89"/>
                      <a:pt x="53" y="90"/>
                    </a:cubicBezTo>
                    <a:cubicBezTo>
                      <a:pt x="55" y="90"/>
                      <a:pt x="56" y="90"/>
                      <a:pt x="57" y="89"/>
                    </a:cubicBezTo>
                    <a:cubicBezTo>
                      <a:pt x="58" y="89"/>
                      <a:pt x="59" y="89"/>
                      <a:pt x="59" y="88"/>
                    </a:cubicBezTo>
                    <a:cubicBezTo>
                      <a:pt x="59" y="88"/>
                      <a:pt x="59" y="88"/>
                      <a:pt x="59" y="88"/>
                    </a:cubicBezTo>
                    <a:cubicBezTo>
                      <a:pt x="59" y="86"/>
                      <a:pt x="60" y="84"/>
                      <a:pt x="61" y="84"/>
                    </a:cubicBezTo>
                    <a:cubicBezTo>
                      <a:pt x="61" y="83"/>
                      <a:pt x="61" y="83"/>
                      <a:pt x="62" y="83"/>
                    </a:cubicBezTo>
                    <a:cubicBezTo>
                      <a:pt x="62" y="83"/>
                      <a:pt x="62" y="83"/>
                      <a:pt x="62" y="84"/>
                    </a:cubicBezTo>
                    <a:cubicBezTo>
                      <a:pt x="63" y="84"/>
                      <a:pt x="63" y="85"/>
                      <a:pt x="62" y="86"/>
                    </a:cubicBezTo>
                    <a:cubicBezTo>
                      <a:pt x="62" y="87"/>
                      <a:pt x="62" y="88"/>
                      <a:pt x="61" y="89"/>
                    </a:cubicBezTo>
                    <a:cubicBezTo>
                      <a:pt x="62" y="89"/>
                      <a:pt x="62" y="89"/>
                      <a:pt x="63" y="89"/>
                    </a:cubicBezTo>
                    <a:cubicBezTo>
                      <a:pt x="64" y="90"/>
                      <a:pt x="65" y="90"/>
                      <a:pt x="65" y="90"/>
                    </a:cubicBezTo>
                    <a:cubicBezTo>
                      <a:pt x="66" y="90"/>
                      <a:pt x="67" y="89"/>
                      <a:pt x="68" y="89"/>
                    </a:cubicBezTo>
                    <a:cubicBezTo>
                      <a:pt x="69" y="88"/>
                      <a:pt x="70" y="87"/>
                      <a:pt x="70" y="87"/>
                    </a:cubicBezTo>
                    <a:cubicBezTo>
                      <a:pt x="71" y="86"/>
                      <a:pt x="72" y="86"/>
                      <a:pt x="72" y="86"/>
                    </a:cubicBezTo>
                    <a:cubicBezTo>
                      <a:pt x="73" y="86"/>
                      <a:pt x="73" y="86"/>
                      <a:pt x="74" y="87"/>
                    </a:cubicBezTo>
                    <a:cubicBezTo>
                      <a:pt x="75" y="87"/>
                      <a:pt x="75" y="87"/>
                      <a:pt x="75" y="87"/>
                    </a:cubicBezTo>
                    <a:cubicBezTo>
                      <a:pt x="74" y="88"/>
                      <a:pt x="74" y="88"/>
                      <a:pt x="74" y="88"/>
                    </a:cubicBezTo>
                    <a:cubicBezTo>
                      <a:pt x="74" y="88"/>
                      <a:pt x="72" y="90"/>
                      <a:pt x="69" y="91"/>
                    </a:cubicBezTo>
                    <a:cubicBezTo>
                      <a:pt x="68" y="93"/>
                      <a:pt x="68" y="97"/>
                      <a:pt x="68" y="105"/>
                    </a:cubicBezTo>
                    <a:cubicBezTo>
                      <a:pt x="68" y="122"/>
                      <a:pt x="69" y="133"/>
                      <a:pt x="70" y="136"/>
                    </a:cubicBezTo>
                    <a:cubicBezTo>
                      <a:pt x="77" y="136"/>
                      <a:pt x="77" y="136"/>
                      <a:pt x="77" y="136"/>
                    </a:cubicBezTo>
                    <a:cubicBezTo>
                      <a:pt x="107" y="79"/>
                      <a:pt x="87" y="21"/>
                      <a:pt x="78" y="2"/>
                    </a:cubicBezTo>
                    <a:cubicBezTo>
                      <a:pt x="96" y="6"/>
                      <a:pt x="122" y="20"/>
                      <a:pt x="122" y="62"/>
                    </a:cubicBezTo>
                    <a:cubicBezTo>
                      <a:pt x="122" y="62"/>
                      <a:pt x="122" y="62"/>
                      <a:pt x="122" y="62"/>
                    </a:cubicBezTo>
                    <a:cubicBezTo>
                      <a:pt x="122" y="3"/>
                      <a:pt x="72" y="0"/>
                      <a:pt x="62" y="0"/>
                    </a:cubicBezTo>
                  </a:path>
                </a:pathLst>
              </a:custGeom>
              <a:solidFill>
                <a:srgbClr val="E5D8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6" name="îṣliḓê">
                <a:extLst>
                  <a:ext uri="{FF2B5EF4-FFF2-40B4-BE49-F238E27FC236}">
                    <a16:creationId xmlns:a16="http://schemas.microsoft.com/office/drawing/2014/main" id="{35CD469E-DB30-4242-8986-A9D4AA0F3442}"/>
                  </a:ext>
                </a:extLst>
              </p:cNvPr>
              <p:cNvSpPr/>
              <p:nvPr/>
            </p:nvSpPr>
            <p:spPr bwMode="auto">
              <a:xfrm>
                <a:off x="4605" y="2387"/>
                <a:ext cx="16" cy="30"/>
              </a:xfrm>
              <a:custGeom>
                <a:avLst/>
                <a:gdLst>
                  <a:gd name="T0" fmla="*/ 4 w 28"/>
                  <a:gd name="T1" fmla="*/ 7 h 53"/>
                  <a:gd name="T2" fmla="*/ 2 w 28"/>
                  <a:gd name="T3" fmla="*/ 7 h 53"/>
                  <a:gd name="T4" fmla="*/ 3 w 28"/>
                  <a:gd name="T5" fmla="*/ 7 h 53"/>
                  <a:gd name="T6" fmla="*/ 3 w 28"/>
                  <a:gd name="T7" fmla="*/ 7 h 53"/>
                  <a:gd name="T8" fmla="*/ 4 w 28"/>
                  <a:gd name="T9" fmla="*/ 7 h 53"/>
                  <a:gd name="T10" fmla="*/ 15 w 28"/>
                  <a:gd name="T11" fmla="*/ 0 h 53"/>
                  <a:gd name="T12" fmla="*/ 14 w 28"/>
                  <a:gd name="T13" fmla="*/ 1 h 53"/>
                  <a:gd name="T14" fmla="*/ 12 w 28"/>
                  <a:gd name="T15" fmla="*/ 5 h 53"/>
                  <a:gd name="T16" fmla="*/ 12 w 28"/>
                  <a:gd name="T17" fmla="*/ 5 h 53"/>
                  <a:gd name="T18" fmla="*/ 10 w 28"/>
                  <a:gd name="T19" fmla="*/ 6 h 53"/>
                  <a:gd name="T20" fmla="*/ 6 w 28"/>
                  <a:gd name="T21" fmla="*/ 7 h 53"/>
                  <a:gd name="T22" fmla="*/ 3 w 28"/>
                  <a:gd name="T23" fmla="*/ 5 h 53"/>
                  <a:gd name="T24" fmla="*/ 2 w 28"/>
                  <a:gd name="T25" fmla="*/ 5 h 53"/>
                  <a:gd name="T26" fmla="*/ 1 w 28"/>
                  <a:gd name="T27" fmla="*/ 7 h 53"/>
                  <a:gd name="T28" fmla="*/ 4 w 28"/>
                  <a:gd name="T29" fmla="*/ 9 h 53"/>
                  <a:gd name="T30" fmla="*/ 6 w 28"/>
                  <a:gd name="T31" fmla="*/ 9 h 53"/>
                  <a:gd name="T32" fmla="*/ 7 w 28"/>
                  <a:gd name="T33" fmla="*/ 11 h 53"/>
                  <a:gd name="T34" fmla="*/ 8 w 28"/>
                  <a:gd name="T35" fmla="*/ 53 h 53"/>
                  <a:gd name="T36" fmla="*/ 10 w 28"/>
                  <a:gd name="T37" fmla="*/ 53 h 53"/>
                  <a:gd name="T38" fmla="*/ 8 w 28"/>
                  <a:gd name="T39" fmla="*/ 10 h 53"/>
                  <a:gd name="T40" fmla="*/ 8 w 28"/>
                  <a:gd name="T41" fmla="*/ 9 h 53"/>
                  <a:gd name="T42" fmla="*/ 13 w 28"/>
                  <a:gd name="T43" fmla="*/ 7 h 53"/>
                  <a:gd name="T44" fmla="*/ 16 w 28"/>
                  <a:gd name="T45" fmla="*/ 8 h 53"/>
                  <a:gd name="T46" fmla="*/ 18 w 28"/>
                  <a:gd name="T47" fmla="*/ 8 h 53"/>
                  <a:gd name="T48" fmla="*/ 20 w 28"/>
                  <a:gd name="T49" fmla="*/ 8 h 53"/>
                  <a:gd name="T50" fmla="*/ 19 w 28"/>
                  <a:gd name="T51" fmla="*/ 22 h 53"/>
                  <a:gd name="T52" fmla="*/ 21 w 28"/>
                  <a:gd name="T53" fmla="*/ 53 h 53"/>
                  <a:gd name="T54" fmla="*/ 23 w 28"/>
                  <a:gd name="T55" fmla="*/ 53 h 53"/>
                  <a:gd name="T56" fmla="*/ 21 w 28"/>
                  <a:gd name="T57" fmla="*/ 22 h 53"/>
                  <a:gd name="T58" fmla="*/ 22 w 28"/>
                  <a:gd name="T59" fmla="*/ 8 h 53"/>
                  <a:gd name="T60" fmla="*/ 27 w 28"/>
                  <a:gd name="T61" fmla="*/ 5 h 53"/>
                  <a:gd name="T62" fmla="*/ 28 w 28"/>
                  <a:gd name="T63" fmla="*/ 4 h 53"/>
                  <a:gd name="T64" fmla="*/ 27 w 28"/>
                  <a:gd name="T65" fmla="*/ 4 h 53"/>
                  <a:gd name="T66" fmla="*/ 25 w 28"/>
                  <a:gd name="T67" fmla="*/ 3 h 53"/>
                  <a:gd name="T68" fmla="*/ 23 w 28"/>
                  <a:gd name="T69" fmla="*/ 4 h 53"/>
                  <a:gd name="T70" fmla="*/ 21 w 28"/>
                  <a:gd name="T71" fmla="*/ 6 h 53"/>
                  <a:gd name="T72" fmla="*/ 18 w 28"/>
                  <a:gd name="T73" fmla="*/ 7 h 53"/>
                  <a:gd name="T74" fmla="*/ 16 w 28"/>
                  <a:gd name="T75" fmla="*/ 6 h 53"/>
                  <a:gd name="T76" fmla="*/ 14 w 28"/>
                  <a:gd name="T77" fmla="*/ 6 h 53"/>
                  <a:gd name="T78" fmla="*/ 15 w 28"/>
                  <a:gd name="T79" fmla="*/ 3 h 53"/>
                  <a:gd name="T80" fmla="*/ 15 w 28"/>
                  <a:gd name="T81" fmla="*/ 1 h 53"/>
                  <a:gd name="T82" fmla="*/ 15 w 28"/>
                  <a:gd name="T8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 h="53">
                    <a:moveTo>
                      <a:pt x="4" y="7"/>
                    </a:moveTo>
                    <a:cubicBezTo>
                      <a:pt x="3" y="7"/>
                      <a:pt x="3" y="7"/>
                      <a:pt x="2" y="7"/>
                    </a:cubicBezTo>
                    <a:cubicBezTo>
                      <a:pt x="3" y="7"/>
                      <a:pt x="3" y="7"/>
                      <a:pt x="3" y="7"/>
                    </a:cubicBezTo>
                    <a:cubicBezTo>
                      <a:pt x="3" y="7"/>
                      <a:pt x="3" y="7"/>
                      <a:pt x="3" y="7"/>
                    </a:cubicBezTo>
                    <a:cubicBezTo>
                      <a:pt x="3" y="7"/>
                      <a:pt x="3" y="7"/>
                      <a:pt x="4" y="7"/>
                    </a:cubicBezTo>
                    <a:moveTo>
                      <a:pt x="15" y="0"/>
                    </a:moveTo>
                    <a:cubicBezTo>
                      <a:pt x="14" y="0"/>
                      <a:pt x="14" y="0"/>
                      <a:pt x="14" y="1"/>
                    </a:cubicBezTo>
                    <a:cubicBezTo>
                      <a:pt x="13" y="1"/>
                      <a:pt x="12" y="3"/>
                      <a:pt x="12" y="5"/>
                    </a:cubicBezTo>
                    <a:cubicBezTo>
                      <a:pt x="12" y="5"/>
                      <a:pt x="12" y="5"/>
                      <a:pt x="12" y="5"/>
                    </a:cubicBezTo>
                    <a:cubicBezTo>
                      <a:pt x="12" y="6"/>
                      <a:pt x="11" y="6"/>
                      <a:pt x="10" y="6"/>
                    </a:cubicBezTo>
                    <a:cubicBezTo>
                      <a:pt x="9" y="7"/>
                      <a:pt x="8" y="7"/>
                      <a:pt x="6" y="7"/>
                    </a:cubicBezTo>
                    <a:cubicBezTo>
                      <a:pt x="5" y="6"/>
                      <a:pt x="4" y="5"/>
                      <a:pt x="3" y="5"/>
                    </a:cubicBezTo>
                    <a:cubicBezTo>
                      <a:pt x="3" y="5"/>
                      <a:pt x="2" y="5"/>
                      <a:pt x="2" y="5"/>
                    </a:cubicBezTo>
                    <a:cubicBezTo>
                      <a:pt x="1" y="6"/>
                      <a:pt x="0" y="7"/>
                      <a:pt x="1" y="7"/>
                    </a:cubicBezTo>
                    <a:cubicBezTo>
                      <a:pt x="1" y="8"/>
                      <a:pt x="1" y="9"/>
                      <a:pt x="4" y="9"/>
                    </a:cubicBezTo>
                    <a:cubicBezTo>
                      <a:pt x="5" y="9"/>
                      <a:pt x="5" y="9"/>
                      <a:pt x="6" y="9"/>
                    </a:cubicBezTo>
                    <a:cubicBezTo>
                      <a:pt x="6" y="9"/>
                      <a:pt x="6" y="10"/>
                      <a:pt x="7" y="11"/>
                    </a:cubicBezTo>
                    <a:cubicBezTo>
                      <a:pt x="10" y="16"/>
                      <a:pt x="9" y="42"/>
                      <a:pt x="8" y="53"/>
                    </a:cubicBezTo>
                    <a:cubicBezTo>
                      <a:pt x="10" y="53"/>
                      <a:pt x="10" y="53"/>
                      <a:pt x="10" y="53"/>
                    </a:cubicBezTo>
                    <a:cubicBezTo>
                      <a:pt x="10" y="46"/>
                      <a:pt x="12" y="16"/>
                      <a:pt x="8" y="10"/>
                    </a:cubicBezTo>
                    <a:cubicBezTo>
                      <a:pt x="8" y="9"/>
                      <a:pt x="8" y="9"/>
                      <a:pt x="8" y="9"/>
                    </a:cubicBezTo>
                    <a:cubicBezTo>
                      <a:pt x="10" y="9"/>
                      <a:pt x="12" y="8"/>
                      <a:pt x="13" y="7"/>
                    </a:cubicBezTo>
                    <a:cubicBezTo>
                      <a:pt x="14" y="7"/>
                      <a:pt x="14" y="8"/>
                      <a:pt x="16" y="8"/>
                    </a:cubicBezTo>
                    <a:cubicBezTo>
                      <a:pt x="17" y="8"/>
                      <a:pt x="17" y="8"/>
                      <a:pt x="18" y="8"/>
                    </a:cubicBezTo>
                    <a:cubicBezTo>
                      <a:pt x="19" y="8"/>
                      <a:pt x="20" y="8"/>
                      <a:pt x="20" y="8"/>
                    </a:cubicBezTo>
                    <a:cubicBezTo>
                      <a:pt x="19" y="11"/>
                      <a:pt x="19" y="16"/>
                      <a:pt x="19" y="22"/>
                    </a:cubicBezTo>
                    <a:cubicBezTo>
                      <a:pt x="19" y="39"/>
                      <a:pt x="21" y="49"/>
                      <a:pt x="21" y="53"/>
                    </a:cubicBezTo>
                    <a:cubicBezTo>
                      <a:pt x="23" y="53"/>
                      <a:pt x="23" y="53"/>
                      <a:pt x="23" y="53"/>
                    </a:cubicBezTo>
                    <a:cubicBezTo>
                      <a:pt x="22" y="50"/>
                      <a:pt x="21" y="39"/>
                      <a:pt x="21" y="22"/>
                    </a:cubicBezTo>
                    <a:cubicBezTo>
                      <a:pt x="21" y="14"/>
                      <a:pt x="21" y="10"/>
                      <a:pt x="22" y="8"/>
                    </a:cubicBezTo>
                    <a:cubicBezTo>
                      <a:pt x="25" y="7"/>
                      <a:pt x="27" y="5"/>
                      <a:pt x="27" y="5"/>
                    </a:cubicBezTo>
                    <a:cubicBezTo>
                      <a:pt x="28" y="4"/>
                      <a:pt x="28" y="4"/>
                      <a:pt x="28" y="4"/>
                    </a:cubicBezTo>
                    <a:cubicBezTo>
                      <a:pt x="27" y="4"/>
                      <a:pt x="27" y="4"/>
                      <a:pt x="27" y="4"/>
                    </a:cubicBezTo>
                    <a:cubicBezTo>
                      <a:pt x="26" y="3"/>
                      <a:pt x="26" y="3"/>
                      <a:pt x="25" y="3"/>
                    </a:cubicBezTo>
                    <a:cubicBezTo>
                      <a:pt x="25" y="3"/>
                      <a:pt x="24" y="3"/>
                      <a:pt x="23" y="4"/>
                    </a:cubicBezTo>
                    <a:cubicBezTo>
                      <a:pt x="23" y="4"/>
                      <a:pt x="22" y="5"/>
                      <a:pt x="21" y="6"/>
                    </a:cubicBezTo>
                    <a:cubicBezTo>
                      <a:pt x="20" y="6"/>
                      <a:pt x="19" y="7"/>
                      <a:pt x="18" y="7"/>
                    </a:cubicBezTo>
                    <a:cubicBezTo>
                      <a:pt x="18" y="7"/>
                      <a:pt x="17" y="7"/>
                      <a:pt x="16" y="6"/>
                    </a:cubicBezTo>
                    <a:cubicBezTo>
                      <a:pt x="15" y="6"/>
                      <a:pt x="15" y="6"/>
                      <a:pt x="14" y="6"/>
                    </a:cubicBezTo>
                    <a:cubicBezTo>
                      <a:pt x="15" y="5"/>
                      <a:pt x="15" y="4"/>
                      <a:pt x="15" y="3"/>
                    </a:cubicBezTo>
                    <a:cubicBezTo>
                      <a:pt x="16" y="2"/>
                      <a:pt x="16" y="1"/>
                      <a:pt x="15" y="1"/>
                    </a:cubicBezTo>
                    <a:cubicBezTo>
                      <a:pt x="15" y="0"/>
                      <a:pt x="15" y="0"/>
                      <a:pt x="15" y="0"/>
                    </a:cubicBezTo>
                  </a:path>
                </a:pathLst>
              </a:custGeom>
              <a:solidFill>
                <a:srgbClr val="4746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7" name="işḻiḍè">
                <a:extLst>
                  <a:ext uri="{FF2B5EF4-FFF2-40B4-BE49-F238E27FC236}">
                    <a16:creationId xmlns:a16="http://schemas.microsoft.com/office/drawing/2014/main" id="{ABE4CFC8-FD23-4444-B75A-14D66F7BDD17}"/>
                  </a:ext>
                </a:extLst>
              </p:cNvPr>
              <p:cNvSpPr/>
              <p:nvPr/>
            </p:nvSpPr>
            <p:spPr bwMode="auto">
              <a:xfrm>
                <a:off x="4597" y="2417"/>
                <a:ext cx="32" cy="21"/>
              </a:xfrm>
              <a:custGeom>
                <a:avLst/>
                <a:gdLst>
                  <a:gd name="T0" fmla="*/ 7 w 56"/>
                  <a:gd name="T1" fmla="*/ 36 h 36"/>
                  <a:gd name="T2" fmla="*/ 55 w 56"/>
                  <a:gd name="T3" fmla="*/ 32 h 36"/>
                  <a:gd name="T4" fmla="*/ 2 w 56"/>
                  <a:gd name="T5" fmla="*/ 33 h 36"/>
                  <a:gd name="T6" fmla="*/ 56 w 56"/>
                  <a:gd name="T7" fmla="*/ 27 h 36"/>
                  <a:gd name="T8" fmla="*/ 56 w 56"/>
                  <a:gd name="T9" fmla="*/ 30 h 36"/>
                  <a:gd name="T10" fmla="*/ 56 w 56"/>
                  <a:gd name="T11" fmla="*/ 27 h 36"/>
                  <a:gd name="T12" fmla="*/ 54 w 56"/>
                  <a:gd name="T13" fmla="*/ 22 h 36"/>
                  <a:gd name="T14" fmla="*/ 56 w 56"/>
                  <a:gd name="T15" fmla="*/ 20 h 36"/>
                  <a:gd name="T16" fmla="*/ 54 w 56"/>
                  <a:gd name="T17" fmla="*/ 14 h 36"/>
                  <a:gd name="T18" fmla="*/ 56 w 56"/>
                  <a:gd name="T19" fmla="*/ 12 h 36"/>
                  <a:gd name="T20" fmla="*/ 54 w 56"/>
                  <a:gd name="T21" fmla="*/ 7 h 36"/>
                  <a:gd name="T22" fmla="*/ 56 w 56"/>
                  <a:gd name="T23" fmla="*/ 5 h 36"/>
                  <a:gd name="T24" fmla="*/ 37 w 56"/>
                  <a:gd name="T25" fmla="*/ 0 h 36"/>
                  <a:gd name="T26" fmla="*/ 24 w 56"/>
                  <a:gd name="T27" fmla="*/ 0 h 36"/>
                  <a:gd name="T28" fmla="*/ 0 w 56"/>
                  <a:gd name="T29" fmla="*/ 0 h 36"/>
                  <a:gd name="T30" fmla="*/ 0 w 56"/>
                  <a:gd name="T31" fmla="*/ 30 h 36"/>
                  <a:gd name="T32" fmla="*/ 0 w 56"/>
                  <a:gd name="T33" fmla="*/ 27 h 36"/>
                  <a:gd name="T34" fmla="*/ 54 w 56"/>
                  <a:gd name="T35" fmla="*/ 25 h 36"/>
                  <a:gd name="T36" fmla="*/ 56 w 56"/>
                  <a:gd name="T37" fmla="*/ 23 h 36"/>
                  <a:gd name="T38" fmla="*/ 2 w 56"/>
                  <a:gd name="T39" fmla="*/ 25 h 36"/>
                  <a:gd name="T40" fmla="*/ 2 w 56"/>
                  <a:gd name="T41" fmla="*/ 22 h 36"/>
                  <a:gd name="T42" fmla="*/ 2 w 56"/>
                  <a:gd name="T43" fmla="*/ 18 h 36"/>
                  <a:gd name="T44" fmla="*/ 56 w 56"/>
                  <a:gd name="T45" fmla="*/ 20 h 36"/>
                  <a:gd name="T46" fmla="*/ 54 w 56"/>
                  <a:gd name="T47" fmla="*/ 18 h 36"/>
                  <a:gd name="T48" fmla="*/ 0 w 56"/>
                  <a:gd name="T49" fmla="*/ 16 h 36"/>
                  <a:gd name="T50" fmla="*/ 0 w 56"/>
                  <a:gd name="T51" fmla="*/ 12 h 36"/>
                  <a:gd name="T52" fmla="*/ 54 w 56"/>
                  <a:gd name="T53" fmla="*/ 10 h 36"/>
                  <a:gd name="T54" fmla="*/ 56 w 56"/>
                  <a:gd name="T55" fmla="*/ 8 h 36"/>
                  <a:gd name="T56" fmla="*/ 2 w 56"/>
                  <a:gd name="T57" fmla="*/ 10 h 36"/>
                  <a:gd name="T58" fmla="*/ 2 w 56"/>
                  <a:gd name="T59" fmla="*/ 7 h 36"/>
                  <a:gd name="T60" fmla="*/ 2 w 56"/>
                  <a:gd name="T61" fmla="*/ 3 h 36"/>
                  <a:gd name="T62" fmla="*/ 56 w 56"/>
                  <a:gd name="T63" fmla="*/ 5 h 36"/>
                  <a:gd name="T64" fmla="*/ 44 w 56"/>
                  <a:gd name="T6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36">
                    <a:moveTo>
                      <a:pt x="1" y="32"/>
                    </a:moveTo>
                    <a:cubicBezTo>
                      <a:pt x="2" y="35"/>
                      <a:pt x="4" y="36"/>
                      <a:pt x="7" y="36"/>
                    </a:cubicBezTo>
                    <a:cubicBezTo>
                      <a:pt x="49" y="36"/>
                      <a:pt x="49" y="36"/>
                      <a:pt x="49" y="36"/>
                    </a:cubicBezTo>
                    <a:cubicBezTo>
                      <a:pt x="52" y="36"/>
                      <a:pt x="54" y="35"/>
                      <a:pt x="55" y="32"/>
                    </a:cubicBezTo>
                    <a:cubicBezTo>
                      <a:pt x="55" y="33"/>
                      <a:pt x="54" y="33"/>
                      <a:pt x="54" y="33"/>
                    </a:cubicBezTo>
                    <a:cubicBezTo>
                      <a:pt x="2" y="33"/>
                      <a:pt x="2" y="33"/>
                      <a:pt x="2" y="33"/>
                    </a:cubicBezTo>
                    <a:cubicBezTo>
                      <a:pt x="2" y="33"/>
                      <a:pt x="1" y="33"/>
                      <a:pt x="1" y="32"/>
                    </a:cubicBezTo>
                    <a:moveTo>
                      <a:pt x="56" y="27"/>
                    </a:moveTo>
                    <a:cubicBezTo>
                      <a:pt x="56" y="28"/>
                      <a:pt x="55" y="29"/>
                      <a:pt x="54" y="29"/>
                    </a:cubicBezTo>
                    <a:cubicBezTo>
                      <a:pt x="54" y="29"/>
                      <a:pt x="55" y="30"/>
                      <a:pt x="56" y="30"/>
                    </a:cubicBezTo>
                    <a:cubicBezTo>
                      <a:pt x="56" y="30"/>
                      <a:pt x="56" y="30"/>
                      <a:pt x="56" y="29"/>
                    </a:cubicBezTo>
                    <a:cubicBezTo>
                      <a:pt x="56" y="27"/>
                      <a:pt x="56" y="27"/>
                      <a:pt x="56" y="27"/>
                    </a:cubicBezTo>
                    <a:moveTo>
                      <a:pt x="56" y="20"/>
                    </a:moveTo>
                    <a:cubicBezTo>
                      <a:pt x="56" y="21"/>
                      <a:pt x="55" y="22"/>
                      <a:pt x="54" y="22"/>
                    </a:cubicBezTo>
                    <a:cubicBezTo>
                      <a:pt x="55" y="22"/>
                      <a:pt x="56" y="22"/>
                      <a:pt x="56" y="23"/>
                    </a:cubicBezTo>
                    <a:cubicBezTo>
                      <a:pt x="56" y="20"/>
                      <a:pt x="56" y="20"/>
                      <a:pt x="56" y="20"/>
                    </a:cubicBezTo>
                    <a:moveTo>
                      <a:pt x="56" y="12"/>
                    </a:moveTo>
                    <a:cubicBezTo>
                      <a:pt x="56" y="13"/>
                      <a:pt x="55" y="14"/>
                      <a:pt x="54" y="14"/>
                    </a:cubicBezTo>
                    <a:cubicBezTo>
                      <a:pt x="55" y="14"/>
                      <a:pt x="56" y="15"/>
                      <a:pt x="56" y="16"/>
                    </a:cubicBezTo>
                    <a:cubicBezTo>
                      <a:pt x="56" y="12"/>
                      <a:pt x="56" y="12"/>
                      <a:pt x="56" y="12"/>
                    </a:cubicBezTo>
                    <a:moveTo>
                      <a:pt x="56" y="5"/>
                    </a:moveTo>
                    <a:cubicBezTo>
                      <a:pt x="56" y="6"/>
                      <a:pt x="55" y="7"/>
                      <a:pt x="54" y="7"/>
                    </a:cubicBezTo>
                    <a:cubicBezTo>
                      <a:pt x="55" y="7"/>
                      <a:pt x="56" y="7"/>
                      <a:pt x="56" y="8"/>
                    </a:cubicBezTo>
                    <a:cubicBezTo>
                      <a:pt x="56" y="5"/>
                      <a:pt x="56" y="5"/>
                      <a:pt x="56" y="5"/>
                    </a:cubicBezTo>
                    <a:moveTo>
                      <a:pt x="44" y="0"/>
                    </a:moveTo>
                    <a:cubicBezTo>
                      <a:pt x="37" y="0"/>
                      <a:pt x="37" y="0"/>
                      <a:pt x="37" y="0"/>
                    </a:cubicBezTo>
                    <a:cubicBezTo>
                      <a:pt x="35" y="0"/>
                      <a:pt x="35" y="0"/>
                      <a:pt x="35" y="0"/>
                    </a:cubicBezTo>
                    <a:cubicBezTo>
                      <a:pt x="24" y="0"/>
                      <a:pt x="24" y="0"/>
                      <a:pt x="24" y="0"/>
                    </a:cubicBezTo>
                    <a:cubicBezTo>
                      <a:pt x="22" y="0"/>
                      <a:pt x="22" y="0"/>
                      <a:pt x="22" y="0"/>
                    </a:cubicBezTo>
                    <a:cubicBezTo>
                      <a:pt x="0" y="0"/>
                      <a:pt x="0" y="0"/>
                      <a:pt x="0" y="0"/>
                    </a:cubicBezTo>
                    <a:cubicBezTo>
                      <a:pt x="0" y="29"/>
                      <a:pt x="0" y="29"/>
                      <a:pt x="0" y="29"/>
                    </a:cubicBezTo>
                    <a:cubicBezTo>
                      <a:pt x="0" y="30"/>
                      <a:pt x="0" y="30"/>
                      <a:pt x="0" y="30"/>
                    </a:cubicBezTo>
                    <a:cubicBezTo>
                      <a:pt x="0" y="30"/>
                      <a:pt x="1" y="29"/>
                      <a:pt x="2" y="29"/>
                    </a:cubicBezTo>
                    <a:cubicBezTo>
                      <a:pt x="1" y="29"/>
                      <a:pt x="0" y="28"/>
                      <a:pt x="0" y="27"/>
                    </a:cubicBezTo>
                    <a:cubicBezTo>
                      <a:pt x="0" y="26"/>
                      <a:pt x="1" y="25"/>
                      <a:pt x="2" y="25"/>
                    </a:cubicBezTo>
                    <a:cubicBezTo>
                      <a:pt x="54" y="25"/>
                      <a:pt x="54" y="25"/>
                      <a:pt x="54" y="25"/>
                    </a:cubicBezTo>
                    <a:cubicBezTo>
                      <a:pt x="55" y="25"/>
                      <a:pt x="56" y="26"/>
                      <a:pt x="56" y="27"/>
                    </a:cubicBezTo>
                    <a:cubicBezTo>
                      <a:pt x="56" y="23"/>
                      <a:pt x="56" y="23"/>
                      <a:pt x="56" y="23"/>
                    </a:cubicBezTo>
                    <a:cubicBezTo>
                      <a:pt x="56" y="25"/>
                      <a:pt x="55" y="25"/>
                      <a:pt x="54" y="25"/>
                    </a:cubicBezTo>
                    <a:cubicBezTo>
                      <a:pt x="2" y="25"/>
                      <a:pt x="2" y="25"/>
                      <a:pt x="2" y="25"/>
                    </a:cubicBezTo>
                    <a:cubicBezTo>
                      <a:pt x="1" y="25"/>
                      <a:pt x="0" y="25"/>
                      <a:pt x="0" y="23"/>
                    </a:cubicBezTo>
                    <a:cubicBezTo>
                      <a:pt x="0" y="22"/>
                      <a:pt x="1" y="22"/>
                      <a:pt x="2" y="22"/>
                    </a:cubicBezTo>
                    <a:cubicBezTo>
                      <a:pt x="1" y="22"/>
                      <a:pt x="0" y="21"/>
                      <a:pt x="0" y="20"/>
                    </a:cubicBezTo>
                    <a:cubicBezTo>
                      <a:pt x="0" y="19"/>
                      <a:pt x="1" y="18"/>
                      <a:pt x="2" y="18"/>
                    </a:cubicBezTo>
                    <a:cubicBezTo>
                      <a:pt x="54" y="18"/>
                      <a:pt x="54" y="18"/>
                      <a:pt x="54" y="18"/>
                    </a:cubicBezTo>
                    <a:cubicBezTo>
                      <a:pt x="55" y="18"/>
                      <a:pt x="56" y="19"/>
                      <a:pt x="56" y="20"/>
                    </a:cubicBezTo>
                    <a:cubicBezTo>
                      <a:pt x="56" y="16"/>
                      <a:pt x="56" y="16"/>
                      <a:pt x="56" y="16"/>
                    </a:cubicBezTo>
                    <a:cubicBezTo>
                      <a:pt x="56" y="17"/>
                      <a:pt x="55" y="18"/>
                      <a:pt x="54" y="18"/>
                    </a:cubicBezTo>
                    <a:cubicBezTo>
                      <a:pt x="2" y="18"/>
                      <a:pt x="2" y="18"/>
                      <a:pt x="2" y="18"/>
                    </a:cubicBezTo>
                    <a:cubicBezTo>
                      <a:pt x="1" y="18"/>
                      <a:pt x="0" y="17"/>
                      <a:pt x="0" y="16"/>
                    </a:cubicBezTo>
                    <a:cubicBezTo>
                      <a:pt x="0" y="15"/>
                      <a:pt x="1" y="14"/>
                      <a:pt x="2" y="14"/>
                    </a:cubicBezTo>
                    <a:cubicBezTo>
                      <a:pt x="1" y="14"/>
                      <a:pt x="0" y="13"/>
                      <a:pt x="0" y="12"/>
                    </a:cubicBezTo>
                    <a:cubicBezTo>
                      <a:pt x="0" y="11"/>
                      <a:pt x="1" y="10"/>
                      <a:pt x="2" y="10"/>
                    </a:cubicBezTo>
                    <a:cubicBezTo>
                      <a:pt x="54" y="10"/>
                      <a:pt x="54" y="10"/>
                      <a:pt x="54" y="10"/>
                    </a:cubicBezTo>
                    <a:cubicBezTo>
                      <a:pt x="55" y="10"/>
                      <a:pt x="56" y="11"/>
                      <a:pt x="56" y="12"/>
                    </a:cubicBezTo>
                    <a:cubicBezTo>
                      <a:pt x="56" y="8"/>
                      <a:pt x="56" y="8"/>
                      <a:pt x="56" y="8"/>
                    </a:cubicBezTo>
                    <a:cubicBezTo>
                      <a:pt x="56" y="9"/>
                      <a:pt x="55" y="10"/>
                      <a:pt x="54" y="10"/>
                    </a:cubicBezTo>
                    <a:cubicBezTo>
                      <a:pt x="2" y="10"/>
                      <a:pt x="2" y="10"/>
                      <a:pt x="2" y="10"/>
                    </a:cubicBezTo>
                    <a:cubicBezTo>
                      <a:pt x="1" y="10"/>
                      <a:pt x="0" y="9"/>
                      <a:pt x="0" y="8"/>
                    </a:cubicBezTo>
                    <a:cubicBezTo>
                      <a:pt x="0" y="7"/>
                      <a:pt x="1" y="7"/>
                      <a:pt x="2" y="7"/>
                    </a:cubicBezTo>
                    <a:cubicBezTo>
                      <a:pt x="1" y="7"/>
                      <a:pt x="0" y="6"/>
                      <a:pt x="0" y="5"/>
                    </a:cubicBezTo>
                    <a:cubicBezTo>
                      <a:pt x="0" y="4"/>
                      <a:pt x="1" y="3"/>
                      <a:pt x="2" y="3"/>
                    </a:cubicBezTo>
                    <a:cubicBezTo>
                      <a:pt x="54" y="3"/>
                      <a:pt x="54" y="3"/>
                      <a:pt x="54" y="3"/>
                    </a:cubicBezTo>
                    <a:cubicBezTo>
                      <a:pt x="55" y="3"/>
                      <a:pt x="56" y="4"/>
                      <a:pt x="56" y="5"/>
                    </a:cubicBezTo>
                    <a:cubicBezTo>
                      <a:pt x="56" y="0"/>
                      <a:pt x="56" y="0"/>
                      <a:pt x="56" y="0"/>
                    </a:cubicBezTo>
                    <a:cubicBezTo>
                      <a:pt x="44" y="0"/>
                      <a:pt x="44" y="0"/>
                      <a:pt x="44" y="0"/>
                    </a:cubicBezTo>
                    <a:cubicBezTo>
                      <a:pt x="44" y="0"/>
                      <a:pt x="44" y="0"/>
                      <a:pt x="44" y="0"/>
                    </a:cubicBezTo>
                  </a:path>
                </a:pathLst>
              </a:custGeom>
              <a:solidFill>
                <a:srgbClr val="1B2A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8" name="íšļïḋè">
                <a:extLst>
                  <a:ext uri="{FF2B5EF4-FFF2-40B4-BE49-F238E27FC236}">
                    <a16:creationId xmlns:a16="http://schemas.microsoft.com/office/drawing/2014/main" id="{261F1F6F-E185-402F-8762-A53FF30E55DE}"/>
                  </a:ext>
                </a:extLst>
              </p:cNvPr>
              <p:cNvSpPr/>
              <p:nvPr/>
            </p:nvSpPr>
            <p:spPr bwMode="auto">
              <a:xfrm>
                <a:off x="4597" y="2419"/>
                <a:ext cx="32" cy="2"/>
              </a:xfrm>
              <a:custGeom>
                <a:avLst/>
                <a:gdLst>
                  <a:gd name="T0" fmla="*/ 54 w 56"/>
                  <a:gd name="T1" fmla="*/ 0 h 4"/>
                  <a:gd name="T2" fmla="*/ 2 w 56"/>
                  <a:gd name="T3" fmla="*/ 0 h 4"/>
                  <a:gd name="T4" fmla="*/ 0 w 56"/>
                  <a:gd name="T5" fmla="*/ 2 h 4"/>
                  <a:gd name="T6" fmla="*/ 2 w 56"/>
                  <a:gd name="T7" fmla="*/ 4 h 4"/>
                  <a:gd name="T8" fmla="*/ 2 w 56"/>
                  <a:gd name="T9" fmla="*/ 4 h 4"/>
                  <a:gd name="T10" fmla="*/ 54 w 56"/>
                  <a:gd name="T11" fmla="*/ 4 h 4"/>
                  <a:gd name="T12" fmla="*/ 54 w 56"/>
                  <a:gd name="T13" fmla="*/ 4 h 4"/>
                  <a:gd name="T14" fmla="*/ 56 w 56"/>
                  <a:gd name="T15" fmla="*/ 2 h 4"/>
                  <a:gd name="T16" fmla="*/ 56 w 56"/>
                  <a:gd name="T17" fmla="*/ 2 h 4"/>
                  <a:gd name="T18" fmla="*/ 54 w 56"/>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
                    <a:moveTo>
                      <a:pt x="54" y="0"/>
                    </a:moveTo>
                    <a:cubicBezTo>
                      <a:pt x="2" y="0"/>
                      <a:pt x="2" y="0"/>
                      <a:pt x="2" y="0"/>
                    </a:cubicBezTo>
                    <a:cubicBezTo>
                      <a:pt x="1" y="0"/>
                      <a:pt x="0" y="1"/>
                      <a:pt x="0" y="2"/>
                    </a:cubicBezTo>
                    <a:cubicBezTo>
                      <a:pt x="0" y="3"/>
                      <a:pt x="1" y="4"/>
                      <a:pt x="2" y="4"/>
                    </a:cubicBezTo>
                    <a:cubicBezTo>
                      <a:pt x="2" y="4"/>
                      <a:pt x="2" y="4"/>
                      <a:pt x="2" y="4"/>
                    </a:cubicBezTo>
                    <a:cubicBezTo>
                      <a:pt x="54" y="4"/>
                      <a:pt x="54" y="4"/>
                      <a:pt x="54" y="4"/>
                    </a:cubicBezTo>
                    <a:cubicBezTo>
                      <a:pt x="54" y="4"/>
                      <a:pt x="54" y="4"/>
                      <a:pt x="54" y="4"/>
                    </a:cubicBezTo>
                    <a:cubicBezTo>
                      <a:pt x="55" y="4"/>
                      <a:pt x="56" y="3"/>
                      <a:pt x="56" y="2"/>
                    </a:cubicBezTo>
                    <a:cubicBezTo>
                      <a:pt x="56" y="2"/>
                      <a:pt x="56" y="2"/>
                      <a:pt x="56" y="2"/>
                    </a:cubicBezTo>
                    <a:cubicBezTo>
                      <a:pt x="56" y="1"/>
                      <a:pt x="55" y="0"/>
                      <a:pt x="54" y="0"/>
                    </a:cubicBezTo>
                  </a:path>
                </a:pathLst>
              </a:custGeom>
              <a:solidFill>
                <a:srgbClr val="303D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9" name="iṥ1iḑé">
                <a:extLst>
                  <a:ext uri="{FF2B5EF4-FFF2-40B4-BE49-F238E27FC236}">
                    <a16:creationId xmlns:a16="http://schemas.microsoft.com/office/drawing/2014/main" id="{CF64F2A8-2973-4767-823A-91C8D8EC6593}"/>
                  </a:ext>
                </a:extLst>
              </p:cNvPr>
              <p:cNvSpPr/>
              <p:nvPr/>
            </p:nvSpPr>
            <p:spPr bwMode="auto">
              <a:xfrm>
                <a:off x="4597" y="2423"/>
                <a:ext cx="32" cy="2"/>
              </a:xfrm>
              <a:custGeom>
                <a:avLst/>
                <a:gdLst>
                  <a:gd name="T0" fmla="*/ 54 w 56"/>
                  <a:gd name="T1" fmla="*/ 0 h 4"/>
                  <a:gd name="T2" fmla="*/ 2 w 56"/>
                  <a:gd name="T3" fmla="*/ 0 h 4"/>
                  <a:gd name="T4" fmla="*/ 0 w 56"/>
                  <a:gd name="T5" fmla="*/ 2 h 4"/>
                  <a:gd name="T6" fmla="*/ 2 w 56"/>
                  <a:gd name="T7" fmla="*/ 4 h 4"/>
                  <a:gd name="T8" fmla="*/ 2 w 56"/>
                  <a:gd name="T9" fmla="*/ 4 h 4"/>
                  <a:gd name="T10" fmla="*/ 54 w 56"/>
                  <a:gd name="T11" fmla="*/ 4 h 4"/>
                  <a:gd name="T12" fmla="*/ 54 w 56"/>
                  <a:gd name="T13" fmla="*/ 4 h 4"/>
                  <a:gd name="T14" fmla="*/ 56 w 56"/>
                  <a:gd name="T15" fmla="*/ 2 h 4"/>
                  <a:gd name="T16" fmla="*/ 56 w 56"/>
                  <a:gd name="T17" fmla="*/ 2 h 4"/>
                  <a:gd name="T18" fmla="*/ 54 w 56"/>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
                    <a:moveTo>
                      <a:pt x="54" y="0"/>
                    </a:moveTo>
                    <a:cubicBezTo>
                      <a:pt x="2" y="0"/>
                      <a:pt x="2" y="0"/>
                      <a:pt x="2" y="0"/>
                    </a:cubicBezTo>
                    <a:cubicBezTo>
                      <a:pt x="1" y="0"/>
                      <a:pt x="0" y="1"/>
                      <a:pt x="0" y="2"/>
                    </a:cubicBezTo>
                    <a:cubicBezTo>
                      <a:pt x="0" y="3"/>
                      <a:pt x="1" y="4"/>
                      <a:pt x="2" y="4"/>
                    </a:cubicBezTo>
                    <a:cubicBezTo>
                      <a:pt x="2" y="4"/>
                      <a:pt x="2" y="4"/>
                      <a:pt x="2" y="4"/>
                    </a:cubicBezTo>
                    <a:cubicBezTo>
                      <a:pt x="54" y="4"/>
                      <a:pt x="54" y="4"/>
                      <a:pt x="54" y="4"/>
                    </a:cubicBezTo>
                    <a:cubicBezTo>
                      <a:pt x="54" y="4"/>
                      <a:pt x="54" y="4"/>
                      <a:pt x="54" y="4"/>
                    </a:cubicBezTo>
                    <a:cubicBezTo>
                      <a:pt x="55" y="4"/>
                      <a:pt x="56" y="3"/>
                      <a:pt x="56" y="2"/>
                    </a:cubicBezTo>
                    <a:cubicBezTo>
                      <a:pt x="56" y="2"/>
                      <a:pt x="56" y="2"/>
                      <a:pt x="56" y="2"/>
                    </a:cubicBezTo>
                    <a:cubicBezTo>
                      <a:pt x="56" y="1"/>
                      <a:pt x="55" y="0"/>
                      <a:pt x="54" y="0"/>
                    </a:cubicBezTo>
                  </a:path>
                </a:pathLst>
              </a:custGeom>
              <a:solidFill>
                <a:srgbClr val="303D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0" name="îšľïḑe">
                <a:extLst>
                  <a:ext uri="{FF2B5EF4-FFF2-40B4-BE49-F238E27FC236}">
                    <a16:creationId xmlns:a16="http://schemas.microsoft.com/office/drawing/2014/main" id="{FDB9D17E-ADD6-4BE8-9479-72D5711A9E1E}"/>
                  </a:ext>
                </a:extLst>
              </p:cNvPr>
              <p:cNvSpPr/>
              <p:nvPr/>
            </p:nvSpPr>
            <p:spPr bwMode="auto">
              <a:xfrm>
                <a:off x="4597" y="2427"/>
                <a:ext cx="32" cy="3"/>
              </a:xfrm>
              <a:custGeom>
                <a:avLst/>
                <a:gdLst>
                  <a:gd name="T0" fmla="*/ 54 w 56"/>
                  <a:gd name="T1" fmla="*/ 0 h 4"/>
                  <a:gd name="T2" fmla="*/ 2 w 56"/>
                  <a:gd name="T3" fmla="*/ 0 h 4"/>
                  <a:gd name="T4" fmla="*/ 0 w 56"/>
                  <a:gd name="T5" fmla="*/ 2 h 4"/>
                  <a:gd name="T6" fmla="*/ 2 w 56"/>
                  <a:gd name="T7" fmla="*/ 4 h 4"/>
                  <a:gd name="T8" fmla="*/ 2 w 56"/>
                  <a:gd name="T9" fmla="*/ 4 h 4"/>
                  <a:gd name="T10" fmla="*/ 54 w 56"/>
                  <a:gd name="T11" fmla="*/ 4 h 4"/>
                  <a:gd name="T12" fmla="*/ 54 w 56"/>
                  <a:gd name="T13" fmla="*/ 4 h 4"/>
                  <a:gd name="T14" fmla="*/ 56 w 56"/>
                  <a:gd name="T15" fmla="*/ 2 h 4"/>
                  <a:gd name="T16" fmla="*/ 56 w 56"/>
                  <a:gd name="T17" fmla="*/ 2 h 4"/>
                  <a:gd name="T18" fmla="*/ 54 w 56"/>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
                    <a:moveTo>
                      <a:pt x="54" y="0"/>
                    </a:moveTo>
                    <a:cubicBezTo>
                      <a:pt x="2" y="0"/>
                      <a:pt x="2" y="0"/>
                      <a:pt x="2" y="0"/>
                    </a:cubicBezTo>
                    <a:cubicBezTo>
                      <a:pt x="1" y="0"/>
                      <a:pt x="0" y="1"/>
                      <a:pt x="0" y="2"/>
                    </a:cubicBezTo>
                    <a:cubicBezTo>
                      <a:pt x="0" y="3"/>
                      <a:pt x="1" y="4"/>
                      <a:pt x="2" y="4"/>
                    </a:cubicBezTo>
                    <a:cubicBezTo>
                      <a:pt x="2" y="4"/>
                      <a:pt x="2" y="4"/>
                      <a:pt x="2" y="4"/>
                    </a:cubicBezTo>
                    <a:cubicBezTo>
                      <a:pt x="54" y="4"/>
                      <a:pt x="54" y="4"/>
                      <a:pt x="54" y="4"/>
                    </a:cubicBezTo>
                    <a:cubicBezTo>
                      <a:pt x="54" y="4"/>
                      <a:pt x="54" y="4"/>
                      <a:pt x="54" y="4"/>
                    </a:cubicBezTo>
                    <a:cubicBezTo>
                      <a:pt x="55" y="4"/>
                      <a:pt x="56" y="3"/>
                      <a:pt x="56" y="2"/>
                    </a:cubicBezTo>
                    <a:cubicBezTo>
                      <a:pt x="56" y="2"/>
                      <a:pt x="56" y="2"/>
                      <a:pt x="56" y="2"/>
                    </a:cubicBezTo>
                    <a:cubicBezTo>
                      <a:pt x="56" y="1"/>
                      <a:pt x="55" y="0"/>
                      <a:pt x="54" y="0"/>
                    </a:cubicBezTo>
                  </a:path>
                </a:pathLst>
              </a:custGeom>
              <a:solidFill>
                <a:srgbClr val="303D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1" name="ï$ľîḓé">
                <a:extLst>
                  <a:ext uri="{FF2B5EF4-FFF2-40B4-BE49-F238E27FC236}">
                    <a16:creationId xmlns:a16="http://schemas.microsoft.com/office/drawing/2014/main" id="{0FE5EF6D-3654-4A4F-B720-D06E29707091}"/>
                  </a:ext>
                </a:extLst>
              </p:cNvPr>
              <p:cNvSpPr/>
              <p:nvPr/>
            </p:nvSpPr>
            <p:spPr bwMode="auto">
              <a:xfrm>
                <a:off x="4597" y="2431"/>
                <a:ext cx="32" cy="3"/>
              </a:xfrm>
              <a:custGeom>
                <a:avLst/>
                <a:gdLst>
                  <a:gd name="T0" fmla="*/ 54 w 56"/>
                  <a:gd name="T1" fmla="*/ 0 h 4"/>
                  <a:gd name="T2" fmla="*/ 2 w 56"/>
                  <a:gd name="T3" fmla="*/ 0 h 4"/>
                  <a:gd name="T4" fmla="*/ 0 w 56"/>
                  <a:gd name="T5" fmla="*/ 2 h 4"/>
                  <a:gd name="T6" fmla="*/ 2 w 56"/>
                  <a:gd name="T7" fmla="*/ 4 h 4"/>
                  <a:gd name="T8" fmla="*/ 2 w 56"/>
                  <a:gd name="T9" fmla="*/ 4 h 4"/>
                  <a:gd name="T10" fmla="*/ 54 w 56"/>
                  <a:gd name="T11" fmla="*/ 4 h 4"/>
                  <a:gd name="T12" fmla="*/ 54 w 56"/>
                  <a:gd name="T13" fmla="*/ 4 h 4"/>
                  <a:gd name="T14" fmla="*/ 56 w 56"/>
                  <a:gd name="T15" fmla="*/ 2 h 4"/>
                  <a:gd name="T16" fmla="*/ 56 w 56"/>
                  <a:gd name="T17" fmla="*/ 2 h 4"/>
                  <a:gd name="T18" fmla="*/ 54 w 56"/>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
                    <a:moveTo>
                      <a:pt x="54" y="0"/>
                    </a:moveTo>
                    <a:cubicBezTo>
                      <a:pt x="2" y="0"/>
                      <a:pt x="2" y="0"/>
                      <a:pt x="2" y="0"/>
                    </a:cubicBezTo>
                    <a:cubicBezTo>
                      <a:pt x="1" y="0"/>
                      <a:pt x="0" y="1"/>
                      <a:pt x="0" y="2"/>
                    </a:cubicBezTo>
                    <a:cubicBezTo>
                      <a:pt x="0" y="3"/>
                      <a:pt x="1" y="4"/>
                      <a:pt x="2" y="4"/>
                    </a:cubicBezTo>
                    <a:cubicBezTo>
                      <a:pt x="2" y="4"/>
                      <a:pt x="2" y="4"/>
                      <a:pt x="2" y="4"/>
                    </a:cubicBezTo>
                    <a:cubicBezTo>
                      <a:pt x="54" y="4"/>
                      <a:pt x="54" y="4"/>
                      <a:pt x="54" y="4"/>
                    </a:cubicBezTo>
                    <a:cubicBezTo>
                      <a:pt x="54" y="4"/>
                      <a:pt x="54" y="4"/>
                      <a:pt x="54" y="4"/>
                    </a:cubicBezTo>
                    <a:cubicBezTo>
                      <a:pt x="55" y="4"/>
                      <a:pt x="56" y="3"/>
                      <a:pt x="56" y="2"/>
                    </a:cubicBezTo>
                    <a:cubicBezTo>
                      <a:pt x="56" y="2"/>
                      <a:pt x="56" y="2"/>
                      <a:pt x="56" y="2"/>
                    </a:cubicBezTo>
                    <a:cubicBezTo>
                      <a:pt x="56" y="1"/>
                      <a:pt x="55" y="0"/>
                      <a:pt x="54" y="0"/>
                    </a:cubicBezTo>
                  </a:path>
                </a:pathLst>
              </a:custGeom>
              <a:solidFill>
                <a:srgbClr val="303D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2" name="íṧ1iḓè">
                <a:extLst>
                  <a:ext uri="{FF2B5EF4-FFF2-40B4-BE49-F238E27FC236}">
                    <a16:creationId xmlns:a16="http://schemas.microsoft.com/office/drawing/2014/main" id="{1325E859-4CD0-4599-92EF-C678AB671006}"/>
                  </a:ext>
                </a:extLst>
              </p:cNvPr>
              <p:cNvSpPr/>
              <p:nvPr/>
            </p:nvSpPr>
            <p:spPr bwMode="auto">
              <a:xfrm>
                <a:off x="4597" y="2421"/>
                <a:ext cx="32" cy="2"/>
              </a:xfrm>
              <a:custGeom>
                <a:avLst/>
                <a:gdLst>
                  <a:gd name="T0" fmla="*/ 54 w 56"/>
                  <a:gd name="T1" fmla="*/ 0 h 3"/>
                  <a:gd name="T2" fmla="*/ 54 w 56"/>
                  <a:gd name="T3" fmla="*/ 0 h 3"/>
                  <a:gd name="T4" fmla="*/ 2 w 56"/>
                  <a:gd name="T5" fmla="*/ 0 h 3"/>
                  <a:gd name="T6" fmla="*/ 2 w 56"/>
                  <a:gd name="T7" fmla="*/ 0 h 3"/>
                  <a:gd name="T8" fmla="*/ 0 w 56"/>
                  <a:gd name="T9" fmla="*/ 1 h 3"/>
                  <a:gd name="T10" fmla="*/ 2 w 56"/>
                  <a:gd name="T11" fmla="*/ 3 h 3"/>
                  <a:gd name="T12" fmla="*/ 54 w 56"/>
                  <a:gd name="T13" fmla="*/ 3 h 3"/>
                  <a:gd name="T14" fmla="*/ 56 w 56"/>
                  <a:gd name="T15" fmla="*/ 1 h 3"/>
                  <a:gd name="T16" fmla="*/ 56 w 56"/>
                  <a:gd name="T17" fmla="*/ 1 h 3"/>
                  <a:gd name="T18" fmla="*/ 54 w 5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
                    <a:moveTo>
                      <a:pt x="54" y="0"/>
                    </a:moveTo>
                    <a:cubicBezTo>
                      <a:pt x="54" y="0"/>
                      <a:pt x="54" y="0"/>
                      <a:pt x="54" y="0"/>
                    </a:cubicBezTo>
                    <a:cubicBezTo>
                      <a:pt x="2" y="0"/>
                      <a:pt x="2" y="0"/>
                      <a:pt x="2" y="0"/>
                    </a:cubicBezTo>
                    <a:cubicBezTo>
                      <a:pt x="2" y="0"/>
                      <a:pt x="2" y="0"/>
                      <a:pt x="2" y="0"/>
                    </a:cubicBezTo>
                    <a:cubicBezTo>
                      <a:pt x="1" y="0"/>
                      <a:pt x="0" y="0"/>
                      <a:pt x="0" y="1"/>
                    </a:cubicBezTo>
                    <a:cubicBezTo>
                      <a:pt x="0" y="2"/>
                      <a:pt x="1" y="3"/>
                      <a:pt x="2" y="3"/>
                    </a:cubicBezTo>
                    <a:cubicBezTo>
                      <a:pt x="54" y="3"/>
                      <a:pt x="54" y="3"/>
                      <a:pt x="54" y="3"/>
                    </a:cubicBezTo>
                    <a:cubicBezTo>
                      <a:pt x="55" y="3"/>
                      <a:pt x="56" y="2"/>
                      <a:pt x="56" y="1"/>
                    </a:cubicBezTo>
                    <a:cubicBezTo>
                      <a:pt x="56" y="1"/>
                      <a:pt x="56" y="1"/>
                      <a:pt x="56" y="1"/>
                    </a:cubicBezTo>
                    <a:cubicBezTo>
                      <a:pt x="56" y="0"/>
                      <a:pt x="55" y="0"/>
                      <a:pt x="54" y="0"/>
                    </a:cubicBezTo>
                  </a:path>
                </a:pathLst>
              </a:custGeom>
              <a:solidFill>
                <a:srgbClr val="1826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3" name="íSľîdè">
                <a:extLst>
                  <a:ext uri="{FF2B5EF4-FFF2-40B4-BE49-F238E27FC236}">
                    <a16:creationId xmlns:a16="http://schemas.microsoft.com/office/drawing/2014/main" id="{677EEC0F-871C-4451-BE50-924863A96686}"/>
                  </a:ext>
                </a:extLst>
              </p:cNvPr>
              <p:cNvSpPr/>
              <p:nvPr/>
            </p:nvSpPr>
            <p:spPr bwMode="auto">
              <a:xfrm>
                <a:off x="4597" y="2425"/>
                <a:ext cx="32" cy="2"/>
              </a:xfrm>
              <a:custGeom>
                <a:avLst/>
                <a:gdLst>
                  <a:gd name="T0" fmla="*/ 54 w 56"/>
                  <a:gd name="T1" fmla="*/ 0 h 4"/>
                  <a:gd name="T2" fmla="*/ 54 w 56"/>
                  <a:gd name="T3" fmla="*/ 0 h 4"/>
                  <a:gd name="T4" fmla="*/ 2 w 56"/>
                  <a:gd name="T5" fmla="*/ 0 h 4"/>
                  <a:gd name="T6" fmla="*/ 2 w 56"/>
                  <a:gd name="T7" fmla="*/ 0 h 4"/>
                  <a:gd name="T8" fmla="*/ 0 w 56"/>
                  <a:gd name="T9" fmla="*/ 2 h 4"/>
                  <a:gd name="T10" fmla="*/ 2 w 56"/>
                  <a:gd name="T11" fmla="*/ 4 h 4"/>
                  <a:gd name="T12" fmla="*/ 54 w 56"/>
                  <a:gd name="T13" fmla="*/ 4 h 4"/>
                  <a:gd name="T14" fmla="*/ 56 w 56"/>
                  <a:gd name="T15" fmla="*/ 2 h 4"/>
                  <a:gd name="T16" fmla="*/ 56 w 56"/>
                  <a:gd name="T17" fmla="*/ 2 h 4"/>
                  <a:gd name="T18" fmla="*/ 54 w 56"/>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
                    <a:moveTo>
                      <a:pt x="54" y="0"/>
                    </a:moveTo>
                    <a:cubicBezTo>
                      <a:pt x="54" y="0"/>
                      <a:pt x="54" y="0"/>
                      <a:pt x="54" y="0"/>
                    </a:cubicBezTo>
                    <a:cubicBezTo>
                      <a:pt x="2" y="0"/>
                      <a:pt x="2" y="0"/>
                      <a:pt x="2" y="0"/>
                    </a:cubicBezTo>
                    <a:cubicBezTo>
                      <a:pt x="2" y="0"/>
                      <a:pt x="2" y="0"/>
                      <a:pt x="2" y="0"/>
                    </a:cubicBezTo>
                    <a:cubicBezTo>
                      <a:pt x="1" y="0"/>
                      <a:pt x="0" y="1"/>
                      <a:pt x="0" y="2"/>
                    </a:cubicBezTo>
                    <a:cubicBezTo>
                      <a:pt x="0" y="3"/>
                      <a:pt x="1" y="4"/>
                      <a:pt x="2" y="4"/>
                    </a:cubicBezTo>
                    <a:cubicBezTo>
                      <a:pt x="54" y="4"/>
                      <a:pt x="54" y="4"/>
                      <a:pt x="54" y="4"/>
                    </a:cubicBezTo>
                    <a:cubicBezTo>
                      <a:pt x="55" y="4"/>
                      <a:pt x="56" y="3"/>
                      <a:pt x="56" y="2"/>
                    </a:cubicBezTo>
                    <a:cubicBezTo>
                      <a:pt x="56" y="2"/>
                      <a:pt x="56" y="2"/>
                      <a:pt x="56" y="2"/>
                    </a:cubicBezTo>
                    <a:cubicBezTo>
                      <a:pt x="56" y="1"/>
                      <a:pt x="55" y="0"/>
                      <a:pt x="54" y="0"/>
                    </a:cubicBezTo>
                  </a:path>
                </a:pathLst>
              </a:custGeom>
              <a:solidFill>
                <a:srgbClr val="1826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4" name="isļîḍé">
                <a:extLst>
                  <a:ext uri="{FF2B5EF4-FFF2-40B4-BE49-F238E27FC236}">
                    <a16:creationId xmlns:a16="http://schemas.microsoft.com/office/drawing/2014/main" id="{9F2FF72A-3C8E-48C6-AA4C-3F91093FC78A}"/>
                  </a:ext>
                </a:extLst>
              </p:cNvPr>
              <p:cNvSpPr/>
              <p:nvPr/>
            </p:nvSpPr>
            <p:spPr bwMode="auto">
              <a:xfrm>
                <a:off x="4597" y="2430"/>
                <a:ext cx="32" cy="1"/>
              </a:xfrm>
              <a:custGeom>
                <a:avLst/>
                <a:gdLst>
                  <a:gd name="T0" fmla="*/ 54 w 56"/>
                  <a:gd name="T1" fmla="*/ 0 h 3"/>
                  <a:gd name="T2" fmla="*/ 54 w 56"/>
                  <a:gd name="T3" fmla="*/ 0 h 3"/>
                  <a:gd name="T4" fmla="*/ 2 w 56"/>
                  <a:gd name="T5" fmla="*/ 0 h 3"/>
                  <a:gd name="T6" fmla="*/ 2 w 56"/>
                  <a:gd name="T7" fmla="*/ 0 h 3"/>
                  <a:gd name="T8" fmla="*/ 0 w 56"/>
                  <a:gd name="T9" fmla="*/ 1 h 3"/>
                  <a:gd name="T10" fmla="*/ 2 w 56"/>
                  <a:gd name="T11" fmla="*/ 3 h 3"/>
                  <a:gd name="T12" fmla="*/ 54 w 56"/>
                  <a:gd name="T13" fmla="*/ 3 h 3"/>
                  <a:gd name="T14" fmla="*/ 56 w 56"/>
                  <a:gd name="T15" fmla="*/ 1 h 3"/>
                  <a:gd name="T16" fmla="*/ 56 w 56"/>
                  <a:gd name="T17" fmla="*/ 1 h 3"/>
                  <a:gd name="T18" fmla="*/ 54 w 5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
                    <a:moveTo>
                      <a:pt x="54" y="0"/>
                    </a:moveTo>
                    <a:cubicBezTo>
                      <a:pt x="54" y="0"/>
                      <a:pt x="54" y="0"/>
                      <a:pt x="54" y="0"/>
                    </a:cubicBezTo>
                    <a:cubicBezTo>
                      <a:pt x="2" y="0"/>
                      <a:pt x="2" y="0"/>
                      <a:pt x="2" y="0"/>
                    </a:cubicBezTo>
                    <a:cubicBezTo>
                      <a:pt x="2" y="0"/>
                      <a:pt x="2" y="0"/>
                      <a:pt x="2" y="0"/>
                    </a:cubicBezTo>
                    <a:cubicBezTo>
                      <a:pt x="1" y="0"/>
                      <a:pt x="0" y="0"/>
                      <a:pt x="0" y="1"/>
                    </a:cubicBezTo>
                    <a:cubicBezTo>
                      <a:pt x="0" y="3"/>
                      <a:pt x="1" y="3"/>
                      <a:pt x="2" y="3"/>
                    </a:cubicBezTo>
                    <a:cubicBezTo>
                      <a:pt x="54" y="3"/>
                      <a:pt x="54" y="3"/>
                      <a:pt x="54" y="3"/>
                    </a:cubicBezTo>
                    <a:cubicBezTo>
                      <a:pt x="55" y="3"/>
                      <a:pt x="56" y="3"/>
                      <a:pt x="56" y="1"/>
                    </a:cubicBezTo>
                    <a:cubicBezTo>
                      <a:pt x="56" y="1"/>
                      <a:pt x="56" y="1"/>
                      <a:pt x="56" y="1"/>
                    </a:cubicBezTo>
                    <a:cubicBezTo>
                      <a:pt x="56" y="0"/>
                      <a:pt x="55" y="0"/>
                      <a:pt x="54" y="0"/>
                    </a:cubicBezTo>
                  </a:path>
                </a:pathLst>
              </a:custGeom>
              <a:solidFill>
                <a:srgbClr val="1826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5" name="íṡ1îḑê">
                <a:extLst>
                  <a:ext uri="{FF2B5EF4-FFF2-40B4-BE49-F238E27FC236}">
                    <a16:creationId xmlns:a16="http://schemas.microsoft.com/office/drawing/2014/main" id="{D7DEA87D-6F80-4BEC-96C4-9FA1953E149E}"/>
                  </a:ext>
                </a:extLst>
              </p:cNvPr>
              <p:cNvSpPr/>
              <p:nvPr/>
            </p:nvSpPr>
            <p:spPr bwMode="auto">
              <a:xfrm>
                <a:off x="4597" y="2434"/>
                <a:ext cx="32" cy="1"/>
              </a:xfrm>
              <a:custGeom>
                <a:avLst/>
                <a:gdLst>
                  <a:gd name="T0" fmla="*/ 0 w 56"/>
                  <a:gd name="T1" fmla="*/ 0 h 2"/>
                  <a:gd name="T2" fmla="*/ 0 w 56"/>
                  <a:gd name="T3" fmla="*/ 1 h 2"/>
                  <a:gd name="T4" fmla="*/ 1 w 56"/>
                  <a:gd name="T5" fmla="*/ 2 h 2"/>
                  <a:gd name="T6" fmla="*/ 0 w 56"/>
                  <a:gd name="T7" fmla="*/ 0 h 2"/>
                  <a:gd name="T8" fmla="*/ 56 w 56"/>
                  <a:gd name="T9" fmla="*/ 0 h 2"/>
                  <a:gd name="T10" fmla="*/ 55 w 56"/>
                  <a:gd name="T11" fmla="*/ 2 h 2"/>
                  <a:gd name="T12" fmla="*/ 56 w 56"/>
                  <a:gd name="T13" fmla="*/ 1 h 2"/>
                  <a:gd name="T14" fmla="*/ 56 w 5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2">
                    <a:moveTo>
                      <a:pt x="0" y="0"/>
                    </a:moveTo>
                    <a:cubicBezTo>
                      <a:pt x="0" y="1"/>
                      <a:pt x="0" y="1"/>
                      <a:pt x="0" y="1"/>
                    </a:cubicBezTo>
                    <a:cubicBezTo>
                      <a:pt x="0" y="1"/>
                      <a:pt x="0" y="2"/>
                      <a:pt x="1" y="2"/>
                    </a:cubicBezTo>
                    <a:cubicBezTo>
                      <a:pt x="0" y="2"/>
                      <a:pt x="0" y="1"/>
                      <a:pt x="0" y="0"/>
                    </a:cubicBezTo>
                    <a:moveTo>
                      <a:pt x="56" y="0"/>
                    </a:moveTo>
                    <a:cubicBezTo>
                      <a:pt x="55" y="1"/>
                      <a:pt x="55" y="2"/>
                      <a:pt x="55" y="2"/>
                    </a:cubicBezTo>
                    <a:cubicBezTo>
                      <a:pt x="55" y="2"/>
                      <a:pt x="56" y="1"/>
                      <a:pt x="56" y="1"/>
                    </a:cubicBezTo>
                    <a:cubicBezTo>
                      <a:pt x="56" y="1"/>
                      <a:pt x="56" y="1"/>
                      <a:pt x="56" y="0"/>
                    </a:cubicBezTo>
                  </a:path>
                </a:pathLst>
              </a:custGeom>
              <a:solidFill>
                <a:srgbClr val="C753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6" name="í$ľïḋe">
                <a:extLst>
                  <a:ext uri="{FF2B5EF4-FFF2-40B4-BE49-F238E27FC236}">
                    <a16:creationId xmlns:a16="http://schemas.microsoft.com/office/drawing/2014/main" id="{5F12DBFC-5C2B-452C-B20C-58919857FE66}"/>
                  </a:ext>
                </a:extLst>
              </p:cNvPr>
              <p:cNvSpPr/>
              <p:nvPr/>
            </p:nvSpPr>
            <p:spPr bwMode="auto">
              <a:xfrm>
                <a:off x="4597" y="2434"/>
                <a:ext cx="32" cy="2"/>
              </a:xfrm>
              <a:custGeom>
                <a:avLst/>
                <a:gdLst>
                  <a:gd name="T0" fmla="*/ 54 w 56"/>
                  <a:gd name="T1" fmla="*/ 0 h 4"/>
                  <a:gd name="T2" fmla="*/ 54 w 56"/>
                  <a:gd name="T3" fmla="*/ 0 h 4"/>
                  <a:gd name="T4" fmla="*/ 2 w 56"/>
                  <a:gd name="T5" fmla="*/ 0 h 4"/>
                  <a:gd name="T6" fmla="*/ 2 w 56"/>
                  <a:gd name="T7" fmla="*/ 0 h 4"/>
                  <a:gd name="T8" fmla="*/ 0 w 56"/>
                  <a:gd name="T9" fmla="*/ 1 h 4"/>
                  <a:gd name="T10" fmla="*/ 1 w 56"/>
                  <a:gd name="T11" fmla="*/ 3 h 4"/>
                  <a:gd name="T12" fmla="*/ 2 w 56"/>
                  <a:gd name="T13" fmla="*/ 4 h 4"/>
                  <a:gd name="T14" fmla="*/ 54 w 56"/>
                  <a:gd name="T15" fmla="*/ 4 h 4"/>
                  <a:gd name="T16" fmla="*/ 55 w 56"/>
                  <a:gd name="T17" fmla="*/ 3 h 4"/>
                  <a:gd name="T18" fmla="*/ 56 w 56"/>
                  <a:gd name="T19" fmla="*/ 1 h 4"/>
                  <a:gd name="T20" fmla="*/ 54 w 56"/>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4">
                    <a:moveTo>
                      <a:pt x="54" y="0"/>
                    </a:moveTo>
                    <a:cubicBezTo>
                      <a:pt x="54" y="0"/>
                      <a:pt x="54" y="0"/>
                      <a:pt x="54" y="0"/>
                    </a:cubicBezTo>
                    <a:cubicBezTo>
                      <a:pt x="2" y="0"/>
                      <a:pt x="2" y="0"/>
                      <a:pt x="2" y="0"/>
                    </a:cubicBezTo>
                    <a:cubicBezTo>
                      <a:pt x="2" y="0"/>
                      <a:pt x="2" y="0"/>
                      <a:pt x="2" y="0"/>
                    </a:cubicBezTo>
                    <a:cubicBezTo>
                      <a:pt x="1" y="0"/>
                      <a:pt x="0" y="1"/>
                      <a:pt x="0" y="1"/>
                    </a:cubicBezTo>
                    <a:cubicBezTo>
                      <a:pt x="0" y="2"/>
                      <a:pt x="0" y="3"/>
                      <a:pt x="1" y="3"/>
                    </a:cubicBezTo>
                    <a:cubicBezTo>
                      <a:pt x="1" y="4"/>
                      <a:pt x="2" y="4"/>
                      <a:pt x="2" y="4"/>
                    </a:cubicBezTo>
                    <a:cubicBezTo>
                      <a:pt x="54" y="4"/>
                      <a:pt x="54" y="4"/>
                      <a:pt x="54" y="4"/>
                    </a:cubicBezTo>
                    <a:cubicBezTo>
                      <a:pt x="54" y="4"/>
                      <a:pt x="55" y="4"/>
                      <a:pt x="55" y="3"/>
                    </a:cubicBezTo>
                    <a:cubicBezTo>
                      <a:pt x="55" y="3"/>
                      <a:pt x="55" y="2"/>
                      <a:pt x="56" y="1"/>
                    </a:cubicBezTo>
                    <a:cubicBezTo>
                      <a:pt x="55" y="1"/>
                      <a:pt x="54" y="0"/>
                      <a:pt x="54" y="0"/>
                    </a:cubicBezTo>
                  </a:path>
                </a:pathLst>
              </a:custGeom>
              <a:solidFill>
                <a:srgbClr val="1826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7" name="ïš1iḍè">
                <a:extLst>
                  <a:ext uri="{FF2B5EF4-FFF2-40B4-BE49-F238E27FC236}">
                    <a16:creationId xmlns:a16="http://schemas.microsoft.com/office/drawing/2014/main" id="{C218DC57-210C-4FF7-984F-43A9A0C73316}"/>
                  </a:ext>
                </a:extLst>
              </p:cNvPr>
              <p:cNvSpPr/>
              <p:nvPr/>
            </p:nvSpPr>
            <p:spPr bwMode="auto">
              <a:xfrm>
                <a:off x="4629" y="2375"/>
                <a:ext cx="19" cy="42"/>
              </a:xfrm>
              <a:custGeom>
                <a:avLst/>
                <a:gdLst>
                  <a:gd name="T0" fmla="*/ 33 w 33"/>
                  <a:gd name="T1" fmla="*/ 0 h 74"/>
                  <a:gd name="T2" fmla="*/ 0 w 33"/>
                  <a:gd name="T3" fmla="*/ 74 h 74"/>
                  <a:gd name="T4" fmla="*/ 0 w 33"/>
                  <a:gd name="T5" fmla="*/ 74 h 74"/>
                  <a:gd name="T6" fmla="*/ 33 w 33"/>
                  <a:gd name="T7" fmla="*/ 0 h 74"/>
                  <a:gd name="T8" fmla="*/ 33 w 33"/>
                  <a:gd name="T9" fmla="*/ 0 h 74"/>
                </a:gdLst>
                <a:ahLst/>
                <a:cxnLst>
                  <a:cxn ang="0">
                    <a:pos x="T0" y="T1"/>
                  </a:cxn>
                  <a:cxn ang="0">
                    <a:pos x="T2" y="T3"/>
                  </a:cxn>
                  <a:cxn ang="0">
                    <a:pos x="T4" y="T5"/>
                  </a:cxn>
                  <a:cxn ang="0">
                    <a:pos x="T6" y="T7"/>
                  </a:cxn>
                  <a:cxn ang="0">
                    <a:pos x="T8" y="T9"/>
                  </a:cxn>
                </a:cxnLst>
                <a:rect l="0" t="0" r="r" b="b"/>
                <a:pathLst>
                  <a:path w="33" h="74">
                    <a:moveTo>
                      <a:pt x="33" y="0"/>
                    </a:moveTo>
                    <a:cubicBezTo>
                      <a:pt x="33" y="24"/>
                      <a:pt x="0" y="74"/>
                      <a:pt x="0" y="74"/>
                    </a:cubicBezTo>
                    <a:cubicBezTo>
                      <a:pt x="0" y="74"/>
                      <a:pt x="0" y="74"/>
                      <a:pt x="0" y="74"/>
                    </a:cubicBezTo>
                    <a:cubicBezTo>
                      <a:pt x="0" y="74"/>
                      <a:pt x="33" y="24"/>
                      <a:pt x="33" y="0"/>
                    </a:cubicBezTo>
                    <a:cubicBezTo>
                      <a:pt x="33" y="0"/>
                      <a:pt x="33" y="0"/>
                      <a:pt x="33" y="0"/>
                    </a:cubicBezTo>
                  </a:path>
                </a:pathLst>
              </a:custGeom>
              <a:solidFill>
                <a:srgbClr val="C753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8" name="isḷîďè">
                <a:extLst>
                  <a:ext uri="{FF2B5EF4-FFF2-40B4-BE49-F238E27FC236}">
                    <a16:creationId xmlns:a16="http://schemas.microsoft.com/office/drawing/2014/main" id="{75AF8F10-2312-4D26-B5AD-6298510EC974}"/>
                  </a:ext>
                </a:extLst>
              </p:cNvPr>
              <p:cNvSpPr/>
              <p:nvPr/>
            </p:nvSpPr>
            <p:spPr bwMode="auto">
              <a:xfrm>
                <a:off x="4622" y="2340"/>
                <a:ext cx="26" cy="77"/>
              </a:xfrm>
              <a:custGeom>
                <a:avLst/>
                <a:gdLst>
                  <a:gd name="T0" fmla="*/ 1 w 45"/>
                  <a:gd name="T1" fmla="*/ 0 h 134"/>
                  <a:gd name="T2" fmla="*/ 0 w 45"/>
                  <a:gd name="T3" fmla="*/ 134 h 134"/>
                  <a:gd name="T4" fmla="*/ 12 w 45"/>
                  <a:gd name="T5" fmla="*/ 134 h 134"/>
                  <a:gd name="T6" fmla="*/ 45 w 45"/>
                  <a:gd name="T7" fmla="*/ 60 h 134"/>
                  <a:gd name="T8" fmla="*/ 1 w 45"/>
                  <a:gd name="T9" fmla="*/ 0 h 134"/>
                </a:gdLst>
                <a:ahLst/>
                <a:cxnLst>
                  <a:cxn ang="0">
                    <a:pos x="T0" y="T1"/>
                  </a:cxn>
                  <a:cxn ang="0">
                    <a:pos x="T2" y="T3"/>
                  </a:cxn>
                  <a:cxn ang="0">
                    <a:pos x="T4" y="T5"/>
                  </a:cxn>
                  <a:cxn ang="0">
                    <a:pos x="T6" y="T7"/>
                  </a:cxn>
                  <a:cxn ang="0">
                    <a:pos x="T8" y="T9"/>
                  </a:cxn>
                </a:cxnLst>
                <a:rect l="0" t="0" r="r" b="b"/>
                <a:pathLst>
                  <a:path w="45" h="134">
                    <a:moveTo>
                      <a:pt x="1" y="0"/>
                    </a:moveTo>
                    <a:cubicBezTo>
                      <a:pt x="10" y="19"/>
                      <a:pt x="30" y="77"/>
                      <a:pt x="0" y="134"/>
                    </a:cubicBezTo>
                    <a:cubicBezTo>
                      <a:pt x="12" y="134"/>
                      <a:pt x="12" y="134"/>
                      <a:pt x="12" y="134"/>
                    </a:cubicBezTo>
                    <a:cubicBezTo>
                      <a:pt x="12" y="134"/>
                      <a:pt x="45" y="84"/>
                      <a:pt x="45" y="60"/>
                    </a:cubicBezTo>
                    <a:cubicBezTo>
                      <a:pt x="45" y="18"/>
                      <a:pt x="19" y="4"/>
                      <a:pt x="1" y="0"/>
                    </a:cubicBezTo>
                  </a:path>
                </a:pathLst>
              </a:custGeom>
              <a:solidFill>
                <a:srgbClr val="CEC2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9" name="íšḷiḓè">
                <a:extLst>
                  <a:ext uri="{FF2B5EF4-FFF2-40B4-BE49-F238E27FC236}">
                    <a16:creationId xmlns:a16="http://schemas.microsoft.com/office/drawing/2014/main" id="{B6455818-CECE-414A-9C92-86D65364D962}"/>
                  </a:ext>
                </a:extLst>
              </p:cNvPr>
              <p:cNvSpPr/>
              <p:nvPr/>
            </p:nvSpPr>
            <p:spPr bwMode="auto">
              <a:xfrm>
                <a:off x="4622" y="2417"/>
                <a:ext cx="7" cy="0"/>
              </a:xfrm>
              <a:custGeom>
                <a:avLst/>
                <a:gdLst>
                  <a:gd name="T0" fmla="*/ 12 w 12"/>
                  <a:gd name="T1" fmla="*/ 0 w 12"/>
                  <a:gd name="T2" fmla="*/ 0 w 12"/>
                  <a:gd name="T3" fmla="*/ 12 w 12"/>
                  <a:gd name="T4" fmla="*/ 12 w 12"/>
                </a:gdLst>
                <a:ahLst/>
                <a:cxnLst>
                  <a:cxn ang="0">
                    <a:pos x="T0" y="0"/>
                  </a:cxn>
                  <a:cxn ang="0">
                    <a:pos x="T1" y="0"/>
                  </a:cxn>
                  <a:cxn ang="0">
                    <a:pos x="T2" y="0"/>
                  </a:cxn>
                  <a:cxn ang="0">
                    <a:pos x="T3" y="0"/>
                  </a:cxn>
                  <a:cxn ang="0">
                    <a:pos x="T4" y="0"/>
                  </a:cxn>
                </a:cxnLst>
                <a:rect l="0" t="0" r="r" b="b"/>
                <a:pathLst>
                  <a:path w="12">
                    <a:moveTo>
                      <a:pt x="12" y="0"/>
                    </a:moveTo>
                    <a:cubicBezTo>
                      <a:pt x="0" y="0"/>
                      <a:pt x="0" y="0"/>
                      <a:pt x="0" y="0"/>
                    </a:cubicBezTo>
                    <a:cubicBezTo>
                      <a:pt x="0" y="0"/>
                      <a:pt x="0" y="0"/>
                      <a:pt x="0" y="0"/>
                    </a:cubicBezTo>
                    <a:cubicBezTo>
                      <a:pt x="12" y="0"/>
                      <a:pt x="12" y="0"/>
                      <a:pt x="12" y="0"/>
                    </a:cubicBezTo>
                    <a:cubicBezTo>
                      <a:pt x="12" y="0"/>
                      <a:pt x="12" y="0"/>
                      <a:pt x="12" y="0"/>
                    </a:cubicBezTo>
                  </a:path>
                </a:pathLst>
              </a:custGeom>
              <a:solidFill>
                <a:srgbClr val="1826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0" name="îśḻîdè">
                <a:extLst>
                  <a:ext uri="{FF2B5EF4-FFF2-40B4-BE49-F238E27FC236}">
                    <a16:creationId xmlns:a16="http://schemas.microsoft.com/office/drawing/2014/main" id="{07B486D9-BF93-4073-868B-06673054E387}"/>
                  </a:ext>
                </a:extLst>
              </p:cNvPr>
              <p:cNvSpPr/>
              <p:nvPr/>
            </p:nvSpPr>
            <p:spPr bwMode="auto">
              <a:xfrm>
                <a:off x="4585" y="2366"/>
                <a:ext cx="12" cy="8"/>
              </a:xfrm>
              <a:custGeom>
                <a:avLst/>
                <a:gdLst>
                  <a:gd name="T0" fmla="*/ 12 w 20"/>
                  <a:gd name="T1" fmla="*/ 0 h 13"/>
                  <a:gd name="T2" fmla="*/ 8 w 20"/>
                  <a:gd name="T3" fmla="*/ 0 h 13"/>
                  <a:gd name="T4" fmla="*/ 1 w 20"/>
                  <a:gd name="T5" fmla="*/ 10 h 13"/>
                  <a:gd name="T6" fmla="*/ 7 w 20"/>
                  <a:gd name="T7" fmla="*/ 13 h 13"/>
                  <a:gd name="T8" fmla="*/ 12 w 20"/>
                  <a:gd name="T9" fmla="*/ 12 h 13"/>
                  <a:gd name="T10" fmla="*/ 19 w 20"/>
                  <a:gd name="T11" fmla="*/ 3 h 13"/>
                  <a:gd name="T12" fmla="*/ 12 w 2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0" h="13">
                    <a:moveTo>
                      <a:pt x="12" y="0"/>
                    </a:moveTo>
                    <a:cubicBezTo>
                      <a:pt x="11" y="0"/>
                      <a:pt x="9" y="0"/>
                      <a:pt x="8" y="0"/>
                    </a:cubicBezTo>
                    <a:cubicBezTo>
                      <a:pt x="3" y="2"/>
                      <a:pt x="0" y="6"/>
                      <a:pt x="1" y="10"/>
                    </a:cubicBezTo>
                    <a:cubicBezTo>
                      <a:pt x="1" y="12"/>
                      <a:pt x="4" y="13"/>
                      <a:pt x="7" y="13"/>
                    </a:cubicBezTo>
                    <a:cubicBezTo>
                      <a:pt x="9" y="13"/>
                      <a:pt x="10" y="13"/>
                      <a:pt x="12" y="12"/>
                    </a:cubicBezTo>
                    <a:cubicBezTo>
                      <a:pt x="17" y="11"/>
                      <a:pt x="20" y="6"/>
                      <a:pt x="19" y="3"/>
                    </a:cubicBezTo>
                    <a:cubicBezTo>
                      <a:pt x="18" y="1"/>
                      <a:pt x="15" y="0"/>
                      <a:pt x="12" y="0"/>
                    </a:cubicBezTo>
                  </a:path>
                </a:pathLst>
              </a:custGeom>
              <a:solidFill>
                <a:srgbClr val="E5DD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1" name="íšliḓé">
                <a:extLst>
                  <a:ext uri="{FF2B5EF4-FFF2-40B4-BE49-F238E27FC236}">
                    <a16:creationId xmlns:a16="http://schemas.microsoft.com/office/drawing/2014/main" id="{D9E3FAA2-1613-490B-A633-48A502A42B3D}"/>
                  </a:ext>
                </a:extLst>
              </p:cNvPr>
              <p:cNvSpPr/>
              <p:nvPr/>
            </p:nvSpPr>
            <p:spPr bwMode="auto">
              <a:xfrm>
                <a:off x="4587" y="2348"/>
                <a:ext cx="22" cy="15"/>
              </a:xfrm>
              <a:custGeom>
                <a:avLst/>
                <a:gdLst>
                  <a:gd name="T0" fmla="*/ 24 w 39"/>
                  <a:gd name="T1" fmla="*/ 0 h 26"/>
                  <a:gd name="T2" fmla="*/ 15 w 39"/>
                  <a:gd name="T3" fmla="*/ 1 h 26"/>
                  <a:gd name="T4" fmla="*/ 2 w 39"/>
                  <a:gd name="T5" fmla="*/ 19 h 26"/>
                  <a:gd name="T6" fmla="*/ 14 w 39"/>
                  <a:gd name="T7" fmla="*/ 26 h 26"/>
                  <a:gd name="T8" fmla="*/ 23 w 39"/>
                  <a:gd name="T9" fmla="*/ 24 h 26"/>
                  <a:gd name="T10" fmla="*/ 36 w 39"/>
                  <a:gd name="T11" fmla="*/ 7 h 26"/>
                  <a:gd name="T12" fmla="*/ 24 w 3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9" h="26">
                    <a:moveTo>
                      <a:pt x="24" y="0"/>
                    </a:moveTo>
                    <a:cubicBezTo>
                      <a:pt x="21" y="0"/>
                      <a:pt x="18" y="0"/>
                      <a:pt x="15" y="1"/>
                    </a:cubicBezTo>
                    <a:cubicBezTo>
                      <a:pt x="5" y="5"/>
                      <a:pt x="0" y="13"/>
                      <a:pt x="2" y="19"/>
                    </a:cubicBezTo>
                    <a:cubicBezTo>
                      <a:pt x="3" y="23"/>
                      <a:pt x="8" y="26"/>
                      <a:pt x="14" y="26"/>
                    </a:cubicBezTo>
                    <a:cubicBezTo>
                      <a:pt x="17" y="26"/>
                      <a:pt x="20" y="25"/>
                      <a:pt x="23" y="24"/>
                    </a:cubicBezTo>
                    <a:cubicBezTo>
                      <a:pt x="33" y="21"/>
                      <a:pt x="39" y="13"/>
                      <a:pt x="36" y="7"/>
                    </a:cubicBezTo>
                    <a:cubicBezTo>
                      <a:pt x="35" y="2"/>
                      <a:pt x="30" y="0"/>
                      <a:pt x="24" y="0"/>
                    </a:cubicBezTo>
                  </a:path>
                </a:pathLst>
              </a:custGeom>
              <a:solidFill>
                <a:srgbClr val="E5DD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2" name="ïṥḻiḓe">
                <a:extLst>
                  <a:ext uri="{FF2B5EF4-FFF2-40B4-BE49-F238E27FC236}">
                    <a16:creationId xmlns:a16="http://schemas.microsoft.com/office/drawing/2014/main" id="{35C2D384-35D1-4B40-B89A-1AC525E105F5}"/>
                  </a:ext>
                </a:extLst>
              </p:cNvPr>
              <p:cNvSpPr/>
              <p:nvPr/>
            </p:nvSpPr>
            <p:spPr bwMode="auto">
              <a:xfrm>
                <a:off x="4559" y="2308"/>
                <a:ext cx="30" cy="31"/>
              </a:xfrm>
              <a:custGeom>
                <a:avLst/>
                <a:gdLst>
                  <a:gd name="T0" fmla="*/ 1 w 30"/>
                  <a:gd name="T1" fmla="*/ 0 h 31"/>
                  <a:gd name="T2" fmla="*/ 0 w 30"/>
                  <a:gd name="T3" fmla="*/ 1 h 31"/>
                  <a:gd name="T4" fmla="*/ 30 w 30"/>
                  <a:gd name="T5" fmla="*/ 31 h 31"/>
                  <a:gd name="T6" fmla="*/ 30 w 30"/>
                  <a:gd name="T7" fmla="*/ 30 h 31"/>
                  <a:gd name="T8" fmla="*/ 1 w 30"/>
                  <a:gd name="T9" fmla="*/ 0 h 31"/>
                </a:gdLst>
                <a:ahLst/>
                <a:cxnLst>
                  <a:cxn ang="0">
                    <a:pos x="T0" y="T1"/>
                  </a:cxn>
                  <a:cxn ang="0">
                    <a:pos x="T2" y="T3"/>
                  </a:cxn>
                  <a:cxn ang="0">
                    <a:pos x="T4" y="T5"/>
                  </a:cxn>
                  <a:cxn ang="0">
                    <a:pos x="T6" y="T7"/>
                  </a:cxn>
                  <a:cxn ang="0">
                    <a:pos x="T8" y="T9"/>
                  </a:cxn>
                </a:cxnLst>
                <a:rect l="0" t="0" r="r" b="b"/>
                <a:pathLst>
                  <a:path w="30" h="31">
                    <a:moveTo>
                      <a:pt x="1" y="0"/>
                    </a:moveTo>
                    <a:lnTo>
                      <a:pt x="0" y="1"/>
                    </a:lnTo>
                    <a:lnTo>
                      <a:pt x="30" y="31"/>
                    </a:lnTo>
                    <a:lnTo>
                      <a:pt x="30" y="30"/>
                    </a:lnTo>
                    <a:lnTo>
                      <a:pt x="1" y="0"/>
                    </a:lnTo>
                    <a:close/>
                  </a:path>
                </a:pathLst>
              </a:custGeom>
              <a:solidFill>
                <a:srgbClr val="E5D8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3" name="íşḷiḍè">
                <a:extLst>
                  <a:ext uri="{FF2B5EF4-FFF2-40B4-BE49-F238E27FC236}">
                    <a16:creationId xmlns:a16="http://schemas.microsoft.com/office/drawing/2014/main" id="{D51E4018-F31B-492A-A56B-98C1B6F4FD17}"/>
                  </a:ext>
                </a:extLst>
              </p:cNvPr>
              <p:cNvSpPr/>
              <p:nvPr/>
            </p:nvSpPr>
            <p:spPr bwMode="auto">
              <a:xfrm>
                <a:off x="4559" y="2308"/>
                <a:ext cx="30" cy="31"/>
              </a:xfrm>
              <a:custGeom>
                <a:avLst/>
                <a:gdLst>
                  <a:gd name="T0" fmla="*/ 1 w 30"/>
                  <a:gd name="T1" fmla="*/ 0 h 31"/>
                  <a:gd name="T2" fmla="*/ 0 w 30"/>
                  <a:gd name="T3" fmla="*/ 1 h 31"/>
                  <a:gd name="T4" fmla="*/ 30 w 30"/>
                  <a:gd name="T5" fmla="*/ 31 h 31"/>
                  <a:gd name="T6" fmla="*/ 30 w 30"/>
                  <a:gd name="T7" fmla="*/ 30 h 31"/>
                  <a:gd name="T8" fmla="*/ 1 w 30"/>
                  <a:gd name="T9" fmla="*/ 0 h 31"/>
                </a:gdLst>
                <a:ahLst/>
                <a:cxnLst>
                  <a:cxn ang="0">
                    <a:pos x="T0" y="T1"/>
                  </a:cxn>
                  <a:cxn ang="0">
                    <a:pos x="T2" y="T3"/>
                  </a:cxn>
                  <a:cxn ang="0">
                    <a:pos x="T4" y="T5"/>
                  </a:cxn>
                  <a:cxn ang="0">
                    <a:pos x="T6" y="T7"/>
                  </a:cxn>
                  <a:cxn ang="0">
                    <a:pos x="T8" y="T9"/>
                  </a:cxn>
                </a:cxnLst>
                <a:rect l="0" t="0" r="r" b="b"/>
                <a:pathLst>
                  <a:path w="30" h="31">
                    <a:moveTo>
                      <a:pt x="1" y="0"/>
                    </a:moveTo>
                    <a:lnTo>
                      <a:pt x="0" y="1"/>
                    </a:lnTo>
                    <a:lnTo>
                      <a:pt x="30" y="31"/>
                    </a:lnTo>
                    <a:lnTo>
                      <a:pt x="30" y="3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4" name="ïŝļîḋé">
                <a:extLst>
                  <a:ext uri="{FF2B5EF4-FFF2-40B4-BE49-F238E27FC236}">
                    <a16:creationId xmlns:a16="http://schemas.microsoft.com/office/drawing/2014/main" id="{82FE2EC9-4609-440C-BB65-673A0CDA5A0E}"/>
                  </a:ext>
                </a:extLst>
              </p:cNvPr>
              <p:cNvSpPr/>
              <p:nvPr/>
            </p:nvSpPr>
            <p:spPr bwMode="auto">
              <a:xfrm>
                <a:off x="4527" y="2350"/>
                <a:ext cx="43" cy="7"/>
              </a:xfrm>
              <a:custGeom>
                <a:avLst/>
                <a:gdLst>
                  <a:gd name="T0" fmla="*/ 0 w 43"/>
                  <a:gd name="T1" fmla="*/ 0 h 7"/>
                  <a:gd name="T2" fmla="*/ 0 w 43"/>
                  <a:gd name="T3" fmla="*/ 1 h 7"/>
                  <a:gd name="T4" fmla="*/ 42 w 43"/>
                  <a:gd name="T5" fmla="*/ 7 h 7"/>
                  <a:gd name="T6" fmla="*/ 43 w 43"/>
                  <a:gd name="T7" fmla="*/ 5 h 7"/>
                  <a:gd name="T8" fmla="*/ 0 w 43"/>
                  <a:gd name="T9" fmla="*/ 0 h 7"/>
                </a:gdLst>
                <a:ahLst/>
                <a:cxnLst>
                  <a:cxn ang="0">
                    <a:pos x="T0" y="T1"/>
                  </a:cxn>
                  <a:cxn ang="0">
                    <a:pos x="T2" y="T3"/>
                  </a:cxn>
                  <a:cxn ang="0">
                    <a:pos x="T4" y="T5"/>
                  </a:cxn>
                  <a:cxn ang="0">
                    <a:pos x="T6" y="T7"/>
                  </a:cxn>
                  <a:cxn ang="0">
                    <a:pos x="T8" y="T9"/>
                  </a:cxn>
                </a:cxnLst>
                <a:rect l="0" t="0" r="r" b="b"/>
                <a:pathLst>
                  <a:path w="43" h="7">
                    <a:moveTo>
                      <a:pt x="0" y="0"/>
                    </a:moveTo>
                    <a:lnTo>
                      <a:pt x="0" y="1"/>
                    </a:lnTo>
                    <a:lnTo>
                      <a:pt x="42" y="7"/>
                    </a:lnTo>
                    <a:lnTo>
                      <a:pt x="43" y="5"/>
                    </a:lnTo>
                    <a:lnTo>
                      <a:pt x="0" y="0"/>
                    </a:lnTo>
                    <a:close/>
                  </a:path>
                </a:pathLst>
              </a:custGeom>
              <a:solidFill>
                <a:srgbClr val="E5D8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5" name="ïśľiḋê">
                <a:extLst>
                  <a:ext uri="{FF2B5EF4-FFF2-40B4-BE49-F238E27FC236}">
                    <a16:creationId xmlns:a16="http://schemas.microsoft.com/office/drawing/2014/main" id="{26343400-7EB4-4CAE-86FB-95712B24F9D4}"/>
                  </a:ext>
                </a:extLst>
              </p:cNvPr>
              <p:cNvSpPr/>
              <p:nvPr/>
            </p:nvSpPr>
            <p:spPr bwMode="auto">
              <a:xfrm>
                <a:off x="4527" y="2350"/>
                <a:ext cx="43" cy="7"/>
              </a:xfrm>
              <a:custGeom>
                <a:avLst/>
                <a:gdLst>
                  <a:gd name="T0" fmla="*/ 0 w 43"/>
                  <a:gd name="T1" fmla="*/ 0 h 7"/>
                  <a:gd name="T2" fmla="*/ 0 w 43"/>
                  <a:gd name="T3" fmla="*/ 1 h 7"/>
                  <a:gd name="T4" fmla="*/ 42 w 43"/>
                  <a:gd name="T5" fmla="*/ 7 h 7"/>
                  <a:gd name="T6" fmla="*/ 43 w 43"/>
                  <a:gd name="T7" fmla="*/ 5 h 7"/>
                  <a:gd name="T8" fmla="*/ 0 w 43"/>
                  <a:gd name="T9" fmla="*/ 0 h 7"/>
                </a:gdLst>
                <a:ahLst/>
                <a:cxnLst>
                  <a:cxn ang="0">
                    <a:pos x="T0" y="T1"/>
                  </a:cxn>
                  <a:cxn ang="0">
                    <a:pos x="T2" y="T3"/>
                  </a:cxn>
                  <a:cxn ang="0">
                    <a:pos x="T4" y="T5"/>
                  </a:cxn>
                  <a:cxn ang="0">
                    <a:pos x="T6" y="T7"/>
                  </a:cxn>
                  <a:cxn ang="0">
                    <a:pos x="T8" y="T9"/>
                  </a:cxn>
                </a:cxnLst>
                <a:rect l="0" t="0" r="r" b="b"/>
                <a:pathLst>
                  <a:path w="43" h="7">
                    <a:moveTo>
                      <a:pt x="0" y="0"/>
                    </a:moveTo>
                    <a:lnTo>
                      <a:pt x="0" y="1"/>
                    </a:lnTo>
                    <a:lnTo>
                      <a:pt x="42" y="7"/>
                    </a:lnTo>
                    <a:lnTo>
                      <a:pt x="43"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6" name="í$ḷîḓé">
                <a:extLst>
                  <a:ext uri="{FF2B5EF4-FFF2-40B4-BE49-F238E27FC236}">
                    <a16:creationId xmlns:a16="http://schemas.microsoft.com/office/drawing/2014/main" id="{461AD998-DE8D-4DE2-99DC-FCF1D01FBA6B}"/>
                  </a:ext>
                </a:extLst>
              </p:cNvPr>
              <p:cNvSpPr/>
              <p:nvPr/>
            </p:nvSpPr>
            <p:spPr bwMode="auto">
              <a:xfrm>
                <a:off x="4528" y="2382"/>
                <a:ext cx="43" cy="10"/>
              </a:xfrm>
              <a:custGeom>
                <a:avLst/>
                <a:gdLst>
                  <a:gd name="T0" fmla="*/ 43 w 43"/>
                  <a:gd name="T1" fmla="*/ 0 h 10"/>
                  <a:gd name="T2" fmla="*/ 0 w 43"/>
                  <a:gd name="T3" fmla="*/ 8 h 10"/>
                  <a:gd name="T4" fmla="*/ 1 w 43"/>
                  <a:gd name="T5" fmla="*/ 10 h 10"/>
                  <a:gd name="T6" fmla="*/ 43 w 43"/>
                  <a:gd name="T7" fmla="*/ 1 h 10"/>
                  <a:gd name="T8" fmla="*/ 43 w 43"/>
                  <a:gd name="T9" fmla="*/ 0 h 10"/>
                </a:gdLst>
                <a:ahLst/>
                <a:cxnLst>
                  <a:cxn ang="0">
                    <a:pos x="T0" y="T1"/>
                  </a:cxn>
                  <a:cxn ang="0">
                    <a:pos x="T2" y="T3"/>
                  </a:cxn>
                  <a:cxn ang="0">
                    <a:pos x="T4" y="T5"/>
                  </a:cxn>
                  <a:cxn ang="0">
                    <a:pos x="T6" y="T7"/>
                  </a:cxn>
                  <a:cxn ang="0">
                    <a:pos x="T8" y="T9"/>
                  </a:cxn>
                </a:cxnLst>
                <a:rect l="0" t="0" r="r" b="b"/>
                <a:pathLst>
                  <a:path w="43" h="10">
                    <a:moveTo>
                      <a:pt x="43" y="0"/>
                    </a:moveTo>
                    <a:lnTo>
                      <a:pt x="0" y="8"/>
                    </a:lnTo>
                    <a:lnTo>
                      <a:pt x="1" y="10"/>
                    </a:lnTo>
                    <a:lnTo>
                      <a:pt x="43" y="1"/>
                    </a:lnTo>
                    <a:lnTo>
                      <a:pt x="43" y="0"/>
                    </a:lnTo>
                    <a:close/>
                  </a:path>
                </a:pathLst>
              </a:custGeom>
              <a:solidFill>
                <a:srgbClr val="E5D8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7" name="iSľiḓè">
                <a:extLst>
                  <a:ext uri="{FF2B5EF4-FFF2-40B4-BE49-F238E27FC236}">
                    <a16:creationId xmlns:a16="http://schemas.microsoft.com/office/drawing/2014/main" id="{AEB36331-3502-40F3-9BF0-FEEB327B7430}"/>
                  </a:ext>
                </a:extLst>
              </p:cNvPr>
              <p:cNvSpPr/>
              <p:nvPr/>
            </p:nvSpPr>
            <p:spPr bwMode="auto">
              <a:xfrm>
                <a:off x="4528" y="2382"/>
                <a:ext cx="43" cy="10"/>
              </a:xfrm>
              <a:custGeom>
                <a:avLst/>
                <a:gdLst>
                  <a:gd name="T0" fmla="*/ 43 w 43"/>
                  <a:gd name="T1" fmla="*/ 0 h 10"/>
                  <a:gd name="T2" fmla="*/ 0 w 43"/>
                  <a:gd name="T3" fmla="*/ 8 h 10"/>
                  <a:gd name="T4" fmla="*/ 1 w 43"/>
                  <a:gd name="T5" fmla="*/ 10 h 10"/>
                  <a:gd name="T6" fmla="*/ 43 w 43"/>
                  <a:gd name="T7" fmla="*/ 1 h 10"/>
                  <a:gd name="T8" fmla="*/ 43 w 43"/>
                  <a:gd name="T9" fmla="*/ 0 h 10"/>
                </a:gdLst>
                <a:ahLst/>
                <a:cxnLst>
                  <a:cxn ang="0">
                    <a:pos x="T0" y="T1"/>
                  </a:cxn>
                  <a:cxn ang="0">
                    <a:pos x="T2" y="T3"/>
                  </a:cxn>
                  <a:cxn ang="0">
                    <a:pos x="T4" y="T5"/>
                  </a:cxn>
                  <a:cxn ang="0">
                    <a:pos x="T6" y="T7"/>
                  </a:cxn>
                  <a:cxn ang="0">
                    <a:pos x="T8" y="T9"/>
                  </a:cxn>
                </a:cxnLst>
                <a:rect l="0" t="0" r="r" b="b"/>
                <a:pathLst>
                  <a:path w="43" h="10">
                    <a:moveTo>
                      <a:pt x="43" y="0"/>
                    </a:moveTo>
                    <a:lnTo>
                      <a:pt x="0" y="8"/>
                    </a:lnTo>
                    <a:lnTo>
                      <a:pt x="1" y="10"/>
                    </a:lnTo>
                    <a:lnTo>
                      <a:pt x="43" y="1"/>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8" name="îs1îḓê">
                <a:extLst>
                  <a:ext uri="{FF2B5EF4-FFF2-40B4-BE49-F238E27FC236}">
                    <a16:creationId xmlns:a16="http://schemas.microsoft.com/office/drawing/2014/main" id="{59807D6E-36C1-4A4E-9328-78BACA9C3B25}"/>
                  </a:ext>
                </a:extLst>
              </p:cNvPr>
              <p:cNvSpPr/>
              <p:nvPr/>
            </p:nvSpPr>
            <p:spPr bwMode="auto">
              <a:xfrm>
                <a:off x="4632" y="2308"/>
                <a:ext cx="31" cy="31"/>
              </a:xfrm>
              <a:custGeom>
                <a:avLst/>
                <a:gdLst>
                  <a:gd name="T0" fmla="*/ 30 w 31"/>
                  <a:gd name="T1" fmla="*/ 0 h 31"/>
                  <a:gd name="T2" fmla="*/ 0 w 31"/>
                  <a:gd name="T3" fmla="*/ 30 h 31"/>
                  <a:gd name="T4" fmla="*/ 1 w 31"/>
                  <a:gd name="T5" fmla="*/ 31 h 31"/>
                  <a:gd name="T6" fmla="*/ 31 w 31"/>
                  <a:gd name="T7" fmla="*/ 1 h 31"/>
                  <a:gd name="T8" fmla="*/ 30 w 31"/>
                  <a:gd name="T9" fmla="*/ 0 h 31"/>
                </a:gdLst>
                <a:ahLst/>
                <a:cxnLst>
                  <a:cxn ang="0">
                    <a:pos x="T0" y="T1"/>
                  </a:cxn>
                  <a:cxn ang="0">
                    <a:pos x="T2" y="T3"/>
                  </a:cxn>
                  <a:cxn ang="0">
                    <a:pos x="T4" y="T5"/>
                  </a:cxn>
                  <a:cxn ang="0">
                    <a:pos x="T6" y="T7"/>
                  </a:cxn>
                  <a:cxn ang="0">
                    <a:pos x="T8" y="T9"/>
                  </a:cxn>
                </a:cxnLst>
                <a:rect l="0" t="0" r="r" b="b"/>
                <a:pathLst>
                  <a:path w="31" h="31">
                    <a:moveTo>
                      <a:pt x="30" y="0"/>
                    </a:moveTo>
                    <a:lnTo>
                      <a:pt x="0" y="30"/>
                    </a:lnTo>
                    <a:lnTo>
                      <a:pt x="1" y="31"/>
                    </a:lnTo>
                    <a:lnTo>
                      <a:pt x="31" y="1"/>
                    </a:lnTo>
                    <a:lnTo>
                      <a:pt x="30" y="0"/>
                    </a:lnTo>
                    <a:close/>
                  </a:path>
                </a:pathLst>
              </a:custGeom>
              <a:solidFill>
                <a:srgbClr val="E5D8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9" name="îṩḻîḓè">
                <a:extLst>
                  <a:ext uri="{FF2B5EF4-FFF2-40B4-BE49-F238E27FC236}">
                    <a16:creationId xmlns:a16="http://schemas.microsoft.com/office/drawing/2014/main" id="{C122A648-4924-4217-B012-2D5614C32B29}"/>
                  </a:ext>
                </a:extLst>
              </p:cNvPr>
              <p:cNvSpPr/>
              <p:nvPr/>
            </p:nvSpPr>
            <p:spPr bwMode="auto">
              <a:xfrm>
                <a:off x="4632" y="2308"/>
                <a:ext cx="31" cy="31"/>
              </a:xfrm>
              <a:custGeom>
                <a:avLst/>
                <a:gdLst>
                  <a:gd name="T0" fmla="*/ 30 w 31"/>
                  <a:gd name="T1" fmla="*/ 0 h 31"/>
                  <a:gd name="T2" fmla="*/ 0 w 31"/>
                  <a:gd name="T3" fmla="*/ 30 h 31"/>
                  <a:gd name="T4" fmla="*/ 1 w 31"/>
                  <a:gd name="T5" fmla="*/ 31 h 31"/>
                  <a:gd name="T6" fmla="*/ 31 w 31"/>
                  <a:gd name="T7" fmla="*/ 1 h 31"/>
                  <a:gd name="T8" fmla="*/ 30 w 31"/>
                  <a:gd name="T9" fmla="*/ 0 h 31"/>
                </a:gdLst>
                <a:ahLst/>
                <a:cxnLst>
                  <a:cxn ang="0">
                    <a:pos x="T0" y="T1"/>
                  </a:cxn>
                  <a:cxn ang="0">
                    <a:pos x="T2" y="T3"/>
                  </a:cxn>
                  <a:cxn ang="0">
                    <a:pos x="T4" y="T5"/>
                  </a:cxn>
                  <a:cxn ang="0">
                    <a:pos x="T6" y="T7"/>
                  </a:cxn>
                  <a:cxn ang="0">
                    <a:pos x="T8" y="T9"/>
                  </a:cxn>
                </a:cxnLst>
                <a:rect l="0" t="0" r="r" b="b"/>
                <a:pathLst>
                  <a:path w="31" h="31">
                    <a:moveTo>
                      <a:pt x="30" y="0"/>
                    </a:moveTo>
                    <a:lnTo>
                      <a:pt x="0" y="30"/>
                    </a:lnTo>
                    <a:lnTo>
                      <a:pt x="1" y="31"/>
                    </a:lnTo>
                    <a:lnTo>
                      <a:pt x="31" y="1"/>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0" name="ïŝļíḋè">
                <a:extLst>
                  <a:ext uri="{FF2B5EF4-FFF2-40B4-BE49-F238E27FC236}">
                    <a16:creationId xmlns:a16="http://schemas.microsoft.com/office/drawing/2014/main" id="{FCF33EC8-30F0-490B-AA8F-3445553A1902}"/>
                  </a:ext>
                </a:extLst>
              </p:cNvPr>
              <p:cNvSpPr/>
              <p:nvPr/>
            </p:nvSpPr>
            <p:spPr bwMode="auto">
              <a:xfrm>
                <a:off x="4655" y="2352"/>
                <a:ext cx="43" cy="7"/>
              </a:xfrm>
              <a:custGeom>
                <a:avLst/>
                <a:gdLst>
                  <a:gd name="T0" fmla="*/ 43 w 43"/>
                  <a:gd name="T1" fmla="*/ 0 h 7"/>
                  <a:gd name="T2" fmla="*/ 0 w 43"/>
                  <a:gd name="T3" fmla="*/ 6 h 7"/>
                  <a:gd name="T4" fmla="*/ 1 w 43"/>
                  <a:gd name="T5" fmla="*/ 7 h 7"/>
                  <a:gd name="T6" fmla="*/ 43 w 43"/>
                  <a:gd name="T7" fmla="*/ 2 h 7"/>
                  <a:gd name="T8" fmla="*/ 43 w 43"/>
                  <a:gd name="T9" fmla="*/ 0 h 7"/>
                </a:gdLst>
                <a:ahLst/>
                <a:cxnLst>
                  <a:cxn ang="0">
                    <a:pos x="T0" y="T1"/>
                  </a:cxn>
                  <a:cxn ang="0">
                    <a:pos x="T2" y="T3"/>
                  </a:cxn>
                  <a:cxn ang="0">
                    <a:pos x="T4" y="T5"/>
                  </a:cxn>
                  <a:cxn ang="0">
                    <a:pos x="T6" y="T7"/>
                  </a:cxn>
                  <a:cxn ang="0">
                    <a:pos x="T8" y="T9"/>
                  </a:cxn>
                </a:cxnLst>
                <a:rect l="0" t="0" r="r" b="b"/>
                <a:pathLst>
                  <a:path w="43" h="7">
                    <a:moveTo>
                      <a:pt x="43" y="0"/>
                    </a:moveTo>
                    <a:lnTo>
                      <a:pt x="0" y="6"/>
                    </a:lnTo>
                    <a:lnTo>
                      <a:pt x="1" y="7"/>
                    </a:lnTo>
                    <a:lnTo>
                      <a:pt x="43" y="2"/>
                    </a:lnTo>
                    <a:lnTo>
                      <a:pt x="43" y="0"/>
                    </a:lnTo>
                    <a:close/>
                  </a:path>
                </a:pathLst>
              </a:custGeom>
              <a:solidFill>
                <a:srgbClr val="E5D8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1" name="işlïḓé">
                <a:extLst>
                  <a:ext uri="{FF2B5EF4-FFF2-40B4-BE49-F238E27FC236}">
                    <a16:creationId xmlns:a16="http://schemas.microsoft.com/office/drawing/2014/main" id="{C4EC874C-65B9-4BF6-ADF5-AEE81272A094}"/>
                  </a:ext>
                </a:extLst>
              </p:cNvPr>
              <p:cNvSpPr/>
              <p:nvPr/>
            </p:nvSpPr>
            <p:spPr bwMode="auto">
              <a:xfrm>
                <a:off x="4655" y="2352"/>
                <a:ext cx="43" cy="7"/>
              </a:xfrm>
              <a:custGeom>
                <a:avLst/>
                <a:gdLst>
                  <a:gd name="T0" fmla="*/ 43 w 43"/>
                  <a:gd name="T1" fmla="*/ 0 h 7"/>
                  <a:gd name="T2" fmla="*/ 0 w 43"/>
                  <a:gd name="T3" fmla="*/ 6 h 7"/>
                  <a:gd name="T4" fmla="*/ 1 w 43"/>
                  <a:gd name="T5" fmla="*/ 7 h 7"/>
                  <a:gd name="T6" fmla="*/ 43 w 43"/>
                  <a:gd name="T7" fmla="*/ 2 h 7"/>
                  <a:gd name="T8" fmla="*/ 43 w 43"/>
                  <a:gd name="T9" fmla="*/ 0 h 7"/>
                </a:gdLst>
                <a:ahLst/>
                <a:cxnLst>
                  <a:cxn ang="0">
                    <a:pos x="T0" y="T1"/>
                  </a:cxn>
                  <a:cxn ang="0">
                    <a:pos x="T2" y="T3"/>
                  </a:cxn>
                  <a:cxn ang="0">
                    <a:pos x="T4" y="T5"/>
                  </a:cxn>
                  <a:cxn ang="0">
                    <a:pos x="T6" y="T7"/>
                  </a:cxn>
                  <a:cxn ang="0">
                    <a:pos x="T8" y="T9"/>
                  </a:cxn>
                </a:cxnLst>
                <a:rect l="0" t="0" r="r" b="b"/>
                <a:pathLst>
                  <a:path w="43" h="7">
                    <a:moveTo>
                      <a:pt x="43" y="0"/>
                    </a:moveTo>
                    <a:lnTo>
                      <a:pt x="0" y="6"/>
                    </a:lnTo>
                    <a:lnTo>
                      <a:pt x="1" y="7"/>
                    </a:lnTo>
                    <a:lnTo>
                      <a:pt x="43" y="2"/>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2" name="íṣliďè">
                <a:extLst>
                  <a:ext uri="{FF2B5EF4-FFF2-40B4-BE49-F238E27FC236}">
                    <a16:creationId xmlns:a16="http://schemas.microsoft.com/office/drawing/2014/main" id="{A5E611E5-675C-4659-81CD-34C293AF983D}"/>
                  </a:ext>
                </a:extLst>
              </p:cNvPr>
              <p:cNvSpPr/>
              <p:nvPr/>
            </p:nvSpPr>
            <p:spPr bwMode="auto">
              <a:xfrm>
                <a:off x="4653" y="2379"/>
                <a:ext cx="43" cy="9"/>
              </a:xfrm>
              <a:custGeom>
                <a:avLst/>
                <a:gdLst>
                  <a:gd name="T0" fmla="*/ 1 w 43"/>
                  <a:gd name="T1" fmla="*/ 0 h 9"/>
                  <a:gd name="T2" fmla="*/ 0 w 43"/>
                  <a:gd name="T3" fmla="*/ 1 h 9"/>
                  <a:gd name="T4" fmla="*/ 42 w 43"/>
                  <a:gd name="T5" fmla="*/ 9 h 9"/>
                  <a:gd name="T6" fmla="*/ 43 w 43"/>
                  <a:gd name="T7" fmla="*/ 8 h 9"/>
                  <a:gd name="T8" fmla="*/ 1 w 43"/>
                  <a:gd name="T9" fmla="*/ 0 h 9"/>
                </a:gdLst>
                <a:ahLst/>
                <a:cxnLst>
                  <a:cxn ang="0">
                    <a:pos x="T0" y="T1"/>
                  </a:cxn>
                  <a:cxn ang="0">
                    <a:pos x="T2" y="T3"/>
                  </a:cxn>
                  <a:cxn ang="0">
                    <a:pos x="T4" y="T5"/>
                  </a:cxn>
                  <a:cxn ang="0">
                    <a:pos x="T6" y="T7"/>
                  </a:cxn>
                  <a:cxn ang="0">
                    <a:pos x="T8" y="T9"/>
                  </a:cxn>
                </a:cxnLst>
                <a:rect l="0" t="0" r="r" b="b"/>
                <a:pathLst>
                  <a:path w="43" h="9">
                    <a:moveTo>
                      <a:pt x="1" y="0"/>
                    </a:moveTo>
                    <a:lnTo>
                      <a:pt x="0" y="1"/>
                    </a:lnTo>
                    <a:lnTo>
                      <a:pt x="42" y="9"/>
                    </a:lnTo>
                    <a:lnTo>
                      <a:pt x="43" y="8"/>
                    </a:lnTo>
                    <a:lnTo>
                      <a:pt x="1" y="0"/>
                    </a:lnTo>
                    <a:close/>
                  </a:path>
                </a:pathLst>
              </a:custGeom>
              <a:solidFill>
                <a:srgbClr val="E5D8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3" name="ïŝḻide">
                <a:extLst>
                  <a:ext uri="{FF2B5EF4-FFF2-40B4-BE49-F238E27FC236}">
                    <a16:creationId xmlns:a16="http://schemas.microsoft.com/office/drawing/2014/main" id="{D3855155-60AE-4596-8666-2022C6977444}"/>
                  </a:ext>
                </a:extLst>
              </p:cNvPr>
              <p:cNvSpPr/>
              <p:nvPr/>
            </p:nvSpPr>
            <p:spPr bwMode="auto">
              <a:xfrm>
                <a:off x="4653" y="2379"/>
                <a:ext cx="43" cy="9"/>
              </a:xfrm>
              <a:custGeom>
                <a:avLst/>
                <a:gdLst>
                  <a:gd name="T0" fmla="*/ 1 w 43"/>
                  <a:gd name="T1" fmla="*/ 0 h 9"/>
                  <a:gd name="T2" fmla="*/ 0 w 43"/>
                  <a:gd name="T3" fmla="*/ 1 h 9"/>
                  <a:gd name="T4" fmla="*/ 42 w 43"/>
                  <a:gd name="T5" fmla="*/ 9 h 9"/>
                  <a:gd name="T6" fmla="*/ 43 w 43"/>
                  <a:gd name="T7" fmla="*/ 8 h 9"/>
                  <a:gd name="T8" fmla="*/ 1 w 43"/>
                  <a:gd name="T9" fmla="*/ 0 h 9"/>
                </a:gdLst>
                <a:ahLst/>
                <a:cxnLst>
                  <a:cxn ang="0">
                    <a:pos x="T0" y="T1"/>
                  </a:cxn>
                  <a:cxn ang="0">
                    <a:pos x="T2" y="T3"/>
                  </a:cxn>
                  <a:cxn ang="0">
                    <a:pos x="T4" y="T5"/>
                  </a:cxn>
                  <a:cxn ang="0">
                    <a:pos x="T6" y="T7"/>
                  </a:cxn>
                  <a:cxn ang="0">
                    <a:pos x="T8" y="T9"/>
                  </a:cxn>
                </a:cxnLst>
                <a:rect l="0" t="0" r="r" b="b"/>
                <a:pathLst>
                  <a:path w="43" h="9">
                    <a:moveTo>
                      <a:pt x="1" y="0"/>
                    </a:moveTo>
                    <a:lnTo>
                      <a:pt x="0" y="1"/>
                    </a:lnTo>
                    <a:lnTo>
                      <a:pt x="42" y="9"/>
                    </a:lnTo>
                    <a:lnTo>
                      <a:pt x="43" y="8"/>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4" name="îśļîḍê">
                <a:extLst>
                  <a:ext uri="{FF2B5EF4-FFF2-40B4-BE49-F238E27FC236}">
                    <a16:creationId xmlns:a16="http://schemas.microsoft.com/office/drawing/2014/main" id="{AE82E86D-3A08-4C42-B13B-88F4016EFC3D}"/>
                  </a:ext>
                </a:extLst>
              </p:cNvPr>
              <p:cNvSpPr/>
              <p:nvPr/>
            </p:nvSpPr>
            <p:spPr bwMode="auto">
              <a:xfrm>
                <a:off x="4612" y="2290"/>
                <a:ext cx="2" cy="41"/>
              </a:xfrm>
              <a:custGeom>
                <a:avLst/>
                <a:gdLst>
                  <a:gd name="T0" fmla="*/ 1 w 2"/>
                  <a:gd name="T1" fmla="*/ 0 h 41"/>
                  <a:gd name="T2" fmla="*/ 0 w 2"/>
                  <a:gd name="T3" fmla="*/ 0 h 41"/>
                  <a:gd name="T4" fmla="*/ 0 w 2"/>
                  <a:gd name="T5" fmla="*/ 41 h 41"/>
                  <a:gd name="T6" fmla="*/ 2 w 2"/>
                  <a:gd name="T7" fmla="*/ 41 h 41"/>
                  <a:gd name="T8" fmla="*/ 1 w 2"/>
                  <a:gd name="T9" fmla="*/ 0 h 41"/>
                </a:gdLst>
                <a:ahLst/>
                <a:cxnLst>
                  <a:cxn ang="0">
                    <a:pos x="T0" y="T1"/>
                  </a:cxn>
                  <a:cxn ang="0">
                    <a:pos x="T2" y="T3"/>
                  </a:cxn>
                  <a:cxn ang="0">
                    <a:pos x="T4" y="T5"/>
                  </a:cxn>
                  <a:cxn ang="0">
                    <a:pos x="T6" y="T7"/>
                  </a:cxn>
                  <a:cxn ang="0">
                    <a:pos x="T8" y="T9"/>
                  </a:cxn>
                </a:cxnLst>
                <a:rect l="0" t="0" r="r" b="b"/>
                <a:pathLst>
                  <a:path w="2" h="41">
                    <a:moveTo>
                      <a:pt x="1" y="0"/>
                    </a:moveTo>
                    <a:lnTo>
                      <a:pt x="0" y="0"/>
                    </a:lnTo>
                    <a:lnTo>
                      <a:pt x="0" y="41"/>
                    </a:lnTo>
                    <a:lnTo>
                      <a:pt x="2" y="41"/>
                    </a:lnTo>
                    <a:lnTo>
                      <a:pt x="1" y="0"/>
                    </a:lnTo>
                    <a:close/>
                  </a:path>
                </a:pathLst>
              </a:custGeom>
              <a:solidFill>
                <a:srgbClr val="E5D8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5" name="ïṧľíḓê">
                <a:extLst>
                  <a:ext uri="{FF2B5EF4-FFF2-40B4-BE49-F238E27FC236}">
                    <a16:creationId xmlns:a16="http://schemas.microsoft.com/office/drawing/2014/main" id="{8179FCAF-EB44-42E6-81FA-47DB78303492}"/>
                  </a:ext>
                </a:extLst>
              </p:cNvPr>
              <p:cNvSpPr/>
              <p:nvPr/>
            </p:nvSpPr>
            <p:spPr bwMode="auto">
              <a:xfrm>
                <a:off x="4612" y="2290"/>
                <a:ext cx="2" cy="41"/>
              </a:xfrm>
              <a:custGeom>
                <a:avLst/>
                <a:gdLst>
                  <a:gd name="T0" fmla="*/ 1 w 2"/>
                  <a:gd name="T1" fmla="*/ 0 h 41"/>
                  <a:gd name="T2" fmla="*/ 0 w 2"/>
                  <a:gd name="T3" fmla="*/ 0 h 41"/>
                  <a:gd name="T4" fmla="*/ 0 w 2"/>
                  <a:gd name="T5" fmla="*/ 41 h 41"/>
                  <a:gd name="T6" fmla="*/ 2 w 2"/>
                  <a:gd name="T7" fmla="*/ 41 h 41"/>
                  <a:gd name="T8" fmla="*/ 1 w 2"/>
                  <a:gd name="T9" fmla="*/ 0 h 41"/>
                </a:gdLst>
                <a:ahLst/>
                <a:cxnLst>
                  <a:cxn ang="0">
                    <a:pos x="T0" y="T1"/>
                  </a:cxn>
                  <a:cxn ang="0">
                    <a:pos x="T2" y="T3"/>
                  </a:cxn>
                  <a:cxn ang="0">
                    <a:pos x="T4" y="T5"/>
                  </a:cxn>
                  <a:cxn ang="0">
                    <a:pos x="T6" y="T7"/>
                  </a:cxn>
                  <a:cxn ang="0">
                    <a:pos x="T8" y="T9"/>
                  </a:cxn>
                </a:cxnLst>
                <a:rect l="0" t="0" r="r" b="b"/>
                <a:pathLst>
                  <a:path w="2" h="41">
                    <a:moveTo>
                      <a:pt x="1" y="0"/>
                    </a:moveTo>
                    <a:lnTo>
                      <a:pt x="0" y="0"/>
                    </a:lnTo>
                    <a:lnTo>
                      <a:pt x="0" y="41"/>
                    </a:lnTo>
                    <a:lnTo>
                      <a:pt x="2" y="4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6" name="ïŝḷïdê">
                <a:extLst>
                  <a:ext uri="{FF2B5EF4-FFF2-40B4-BE49-F238E27FC236}">
                    <a16:creationId xmlns:a16="http://schemas.microsoft.com/office/drawing/2014/main" id="{792C38E8-18A3-4413-AE43-74065319AD90}"/>
                  </a:ext>
                </a:extLst>
              </p:cNvPr>
              <p:cNvSpPr/>
              <p:nvPr/>
            </p:nvSpPr>
            <p:spPr bwMode="auto">
              <a:xfrm>
                <a:off x="4343" y="2576"/>
                <a:ext cx="515" cy="39"/>
              </a:xfrm>
              <a:custGeom>
                <a:avLst/>
                <a:gdLst>
                  <a:gd name="T0" fmla="*/ 515 w 515"/>
                  <a:gd name="T1" fmla="*/ 0 h 39"/>
                  <a:gd name="T2" fmla="*/ 305 w 515"/>
                  <a:gd name="T3" fmla="*/ 0 h 39"/>
                  <a:gd name="T4" fmla="*/ 305 w 515"/>
                  <a:gd name="T5" fmla="*/ 39 h 39"/>
                  <a:gd name="T6" fmla="*/ 0 w 515"/>
                  <a:gd name="T7" fmla="*/ 39 h 39"/>
                  <a:gd name="T8" fmla="*/ 0 w 515"/>
                  <a:gd name="T9" fmla="*/ 0 h 39"/>
                  <a:gd name="T10" fmla="*/ 0 w 515"/>
                  <a:gd name="T11" fmla="*/ 39 h 39"/>
                  <a:gd name="T12" fmla="*/ 515 w 515"/>
                  <a:gd name="T13" fmla="*/ 39 h 39"/>
                  <a:gd name="T14" fmla="*/ 515 w 51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5" h="39">
                    <a:moveTo>
                      <a:pt x="515" y="0"/>
                    </a:moveTo>
                    <a:lnTo>
                      <a:pt x="305" y="0"/>
                    </a:lnTo>
                    <a:lnTo>
                      <a:pt x="305" y="39"/>
                    </a:lnTo>
                    <a:lnTo>
                      <a:pt x="0" y="39"/>
                    </a:lnTo>
                    <a:lnTo>
                      <a:pt x="0" y="0"/>
                    </a:lnTo>
                    <a:lnTo>
                      <a:pt x="0" y="39"/>
                    </a:lnTo>
                    <a:lnTo>
                      <a:pt x="515" y="39"/>
                    </a:lnTo>
                    <a:lnTo>
                      <a:pt x="515"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7" name="iṣľîḋe">
                <a:extLst>
                  <a:ext uri="{FF2B5EF4-FFF2-40B4-BE49-F238E27FC236}">
                    <a16:creationId xmlns:a16="http://schemas.microsoft.com/office/drawing/2014/main" id="{CCDDF825-515E-45ED-8DDB-4D28C0E1CB4B}"/>
                  </a:ext>
                </a:extLst>
              </p:cNvPr>
              <p:cNvSpPr/>
              <p:nvPr/>
            </p:nvSpPr>
            <p:spPr bwMode="auto">
              <a:xfrm>
                <a:off x="4343" y="2576"/>
                <a:ext cx="515" cy="39"/>
              </a:xfrm>
              <a:custGeom>
                <a:avLst/>
                <a:gdLst>
                  <a:gd name="T0" fmla="*/ 515 w 515"/>
                  <a:gd name="T1" fmla="*/ 0 h 39"/>
                  <a:gd name="T2" fmla="*/ 305 w 515"/>
                  <a:gd name="T3" fmla="*/ 0 h 39"/>
                  <a:gd name="T4" fmla="*/ 305 w 515"/>
                  <a:gd name="T5" fmla="*/ 39 h 39"/>
                  <a:gd name="T6" fmla="*/ 0 w 515"/>
                  <a:gd name="T7" fmla="*/ 39 h 39"/>
                  <a:gd name="T8" fmla="*/ 0 w 515"/>
                  <a:gd name="T9" fmla="*/ 0 h 39"/>
                  <a:gd name="T10" fmla="*/ 0 w 515"/>
                  <a:gd name="T11" fmla="*/ 39 h 39"/>
                  <a:gd name="T12" fmla="*/ 515 w 515"/>
                  <a:gd name="T13" fmla="*/ 39 h 39"/>
                  <a:gd name="T14" fmla="*/ 515 w 51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5" h="39">
                    <a:moveTo>
                      <a:pt x="515" y="0"/>
                    </a:moveTo>
                    <a:lnTo>
                      <a:pt x="305" y="0"/>
                    </a:lnTo>
                    <a:lnTo>
                      <a:pt x="305" y="39"/>
                    </a:lnTo>
                    <a:lnTo>
                      <a:pt x="0" y="39"/>
                    </a:lnTo>
                    <a:lnTo>
                      <a:pt x="0" y="0"/>
                    </a:lnTo>
                    <a:lnTo>
                      <a:pt x="0" y="39"/>
                    </a:lnTo>
                    <a:lnTo>
                      <a:pt x="515" y="39"/>
                    </a:lnTo>
                    <a:lnTo>
                      <a:pt x="5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8" name="íṩļîḓe">
                <a:extLst>
                  <a:ext uri="{FF2B5EF4-FFF2-40B4-BE49-F238E27FC236}">
                    <a16:creationId xmlns:a16="http://schemas.microsoft.com/office/drawing/2014/main" id="{0781047D-F258-4D79-974C-0877A4DA5E66}"/>
                  </a:ext>
                </a:extLst>
              </p:cNvPr>
              <p:cNvSpPr/>
              <p:nvPr/>
            </p:nvSpPr>
            <p:spPr bwMode="auto">
              <a:xfrm>
                <a:off x="4343" y="2576"/>
                <a:ext cx="305" cy="39"/>
              </a:xfrm>
              <a:prstGeom prst="rect">
                <a:avLst/>
              </a:prstGeom>
              <a:solidFill>
                <a:srgbClr val="006AB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9" name="îŝļíḓê">
                <a:extLst>
                  <a:ext uri="{FF2B5EF4-FFF2-40B4-BE49-F238E27FC236}">
                    <a16:creationId xmlns:a16="http://schemas.microsoft.com/office/drawing/2014/main" id="{923C2085-E951-4DA2-8408-5FA79F154374}"/>
                  </a:ext>
                </a:extLst>
              </p:cNvPr>
              <p:cNvSpPr/>
              <p:nvPr/>
            </p:nvSpPr>
            <p:spPr bwMode="auto">
              <a:xfrm>
                <a:off x="4343" y="2576"/>
                <a:ext cx="305"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0" name="ïṩļíďe">
                <a:extLst>
                  <a:ext uri="{FF2B5EF4-FFF2-40B4-BE49-F238E27FC236}">
                    <a16:creationId xmlns:a16="http://schemas.microsoft.com/office/drawing/2014/main" id="{19082B9C-C121-4443-8E57-931E947CAFAA}"/>
                  </a:ext>
                </a:extLst>
              </p:cNvPr>
              <p:cNvSpPr/>
              <p:nvPr/>
            </p:nvSpPr>
            <p:spPr bwMode="auto">
              <a:xfrm>
                <a:off x="4534" y="2522"/>
                <a:ext cx="122" cy="16"/>
              </a:xfrm>
              <a:custGeom>
                <a:avLst/>
                <a:gdLst>
                  <a:gd name="T0" fmla="*/ 55 w 214"/>
                  <a:gd name="T1" fmla="*/ 16 h 29"/>
                  <a:gd name="T2" fmla="*/ 51 w 214"/>
                  <a:gd name="T3" fmla="*/ 16 h 29"/>
                  <a:gd name="T4" fmla="*/ 48 w 214"/>
                  <a:gd name="T5" fmla="*/ 17 h 29"/>
                  <a:gd name="T6" fmla="*/ 46 w 214"/>
                  <a:gd name="T7" fmla="*/ 19 h 29"/>
                  <a:gd name="T8" fmla="*/ 45 w 214"/>
                  <a:gd name="T9" fmla="*/ 23 h 29"/>
                  <a:gd name="T10" fmla="*/ 47 w 214"/>
                  <a:gd name="T11" fmla="*/ 28 h 29"/>
                  <a:gd name="T12" fmla="*/ 54 w 214"/>
                  <a:gd name="T13" fmla="*/ 29 h 29"/>
                  <a:gd name="T14" fmla="*/ 58 w 214"/>
                  <a:gd name="T15" fmla="*/ 29 h 29"/>
                  <a:gd name="T16" fmla="*/ 61 w 214"/>
                  <a:gd name="T17" fmla="*/ 29 h 29"/>
                  <a:gd name="T18" fmla="*/ 61 w 214"/>
                  <a:gd name="T19" fmla="*/ 17 h 29"/>
                  <a:gd name="T20" fmla="*/ 59 w 214"/>
                  <a:gd name="T21" fmla="*/ 16 h 29"/>
                  <a:gd name="T22" fmla="*/ 55 w 214"/>
                  <a:gd name="T23" fmla="*/ 16 h 29"/>
                  <a:gd name="T24" fmla="*/ 206 w 214"/>
                  <a:gd name="T25" fmla="*/ 0 h 29"/>
                  <a:gd name="T26" fmla="*/ 197 w 214"/>
                  <a:gd name="T27" fmla="*/ 4 h 29"/>
                  <a:gd name="T28" fmla="*/ 194 w 214"/>
                  <a:gd name="T29" fmla="*/ 14 h 29"/>
                  <a:gd name="T30" fmla="*/ 195 w 214"/>
                  <a:gd name="T31" fmla="*/ 20 h 29"/>
                  <a:gd name="T32" fmla="*/ 198 w 214"/>
                  <a:gd name="T33" fmla="*/ 24 h 29"/>
                  <a:gd name="T34" fmla="*/ 201 w 214"/>
                  <a:gd name="T35" fmla="*/ 26 h 29"/>
                  <a:gd name="T36" fmla="*/ 205 w 214"/>
                  <a:gd name="T37" fmla="*/ 27 h 29"/>
                  <a:gd name="T38" fmla="*/ 210 w 214"/>
                  <a:gd name="T39" fmla="*/ 26 h 29"/>
                  <a:gd name="T40" fmla="*/ 214 w 214"/>
                  <a:gd name="T41" fmla="*/ 24 h 29"/>
                  <a:gd name="T42" fmla="*/ 214 w 214"/>
                  <a:gd name="T43" fmla="*/ 1 h 29"/>
                  <a:gd name="T44" fmla="*/ 211 w 214"/>
                  <a:gd name="T45" fmla="*/ 0 h 29"/>
                  <a:gd name="T46" fmla="*/ 206 w 214"/>
                  <a:gd name="T47" fmla="*/ 0 h 29"/>
                  <a:gd name="T48" fmla="*/ 97 w 214"/>
                  <a:gd name="T49" fmla="*/ 0 h 29"/>
                  <a:gd name="T50" fmla="*/ 92 w 214"/>
                  <a:gd name="T51" fmla="*/ 1 h 29"/>
                  <a:gd name="T52" fmla="*/ 88 w 214"/>
                  <a:gd name="T53" fmla="*/ 4 h 29"/>
                  <a:gd name="T54" fmla="*/ 86 w 214"/>
                  <a:gd name="T55" fmla="*/ 9 h 29"/>
                  <a:gd name="T56" fmla="*/ 86 w 214"/>
                  <a:gd name="T57" fmla="*/ 15 h 29"/>
                  <a:gd name="T58" fmla="*/ 89 w 214"/>
                  <a:gd name="T59" fmla="*/ 25 h 29"/>
                  <a:gd name="T60" fmla="*/ 98 w 214"/>
                  <a:gd name="T61" fmla="*/ 29 h 29"/>
                  <a:gd name="T62" fmla="*/ 103 w 214"/>
                  <a:gd name="T63" fmla="*/ 29 h 29"/>
                  <a:gd name="T64" fmla="*/ 106 w 214"/>
                  <a:gd name="T65" fmla="*/ 28 h 29"/>
                  <a:gd name="T66" fmla="*/ 106 w 214"/>
                  <a:gd name="T67" fmla="*/ 3 h 29"/>
                  <a:gd name="T68" fmla="*/ 102 w 214"/>
                  <a:gd name="T69" fmla="*/ 1 h 29"/>
                  <a:gd name="T70" fmla="*/ 97 w 214"/>
                  <a:gd name="T71" fmla="*/ 0 h 29"/>
                  <a:gd name="T72" fmla="*/ 11 w 214"/>
                  <a:gd name="T73" fmla="*/ 0 h 29"/>
                  <a:gd name="T74" fmla="*/ 3 w 214"/>
                  <a:gd name="T75" fmla="*/ 4 h 29"/>
                  <a:gd name="T76" fmla="*/ 0 w 214"/>
                  <a:gd name="T77" fmla="*/ 15 h 29"/>
                  <a:gd name="T78" fmla="*/ 3 w 214"/>
                  <a:gd name="T79" fmla="*/ 25 h 29"/>
                  <a:gd name="T80" fmla="*/ 11 w 214"/>
                  <a:gd name="T81" fmla="*/ 29 h 29"/>
                  <a:gd name="T82" fmla="*/ 20 w 214"/>
                  <a:gd name="T83" fmla="*/ 25 h 29"/>
                  <a:gd name="T84" fmla="*/ 23 w 214"/>
                  <a:gd name="T85" fmla="*/ 15 h 29"/>
                  <a:gd name="T86" fmla="*/ 20 w 214"/>
                  <a:gd name="T87" fmla="*/ 4 h 29"/>
                  <a:gd name="T88" fmla="*/ 11 w 214"/>
                  <a:gd name="T8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 h="29">
                    <a:moveTo>
                      <a:pt x="55" y="16"/>
                    </a:moveTo>
                    <a:cubicBezTo>
                      <a:pt x="54" y="16"/>
                      <a:pt x="53" y="16"/>
                      <a:pt x="51" y="16"/>
                    </a:cubicBezTo>
                    <a:cubicBezTo>
                      <a:pt x="50" y="16"/>
                      <a:pt x="49" y="17"/>
                      <a:pt x="48" y="17"/>
                    </a:cubicBezTo>
                    <a:cubicBezTo>
                      <a:pt x="47" y="18"/>
                      <a:pt x="46" y="18"/>
                      <a:pt x="46" y="19"/>
                    </a:cubicBezTo>
                    <a:cubicBezTo>
                      <a:pt x="45" y="20"/>
                      <a:pt x="45" y="21"/>
                      <a:pt x="45" y="23"/>
                    </a:cubicBezTo>
                    <a:cubicBezTo>
                      <a:pt x="45" y="25"/>
                      <a:pt x="45" y="27"/>
                      <a:pt x="47" y="28"/>
                    </a:cubicBezTo>
                    <a:cubicBezTo>
                      <a:pt x="49" y="29"/>
                      <a:pt x="51" y="29"/>
                      <a:pt x="54" y="29"/>
                    </a:cubicBezTo>
                    <a:cubicBezTo>
                      <a:pt x="55" y="29"/>
                      <a:pt x="57" y="29"/>
                      <a:pt x="58" y="29"/>
                    </a:cubicBezTo>
                    <a:cubicBezTo>
                      <a:pt x="60" y="29"/>
                      <a:pt x="61" y="29"/>
                      <a:pt x="61" y="29"/>
                    </a:cubicBezTo>
                    <a:cubicBezTo>
                      <a:pt x="61" y="17"/>
                      <a:pt x="61" y="17"/>
                      <a:pt x="61" y="17"/>
                    </a:cubicBezTo>
                    <a:cubicBezTo>
                      <a:pt x="61" y="17"/>
                      <a:pt x="60" y="17"/>
                      <a:pt x="59" y="16"/>
                    </a:cubicBezTo>
                    <a:cubicBezTo>
                      <a:pt x="58" y="16"/>
                      <a:pt x="56" y="16"/>
                      <a:pt x="55" y="16"/>
                    </a:cubicBezTo>
                    <a:moveTo>
                      <a:pt x="206" y="0"/>
                    </a:moveTo>
                    <a:cubicBezTo>
                      <a:pt x="202" y="0"/>
                      <a:pt x="199" y="1"/>
                      <a:pt x="197" y="4"/>
                    </a:cubicBezTo>
                    <a:cubicBezTo>
                      <a:pt x="195" y="6"/>
                      <a:pt x="194" y="10"/>
                      <a:pt x="194" y="14"/>
                    </a:cubicBezTo>
                    <a:cubicBezTo>
                      <a:pt x="194" y="16"/>
                      <a:pt x="195" y="18"/>
                      <a:pt x="195" y="20"/>
                    </a:cubicBezTo>
                    <a:cubicBezTo>
                      <a:pt x="196" y="21"/>
                      <a:pt x="197" y="23"/>
                      <a:pt x="198" y="24"/>
                    </a:cubicBezTo>
                    <a:cubicBezTo>
                      <a:pt x="199" y="25"/>
                      <a:pt x="200" y="26"/>
                      <a:pt x="201" y="26"/>
                    </a:cubicBezTo>
                    <a:cubicBezTo>
                      <a:pt x="202" y="27"/>
                      <a:pt x="204" y="27"/>
                      <a:pt x="205" y="27"/>
                    </a:cubicBezTo>
                    <a:cubicBezTo>
                      <a:pt x="207" y="27"/>
                      <a:pt x="209" y="27"/>
                      <a:pt x="210" y="26"/>
                    </a:cubicBezTo>
                    <a:cubicBezTo>
                      <a:pt x="212" y="26"/>
                      <a:pt x="213" y="25"/>
                      <a:pt x="214" y="24"/>
                    </a:cubicBezTo>
                    <a:cubicBezTo>
                      <a:pt x="214" y="1"/>
                      <a:pt x="214" y="1"/>
                      <a:pt x="214" y="1"/>
                    </a:cubicBezTo>
                    <a:cubicBezTo>
                      <a:pt x="213" y="1"/>
                      <a:pt x="212" y="1"/>
                      <a:pt x="211" y="0"/>
                    </a:cubicBezTo>
                    <a:cubicBezTo>
                      <a:pt x="210" y="0"/>
                      <a:pt x="208" y="0"/>
                      <a:pt x="206" y="0"/>
                    </a:cubicBezTo>
                    <a:moveTo>
                      <a:pt x="97" y="0"/>
                    </a:moveTo>
                    <a:cubicBezTo>
                      <a:pt x="95" y="0"/>
                      <a:pt x="93" y="0"/>
                      <a:pt x="92" y="1"/>
                    </a:cubicBezTo>
                    <a:cubicBezTo>
                      <a:pt x="90" y="2"/>
                      <a:pt x="89" y="3"/>
                      <a:pt x="88" y="4"/>
                    </a:cubicBezTo>
                    <a:cubicBezTo>
                      <a:pt x="87" y="6"/>
                      <a:pt x="87" y="7"/>
                      <a:pt x="86" y="9"/>
                    </a:cubicBezTo>
                    <a:cubicBezTo>
                      <a:pt x="86" y="11"/>
                      <a:pt x="86" y="13"/>
                      <a:pt x="86" y="15"/>
                    </a:cubicBezTo>
                    <a:cubicBezTo>
                      <a:pt x="86" y="19"/>
                      <a:pt x="87" y="23"/>
                      <a:pt x="89" y="25"/>
                    </a:cubicBezTo>
                    <a:cubicBezTo>
                      <a:pt x="91" y="28"/>
                      <a:pt x="94" y="29"/>
                      <a:pt x="98" y="29"/>
                    </a:cubicBezTo>
                    <a:cubicBezTo>
                      <a:pt x="100" y="29"/>
                      <a:pt x="102" y="29"/>
                      <a:pt x="103" y="29"/>
                    </a:cubicBezTo>
                    <a:cubicBezTo>
                      <a:pt x="104" y="29"/>
                      <a:pt x="105" y="29"/>
                      <a:pt x="106" y="28"/>
                    </a:cubicBezTo>
                    <a:cubicBezTo>
                      <a:pt x="106" y="3"/>
                      <a:pt x="106" y="3"/>
                      <a:pt x="106" y="3"/>
                    </a:cubicBezTo>
                    <a:cubicBezTo>
                      <a:pt x="105" y="2"/>
                      <a:pt x="104" y="2"/>
                      <a:pt x="102" y="1"/>
                    </a:cubicBezTo>
                    <a:cubicBezTo>
                      <a:pt x="101" y="0"/>
                      <a:pt x="99" y="0"/>
                      <a:pt x="97" y="0"/>
                    </a:cubicBezTo>
                    <a:moveTo>
                      <a:pt x="11" y="0"/>
                    </a:moveTo>
                    <a:cubicBezTo>
                      <a:pt x="8" y="0"/>
                      <a:pt x="5" y="1"/>
                      <a:pt x="3" y="4"/>
                    </a:cubicBezTo>
                    <a:cubicBezTo>
                      <a:pt x="1" y="7"/>
                      <a:pt x="0" y="10"/>
                      <a:pt x="0" y="15"/>
                    </a:cubicBezTo>
                    <a:cubicBezTo>
                      <a:pt x="0" y="19"/>
                      <a:pt x="1" y="23"/>
                      <a:pt x="3" y="25"/>
                    </a:cubicBezTo>
                    <a:cubicBezTo>
                      <a:pt x="5" y="28"/>
                      <a:pt x="8" y="29"/>
                      <a:pt x="11" y="29"/>
                    </a:cubicBezTo>
                    <a:cubicBezTo>
                      <a:pt x="15" y="29"/>
                      <a:pt x="18" y="28"/>
                      <a:pt x="20" y="25"/>
                    </a:cubicBezTo>
                    <a:cubicBezTo>
                      <a:pt x="22" y="23"/>
                      <a:pt x="23" y="19"/>
                      <a:pt x="23" y="15"/>
                    </a:cubicBezTo>
                    <a:cubicBezTo>
                      <a:pt x="23" y="10"/>
                      <a:pt x="22" y="7"/>
                      <a:pt x="20" y="4"/>
                    </a:cubicBezTo>
                    <a:cubicBezTo>
                      <a:pt x="18" y="1"/>
                      <a:pt x="15" y="0"/>
                      <a:pt x="11" y="0"/>
                    </a:cubicBezTo>
                  </a:path>
                </a:pathLst>
              </a:custGeom>
              <a:solidFill>
                <a:srgbClr val="B9BF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1" name="işḻíḋe">
                <a:extLst>
                  <a:ext uri="{FF2B5EF4-FFF2-40B4-BE49-F238E27FC236}">
                    <a16:creationId xmlns:a16="http://schemas.microsoft.com/office/drawing/2014/main" id="{D5C0D290-4301-43E4-836D-F3E3720D6580}"/>
                  </a:ext>
                </a:extLst>
              </p:cNvPr>
              <p:cNvSpPr/>
              <p:nvPr/>
            </p:nvSpPr>
            <p:spPr bwMode="auto">
              <a:xfrm>
                <a:off x="4509" y="2511"/>
                <a:ext cx="18" cy="31"/>
              </a:xfrm>
              <a:custGeom>
                <a:avLst/>
                <a:gdLst>
                  <a:gd name="T0" fmla="*/ 4 w 18"/>
                  <a:gd name="T1" fmla="*/ 0 h 31"/>
                  <a:gd name="T2" fmla="*/ 0 w 18"/>
                  <a:gd name="T3" fmla="*/ 0 h 31"/>
                  <a:gd name="T4" fmla="*/ 0 w 18"/>
                  <a:gd name="T5" fmla="*/ 31 h 31"/>
                  <a:gd name="T6" fmla="*/ 18 w 18"/>
                  <a:gd name="T7" fmla="*/ 31 h 31"/>
                  <a:gd name="T8" fmla="*/ 18 w 18"/>
                  <a:gd name="T9" fmla="*/ 27 h 31"/>
                  <a:gd name="T10" fmla="*/ 4 w 18"/>
                  <a:gd name="T11" fmla="*/ 27 h 31"/>
                  <a:gd name="T12" fmla="*/ 4 w 1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8" h="31">
                    <a:moveTo>
                      <a:pt x="4" y="0"/>
                    </a:moveTo>
                    <a:lnTo>
                      <a:pt x="0" y="0"/>
                    </a:lnTo>
                    <a:lnTo>
                      <a:pt x="0" y="31"/>
                    </a:lnTo>
                    <a:lnTo>
                      <a:pt x="18" y="31"/>
                    </a:lnTo>
                    <a:lnTo>
                      <a:pt x="18" y="27"/>
                    </a:lnTo>
                    <a:lnTo>
                      <a:pt x="4" y="27"/>
                    </a:lnTo>
                    <a:lnTo>
                      <a:pt x="4" y="0"/>
                    </a:lnTo>
                    <a:close/>
                  </a:path>
                </a:pathLst>
              </a:custGeom>
              <a:solidFill>
                <a:srgbClr val="803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2" name="îšļidè">
                <a:extLst>
                  <a:ext uri="{FF2B5EF4-FFF2-40B4-BE49-F238E27FC236}">
                    <a16:creationId xmlns:a16="http://schemas.microsoft.com/office/drawing/2014/main" id="{C0DD7BEE-3FD2-4776-B67B-3647691BDA75}"/>
                  </a:ext>
                </a:extLst>
              </p:cNvPr>
              <p:cNvSpPr/>
              <p:nvPr/>
            </p:nvSpPr>
            <p:spPr bwMode="auto">
              <a:xfrm>
                <a:off x="4509" y="2511"/>
                <a:ext cx="18" cy="31"/>
              </a:xfrm>
              <a:custGeom>
                <a:avLst/>
                <a:gdLst>
                  <a:gd name="T0" fmla="*/ 4 w 18"/>
                  <a:gd name="T1" fmla="*/ 0 h 31"/>
                  <a:gd name="T2" fmla="*/ 0 w 18"/>
                  <a:gd name="T3" fmla="*/ 0 h 31"/>
                  <a:gd name="T4" fmla="*/ 0 w 18"/>
                  <a:gd name="T5" fmla="*/ 31 h 31"/>
                  <a:gd name="T6" fmla="*/ 18 w 18"/>
                  <a:gd name="T7" fmla="*/ 31 h 31"/>
                  <a:gd name="T8" fmla="*/ 18 w 18"/>
                  <a:gd name="T9" fmla="*/ 27 h 31"/>
                  <a:gd name="T10" fmla="*/ 4 w 18"/>
                  <a:gd name="T11" fmla="*/ 27 h 31"/>
                  <a:gd name="T12" fmla="*/ 4 w 1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8" h="31">
                    <a:moveTo>
                      <a:pt x="4" y="0"/>
                    </a:moveTo>
                    <a:lnTo>
                      <a:pt x="0" y="0"/>
                    </a:lnTo>
                    <a:lnTo>
                      <a:pt x="0" y="31"/>
                    </a:lnTo>
                    <a:lnTo>
                      <a:pt x="18" y="31"/>
                    </a:lnTo>
                    <a:lnTo>
                      <a:pt x="18" y="27"/>
                    </a:lnTo>
                    <a:lnTo>
                      <a:pt x="4" y="2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3" name="ïSḻídê">
                <a:extLst>
                  <a:ext uri="{FF2B5EF4-FFF2-40B4-BE49-F238E27FC236}">
                    <a16:creationId xmlns:a16="http://schemas.microsoft.com/office/drawing/2014/main" id="{984ABC95-D9B4-4E11-AAE5-C57DD9BD186F}"/>
                  </a:ext>
                </a:extLst>
              </p:cNvPr>
              <p:cNvSpPr/>
              <p:nvPr/>
            </p:nvSpPr>
            <p:spPr bwMode="auto">
              <a:xfrm>
                <a:off x="4530" y="2518"/>
                <a:ext cx="21" cy="24"/>
              </a:xfrm>
              <a:custGeom>
                <a:avLst/>
                <a:gdLst>
                  <a:gd name="T0" fmla="*/ 18 w 37"/>
                  <a:gd name="T1" fmla="*/ 35 h 42"/>
                  <a:gd name="T2" fmla="*/ 10 w 37"/>
                  <a:gd name="T3" fmla="*/ 31 h 42"/>
                  <a:gd name="T4" fmla="*/ 7 w 37"/>
                  <a:gd name="T5" fmla="*/ 21 h 42"/>
                  <a:gd name="T6" fmla="*/ 10 w 37"/>
                  <a:gd name="T7" fmla="*/ 10 h 42"/>
                  <a:gd name="T8" fmla="*/ 18 w 37"/>
                  <a:gd name="T9" fmla="*/ 6 h 42"/>
                  <a:gd name="T10" fmla="*/ 27 w 37"/>
                  <a:gd name="T11" fmla="*/ 10 h 42"/>
                  <a:gd name="T12" fmla="*/ 30 w 37"/>
                  <a:gd name="T13" fmla="*/ 21 h 42"/>
                  <a:gd name="T14" fmla="*/ 27 w 37"/>
                  <a:gd name="T15" fmla="*/ 31 h 42"/>
                  <a:gd name="T16" fmla="*/ 18 w 37"/>
                  <a:gd name="T17" fmla="*/ 35 h 42"/>
                  <a:gd name="T18" fmla="*/ 18 w 37"/>
                  <a:gd name="T19" fmla="*/ 0 h 42"/>
                  <a:gd name="T20" fmla="*/ 11 w 37"/>
                  <a:gd name="T21" fmla="*/ 1 h 42"/>
                  <a:gd name="T22" fmla="*/ 5 w 37"/>
                  <a:gd name="T23" fmla="*/ 5 h 42"/>
                  <a:gd name="T24" fmla="*/ 1 w 37"/>
                  <a:gd name="T25" fmla="*/ 12 h 42"/>
                  <a:gd name="T26" fmla="*/ 0 w 37"/>
                  <a:gd name="T27" fmla="*/ 21 h 42"/>
                  <a:gd name="T28" fmla="*/ 1 w 37"/>
                  <a:gd name="T29" fmla="*/ 29 h 42"/>
                  <a:gd name="T30" fmla="*/ 5 w 37"/>
                  <a:gd name="T31" fmla="*/ 36 h 42"/>
                  <a:gd name="T32" fmla="*/ 11 w 37"/>
                  <a:gd name="T33" fmla="*/ 40 h 42"/>
                  <a:gd name="T34" fmla="*/ 18 w 37"/>
                  <a:gd name="T35" fmla="*/ 42 h 42"/>
                  <a:gd name="T36" fmla="*/ 26 w 37"/>
                  <a:gd name="T37" fmla="*/ 40 h 42"/>
                  <a:gd name="T38" fmla="*/ 32 w 37"/>
                  <a:gd name="T39" fmla="*/ 36 h 42"/>
                  <a:gd name="T40" fmla="*/ 36 w 37"/>
                  <a:gd name="T41" fmla="*/ 29 h 42"/>
                  <a:gd name="T42" fmla="*/ 37 w 37"/>
                  <a:gd name="T43" fmla="*/ 21 h 42"/>
                  <a:gd name="T44" fmla="*/ 36 w 37"/>
                  <a:gd name="T45" fmla="*/ 12 h 42"/>
                  <a:gd name="T46" fmla="*/ 32 w 37"/>
                  <a:gd name="T47" fmla="*/ 5 h 42"/>
                  <a:gd name="T48" fmla="*/ 26 w 37"/>
                  <a:gd name="T49" fmla="*/ 1 h 42"/>
                  <a:gd name="T50" fmla="*/ 18 w 37"/>
                  <a:gd name="T5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2">
                    <a:moveTo>
                      <a:pt x="18" y="35"/>
                    </a:moveTo>
                    <a:cubicBezTo>
                      <a:pt x="15" y="35"/>
                      <a:pt x="12" y="34"/>
                      <a:pt x="10" y="31"/>
                    </a:cubicBezTo>
                    <a:cubicBezTo>
                      <a:pt x="8" y="29"/>
                      <a:pt x="7" y="25"/>
                      <a:pt x="7" y="21"/>
                    </a:cubicBezTo>
                    <a:cubicBezTo>
                      <a:pt x="7" y="16"/>
                      <a:pt x="8" y="13"/>
                      <a:pt x="10" y="10"/>
                    </a:cubicBezTo>
                    <a:cubicBezTo>
                      <a:pt x="12" y="7"/>
                      <a:pt x="15" y="6"/>
                      <a:pt x="18" y="6"/>
                    </a:cubicBezTo>
                    <a:cubicBezTo>
                      <a:pt x="22" y="6"/>
                      <a:pt x="25" y="7"/>
                      <a:pt x="27" y="10"/>
                    </a:cubicBezTo>
                    <a:cubicBezTo>
                      <a:pt x="29" y="13"/>
                      <a:pt x="30" y="16"/>
                      <a:pt x="30" y="21"/>
                    </a:cubicBezTo>
                    <a:cubicBezTo>
                      <a:pt x="30" y="25"/>
                      <a:pt x="29" y="29"/>
                      <a:pt x="27" y="31"/>
                    </a:cubicBezTo>
                    <a:cubicBezTo>
                      <a:pt x="25" y="34"/>
                      <a:pt x="22" y="35"/>
                      <a:pt x="18" y="35"/>
                    </a:cubicBezTo>
                    <a:moveTo>
                      <a:pt x="18" y="0"/>
                    </a:moveTo>
                    <a:cubicBezTo>
                      <a:pt x="16" y="0"/>
                      <a:pt x="13" y="0"/>
                      <a:pt x="11" y="1"/>
                    </a:cubicBezTo>
                    <a:cubicBezTo>
                      <a:pt x="9" y="2"/>
                      <a:pt x="7" y="4"/>
                      <a:pt x="5" y="5"/>
                    </a:cubicBezTo>
                    <a:cubicBezTo>
                      <a:pt x="3" y="7"/>
                      <a:pt x="2" y="10"/>
                      <a:pt x="1" y="12"/>
                    </a:cubicBezTo>
                    <a:cubicBezTo>
                      <a:pt x="0" y="15"/>
                      <a:pt x="0" y="18"/>
                      <a:pt x="0" y="21"/>
                    </a:cubicBezTo>
                    <a:cubicBezTo>
                      <a:pt x="0" y="24"/>
                      <a:pt x="0" y="27"/>
                      <a:pt x="1" y="29"/>
                    </a:cubicBezTo>
                    <a:cubicBezTo>
                      <a:pt x="2" y="32"/>
                      <a:pt x="3" y="34"/>
                      <a:pt x="5" y="36"/>
                    </a:cubicBezTo>
                    <a:cubicBezTo>
                      <a:pt x="7" y="38"/>
                      <a:pt x="9" y="39"/>
                      <a:pt x="11" y="40"/>
                    </a:cubicBezTo>
                    <a:cubicBezTo>
                      <a:pt x="13" y="41"/>
                      <a:pt x="16" y="42"/>
                      <a:pt x="18" y="42"/>
                    </a:cubicBezTo>
                    <a:cubicBezTo>
                      <a:pt x="21" y="42"/>
                      <a:pt x="24" y="41"/>
                      <a:pt x="26" y="40"/>
                    </a:cubicBezTo>
                    <a:cubicBezTo>
                      <a:pt x="28" y="39"/>
                      <a:pt x="30" y="38"/>
                      <a:pt x="32" y="36"/>
                    </a:cubicBezTo>
                    <a:cubicBezTo>
                      <a:pt x="34" y="34"/>
                      <a:pt x="35" y="32"/>
                      <a:pt x="36" y="29"/>
                    </a:cubicBezTo>
                    <a:cubicBezTo>
                      <a:pt x="37" y="27"/>
                      <a:pt x="37" y="24"/>
                      <a:pt x="37" y="21"/>
                    </a:cubicBezTo>
                    <a:cubicBezTo>
                      <a:pt x="37" y="18"/>
                      <a:pt x="37" y="15"/>
                      <a:pt x="36" y="12"/>
                    </a:cubicBezTo>
                    <a:cubicBezTo>
                      <a:pt x="35" y="10"/>
                      <a:pt x="34" y="7"/>
                      <a:pt x="32" y="5"/>
                    </a:cubicBezTo>
                    <a:cubicBezTo>
                      <a:pt x="30" y="4"/>
                      <a:pt x="28" y="2"/>
                      <a:pt x="26" y="1"/>
                    </a:cubicBezTo>
                    <a:cubicBezTo>
                      <a:pt x="24" y="0"/>
                      <a:pt x="21" y="0"/>
                      <a:pt x="18" y="0"/>
                    </a:cubicBezTo>
                  </a:path>
                </a:pathLst>
              </a:custGeom>
              <a:solidFill>
                <a:srgbClr val="803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4" name="íṡ1íďê">
                <a:extLst>
                  <a:ext uri="{FF2B5EF4-FFF2-40B4-BE49-F238E27FC236}">
                    <a16:creationId xmlns:a16="http://schemas.microsoft.com/office/drawing/2014/main" id="{1A88DD99-2F07-423F-B3CC-F0A4856AFBED}"/>
                  </a:ext>
                </a:extLst>
              </p:cNvPr>
              <p:cNvSpPr/>
              <p:nvPr/>
            </p:nvSpPr>
            <p:spPr bwMode="auto">
              <a:xfrm>
                <a:off x="4555" y="2518"/>
                <a:ext cx="18" cy="24"/>
              </a:xfrm>
              <a:custGeom>
                <a:avLst/>
                <a:gdLst>
                  <a:gd name="T0" fmla="*/ 17 w 31"/>
                  <a:gd name="T1" fmla="*/ 35 h 41"/>
                  <a:gd name="T2" fmla="*/ 10 w 31"/>
                  <a:gd name="T3" fmla="*/ 34 h 41"/>
                  <a:gd name="T4" fmla="*/ 8 w 31"/>
                  <a:gd name="T5" fmla="*/ 29 h 41"/>
                  <a:gd name="T6" fmla="*/ 9 w 31"/>
                  <a:gd name="T7" fmla="*/ 25 h 41"/>
                  <a:gd name="T8" fmla="*/ 11 w 31"/>
                  <a:gd name="T9" fmla="*/ 23 h 41"/>
                  <a:gd name="T10" fmla="*/ 14 w 31"/>
                  <a:gd name="T11" fmla="*/ 22 h 41"/>
                  <a:gd name="T12" fmla="*/ 18 w 31"/>
                  <a:gd name="T13" fmla="*/ 22 h 41"/>
                  <a:gd name="T14" fmla="*/ 22 w 31"/>
                  <a:gd name="T15" fmla="*/ 22 h 41"/>
                  <a:gd name="T16" fmla="*/ 24 w 31"/>
                  <a:gd name="T17" fmla="*/ 23 h 41"/>
                  <a:gd name="T18" fmla="*/ 24 w 31"/>
                  <a:gd name="T19" fmla="*/ 35 h 41"/>
                  <a:gd name="T20" fmla="*/ 21 w 31"/>
                  <a:gd name="T21" fmla="*/ 35 h 41"/>
                  <a:gd name="T22" fmla="*/ 17 w 31"/>
                  <a:gd name="T23" fmla="*/ 35 h 41"/>
                  <a:gd name="T24" fmla="*/ 16 w 31"/>
                  <a:gd name="T25" fmla="*/ 0 h 41"/>
                  <a:gd name="T26" fmla="*/ 9 w 31"/>
                  <a:gd name="T27" fmla="*/ 0 h 41"/>
                  <a:gd name="T28" fmla="*/ 5 w 31"/>
                  <a:gd name="T29" fmla="*/ 1 h 41"/>
                  <a:gd name="T30" fmla="*/ 5 w 31"/>
                  <a:gd name="T31" fmla="*/ 7 h 41"/>
                  <a:gd name="T32" fmla="*/ 9 w 31"/>
                  <a:gd name="T33" fmla="*/ 6 h 41"/>
                  <a:gd name="T34" fmla="*/ 15 w 31"/>
                  <a:gd name="T35" fmla="*/ 6 h 41"/>
                  <a:gd name="T36" fmla="*/ 20 w 31"/>
                  <a:gd name="T37" fmla="*/ 7 h 41"/>
                  <a:gd name="T38" fmla="*/ 23 w 31"/>
                  <a:gd name="T39" fmla="*/ 9 h 41"/>
                  <a:gd name="T40" fmla="*/ 24 w 31"/>
                  <a:gd name="T41" fmla="*/ 12 h 41"/>
                  <a:gd name="T42" fmla="*/ 24 w 31"/>
                  <a:gd name="T43" fmla="*/ 15 h 41"/>
                  <a:gd name="T44" fmla="*/ 24 w 31"/>
                  <a:gd name="T45" fmla="*/ 17 h 41"/>
                  <a:gd name="T46" fmla="*/ 23 w 31"/>
                  <a:gd name="T47" fmla="*/ 17 h 41"/>
                  <a:gd name="T48" fmla="*/ 22 w 31"/>
                  <a:gd name="T49" fmla="*/ 17 h 41"/>
                  <a:gd name="T50" fmla="*/ 19 w 31"/>
                  <a:gd name="T51" fmla="*/ 16 h 41"/>
                  <a:gd name="T52" fmla="*/ 17 w 31"/>
                  <a:gd name="T53" fmla="*/ 16 h 41"/>
                  <a:gd name="T54" fmla="*/ 11 w 31"/>
                  <a:gd name="T55" fmla="*/ 17 h 41"/>
                  <a:gd name="T56" fmla="*/ 5 w 31"/>
                  <a:gd name="T57" fmla="*/ 19 h 41"/>
                  <a:gd name="T58" fmla="*/ 2 w 31"/>
                  <a:gd name="T59" fmla="*/ 23 h 41"/>
                  <a:gd name="T60" fmla="*/ 0 w 31"/>
                  <a:gd name="T61" fmla="*/ 29 h 41"/>
                  <a:gd name="T62" fmla="*/ 2 w 31"/>
                  <a:gd name="T63" fmla="*/ 35 h 41"/>
                  <a:gd name="T64" fmla="*/ 5 w 31"/>
                  <a:gd name="T65" fmla="*/ 39 h 41"/>
                  <a:gd name="T66" fmla="*/ 10 w 31"/>
                  <a:gd name="T67" fmla="*/ 41 h 41"/>
                  <a:gd name="T68" fmla="*/ 16 w 31"/>
                  <a:gd name="T69" fmla="*/ 41 h 41"/>
                  <a:gd name="T70" fmla="*/ 21 w 31"/>
                  <a:gd name="T71" fmla="*/ 41 h 41"/>
                  <a:gd name="T72" fmla="*/ 25 w 31"/>
                  <a:gd name="T73" fmla="*/ 41 h 41"/>
                  <a:gd name="T74" fmla="*/ 29 w 31"/>
                  <a:gd name="T75" fmla="*/ 40 h 41"/>
                  <a:gd name="T76" fmla="*/ 31 w 31"/>
                  <a:gd name="T77" fmla="*/ 40 h 41"/>
                  <a:gd name="T78" fmla="*/ 31 w 31"/>
                  <a:gd name="T79" fmla="*/ 15 h 41"/>
                  <a:gd name="T80" fmla="*/ 31 w 31"/>
                  <a:gd name="T81" fmla="*/ 9 h 41"/>
                  <a:gd name="T82" fmla="*/ 28 w 31"/>
                  <a:gd name="T83" fmla="*/ 4 h 41"/>
                  <a:gd name="T84" fmla="*/ 23 w 31"/>
                  <a:gd name="T85" fmla="*/ 1 h 41"/>
                  <a:gd name="T86" fmla="*/ 16 w 31"/>
                  <a:gd name="T8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41">
                    <a:moveTo>
                      <a:pt x="17" y="35"/>
                    </a:moveTo>
                    <a:cubicBezTo>
                      <a:pt x="14" y="35"/>
                      <a:pt x="12" y="35"/>
                      <a:pt x="10" y="34"/>
                    </a:cubicBezTo>
                    <a:cubicBezTo>
                      <a:pt x="8" y="33"/>
                      <a:pt x="8" y="31"/>
                      <a:pt x="8" y="29"/>
                    </a:cubicBezTo>
                    <a:cubicBezTo>
                      <a:pt x="8" y="27"/>
                      <a:pt x="8" y="26"/>
                      <a:pt x="9" y="25"/>
                    </a:cubicBezTo>
                    <a:cubicBezTo>
                      <a:pt x="9" y="24"/>
                      <a:pt x="10" y="24"/>
                      <a:pt x="11" y="23"/>
                    </a:cubicBezTo>
                    <a:cubicBezTo>
                      <a:pt x="12" y="23"/>
                      <a:pt x="13" y="22"/>
                      <a:pt x="14" y="22"/>
                    </a:cubicBezTo>
                    <a:cubicBezTo>
                      <a:pt x="16" y="22"/>
                      <a:pt x="17" y="22"/>
                      <a:pt x="18" y="22"/>
                    </a:cubicBezTo>
                    <a:cubicBezTo>
                      <a:pt x="19" y="22"/>
                      <a:pt x="21" y="22"/>
                      <a:pt x="22" y="22"/>
                    </a:cubicBezTo>
                    <a:cubicBezTo>
                      <a:pt x="23" y="23"/>
                      <a:pt x="24" y="23"/>
                      <a:pt x="24" y="23"/>
                    </a:cubicBezTo>
                    <a:cubicBezTo>
                      <a:pt x="24" y="35"/>
                      <a:pt x="24" y="35"/>
                      <a:pt x="24" y="35"/>
                    </a:cubicBezTo>
                    <a:cubicBezTo>
                      <a:pt x="24" y="35"/>
                      <a:pt x="23" y="35"/>
                      <a:pt x="21" y="35"/>
                    </a:cubicBezTo>
                    <a:cubicBezTo>
                      <a:pt x="20" y="35"/>
                      <a:pt x="18" y="35"/>
                      <a:pt x="17" y="35"/>
                    </a:cubicBezTo>
                    <a:moveTo>
                      <a:pt x="16" y="0"/>
                    </a:moveTo>
                    <a:cubicBezTo>
                      <a:pt x="14" y="0"/>
                      <a:pt x="11" y="0"/>
                      <a:pt x="9" y="0"/>
                    </a:cubicBezTo>
                    <a:cubicBezTo>
                      <a:pt x="7" y="1"/>
                      <a:pt x="5" y="1"/>
                      <a:pt x="5" y="1"/>
                    </a:cubicBezTo>
                    <a:cubicBezTo>
                      <a:pt x="5" y="7"/>
                      <a:pt x="5" y="7"/>
                      <a:pt x="5" y="7"/>
                    </a:cubicBezTo>
                    <a:cubicBezTo>
                      <a:pt x="6" y="7"/>
                      <a:pt x="8" y="7"/>
                      <a:pt x="9" y="6"/>
                    </a:cubicBezTo>
                    <a:cubicBezTo>
                      <a:pt x="11" y="6"/>
                      <a:pt x="13" y="6"/>
                      <a:pt x="15" y="6"/>
                    </a:cubicBezTo>
                    <a:cubicBezTo>
                      <a:pt x="17" y="6"/>
                      <a:pt x="19" y="6"/>
                      <a:pt x="20" y="7"/>
                    </a:cubicBezTo>
                    <a:cubicBezTo>
                      <a:pt x="21" y="7"/>
                      <a:pt x="22" y="8"/>
                      <a:pt x="23" y="9"/>
                    </a:cubicBezTo>
                    <a:cubicBezTo>
                      <a:pt x="23" y="10"/>
                      <a:pt x="24" y="11"/>
                      <a:pt x="24" y="12"/>
                    </a:cubicBezTo>
                    <a:cubicBezTo>
                      <a:pt x="24" y="13"/>
                      <a:pt x="24" y="14"/>
                      <a:pt x="24" y="15"/>
                    </a:cubicBezTo>
                    <a:cubicBezTo>
                      <a:pt x="24" y="17"/>
                      <a:pt x="24" y="17"/>
                      <a:pt x="24" y="17"/>
                    </a:cubicBezTo>
                    <a:cubicBezTo>
                      <a:pt x="24" y="17"/>
                      <a:pt x="24" y="17"/>
                      <a:pt x="23" y="17"/>
                    </a:cubicBezTo>
                    <a:cubicBezTo>
                      <a:pt x="23" y="17"/>
                      <a:pt x="22" y="17"/>
                      <a:pt x="22" y="17"/>
                    </a:cubicBezTo>
                    <a:cubicBezTo>
                      <a:pt x="21" y="17"/>
                      <a:pt x="20" y="17"/>
                      <a:pt x="19" y="16"/>
                    </a:cubicBezTo>
                    <a:cubicBezTo>
                      <a:pt x="19" y="16"/>
                      <a:pt x="18" y="16"/>
                      <a:pt x="17" y="16"/>
                    </a:cubicBezTo>
                    <a:cubicBezTo>
                      <a:pt x="15" y="16"/>
                      <a:pt x="13" y="17"/>
                      <a:pt x="11" y="17"/>
                    </a:cubicBezTo>
                    <a:cubicBezTo>
                      <a:pt x="9" y="18"/>
                      <a:pt x="7" y="18"/>
                      <a:pt x="5" y="19"/>
                    </a:cubicBezTo>
                    <a:cubicBezTo>
                      <a:pt x="4" y="20"/>
                      <a:pt x="3" y="21"/>
                      <a:pt x="2" y="23"/>
                    </a:cubicBezTo>
                    <a:cubicBezTo>
                      <a:pt x="1" y="25"/>
                      <a:pt x="0" y="27"/>
                      <a:pt x="0" y="29"/>
                    </a:cubicBezTo>
                    <a:cubicBezTo>
                      <a:pt x="0" y="31"/>
                      <a:pt x="1" y="33"/>
                      <a:pt x="2" y="35"/>
                    </a:cubicBezTo>
                    <a:cubicBezTo>
                      <a:pt x="2" y="36"/>
                      <a:pt x="3" y="38"/>
                      <a:pt x="5" y="39"/>
                    </a:cubicBezTo>
                    <a:cubicBezTo>
                      <a:pt x="6" y="40"/>
                      <a:pt x="8" y="40"/>
                      <a:pt x="10" y="41"/>
                    </a:cubicBezTo>
                    <a:cubicBezTo>
                      <a:pt x="12" y="41"/>
                      <a:pt x="14" y="41"/>
                      <a:pt x="16" y="41"/>
                    </a:cubicBezTo>
                    <a:cubicBezTo>
                      <a:pt x="17" y="41"/>
                      <a:pt x="19" y="41"/>
                      <a:pt x="21" y="41"/>
                    </a:cubicBezTo>
                    <a:cubicBezTo>
                      <a:pt x="22" y="41"/>
                      <a:pt x="24" y="41"/>
                      <a:pt x="25" y="41"/>
                    </a:cubicBezTo>
                    <a:cubicBezTo>
                      <a:pt x="27" y="41"/>
                      <a:pt x="28" y="41"/>
                      <a:pt x="29" y="40"/>
                    </a:cubicBezTo>
                    <a:cubicBezTo>
                      <a:pt x="30" y="40"/>
                      <a:pt x="31" y="40"/>
                      <a:pt x="31" y="40"/>
                    </a:cubicBezTo>
                    <a:cubicBezTo>
                      <a:pt x="31" y="15"/>
                      <a:pt x="31" y="15"/>
                      <a:pt x="31" y="15"/>
                    </a:cubicBezTo>
                    <a:cubicBezTo>
                      <a:pt x="31" y="13"/>
                      <a:pt x="31" y="11"/>
                      <a:pt x="31" y="9"/>
                    </a:cubicBezTo>
                    <a:cubicBezTo>
                      <a:pt x="30" y="7"/>
                      <a:pt x="29" y="5"/>
                      <a:pt x="28" y="4"/>
                    </a:cubicBezTo>
                    <a:cubicBezTo>
                      <a:pt x="27" y="3"/>
                      <a:pt x="25" y="2"/>
                      <a:pt x="23" y="1"/>
                    </a:cubicBezTo>
                    <a:cubicBezTo>
                      <a:pt x="21" y="0"/>
                      <a:pt x="19" y="0"/>
                      <a:pt x="16" y="0"/>
                    </a:cubicBezTo>
                  </a:path>
                </a:pathLst>
              </a:custGeom>
              <a:solidFill>
                <a:srgbClr val="803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5" name="íṡḻïdé">
                <a:extLst>
                  <a:ext uri="{FF2B5EF4-FFF2-40B4-BE49-F238E27FC236}">
                    <a16:creationId xmlns:a16="http://schemas.microsoft.com/office/drawing/2014/main" id="{DF54D45A-38E0-47AC-B876-19FA4757A469}"/>
                  </a:ext>
                </a:extLst>
              </p:cNvPr>
              <p:cNvSpPr/>
              <p:nvPr/>
            </p:nvSpPr>
            <p:spPr bwMode="auto">
              <a:xfrm>
                <a:off x="4579" y="2507"/>
                <a:ext cx="20" cy="35"/>
              </a:xfrm>
              <a:custGeom>
                <a:avLst/>
                <a:gdLst>
                  <a:gd name="T0" fmla="*/ 20 w 35"/>
                  <a:gd name="T1" fmla="*/ 54 h 61"/>
                  <a:gd name="T2" fmla="*/ 11 w 35"/>
                  <a:gd name="T3" fmla="*/ 50 h 61"/>
                  <a:gd name="T4" fmla="*/ 8 w 35"/>
                  <a:gd name="T5" fmla="*/ 40 h 61"/>
                  <a:gd name="T6" fmla="*/ 8 w 35"/>
                  <a:gd name="T7" fmla="*/ 34 h 61"/>
                  <a:gd name="T8" fmla="*/ 10 w 35"/>
                  <a:gd name="T9" fmla="*/ 29 h 61"/>
                  <a:gd name="T10" fmla="*/ 14 w 35"/>
                  <a:gd name="T11" fmla="*/ 26 h 61"/>
                  <a:gd name="T12" fmla="*/ 19 w 35"/>
                  <a:gd name="T13" fmla="*/ 25 h 61"/>
                  <a:gd name="T14" fmla="*/ 24 w 35"/>
                  <a:gd name="T15" fmla="*/ 26 h 61"/>
                  <a:gd name="T16" fmla="*/ 28 w 35"/>
                  <a:gd name="T17" fmla="*/ 28 h 61"/>
                  <a:gd name="T18" fmla="*/ 28 w 35"/>
                  <a:gd name="T19" fmla="*/ 53 h 61"/>
                  <a:gd name="T20" fmla="*/ 25 w 35"/>
                  <a:gd name="T21" fmla="*/ 54 h 61"/>
                  <a:gd name="T22" fmla="*/ 20 w 35"/>
                  <a:gd name="T23" fmla="*/ 54 h 61"/>
                  <a:gd name="T24" fmla="*/ 35 w 35"/>
                  <a:gd name="T25" fmla="*/ 0 h 61"/>
                  <a:gd name="T26" fmla="*/ 28 w 35"/>
                  <a:gd name="T27" fmla="*/ 1 h 61"/>
                  <a:gd name="T28" fmla="*/ 28 w 35"/>
                  <a:gd name="T29" fmla="*/ 21 h 61"/>
                  <a:gd name="T30" fmla="*/ 24 w 35"/>
                  <a:gd name="T31" fmla="*/ 20 h 61"/>
                  <a:gd name="T32" fmla="*/ 18 w 35"/>
                  <a:gd name="T33" fmla="*/ 19 h 61"/>
                  <a:gd name="T34" fmla="*/ 10 w 35"/>
                  <a:gd name="T35" fmla="*/ 20 h 61"/>
                  <a:gd name="T36" fmla="*/ 5 w 35"/>
                  <a:gd name="T37" fmla="*/ 25 h 61"/>
                  <a:gd name="T38" fmla="*/ 1 w 35"/>
                  <a:gd name="T39" fmla="*/ 31 h 61"/>
                  <a:gd name="T40" fmla="*/ 0 w 35"/>
                  <a:gd name="T41" fmla="*/ 40 h 61"/>
                  <a:gd name="T42" fmla="*/ 2 w 35"/>
                  <a:gd name="T43" fmla="*/ 48 h 61"/>
                  <a:gd name="T44" fmla="*/ 6 w 35"/>
                  <a:gd name="T45" fmla="*/ 55 h 61"/>
                  <a:gd name="T46" fmla="*/ 12 w 35"/>
                  <a:gd name="T47" fmla="*/ 59 h 61"/>
                  <a:gd name="T48" fmla="*/ 20 w 35"/>
                  <a:gd name="T49" fmla="*/ 61 h 61"/>
                  <a:gd name="T50" fmla="*/ 29 w 35"/>
                  <a:gd name="T51" fmla="*/ 60 h 61"/>
                  <a:gd name="T52" fmla="*/ 35 w 35"/>
                  <a:gd name="T53" fmla="*/ 58 h 61"/>
                  <a:gd name="T54" fmla="*/ 35 w 35"/>
                  <a:gd name="T5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61">
                    <a:moveTo>
                      <a:pt x="20" y="54"/>
                    </a:moveTo>
                    <a:cubicBezTo>
                      <a:pt x="16" y="54"/>
                      <a:pt x="13" y="53"/>
                      <a:pt x="11" y="50"/>
                    </a:cubicBezTo>
                    <a:cubicBezTo>
                      <a:pt x="9" y="48"/>
                      <a:pt x="8" y="44"/>
                      <a:pt x="8" y="40"/>
                    </a:cubicBezTo>
                    <a:cubicBezTo>
                      <a:pt x="8" y="38"/>
                      <a:pt x="8" y="36"/>
                      <a:pt x="8" y="34"/>
                    </a:cubicBezTo>
                    <a:cubicBezTo>
                      <a:pt x="9" y="32"/>
                      <a:pt x="9" y="31"/>
                      <a:pt x="10" y="29"/>
                    </a:cubicBezTo>
                    <a:cubicBezTo>
                      <a:pt x="11" y="28"/>
                      <a:pt x="12" y="27"/>
                      <a:pt x="14" y="26"/>
                    </a:cubicBezTo>
                    <a:cubicBezTo>
                      <a:pt x="15" y="25"/>
                      <a:pt x="17" y="25"/>
                      <a:pt x="19" y="25"/>
                    </a:cubicBezTo>
                    <a:cubicBezTo>
                      <a:pt x="21" y="25"/>
                      <a:pt x="23" y="25"/>
                      <a:pt x="24" y="26"/>
                    </a:cubicBezTo>
                    <a:cubicBezTo>
                      <a:pt x="26" y="27"/>
                      <a:pt x="27" y="27"/>
                      <a:pt x="28" y="28"/>
                    </a:cubicBezTo>
                    <a:cubicBezTo>
                      <a:pt x="28" y="53"/>
                      <a:pt x="28" y="53"/>
                      <a:pt x="28" y="53"/>
                    </a:cubicBezTo>
                    <a:cubicBezTo>
                      <a:pt x="27" y="54"/>
                      <a:pt x="26" y="54"/>
                      <a:pt x="25" y="54"/>
                    </a:cubicBezTo>
                    <a:cubicBezTo>
                      <a:pt x="24" y="54"/>
                      <a:pt x="22" y="54"/>
                      <a:pt x="20" y="54"/>
                    </a:cubicBezTo>
                    <a:moveTo>
                      <a:pt x="35" y="0"/>
                    </a:moveTo>
                    <a:cubicBezTo>
                      <a:pt x="28" y="1"/>
                      <a:pt x="28" y="1"/>
                      <a:pt x="28" y="1"/>
                    </a:cubicBezTo>
                    <a:cubicBezTo>
                      <a:pt x="28" y="21"/>
                      <a:pt x="28" y="21"/>
                      <a:pt x="28" y="21"/>
                    </a:cubicBezTo>
                    <a:cubicBezTo>
                      <a:pt x="27" y="21"/>
                      <a:pt x="26" y="20"/>
                      <a:pt x="24" y="20"/>
                    </a:cubicBezTo>
                    <a:cubicBezTo>
                      <a:pt x="22" y="19"/>
                      <a:pt x="20" y="19"/>
                      <a:pt x="18" y="19"/>
                    </a:cubicBezTo>
                    <a:cubicBezTo>
                      <a:pt x="15" y="19"/>
                      <a:pt x="13" y="19"/>
                      <a:pt x="10" y="20"/>
                    </a:cubicBezTo>
                    <a:cubicBezTo>
                      <a:pt x="8" y="21"/>
                      <a:pt x="6" y="23"/>
                      <a:pt x="5" y="25"/>
                    </a:cubicBezTo>
                    <a:cubicBezTo>
                      <a:pt x="3" y="26"/>
                      <a:pt x="2" y="29"/>
                      <a:pt x="1" y="31"/>
                    </a:cubicBezTo>
                    <a:cubicBezTo>
                      <a:pt x="0" y="34"/>
                      <a:pt x="0" y="37"/>
                      <a:pt x="0" y="40"/>
                    </a:cubicBezTo>
                    <a:cubicBezTo>
                      <a:pt x="0" y="43"/>
                      <a:pt x="1" y="46"/>
                      <a:pt x="2" y="48"/>
                    </a:cubicBezTo>
                    <a:cubicBezTo>
                      <a:pt x="2" y="51"/>
                      <a:pt x="4" y="53"/>
                      <a:pt x="6" y="55"/>
                    </a:cubicBezTo>
                    <a:cubicBezTo>
                      <a:pt x="7" y="57"/>
                      <a:pt x="9" y="58"/>
                      <a:pt x="12" y="59"/>
                    </a:cubicBezTo>
                    <a:cubicBezTo>
                      <a:pt x="14" y="60"/>
                      <a:pt x="17" y="61"/>
                      <a:pt x="20" y="61"/>
                    </a:cubicBezTo>
                    <a:cubicBezTo>
                      <a:pt x="23" y="61"/>
                      <a:pt x="26" y="60"/>
                      <a:pt x="29" y="60"/>
                    </a:cubicBezTo>
                    <a:cubicBezTo>
                      <a:pt x="32" y="59"/>
                      <a:pt x="34" y="59"/>
                      <a:pt x="35" y="58"/>
                    </a:cubicBezTo>
                    <a:cubicBezTo>
                      <a:pt x="35" y="0"/>
                      <a:pt x="35" y="0"/>
                      <a:pt x="35" y="0"/>
                    </a:cubicBezTo>
                  </a:path>
                </a:pathLst>
              </a:custGeom>
              <a:solidFill>
                <a:srgbClr val="803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6" name="íṥḷíḑè">
                <a:extLst>
                  <a:ext uri="{FF2B5EF4-FFF2-40B4-BE49-F238E27FC236}">
                    <a16:creationId xmlns:a16="http://schemas.microsoft.com/office/drawing/2014/main" id="{AB99064B-2320-4A3B-ABF1-96027A4E08E4}"/>
                  </a:ext>
                </a:extLst>
              </p:cNvPr>
              <p:cNvSpPr/>
              <p:nvPr/>
            </p:nvSpPr>
            <p:spPr bwMode="auto">
              <a:xfrm>
                <a:off x="4605" y="2509"/>
                <a:ext cx="6" cy="33"/>
              </a:xfrm>
              <a:custGeom>
                <a:avLst/>
                <a:gdLst>
                  <a:gd name="T0" fmla="*/ 9 w 10"/>
                  <a:gd name="T1" fmla="*/ 17 h 57"/>
                  <a:gd name="T2" fmla="*/ 2 w 10"/>
                  <a:gd name="T3" fmla="*/ 17 h 57"/>
                  <a:gd name="T4" fmla="*/ 2 w 10"/>
                  <a:gd name="T5" fmla="*/ 57 h 57"/>
                  <a:gd name="T6" fmla="*/ 9 w 10"/>
                  <a:gd name="T7" fmla="*/ 57 h 57"/>
                  <a:gd name="T8" fmla="*/ 9 w 10"/>
                  <a:gd name="T9" fmla="*/ 17 h 57"/>
                  <a:gd name="T10" fmla="*/ 5 w 10"/>
                  <a:gd name="T11" fmla="*/ 0 h 57"/>
                  <a:gd name="T12" fmla="*/ 2 w 10"/>
                  <a:gd name="T13" fmla="*/ 1 h 57"/>
                  <a:gd name="T14" fmla="*/ 0 w 10"/>
                  <a:gd name="T15" fmla="*/ 5 h 57"/>
                  <a:gd name="T16" fmla="*/ 2 w 10"/>
                  <a:gd name="T17" fmla="*/ 8 h 57"/>
                  <a:gd name="T18" fmla="*/ 5 w 10"/>
                  <a:gd name="T19" fmla="*/ 9 h 57"/>
                  <a:gd name="T20" fmla="*/ 8 w 10"/>
                  <a:gd name="T21" fmla="*/ 8 h 57"/>
                  <a:gd name="T22" fmla="*/ 10 w 10"/>
                  <a:gd name="T23" fmla="*/ 5 h 57"/>
                  <a:gd name="T24" fmla="*/ 8 w 10"/>
                  <a:gd name="T25" fmla="*/ 1 h 57"/>
                  <a:gd name="T26" fmla="*/ 5 w 10"/>
                  <a:gd name="T2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57">
                    <a:moveTo>
                      <a:pt x="9" y="17"/>
                    </a:moveTo>
                    <a:cubicBezTo>
                      <a:pt x="2" y="17"/>
                      <a:pt x="2" y="17"/>
                      <a:pt x="2" y="17"/>
                    </a:cubicBezTo>
                    <a:cubicBezTo>
                      <a:pt x="2" y="57"/>
                      <a:pt x="2" y="57"/>
                      <a:pt x="2" y="57"/>
                    </a:cubicBezTo>
                    <a:cubicBezTo>
                      <a:pt x="9" y="57"/>
                      <a:pt x="9" y="57"/>
                      <a:pt x="9" y="57"/>
                    </a:cubicBezTo>
                    <a:cubicBezTo>
                      <a:pt x="9" y="17"/>
                      <a:pt x="9" y="17"/>
                      <a:pt x="9" y="17"/>
                    </a:cubicBezTo>
                    <a:moveTo>
                      <a:pt x="5" y="0"/>
                    </a:moveTo>
                    <a:cubicBezTo>
                      <a:pt x="4" y="0"/>
                      <a:pt x="3" y="1"/>
                      <a:pt x="2" y="1"/>
                    </a:cubicBezTo>
                    <a:cubicBezTo>
                      <a:pt x="1" y="2"/>
                      <a:pt x="0" y="3"/>
                      <a:pt x="0" y="5"/>
                    </a:cubicBezTo>
                    <a:cubicBezTo>
                      <a:pt x="0" y="6"/>
                      <a:pt x="1" y="7"/>
                      <a:pt x="2" y="8"/>
                    </a:cubicBezTo>
                    <a:cubicBezTo>
                      <a:pt x="3" y="9"/>
                      <a:pt x="4" y="9"/>
                      <a:pt x="5" y="9"/>
                    </a:cubicBezTo>
                    <a:cubicBezTo>
                      <a:pt x="6" y="9"/>
                      <a:pt x="7" y="9"/>
                      <a:pt x="8" y="8"/>
                    </a:cubicBezTo>
                    <a:cubicBezTo>
                      <a:pt x="9" y="7"/>
                      <a:pt x="10" y="6"/>
                      <a:pt x="10" y="5"/>
                    </a:cubicBezTo>
                    <a:cubicBezTo>
                      <a:pt x="10" y="3"/>
                      <a:pt x="9" y="2"/>
                      <a:pt x="8" y="1"/>
                    </a:cubicBezTo>
                    <a:cubicBezTo>
                      <a:pt x="7" y="1"/>
                      <a:pt x="6" y="0"/>
                      <a:pt x="5" y="0"/>
                    </a:cubicBezTo>
                  </a:path>
                </a:pathLst>
              </a:custGeom>
              <a:solidFill>
                <a:srgbClr val="803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7" name="i$1ídê">
                <a:extLst>
                  <a:ext uri="{FF2B5EF4-FFF2-40B4-BE49-F238E27FC236}">
                    <a16:creationId xmlns:a16="http://schemas.microsoft.com/office/drawing/2014/main" id="{D8F1D574-4849-447B-AF5C-357260D08ADB}"/>
                  </a:ext>
                </a:extLst>
              </p:cNvPr>
              <p:cNvSpPr/>
              <p:nvPr/>
            </p:nvSpPr>
            <p:spPr bwMode="auto">
              <a:xfrm>
                <a:off x="4617" y="2518"/>
                <a:ext cx="18" cy="24"/>
              </a:xfrm>
              <a:custGeom>
                <a:avLst/>
                <a:gdLst>
                  <a:gd name="T0" fmla="*/ 16 w 32"/>
                  <a:gd name="T1" fmla="*/ 0 h 41"/>
                  <a:gd name="T2" fmla="*/ 6 w 32"/>
                  <a:gd name="T3" fmla="*/ 1 h 41"/>
                  <a:gd name="T4" fmla="*/ 0 w 32"/>
                  <a:gd name="T5" fmla="*/ 2 h 41"/>
                  <a:gd name="T6" fmla="*/ 0 w 32"/>
                  <a:gd name="T7" fmla="*/ 41 h 41"/>
                  <a:gd name="T8" fmla="*/ 7 w 32"/>
                  <a:gd name="T9" fmla="*/ 41 h 41"/>
                  <a:gd name="T10" fmla="*/ 7 w 32"/>
                  <a:gd name="T11" fmla="*/ 7 h 41"/>
                  <a:gd name="T12" fmla="*/ 8 w 32"/>
                  <a:gd name="T13" fmla="*/ 7 h 41"/>
                  <a:gd name="T14" fmla="*/ 10 w 32"/>
                  <a:gd name="T15" fmla="*/ 6 h 41"/>
                  <a:gd name="T16" fmla="*/ 13 w 32"/>
                  <a:gd name="T17" fmla="*/ 6 h 41"/>
                  <a:gd name="T18" fmla="*/ 15 w 32"/>
                  <a:gd name="T19" fmla="*/ 6 h 41"/>
                  <a:gd name="T20" fmla="*/ 20 w 32"/>
                  <a:gd name="T21" fmla="*/ 7 h 41"/>
                  <a:gd name="T22" fmla="*/ 23 w 32"/>
                  <a:gd name="T23" fmla="*/ 9 h 41"/>
                  <a:gd name="T24" fmla="*/ 25 w 32"/>
                  <a:gd name="T25" fmla="*/ 13 h 41"/>
                  <a:gd name="T26" fmla="*/ 25 w 32"/>
                  <a:gd name="T27" fmla="*/ 20 h 41"/>
                  <a:gd name="T28" fmla="*/ 25 w 32"/>
                  <a:gd name="T29" fmla="*/ 41 h 41"/>
                  <a:gd name="T30" fmla="*/ 32 w 32"/>
                  <a:gd name="T31" fmla="*/ 41 h 41"/>
                  <a:gd name="T32" fmla="*/ 32 w 32"/>
                  <a:gd name="T33" fmla="*/ 18 h 41"/>
                  <a:gd name="T34" fmla="*/ 31 w 32"/>
                  <a:gd name="T35" fmla="*/ 11 h 41"/>
                  <a:gd name="T36" fmla="*/ 29 w 32"/>
                  <a:gd name="T37" fmla="*/ 5 h 41"/>
                  <a:gd name="T38" fmla="*/ 24 w 32"/>
                  <a:gd name="T39" fmla="*/ 1 h 41"/>
                  <a:gd name="T40" fmla="*/ 16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16" y="0"/>
                    </a:moveTo>
                    <a:cubicBezTo>
                      <a:pt x="12" y="0"/>
                      <a:pt x="9" y="0"/>
                      <a:pt x="6" y="1"/>
                    </a:cubicBezTo>
                    <a:cubicBezTo>
                      <a:pt x="4" y="1"/>
                      <a:pt x="2" y="1"/>
                      <a:pt x="0" y="2"/>
                    </a:cubicBezTo>
                    <a:cubicBezTo>
                      <a:pt x="0" y="41"/>
                      <a:pt x="0" y="41"/>
                      <a:pt x="0" y="41"/>
                    </a:cubicBezTo>
                    <a:cubicBezTo>
                      <a:pt x="7" y="41"/>
                      <a:pt x="7" y="41"/>
                      <a:pt x="7" y="41"/>
                    </a:cubicBezTo>
                    <a:cubicBezTo>
                      <a:pt x="7" y="7"/>
                      <a:pt x="7" y="7"/>
                      <a:pt x="7" y="7"/>
                    </a:cubicBezTo>
                    <a:cubicBezTo>
                      <a:pt x="7" y="7"/>
                      <a:pt x="8" y="7"/>
                      <a:pt x="8" y="7"/>
                    </a:cubicBezTo>
                    <a:cubicBezTo>
                      <a:pt x="9" y="7"/>
                      <a:pt x="10" y="7"/>
                      <a:pt x="10" y="6"/>
                    </a:cubicBezTo>
                    <a:cubicBezTo>
                      <a:pt x="11" y="6"/>
                      <a:pt x="12" y="6"/>
                      <a:pt x="13" y="6"/>
                    </a:cubicBezTo>
                    <a:cubicBezTo>
                      <a:pt x="14" y="6"/>
                      <a:pt x="14" y="6"/>
                      <a:pt x="15" y="6"/>
                    </a:cubicBezTo>
                    <a:cubicBezTo>
                      <a:pt x="17" y="6"/>
                      <a:pt x="19" y="6"/>
                      <a:pt x="20" y="7"/>
                    </a:cubicBezTo>
                    <a:cubicBezTo>
                      <a:pt x="21" y="7"/>
                      <a:pt x="22" y="8"/>
                      <a:pt x="23" y="9"/>
                    </a:cubicBezTo>
                    <a:cubicBezTo>
                      <a:pt x="24" y="10"/>
                      <a:pt x="24" y="12"/>
                      <a:pt x="25" y="13"/>
                    </a:cubicBezTo>
                    <a:cubicBezTo>
                      <a:pt x="25" y="15"/>
                      <a:pt x="25" y="17"/>
                      <a:pt x="25" y="20"/>
                    </a:cubicBezTo>
                    <a:cubicBezTo>
                      <a:pt x="25" y="41"/>
                      <a:pt x="25" y="41"/>
                      <a:pt x="25" y="41"/>
                    </a:cubicBezTo>
                    <a:cubicBezTo>
                      <a:pt x="32" y="41"/>
                      <a:pt x="32" y="41"/>
                      <a:pt x="32" y="41"/>
                    </a:cubicBezTo>
                    <a:cubicBezTo>
                      <a:pt x="32" y="18"/>
                      <a:pt x="32" y="18"/>
                      <a:pt x="32" y="18"/>
                    </a:cubicBezTo>
                    <a:cubicBezTo>
                      <a:pt x="32" y="15"/>
                      <a:pt x="32" y="13"/>
                      <a:pt x="31" y="11"/>
                    </a:cubicBezTo>
                    <a:cubicBezTo>
                      <a:pt x="31" y="8"/>
                      <a:pt x="30" y="7"/>
                      <a:pt x="29" y="5"/>
                    </a:cubicBezTo>
                    <a:cubicBezTo>
                      <a:pt x="28" y="3"/>
                      <a:pt x="26" y="2"/>
                      <a:pt x="24" y="1"/>
                    </a:cubicBezTo>
                    <a:cubicBezTo>
                      <a:pt x="22" y="0"/>
                      <a:pt x="19" y="0"/>
                      <a:pt x="16" y="0"/>
                    </a:cubicBezTo>
                  </a:path>
                </a:pathLst>
              </a:custGeom>
              <a:solidFill>
                <a:srgbClr val="803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8" name="îṩļiḓé">
                <a:extLst>
                  <a:ext uri="{FF2B5EF4-FFF2-40B4-BE49-F238E27FC236}">
                    <a16:creationId xmlns:a16="http://schemas.microsoft.com/office/drawing/2014/main" id="{579E6861-E948-441D-ABA9-9098BECA6C6D}"/>
                  </a:ext>
                </a:extLst>
              </p:cNvPr>
              <p:cNvSpPr/>
              <p:nvPr/>
            </p:nvSpPr>
            <p:spPr bwMode="auto">
              <a:xfrm>
                <a:off x="4641" y="2518"/>
                <a:ext cx="19" cy="32"/>
              </a:xfrm>
              <a:custGeom>
                <a:avLst/>
                <a:gdLst>
                  <a:gd name="T0" fmla="*/ 18 w 34"/>
                  <a:gd name="T1" fmla="*/ 33 h 55"/>
                  <a:gd name="T2" fmla="*/ 14 w 34"/>
                  <a:gd name="T3" fmla="*/ 32 h 55"/>
                  <a:gd name="T4" fmla="*/ 11 w 34"/>
                  <a:gd name="T5" fmla="*/ 30 h 55"/>
                  <a:gd name="T6" fmla="*/ 8 w 34"/>
                  <a:gd name="T7" fmla="*/ 26 h 55"/>
                  <a:gd name="T8" fmla="*/ 7 w 34"/>
                  <a:gd name="T9" fmla="*/ 20 h 55"/>
                  <a:gd name="T10" fmla="*/ 10 w 34"/>
                  <a:gd name="T11" fmla="*/ 10 h 55"/>
                  <a:gd name="T12" fmla="*/ 19 w 34"/>
                  <a:gd name="T13" fmla="*/ 6 h 55"/>
                  <a:gd name="T14" fmla="*/ 24 w 34"/>
                  <a:gd name="T15" fmla="*/ 6 h 55"/>
                  <a:gd name="T16" fmla="*/ 27 w 34"/>
                  <a:gd name="T17" fmla="*/ 7 h 55"/>
                  <a:gd name="T18" fmla="*/ 27 w 34"/>
                  <a:gd name="T19" fmla="*/ 30 h 55"/>
                  <a:gd name="T20" fmla="*/ 23 w 34"/>
                  <a:gd name="T21" fmla="*/ 32 h 55"/>
                  <a:gd name="T22" fmla="*/ 18 w 34"/>
                  <a:gd name="T23" fmla="*/ 33 h 55"/>
                  <a:gd name="T24" fmla="*/ 19 w 34"/>
                  <a:gd name="T25" fmla="*/ 0 h 55"/>
                  <a:gd name="T26" fmla="*/ 11 w 34"/>
                  <a:gd name="T27" fmla="*/ 1 h 55"/>
                  <a:gd name="T28" fmla="*/ 5 w 34"/>
                  <a:gd name="T29" fmla="*/ 5 h 55"/>
                  <a:gd name="T30" fmla="*/ 1 w 34"/>
                  <a:gd name="T31" fmla="*/ 12 h 55"/>
                  <a:gd name="T32" fmla="*/ 0 w 34"/>
                  <a:gd name="T33" fmla="*/ 20 h 55"/>
                  <a:gd name="T34" fmla="*/ 1 w 34"/>
                  <a:gd name="T35" fmla="*/ 28 h 55"/>
                  <a:gd name="T36" fmla="*/ 5 w 34"/>
                  <a:gd name="T37" fmla="*/ 34 h 55"/>
                  <a:gd name="T38" fmla="*/ 11 w 34"/>
                  <a:gd name="T39" fmla="*/ 38 h 55"/>
                  <a:gd name="T40" fmla="*/ 17 w 34"/>
                  <a:gd name="T41" fmla="*/ 39 h 55"/>
                  <a:gd name="T42" fmla="*/ 24 w 34"/>
                  <a:gd name="T43" fmla="*/ 38 h 55"/>
                  <a:gd name="T44" fmla="*/ 27 w 34"/>
                  <a:gd name="T45" fmla="*/ 37 h 55"/>
                  <a:gd name="T46" fmla="*/ 27 w 34"/>
                  <a:gd name="T47" fmla="*/ 38 h 55"/>
                  <a:gd name="T48" fmla="*/ 24 w 34"/>
                  <a:gd name="T49" fmla="*/ 46 h 55"/>
                  <a:gd name="T50" fmla="*/ 15 w 34"/>
                  <a:gd name="T51" fmla="*/ 49 h 55"/>
                  <a:gd name="T52" fmla="*/ 9 w 34"/>
                  <a:gd name="T53" fmla="*/ 48 h 55"/>
                  <a:gd name="T54" fmla="*/ 3 w 34"/>
                  <a:gd name="T55" fmla="*/ 47 h 55"/>
                  <a:gd name="T56" fmla="*/ 2 w 34"/>
                  <a:gd name="T57" fmla="*/ 53 h 55"/>
                  <a:gd name="T58" fmla="*/ 8 w 34"/>
                  <a:gd name="T59" fmla="*/ 54 h 55"/>
                  <a:gd name="T60" fmla="*/ 15 w 34"/>
                  <a:gd name="T61" fmla="*/ 55 h 55"/>
                  <a:gd name="T62" fmla="*/ 29 w 34"/>
                  <a:gd name="T63" fmla="*/ 51 h 55"/>
                  <a:gd name="T64" fmla="*/ 34 w 34"/>
                  <a:gd name="T65" fmla="*/ 38 h 55"/>
                  <a:gd name="T66" fmla="*/ 34 w 34"/>
                  <a:gd name="T67" fmla="*/ 2 h 55"/>
                  <a:gd name="T68" fmla="*/ 28 w 34"/>
                  <a:gd name="T69" fmla="*/ 1 h 55"/>
                  <a:gd name="T70" fmla="*/ 19 w 34"/>
                  <a:gd name="T7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55">
                    <a:moveTo>
                      <a:pt x="18" y="33"/>
                    </a:moveTo>
                    <a:cubicBezTo>
                      <a:pt x="17" y="33"/>
                      <a:pt x="15" y="33"/>
                      <a:pt x="14" y="32"/>
                    </a:cubicBezTo>
                    <a:cubicBezTo>
                      <a:pt x="13" y="32"/>
                      <a:pt x="12" y="31"/>
                      <a:pt x="11" y="30"/>
                    </a:cubicBezTo>
                    <a:cubicBezTo>
                      <a:pt x="10" y="29"/>
                      <a:pt x="9" y="27"/>
                      <a:pt x="8" y="26"/>
                    </a:cubicBezTo>
                    <a:cubicBezTo>
                      <a:pt x="8" y="24"/>
                      <a:pt x="7" y="22"/>
                      <a:pt x="7" y="20"/>
                    </a:cubicBezTo>
                    <a:cubicBezTo>
                      <a:pt x="7" y="16"/>
                      <a:pt x="8" y="12"/>
                      <a:pt x="10" y="10"/>
                    </a:cubicBezTo>
                    <a:cubicBezTo>
                      <a:pt x="12" y="7"/>
                      <a:pt x="15" y="6"/>
                      <a:pt x="19" y="6"/>
                    </a:cubicBezTo>
                    <a:cubicBezTo>
                      <a:pt x="21" y="6"/>
                      <a:pt x="23" y="6"/>
                      <a:pt x="24" y="6"/>
                    </a:cubicBezTo>
                    <a:cubicBezTo>
                      <a:pt x="25" y="7"/>
                      <a:pt x="26" y="7"/>
                      <a:pt x="27" y="7"/>
                    </a:cubicBezTo>
                    <a:cubicBezTo>
                      <a:pt x="27" y="30"/>
                      <a:pt x="27" y="30"/>
                      <a:pt x="27" y="30"/>
                    </a:cubicBezTo>
                    <a:cubicBezTo>
                      <a:pt x="26" y="31"/>
                      <a:pt x="25" y="32"/>
                      <a:pt x="23" y="32"/>
                    </a:cubicBezTo>
                    <a:cubicBezTo>
                      <a:pt x="22" y="33"/>
                      <a:pt x="20" y="33"/>
                      <a:pt x="18" y="33"/>
                    </a:cubicBezTo>
                    <a:moveTo>
                      <a:pt x="19" y="0"/>
                    </a:moveTo>
                    <a:cubicBezTo>
                      <a:pt x="16" y="0"/>
                      <a:pt x="13" y="0"/>
                      <a:pt x="11" y="1"/>
                    </a:cubicBezTo>
                    <a:cubicBezTo>
                      <a:pt x="9" y="2"/>
                      <a:pt x="7" y="4"/>
                      <a:pt x="5" y="5"/>
                    </a:cubicBezTo>
                    <a:cubicBezTo>
                      <a:pt x="3" y="7"/>
                      <a:pt x="2" y="9"/>
                      <a:pt x="1" y="12"/>
                    </a:cubicBezTo>
                    <a:cubicBezTo>
                      <a:pt x="0" y="14"/>
                      <a:pt x="0" y="17"/>
                      <a:pt x="0" y="20"/>
                    </a:cubicBezTo>
                    <a:cubicBezTo>
                      <a:pt x="0" y="23"/>
                      <a:pt x="0" y="26"/>
                      <a:pt x="1" y="28"/>
                    </a:cubicBezTo>
                    <a:cubicBezTo>
                      <a:pt x="2" y="31"/>
                      <a:pt x="3" y="33"/>
                      <a:pt x="5" y="34"/>
                    </a:cubicBezTo>
                    <a:cubicBezTo>
                      <a:pt x="7" y="36"/>
                      <a:pt x="8" y="37"/>
                      <a:pt x="11" y="38"/>
                    </a:cubicBezTo>
                    <a:cubicBezTo>
                      <a:pt x="13" y="39"/>
                      <a:pt x="15" y="39"/>
                      <a:pt x="17" y="39"/>
                    </a:cubicBezTo>
                    <a:cubicBezTo>
                      <a:pt x="20" y="39"/>
                      <a:pt x="22" y="39"/>
                      <a:pt x="24" y="38"/>
                    </a:cubicBezTo>
                    <a:cubicBezTo>
                      <a:pt x="25" y="38"/>
                      <a:pt x="26" y="37"/>
                      <a:pt x="27" y="37"/>
                    </a:cubicBezTo>
                    <a:cubicBezTo>
                      <a:pt x="27" y="38"/>
                      <a:pt x="27" y="38"/>
                      <a:pt x="27" y="38"/>
                    </a:cubicBezTo>
                    <a:cubicBezTo>
                      <a:pt x="27" y="42"/>
                      <a:pt x="26" y="45"/>
                      <a:pt x="24" y="46"/>
                    </a:cubicBezTo>
                    <a:cubicBezTo>
                      <a:pt x="22" y="48"/>
                      <a:pt x="19" y="49"/>
                      <a:pt x="15" y="49"/>
                    </a:cubicBezTo>
                    <a:cubicBezTo>
                      <a:pt x="13" y="49"/>
                      <a:pt x="11" y="49"/>
                      <a:pt x="9" y="48"/>
                    </a:cubicBezTo>
                    <a:cubicBezTo>
                      <a:pt x="7" y="48"/>
                      <a:pt x="5" y="47"/>
                      <a:pt x="3" y="47"/>
                    </a:cubicBezTo>
                    <a:cubicBezTo>
                      <a:pt x="2" y="53"/>
                      <a:pt x="2" y="53"/>
                      <a:pt x="2" y="53"/>
                    </a:cubicBezTo>
                    <a:cubicBezTo>
                      <a:pt x="4" y="54"/>
                      <a:pt x="6" y="54"/>
                      <a:pt x="8" y="54"/>
                    </a:cubicBezTo>
                    <a:cubicBezTo>
                      <a:pt x="10" y="55"/>
                      <a:pt x="12" y="55"/>
                      <a:pt x="15" y="55"/>
                    </a:cubicBezTo>
                    <a:cubicBezTo>
                      <a:pt x="21" y="55"/>
                      <a:pt x="26" y="54"/>
                      <a:pt x="29" y="51"/>
                    </a:cubicBezTo>
                    <a:cubicBezTo>
                      <a:pt x="33" y="48"/>
                      <a:pt x="34" y="44"/>
                      <a:pt x="34" y="38"/>
                    </a:cubicBezTo>
                    <a:cubicBezTo>
                      <a:pt x="34" y="2"/>
                      <a:pt x="34" y="2"/>
                      <a:pt x="34" y="2"/>
                    </a:cubicBezTo>
                    <a:cubicBezTo>
                      <a:pt x="32" y="2"/>
                      <a:pt x="30" y="1"/>
                      <a:pt x="28" y="1"/>
                    </a:cubicBezTo>
                    <a:cubicBezTo>
                      <a:pt x="25" y="0"/>
                      <a:pt x="23" y="0"/>
                      <a:pt x="19" y="0"/>
                    </a:cubicBezTo>
                  </a:path>
                </a:pathLst>
              </a:custGeom>
              <a:solidFill>
                <a:srgbClr val="803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9" name="ïṥľîḋé">
                <a:extLst>
                  <a:ext uri="{FF2B5EF4-FFF2-40B4-BE49-F238E27FC236}">
                    <a16:creationId xmlns:a16="http://schemas.microsoft.com/office/drawing/2014/main" id="{2195236D-8A74-4A5A-8E9C-720B1BB37F08}"/>
                  </a:ext>
                </a:extLst>
              </p:cNvPr>
              <p:cNvSpPr/>
              <p:nvPr/>
            </p:nvSpPr>
            <p:spPr bwMode="auto">
              <a:xfrm>
                <a:off x="4676" y="2536"/>
                <a:ext cx="7" cy="6"/>
              </a:xfrm>
              <a:custGeom>
                <a:avLst/>
                <a:gdLst>
                  <a:gd name="T0" fmla="*/ 5 w 11"/>
                  <a:gd name="T1" fmla="*/ 0 h 11"/>
                  <a:gd name="T2" fmla="*/ 2 w 11"/>
                  <a:gd name="T3" fmla="*/ 2 h 11"/>
                  <a:gd name="T4" fmla="*/ 0 w 11"/>
                  <a:gd name="T5" fmla="*/ 5 h 11"/>
                  <a:gd name="T6" fmla="*/ 2 w 11"/>
                  <a:gd name="T7" fmla="*/ 9 h 11"/>
                  <a:gd name="T8" fmla="*/ 5 w 11"/>
                  <a:gd name="T9" fmla="*/ 11 h 11"/>
                  <a:gd name="T10" fmla="*/ 9 w 11"/>
                  <a:gd name="T11" fmla="*/ 9 h 11"/>
                  <a:gd name="T12" fmla="*/ 11 w 11"/>
                  <a:gd name="T13" fmla="*/ 5 h 11"/>
                  <a:gd name="T14" fmla="*/ 9 w 11"/>
                  <a:gd name="T15" fmla="*/ 2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3" y="1"/>
                      <a:pt x="2" y="2"/>
                    </a:cubicBezTo>
                    <a:cubicBezTo>
                      <a:pt x="1" y="3"/>
                      <a:pt x="0" y="4"/>
                      <a:pt x="0" y="5"/>
                    </a:cubicBezTo>
                    <a:cubicBezTo>
                      <a:pt x="0" y="7"/>
                      <a:pt x="1" y="8"/>
                      <a:pt x="2" y="9"/>
                    </a:cubicBezTo>
                    <a:cubicBezTo>
                      <a:pt x="3" y="10"/>
                      <a:pt x="4" y="11"/>
                      <a:pt x="5" y="11"/>
                    </a:cubicBezTo>
                    <a:cubicBezTo>
                      <a:pt x="7" y="11"/>
                      <a:pt x="8" y="10"/>
                      <a:pt x="9" y="9"/>
                    </a:cubicBezTo>
                    <a:cubicBezTo>
                      <a:pt x="10" y="8"/>
                      <a:pt x="11" y="7"/>
                      <a:pt x="11" y="5"/>
                    </a:cubicBezTo>
                    <a:cubicBezTo>
                      <a:pt x="11" y="4"/>
                      <a:pt x="10" y="3"/>
                      <a:pt x="9" y="2"/>
                    </a:cubicBezTo>
                    <a:cubicBezTo>
                      <a:pt x="8" y="1"/>
                      <a:pt x="7" y="0"/>
                      <a:pt x="5" y="0"/>
                    </a:cubicBezTo>
                  </a:path>
                </a:pathLst>
              </a:custGeom>
              <a:solidFill>
                <a:srgbClr val="803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0" name="ïŝ1ïdê">
                <a:extLst>
                  <a:ext uri="{FF2B5EF4-FFF2-40B4-BE49-F238E27FC236}">
                    <a16:creationId xmlns:a16="http://schemas.microsoft.com/office/drawing/2014/main" id="{B9307CBD-50A6-4904-9240-C4A7905B91AD}"/>
                  </a:ext>
                </a:extLst>
              </p:cNvPr>
              <p:cNvSpPr/>
              <p:nvPr/>
            </p:nvSpPr>
            <p:spPr bwMode="auto">
              <a:xfrm>
                <a:off x="4687" y="2536"/>
                <a:ext cx="7" cy="6"/>
              </a:xfrm>
              <a:custGeom>
                <a:avLst/>
                <a:gdLst>
                  <a:gd name="T0" fmla="*/ 5 w 11"/>
                  <a:gd name="T1" fmla="*/ 0 h 11"/>
                  <a:gd name="T2" fmla="*/ 2 w 11"/>
                  <a:gd name="T3" fmla="*/ 2 h 11"/>
                  <a:gd name="T4" fmla="*/ 0 w 11"/>
                  <a:gd name="T5" fmla="*/ 5 h 11"/>
                  <a:gd name="T6" fmla="*/ 2 w 11"/>
                  <a:gd name="T7" fmla="*/ 9 h 11"/>
                  <a:gd name="T8" fmla="*/ 5 w 11"/>
                  <a:gd name="T9" fmla="*/ 11 h 11"/>
                  <a:gd name="T10" fmla="*/ 9 w 11"/>
                  <a:gd name="T11" fmla="*/ 9 h 11"/>
                  <a:gd name="T12" fmla="*/ 11 w 11"/>
                  <a:gd name="T13" fmla="*/ 5 h 11"/>
                  <a:gd name="T14" fmla="*/ 9 w 11"/>
                  <a:gd name="T15" fmla="*/ 2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3" y="1"/>
                      <a:pt x="2" y="2"/>
                    </a:cubicBezTo>
                    <a:cubicBezTo>
                      <a:pt x="1" y="3"/>
                      <a:pt x="0" y="4"/>
                      <a:pt x="0" y="5"/>
                    </a:cubicBezTo>
                    <a:cubicBezTo>
                      <a:pt x="0" y="7"/>
                      <a:pt x="1" y="8"/>
                      <a:pt x="2" y="9"/>
                    </a:cubicBezTo>
                    <a:cubicBezTo>
                      <a:pt x="3" y="10"/>
                      <a:pt x="4" y="11"/>
                      <a:pt x="5" y="11"/>
                    </a:cubicBezTo>
                    <a:cubicBezTo>
                      <a:pt x="7" y="11"/>
                      <a:pt x="8" y="10"/>
                      <a:pt x="9" y="9"/>
                    </a:cubicBezTo>
                    <a:cubicBezTo>
                      <a:pt x="10" y="8"/>
                      <a:pt x="11" y="7"/>
                      <a:pt x="11" y="5"/>
                    </a:cubicBezTo>
                    <a:cubicBezTo>
                      <a:pt x="11" y="4"/>
                      <a:pt x="10" y="3"/>
                      <a:pt x="9" y="2"/>
                    </a:cubicBezTo>
                    <a:cubicBezTo>
                      <a:pt x="8" y="1"/>
                      <a:pt x="7" y="0"/>
                      <a:pt x="5" y="0"/>
                    </a:cubicBezTo>
                  </a:path>
                </a:pathLst>
              </a:custGeom>
              <a:solidFill>
                <a:srgbClr val="803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1" name="iṣḷïḓé">
                <a:extLst>
                  <a:ext uri="{FF2B5EF4-FFF2-40B4-BE49-F238E27FC236}">
                    <a16:creationId xmlns:a16="http://schemas.microsoft.com/office/drawing/2014/main" id="{B35AC998-B993-476E-9D0A-A35E0EDA11CB}"/>
                  </a:ext>
                </a:extLst>
              </p:cNvPr>
              <p:cNvSpPr/>
              <p:nvPr/>
            </p:nvSpPr>
            <p:spPr bwMode="auto">
              <a:xfrm>
                <a:off x="4698" y="2536"/>
                <a:ext cx="6" cy="6"/>
              </a:xfrm>
              <a:custGeom>
                <a:avLst/>
                <a:gdLst>
                  <a:gd name="T0" fmla="*/ 5 w 10"/>
                  <a:gd name="T1" fmla="*/ 0 h 11"/>
                  <a:gd name="T2" fmla="*/ 2 w 10"/>
                  <a:gd name="T3" fmla="*/ 2 h 11"/>
                  <a:gd name="T4" fmla="*/ 0 w 10"/>
                  <a:gd name="T5" fmla="*/ 5 h 11"/>
                  <a:gd name="T6" fmla="*/ 2 w 10"/>
                  <a:gd name="T7" fmla="*/ 9 h 11"/>
                  <a:gd name="T8" fmla="*/ 5 w 10"/>
                  <a:gd name="T9" fmla="*/ 11 h 11"/>
                  <a:gd name="T10" fmla="*/ 9 w 10"/>
                  <a:gd name="T11" fmla="*/ 9 h 11"/>
                  <a:gd name="T12" fmla="*/ 10 w 10"/>
                  <a:gd name="T13" fmla="*/ 5 h 11"/>
                  <a:gd name="T14" fmla="*/ 9 w 10"/>
                  <a:gd name="T15" fmla="*/ 2 h 11"/>
                  <a:gd name="T16" fmla="*/ 5 w 10"/>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5" y="0"/>
                    </a:moveTo>
                    <a:cubicBezTo>
                      <a:pt x="4" y="0"/>
                      <a:pt x="2" y="1"/>
                      <a:pt x="2" y="2"/>
                    </a:cubicBezTo>
                    <a:cubicBezTo>
                      <a:pt x="1" y="3"/>
                      <a:pt x="0" y="4"/>
                      <a:pt x="0" y="5"/>
                    </a:cubicBezTo>
                    <a:cubicBezTo>
                      <a:pt x="0" y="7"/>
                      <a:pt x="1" y="8"/>
                      <a:pt x="2" y="9"/>
                    </a:cubicBezTo>
                    <a:cubicBezTo>
                      <a:pt x="2" y="10"/>
                      <a:pt x="4" y="11"/>
                      <a:pt x="5" y="11"/>
                    </a:cubicBezTo>
                    <a:cubicBezTo>
                      <a:pt x="7" y="11"/>
                      <a:pt x="8" y="10"/>
                      <a:pt x="9" y="9"/>
                    </a:cubicBezTo>
                    <a:cubicBezTo>
                      <a:pt x="10" y="8"/>
                      <a:pt x="10" y="7"/>
                      <a:pt x="10" y="5"/>
                    </a:cubicBezTo>
                    <a:cubicBezTo>
                      <a:pt x="10" y="4"/>
                      <a:pt x="10" y="3"/>
                      <a:pt x="9" y="2"/>
                    </a:cubicBezTo>
                    <a:cubicBezTo>
                      <a:pt x="8" y="1"/>
                      <a:pt x="7" y="0"/>
                      <a:pt x="5" y="0"/>
                    </a:cubicBezTo>
                  </a:path>
                </a:pathLst>
              </a:custGeom>
              <a:solidFill>
                <a:srgbClr val="803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2" name="îṩļîdê">
                <a:extLst>
                  <a:ext uri="{FF2B5EF4-FFF2-40B4-BE49-F238E27FC236}">
                    <a16:creationId xmlns:a16="http://schemas.microsoft.com/office/drawing/2014/main" id="{774750AF-CE22-470B-9C48-36363A356298}"/>
                  </a:ext>
                </a:extLst>
              </p:cNvPr>
              <p:cNvSpPr/>
              <p:nvPr/>
            </p:nvSpPr>
            <p:spPr bwMode="auto">
              <a:xfrm>
                <a:off x="3293" y="836"/>
                <a:ext cx="871" cy="930"/>
              </a:xfrm>
              <a:custGeom>
                <a:avLst/>
                <a:gdLst>
                  <a:gd name="T0" fmla="*/ 755 w 1522"/>
                  <a:gd name="T1" fmla="*/ 0 h 1626"/>
                  <a:gd name="T2" fmla="*/ 432 w 1522"/>
                  <a:gd name="T3" fmla="*/ 1626 h 1626"/>
                  <a:gd name="T4" fmla="*/ 769 w 1522"/>
                  <a:gd name="T5" fmla="*/ 1623 h 1626"/>
                  <a:gd name="T6" fmla="*/ 1106 w 1522"/>
                  <a:gd name="T7" fmla="*/ 1620 h 1626"/>
                  <a:gd name="T8" fmla="*/ 755 w 1522"/>
                  <a:gd name="T9" fmla="*/ 0 h 1626"/>
                </a:gdLst>
                <a:ahLst/>
                <a:cxnLst>
                  <a:cxn ang="0">
                    <a:pos x="T0" y="T1"/>
                  </a:cxn>
                  <a:cxn ang="0">
                    <a:pos x="T2" y="T3"/>
                  </a:cxn>
                  <a:cxn ang="0">
                    <a:pos x="T4" y="T5"/>
                  </a:cxn>
                  <a:cxn ang="0">
                    <a:pos x="T6" y="T7"/>
                  </a:cxn>
                  <a:cxn ang="0">
                    <a:pos x="T8" y="T9"/>
                  </a:cxn>
                </a:cxnLst>
                <a:rect l="0" t="0" r="r" b="b"/>
                <a:pathLst>
                  <a:path w="1522" h="1626">
                    <a:moveTo>
                      <a:pt x="755" y="0"/>
                    </a:moveTo>
                    <a:cubicBezTo>
                      <a:pt x="755" y="0"/>
                      <a:pt x="0" y="666"/>
                      <a:pt x="432" y="1626"/>
                    </a:cubicBezTo>
                    <a:cubicBezTo>
                      <a:pt x="769" y="1623"/>
                      <a:pt x="769" y="1623"/>
                      <a:pt x="769" y="1623"/>
                    </a:cubicBezTo>
                    <a:cubicBezTo>
                      <a:pt x="1106" y="1620"/>
                      <a:pt x="1106" y="1620"/>
                      <a:pt x="1106" y="1620"/>
                    </a:cubicBezTo>
                    <a:cubicBezTo>
                      <a:pt x="1522" y="653"/>
                      <a:pt x="755" y="0"/>
                      <a:pt x="755" y="0"/>
                    </a:cubicBezTo>
                  </a:path>
                </a:pathLst>
              </a:custGeom>
              <a:solidFill>
                <a:srgbClr val="FF65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3" name="îšlíḓè">
                <a:extLst>
                  <a:ext uri="{FF2B5EF4-FFF2-40B4-BE49-F238E27FC236}">
                    <a16:creationId xmlns:a16="http://schemas.microsoft.com/office/drawing/2014/main" id="{AEE81096-D7C1-4DC5-9195-62FD7C41C29A}"/>
                  </a:ext>
                </a:extLst>
              </p:cNvPr>
              <p:cNvSpPr/>
              <p:nvPr/>
            </p:nvSpPr>
            <p:spPr bwMode="auto">
              <a:xfrm>
                <a:off x="3540" y="1762"/>
                <a:ext cx="385" cy="82"/>
              </a:xfrm>
              <a:custGeom>
                <a:avLst/>
                <a:gdLst>
                  <a:gd name="T0" fmla="*/ 362 w 673"/>
                  <a:gd name="T1" fmla="*/ 3 h 143"/>
                  <a:gd name="T2" fmla="*/ 355 w 673"/>
                  <a:gd name="T3" fmla="*/ 3 h 143"/>
                  <a:gd name="T4" fmla="*/ 0 w 673"/>
                  <a:gd name="T5" fmla="*/ 6 h 143"/>
                  <a:gd name="T6" fmla="*/ 167 w 673"/>
                  <a:gd name="T7" fmla="*/ 143 h 143"/>
                  <a:gd name="T8" fmla="*/ 356 w 673"/>
                  <a:gd name="T9" fmla="*/ 141 h 143"/>
                  <a:gd name="T10" fmla="*/ 364 w 673"/>
                  <a:gd name="T11" fmla="*/ 141 h 143"/>
                  <a:gd name="T12" fmla="*/ 529 w 673"/>
                  <a:gd name="T13" fmla="*/ 140 h 143"/>
                  <a:gd name="T14" fmla="*/ 673 w 673"/>
                  <a:gd name="T15" fmla="*/ 0 h 143"/>
                  <a:gd name="T16" fmla="*/ 362 w 673"/>
                  <a:gd name="T17" fmla="*/ 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3" h="143">
                    <a:moveTo>
                      <a:pt x="362" y="3"/>
                    </a:moveTo>
                    <a:cubicBezTo>
                      <a:pt x="355" y="3"/>
                      <a:pt x="355" y="3"/>
                      <a:pt x="355" y="3"/>
                    </a:cubicBezTo>
                    <a:cubicBezTo>
                      <a:pt x="0" y="6"/>
                      <a:pt x="0" y="6"/>
                      <a:pt x="0" y="6"/>
                    </a:cubicBezTo>
                    <a:cubicBezTo>
                      <a:pt x="0" y="6"/>
                      <a:pt x="91" y="120"/>
                      <a:pt x="167" y="143"/>
                    </a:cubicBezTo>
                    <a:cubicBezTo>
                      <a:pt x="356" y="141"/>
                      <a:pt x="356" y="141"/>
                      <a:pt x="356" y="141"/>
                    </a:cubicBezTo>
                    <a:cubicBezTo>
                      <a:pt x="364" y="141"/>
                      <a:pt x="364" y="141"/>
                      <a:pt x="364" y="141"/>
                    </a:cubicBezTo>
                    <a:cubicBezTo>
                      <a:pt x="529" y="140"/>
                      <a:pt x="529" y="140"/>
                      <a:pt x="529" y="140"/>
                    </a:cubicBezTo>
                    <a:cubicBezTo>
                      <a:pt x="595" y="115"/>
                      <a:pt x="673" y="0"/>
                      <a:pt x="673" y="0"/>
                    </a:cubicBezTo>
                    <a:cubicBezTo>
                      <a:pt x="362" y="3"/>
                      <a:pt x="362" y="3"/>
                      <a:pt x="362" y="3"/>
                    </a:cubicBezTo>
                  </a:path>
                </a:pathLst>
              </a:custGeom>
              <a:solidFill>
                <a:srgbClr val="0051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4" name="íSḷiďé">
                <a:extLst>
                  <a:ext uri="{FF2B5EF4-FFF2-40B4-BE49-F238E27FC236}">
                    <a16:creationId xmlns:a16="http://schemas.microsoft.com/office/drawing/2014/main" id="{CBF61141-2F5D-48EF-831F-4E30A5B72124}"/>
                  </a:ext>
                </a:extLst>
              </p:cNvPr>
              <p:cNvSpPr/>
              <p:nvPr/>
            </p:nvSpPr>
            <p:spPr bwMode="auto">
              <a:xfrm>
                <a:off x="3633" y="1842"/>
                <a:ext cx="201" cy="60"/>
              </a:xfrm>
              <a:custGeom>
                <a:avLst/>
                <a:gdLst>
                  <a:gd name="T0" fmla="*/ 201 w 201"/>
                  <a:gd name="T1" fmla="*/ 58 h 60"/>
                  <a:gd name="T2" fmla="*/ 0 w 201"/>
                  <a:gd name="T3" fmla="*/ 60 h 60"/>
                  <a:gd name="T4" fmla="*/ 0 w 201"/>
                  <a:gd name="T5" fmla="*/ 2 h 60"/>
                  <a:gd name="T6" fmla="*/ 201 w 201"/>
                  <a:gd name="T7" fmla="*/ 0 h 60"/>
                  <a:gd name="T8" fmla="*/ 201 w 201"/>
                  <a:gd name="T9" fmla="*/ 58 h 60"/>
                </a:gdLst>
                <a:ahLst/>
                <a:cxnLst>
                  <a:cxn ang="0">
                    <a:pos x="T0" y="T1"/>
                  </a:cxn>
                  <a:cxn ang="0">
                    <a:pos x="T2" y="T3"/>
                  </a:cxn>
                  <a:cxn ang="0">
                    <a:pos x="T4" y="T5"/>
                  </a:cxn>
                  <a:cxn ang="0">
                    <a:pos x="T6" y="T7"/>
                  </a:cxn>
                  <a:cxn ang="0">
                    <a:pos x="T8" y="T9"/>
                  </a:cxn>
                </a:cxnLst>
                <a:rect l="0" t="0" r="r" b="b"/>
                <a:pathLst>
                  <a:path w="201" h="60">
                    <a:moveTo>
                      <a:pt x="201" y="58"/>
                    </a:moveTo>
                    <a:lnTo>
                      <a:pt x="0" y="60"/>
                    </a:lnTo>
                    <a:lnTo>
                      <a:pt x="0" y="2"/>
                    </a:lnTo>
                    <a:lnTo>
                      <a:pt x="201" y="0"/>
                    </a:lnTo>
                    <a:lnTo>
                      <a:pt x="201" y="58"/>
                    </a:lnTo>
                    <a:close/>
                  </a:path>
                </a:pathLst>
              </a:custGeom>
              <a:solidFill>
                <a:srgbClr val="E464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5" name="íṣliḍê">
                <a:extLst>
                  <a:ext uri="{FF2B5EF4-FFF2-40B4-BE49-F238E27FC236}">
                    <a16:creationId xmlns:a16="http://schemas.microsoft.com/office/drawing/2014/main" id="{268B7245-542C-4C87-973C-1AE0ED598D03}"/>
                  </a:ext>
                </a:extLst>
              </p:cNvPr>
              <p:cNvSpPr/>
              <p:nvPr/>
            </p:nvSpPr>
            <p:spPr bwMode="auto">
              <a:xfrm>
                <a:off x="3633" y="1842"/>
                <a:ext cx="201" cy="60"/>
              </a:xfrm>
              <a:custGeom>
                <a:avLst/>
                <a:gdLst>
                  <a:gd name="T0" fmla="*/ 201 w 201"/>
                  <a:gd name="T1" fmla="*/ 58 h 60"/>
                  <a:gd name="T2" fmla="*/ 0 w 201"/>
                  <a:gd name="T3" fmla="*/ 60 h 60"/>
                  <a:gd name="T4" fmla="*/ 0 w 201"/>
                  <a:gd name="T5" fmla="*/ 2 h 60"/>
                  <a:gd name="T6" fmla="*/ 201 w 201"/>
                  <a:gd name="T7" fmla="*/ 0 h 60"/>
                  <a:gd name="T8" fmla="*/ 201 w 201"/>
                  <a:gd name="T9" fmla="*/ 58 h 60"/>
                </a:gdLst>
                <a:ahLst/>
                <a:cxnLst>
                  <a:cxn ang="0">
                    <a:pos x="T0" y="T1"/>
                  </a:cxn>
                  <a:cxn ang="0">
                    <a:pos x="T2" y="T3"/>
                  </a:cxn>
                  <a:cxn ang="0">
                    <a:pos x="T4" y="T5"/>
                  </a:cxn>
                  <a:cxn ang="0">
                    <a:pos x="T6" y="T7"/>
                  </a:cxn>
                  <a:cxn ang="0">
                    <a:pos x="T8" y="T9"/>
                  </a:cxn>
                </a:cxnLst>
                <a:rect l="0" t="0" r="r" b="b"/>
                <a:pathLst>
                  <a:path w="201" h="60">
                    <a:moveTo>
                      <a:pt x="201" y="58"/>
                    </a:moveTo>
                    <a:lnTo>
                      <a:pt x="0" y="60"/>
                    </a:lnTo>
                    <a:lnTo>
                      <a:pt x="0" y="2"/>
                    </a:lnTo>
                    <a:lnTo>
                      <a:pt x="201" y="0"/>
                    </a:lnTo>
                    <a:lnTo>
                      <a:pt x="201"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6" name="íśliḋè">
                <a:extLst>
                  <a:ext uri="{FF2B5EF4-FFF2-40B4-BE49-F238E27FC236}">
                    <a16:creationId xmlns:a16="http://schemas.microsoft.com/office/drawing/2014/main" id="{0D5DEBCD-86F4-42D8-8093-EB0858C17EFA}"/>
                  </a:ext>
                </a:extLst>
              </p:cNvPr>
              <p:cNvSpPr/>
              <p:nvPr/>
            </p:nvSpPr>
            <p:spPr bwMode="auto">
              <a:xfrm>
                <a:off x="3654" y="1900"/>
                <a:ext cx="159" cy="29"/>
              </a:xfrm>
              <a:custGeom>
                <a:avLst/>
                <a:gdLst>
                  <a:gd name="T0" fmla="*/ 159 w 159"/>
                  <a:gd name="T1" fmla="*/ 27 h 29"/>
                  <a:gd name="T2" fmla="*/ 1 w 159"/>
                  <a:gd name="T3" fmla="*/ 29 h 29"/>
                  <a:gd name="T4" fmla="*/ 0 w 159"/>
                  <a:gd name="T5" fmla="*/ 2 h 29"/>
                  <a:gd name="T6" fmla="*/ 159 w 159"/>
                  <a:gd name="T7" fmla="*/ 0 h 29"/>
                  <a:gd name="T8" fmla="*/ 159 w 159"/>
                  <a:gd name="T9" fmla="*/ 27 h 29"/>
                </a:gdLst>
                <a:ahLst/>
                <a:cxnLst>
                  <a:cxn ang="0">
                    <a:pos x="T0" y="T1"/>
                  </a:cxn>
                  <a:cxn ang="0">
                    <a:pos x="T2" y="T3"/>
                  </a:cxn>
                  <a:cxn ang="0">
                    <a:pos x="T4" y="T5"/>
                  </a:cxn>
                  <a:cxn ang="0">
                    <a:pos x="T6" y="T7"/>
                  </a:cxn>
                  <a:cxn ang="0">
                    <a:pos x="T8" y="T9"/>
                  </a:cxn>
                </a:cxnLst>
                <a:rect l="0" t="0" r="r" b="b"/>
                <a:pathLst>
                  <a:path w="159" h="29">
                    <a:moveTo>
                      <a:pt x="159" y="27"/>
                    </a:moveTo>
                    <a:lnTo>
                      <a:pt x="1" y="29"/>
                    </a:lnTo>
                    <a:lnTo>
                      <a:pt x="0" y="2"/>
                    </a:lnTo>
                    <a:lnTo>
                      <a:pt x="159" y="0"/>
                    </a:lnTo>
                    <a:lnTo>
                      <a:pt x="159" y="27"/>
                    </a:lnTo>
                    <a:close/>
                  </a:path>
                </a:pathLst>
              </a:custGeom>
              <a:solidFill>
                <a:srgbClr val="C0003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7" name="iṣļiḑè">
                <a:extLst>
                  <a:ext uri="{FF2B5EF4-FFF2-40B4-BE49-F238E27FC236}">
                    <a16:creationId xmlns:a16="http://schemas.microsoft.com/office/drawing/2014/main" id="{1B883F03-8E19-4DDC-9E6E-9A52FDFF9B80}"/>
                  </a:ext>
                </a:extLst>
              </p:cNvPr>
              <p:cNvSpPr/>
              <p:nvPr/>
            </p:nvSpPr>
            <p:spPr bwMode="auto">
              <a:xfrm>
                <a:off x="3654" y="1900"/>
                <a:ext cx="159" cy="29"/>
              </a:xfrm>
              <a:custGeom>
                <a:avLst/>
                <a:gdLst>
                  <a:gd name="T0" fmla="*/ 159 w 159"/>
                  <a:gd name="T1" fmla="*/ 27 h 29"/>
                  <a:gd name="T2" fmla="*/ 1 w 159"/>
                  <a:gd name="T3" fmla="*/ 29 h 29"/>
                  <a:gd name="T4" fmla="*/ 0 w 159"/>
                  <a:gd name="T5" fmla="*/ 2 h 29"/>
                  <a:gd name="T6" fmla="*/ 159 w 159"/>
                  <a:gd name="T7" fmla="*/ 0 h 29"/>
                  <a:gd name="T8" fmla="*/ 159 w 159"/>
                  <a:gd name="T9" fmla="*/ 27 h 29"/>
                </a:gdLst>
                <a:ahLst/>
                <a:cxnLst>
                  <a:cxn ang="0">
                    <a:pos x="T0" y="T1"/>
                  </a:cxn>
                  <a:cxn ang="0">
                    <a:pos x="T2" y="T3"/>
                  </a:cxn>
                  <a:cxn ang="0">
                    <a:pos x="T4" y="T5"/>
                  </a:cxn>
                  <a:cxn ang="0">
                    <a:pos x="T6" y="T7"/>
                  </a:cxn>
                  <a:cxn ang="0">
                    <a:pos x="T8" y="T9"/>
                  </a:cxn>
                </a:cxnLst>
                <a:rect l="0" t="0" r="r" b="b"/>
                <a:pathLst>
                  <a:path w="159" h="29">
                    <a:moveTo>
                      <a:pt x="159" y="27"/>
                    </a:moveTo>
                    <a:lnTo>
                      <a:pt x="1" y="29"/>
                    </a:lnTo>
                    <a:lnTo>
                      <a:pt x="0" y="2"/>
                    </a:lnTo>
                    <a:lnTo>
                      <a:pt x="159" y="0"/>
                    </a:lnTo>
                    <a:lnTo>
                      <a:pt x="159"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8" name="iśľíďè">
                <a:extLst>
                  <a:ext uri="{FF2B5EF4-FFF2-40B4-BE49-F238E27FC236}">
                    <a16:creationId xmlns:a16="http://schemas.microsoft.com/office/drawing/2014/main" id="{4CDD5700-D045-4DE8-AC27-A92C4D03860E}"/>
                  </a:ext>
                </a:extLst>
              </p:cNvPr>
              <p:cNvSpPr/>
              <p:nvPr/>
            </p:nvSpPr>
            <p:spPr bwMode="auto">
              <a:xfrm>
                <a:off x="3310" y="1462"/>
                <a:ext cx="276" cy="281"/>
              </a:xfrm>
              <a:custGeom>
                <a:avLst/>
                <a:gdLst>
                  <a:gd name="T0" fmla="*/ 199 w 276"/>
                  <a:gd name="T1" fmla="*/ 0 h 281"/>
                  <a:gd name="T2" fmla="*/ 0 w 276"/>
                  <a:gd name="T3" fmla="*/ 281 h 281"/>
                  <a:gd name="T4" fmla="*/ 276 w 276"/>
                  <a:gd name="T5" fmla="*/ 269 h 281"/>
                  <a:gd name="T6" fmla="*/ 199 w 276"/>
                  <a:gd name="T7" fmla="*/ 0 h 281"/>
                </a:gdLst>
                <a:ahLst/>
                <a:cxnLst>
                  <a:cxn ang="0">
                    <a:pos x="T0" y="T1"/>
                  </a:cxn>
                  <a:cxn ang="0">
                    <a:pos x="T2" y="T3"/>
                  </a:cxn>
                  <a:cxn ang="0">
                    <a:pos x="T4" y="T5"/>
                  </a:cxn>
                  <a:cxn ang="0">
                    <a:pos x="T6" y="T7"/>
                  </a:cxn>
                </a:cxnLst>
                <a:rect l="0" t="0" r="r" b="b"/>
                <a:pathLst>
                  <a:path w="276" h="281">
                    <a:moveTo>
                      <a:pt x="199" y="0"/>
                    </a:moveTo>
                    <a:lnTo>
                      <a:pt x="0" y="281"/>
                    </a:lnTo>
                    <a:lnTo>
                      <a:pt x="276" y="269"/>
                    </a:lnTo>
                    <a:lnTo>
                      <a:pt x="199" y="0"/>
                    </a:lnTo>
                    <a:close/>
                  </a:path>
                </a:pathLst>
              </a:custGeom>
              <a:solidFill>
                <a:srgbClr val="FFEA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9" name="íŝḻîḑê">
                <a:extLst>
                  <a:ext uri="{FF2B5EF4-FFF2-40B4-BE49-F238E27FC236}">
                    <a16:creationId xmlns:a16="http://schemas.microsoft.com/office/drawing/2014/main" id="{3D7C9C8F-5733-4645-9FDA-7EFFF6ABAD24}"/>
                  </a:ext>
                </a:extLst>
              </p:cNvPr>
              <p:cNvSpPr/>
              <p:nvPr/>
            </p:nvSpPr>
            <p:spPr bwMode="auto">
              <a:xfrm>
                <a:off x="3861" y="1438"/>
                <a:ext cx="276" cy="279"/>
              </a:xfrm>
              <a:custGeom>
                <a:avLst/>
                <a:gdLst>
                  <a:gd name="T0" fmla="*/ 73 w 276"/>
                  <a:gd name="T1" fmla="*/ 0 h 279"/>
                  <a:gd name="T2" fmla="*/ 276 w 276"/>
                  <a:gd name="T3" fmla="*/ 279 h 279"/>
                  <a:gd name="T4" fmla="*/ 0 w 276"/>
                  <a:gd name="T5" fmla="*/ 272 h 279"/>
                  <a:gd name="T6" fmla="*/ 73 w 276"/>
                  <a:gd name="T7" fmla="*/ 0 h 279"/>
                </a:gdLst>
                <a:ahLst/>
                <a:cxnLst>
                  <a:cxn ang="0">
                    <a:pos x="T0" y="T1"/>
                  </a:cxn>
                  <a:cxn ang="0">
                    <a:pos x="T2" y="T3"/>
                  </a:cxn>
                  <a:cxn ang="0">
                    <a:pos x="T4" y="T5"/>
                  </a:cxn>
                  <a:cxn ang="0">
                    <a:pos x="T6" y="T7"/>
                  </a:cxn>
                </a:cxnLst>
                <a:rect l="0" t="0" r="r" b="b"/>
                <a:pathLst>
                  <a:path w="276" h="279">
                    <a:moveTo>
                      <a:pt x="73" y="0"/>
                    </a:moveTo>
                    <a:lnTo>
                      <a:pt x="276" y="279"/>
                    </a:lnTo>
                    <a:lnTo>
                      <a:pt x="0" y="272"/>
                    </a:lnTo>
                    <a:lnTo>
                      <a:pt x="73" y="0"/>
                    </a:lnTo>
                    <a:close/>
                  </a:path>
                </a:pathLst>
              </a:custGeom>
              <a:solidFill>
                <a:srgbClr val="FFEA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0" name="íşḷiḑe">
                <a:extLst>
                  <a:ext uri="{FF2B5EF4-FFF2-40B4-BE49-F238E27FC236}">
                    <a16:creationId xmlns:a16="http://schemas.microsoft.com/office/drawing/2014/main" id="{0C729776-F66A-42D0-A42D-72A46A9FB6BD}"/>
                  </a:ext>
                </a:extLst>
              </p:cNvPr>
              <p:cNvSpPr/>
              <p:nvPr/>
            </p:nvSpPr>
            <p:spPr bwMode="auto">
              <a:xfrm>
                <a:off x="3861" y="1438"/>
                <a:ext cx="276" cy="279"/>
              </a:xfrm>
              <a:custGeom>
                <a:avLst/>
                <a:gdLst>
                  <a:gd name="T0" fmla="*/ 73 w 276"/>
                  <a:gd name="T1" fmla="*/ 0 h 279"/>
                  <a:gd name="T2" fmla="*/ 276 w 276"/>
                  <a:gd name="T3" fmla="*/ 279 h 279"/>
                  <a:gd name="T4" fmla="*/ 0 w 276"/>
                  <a:gd name="T5" fmla="*/ 272 h 279"/>
                  <a:gd name="T6" fmla="*/ 73 w 276"/>
                  <a:gd name="T7" fmla="*/ 0 h 279"/>
                </a:gdLst>
                <a:ahLst/>
                <a:cxnLst>
                  <a:cxn ang="0">
                    <a:pos x="T0" y="T1"/>
                  </a:cxn>
                  <a:cxn ang="0">
                    <a:pos x="T2" y="T3"/>
                  </a:cxn>
                  <a:cxn ang="0">
                    <a:pos x="T4" y="T5"/>
                  </a:cxn>
                  <a:cxn ang="0">
                    <a:pos x="T6" y="T7"/>
                  </a:cxn>
                </a:cxnLst>
                <a:rect l="0" t="0" r="r" b="b"/>
                <a:pathLst>
                  <a:path w="276" h="279">
                    <a:moveTo>
                      <a:pt x="73" y="0"/>
                    </a:moveTo>
                    <a:lnTo>
                      <a:pt x="276" y="279"/>
                    </a:lnTo>
                    <a:lnTo>
                      <a:pt x="0" y="272"/>
                    </a:lnTo>
                    <a:lnTo>
                      <a:pt x="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1" name="íṥ1îḍê">
                <a:extLst>
                  <a:ext uri="{FF2B5EF4-FFF2-40B4-BE49-F238E27FC236}">
                    <a16:creationId xmlns:a16="http://schemas.microsoft.com/office/drawing/2014/main" id="{1DB3DAAF-3617-40C7-A701-EBF170A1FCE9}"/>
                  </a:ext>
                </a:extLst>
              </p:cNvPr>
              <p:cNvSpPr/>
              <p:nvPr/>
            </p:nvSpPr>
            <p:spPr bwMode="auto">
              <a:xfrm>
                <a:off x="3593" y="1976"/>
                <a:ext cx="291" cy="639"/>
              </a:xfrm>
              <a:custGeom>
                <a:avLst/>
                <a:gdLst>
                  <a:gd name="T0" fmla="*/ 83 w 509"/>
                  <a:gd name="T1" fmla="*/ 0 h 1118"/>
                  <a:gd name="T2" fmla="*/ 0 w 509"/>
                  <a:gd name="T3" fmla="*/ 1118 h 1118"/>
                  <a:gd name="T4" fmla="*/ 509 w 509"/>
                  <a:gd name="T5" fmla="*/ 1104 h 1118"/>
                  <a:gd name="T6" fmla="*/ 398 w 509"/>
                  <a:gd name="T7" fmla="*/ 7 h 1118"/>
                  <a:gd name="T8" fmla="*/ 83 w 509"/>
                  <a:gd name="T9" fmla="*/ 0 h 1118"/>
                </a:gdLst>
                <a:ahLst/>
                <a:cxnLst>
                  <a:cxn ang="0">
                    <a:pos x="T0" y="T1"/>
                  </a:cxn>
                  <a:cxn ang="0">
                    <a:pos x="T2" y="T3"/>
                  </a:cxn>
                  <a:cxn ang="0">
                    <a:pos x="T4" y="T5"/>
                  </a:cxn>
                  <a:cxn ang="0">
                    <a:pos x="T6" y="T7"/>
                  </a:cxn>
                  <a:cxn ang="0">
                    <a:pos x="T8" y="T9"/>
                  </a:cxn>
                </a:cxnLst>
                <a:rect l="0" t="0" r="r" b="b"/>
                <a:pathLst>
                  <a:path w="509" h="1118">
                    <a:moveTo>
                      <a:pt x="83" y="0"/>
                    </a:moveTo>
                    <a:cubicBezTo>
                      <a:pt x="83" y="0"/>
                      <a:pt x="81" y="813"/>
                      <a:pt x="0" y="1118"/>
                    </a:cubicBezTo>
                    <a:cubicBezTo>
                      <a:pt x="509" y="1104"/>
                      <a:pt x="509" y="1104"/>
                      <a:pt x="509" y="1104"/>
                    </a:cubicBezTo>
                    <a:cubicBezTo>
                      <a:pt x="509" y="1104"/>
                      <a:pt x="380" y="299"/>
                      <a:pt x="398" y="7"/>
                    </a:cubicBezTo>
                    <a:cubicBezTo>
                      <a:pt x="83" y="0"/>
                      <a:pt x="83" y="0"/>
                      <a:pt x="83" y="0"/>
                    </a:cubicBezTo>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2" name="ïṥḷïḋe">
                <a:extLst>
                  <a:ext uri="{FF2B5EF4-FFF2-40B4-BE49-F238E27FC236}">
                    <a16:creationId xmlns:a16="http://schemas.microsoft.com/office/drawing/2014/main" id="{5A265605-AA66-4C1A-AAF9-7FE2143A176E}"/>
                  </a:ext>
                </a:extLst>
              </p:cNvPr>
              <p:cNvSpPr/>
              <p:nvPr/>
            </p:nvSpPr>
            <p:spPr bwMode="auto">
              <a:xfrm>
                <a:off x="3649" y="1879"/>
                <a:ext cx="185" cy="785"/>
              </a:xfrm>
              <a:custGeom>
                <a:avLst/>
                <a:gdLst>
                  <a:gd name="T0" fmla="*/ 39 w 324"/>
                  <a:gd name="T1" fmla="*/ 195 h 1374"/>
                  <a:gd name="T2" fmla="*/ 64 w 324"/>
                  <a:gd name="T3" fmla="*/ 945 h 1374"/>
                  <a:gd name="T4" fmla="*/ 0 w 324"/>
                  <a:gd name="T5" fmla="*/ 1374 h 1374"/>
                  <a:gd name="T6" fmla="*/ 315 w 324"/>
                  <a:gd name="T7" fmla="*/ 1328 h 1374"/>
                  <a:gd name="T8" fmla="*/ 249 w 324"/>
                  <a:gd name="T9" fmla="*/ 195 h 1374"/>
                  <a:gd name="T10" fmla="*/ 39 w 324"/>
                  <a:gd name="T11" fmla="*/ 195 h 1374"/>
                </a:gdLst>
                <a:ahLst/>
                <a:cxnLst>
                  <a:cxn ang="0">
                    <a:pos x="T0" y="T1"/>
                  </a:cxn>
                  <a:cxn ang="0">
                    <a:pos x="T2" y="T3"/>
                  </a:cxn>
                  <a:cxn ang="0">
                    <a:pos x="T4" y="T5"/>
                  </a:cxn>
                  <a:cxn ang="0">
                    <a:pos x="T6" y="T7"/>
                  </a:cxn>
                  <a:cxn ang="0">
                    <a:pos x="T8" y="T9"/>
                  </a:cxn>
                  <a:cxn ang="0">
                    <a:pos x="T10" y="T11"/>
                  </a:cxn>
                </a:cxnLst>
                <a:rect l="0" t="0" r="r" b="b"/>
                <a:pathLst>
                  <a:path w="324" h="1374">
                    <a:moveTo>
                      <a:pt x="39" y="195"/>
                    </a:moveTo>
                    <a:cubicBezTo>
                      <a:pt x="39" y="195"/>
                      <a:pt x="115" y="733"/>
                      <a:pt x="64" y="945"/>
                    </a:cubicBezTo>
                    <a:cubicBezTo>
                      <a:pt x="12" y="1158"/>
                      <a:pt x="0" y="1374"/>
                      <a:pt x="0" y="1374"/>
                    </a:cubicBezTo>
                    <a:cubicBezTo>
                      <a:pt x="315" y="1328"/>
                      <a:pt x="315" y="1328"/>
                      <a:pt x="315" y="1328"/>
                    </a:cubicBezTo>
                    <a:cubicBezTo>
                      <a:pt x="315" y="1328"/>
                      <a:pt x="174" y="391"/>
                      <a:pt x="249" y="195"/>
                    </a:cubicBezTo>
                    <a:cubicBezTo>
                      <a:pt x="324" y="0"/>
                      <a:pt x="39" y="195"/>
                      <a:pt x="39" y="195"/>
                    </a:cubicBezTo>
                  </a:path>
                </a:pathLst>
              </a:custGeom>
              <a:solidFill>
                <a:srgbClr val="CECE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3" name="ïṡļídé">
                <a:extLst>
                  <a:ext uri="{FF2B5EF4-FFF2-40B4-BE49-F238E27FC236}">
                    <a16:creationId xmlns:a16="http://schemas.microsoft.com/office/drawing/2014/main" id="{A5DE6B79-FFAA-4EF5-BFEB-EA7A8F578869}"/>
                  </a:ext>
                </a:extLst>
              </p:cNvPr>
              <p:cNvSpPr/>
              <p:nvPr/>
            </p:nvSpPr>
            <p:spPr bwMode="auto">
              <a:xfrm>
                <a:off x="3459" y="2436"/>
                <a:ext cx="527" cy="211"/>
              </a:xfrm>
              <a:custGeom>
                <a:avLst/>
                <a:gdLst>
                  <a:gd name="T0" fmla="*/ 793 w 920"/>
                  <a:gd name="T1" fmla="*/ 216 h 370"/>
                  <a:gd name="T2" fmla="*/ 764 w 920"/>
                  <a:gd name="T3" fmla="*/ 219 h 370"/>
                  <a:gd name="T4" fmla="*/ 521 w 920"/>
                  <a:gd name="T5" fmla="*/ 0 h 370"/>
                  <a:gd name="T6" fmla="*/ 314 w 920"/>
                  <a:gd name="T7" fmla="*/ 128 h 370"/>
                  <a:gd name="T8" fmla="*/ 217 w 920"/>
                  <a:gd name="T9" fmla="*/ 105 h 370"/>
                  <a:gd name="T10" fmla="*/ 0 w 920"/>
                  <a:gd name="T11" fmla="*/ 320 h 370"/>
                  <a:gd name="T12" fmla="*/ 6 w 920"/>
                  <a:gd name="T13" fmla="*/ 370 h 370"/>
                  <a:gd name="T14" fmla="*/ 275 w 920"/>
                  <a:gd name="T15" fmla="*/ 370 h 370"/>
                  <a:gd name="T16" fmla="*/ 429 w 920"/>
                  <a:gd name="T17" fmla="*/ 370 h 370"/>
                  <a:gd name="T18" fmla="*/ 670 w 920"/>
                  <a:gd name="T19" fmla="*/ 370 h 370"/>
                  <a:gd name="T20" fmla="*/ 767 w 920"/>
                  <a:gd name="T21" fmla="*/ 370 h 370"/>
                  <a:gd name="T22" fmla="*/ 916 w 920"/>
                  <a:gd name="T23" fmla="*/ 370 h 370"/>
                  <a:gd name="T24" fmla="*/ 920 w 920"/>
                  <a:gd name="T25" fmla="*/ 341 h 370"/>
                  <a:gd name="T26" fmla="*/ 793 w 920"/>
                  <a:gd name="T27" fmla="*/ 21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0" h="370">
                    <a:moveTo>
                      <a:pt x="793" y="216"/>
                    </a:moveTo>
                    <a:cubicBezTo>
                      <a:pt x="783" y="216"/>
                      <a:pt x="773" y="217"/>
                      <a:pt x="764" y="219"/>
                    </a:cubicBezTo>
                    <a:cubicBezTo>
                      <a:pt x="734" y="93"/>
                      <a:pt x="637" y="0"/>
                      <a:pt x="521" y="0"/>
                    </a:cubicBezTo>
                    <a:cubicBezTo>
                      <a:pt x="435" y="0"/>
                      <a:pt x="360" y="50"/>
                      <a:pt x="314" y="128"/>
                    </a:cubicBezTo>
                    <a:cubicBezTo>
                      <a:pt x="285" y="113"/>
                      <a:pt x="252" y="105"/>
                      <a:pt x="217" y="105"/>
                    </a:cubicBezTo>
                    <a:cubicBezTo>
                      <a:pt x="97" y="105"/>
                      <a:pt x="0" y="202"/>
                      <a:pt x="0" y="320"/>
                    </a:cubicBezTo>
                    <a:cubicBezTo>
                      <a:pt x="0" y="337"/>
                      <a:pt x="2" y="354"/>
                      <a:pt x="6" y="370"/>
                    </a:cubicBezTo>
                    <a:cubicBezTo>
                      <a:pt x="275" y="370"/>
                      <a:pt x="275" y="370"/>
                      <a:pt x="275" y="370"/>
                    </a:cubicBezTo>
                    <a:cubicBezTo>
                      <a:pt x="429" y="370"/>
                      <a:pt x="429" y="370"/>
                      <a:pt x="429" y="370"/>
                    </a:cubicBezTo>
                    <a:cubicBezTo>
                      <a:pt x="670" y="370"/>
                      <a:pt x="670" y="370"/>
                      <a:pt x="670" y="370"/>
                    </a:cubicBezTo>
                    <a:cubicBezTo>
                      <a:pt x="767" y="370"/>
                      <a:pt x="767" y="370"/>
                      <a:pt x="767" y="370"/>
                    </a:cubicBezTo>
                    <a:cubicBezTo>
                      <a:pt x="916" y="370"/>
                      <a:pt x="916" y="370"/>
                      <a:pt x="916" y="370"/>
                    </a:cubicBezTo>
                    <a:cubicBezTo>
                      <a:pt x="918" y="360"/>
                      <a:pt x="920" y="351"/>
                      <a:pt x="920" y="341"/>
                    </a:cubicBezTo>
                    <a:cubicBezTo>
                      <a:pt x="920" y="272"/>
                      <a:pt x="863" y="216"/>
                      <a:pt x="793" y="216"/>
                    </a:cubicBezTo>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4" name="išḷïḓé">
                <a:extLst>
                  <a:ext uri="{FF2B5EF4-FFF2-40B4-BE49-F238E27FC236}">
                    <a16:creationId xmlns:a16="http://schemas.microsoft.com/office/drawing/2014/main" id="{3A3D5579-0A1E-4C2B-9CCB-2E2525D29014}"/>
                  </a:ext>
                </a:extLst>
              </p:cNvPr>
              <p:cNvSpPr/>
              <p:nvPr/>
            </p:nvSpPr>
            <p:spPr bwMode="auto">
              <a:xfrm>
                <a:off x="3313" y="2559"/>
                <a:ext cx="527" cy="211"/>
              </a:xfrm>
              <a:custGeom>
                <a:avLst/>
                <a:gdLst>
                  <a:gd name="T0" fmla="*/ 793 w 920"/>
                  <a:gd name="T1" fmla="*/ 217 h 370"/>
                  <a:gd name="T2" fmla="*/ 764 w 920"/>
                  <a:gd name="T3" fmla="*/ 220 h 370"/>
                  <a:gd name="T4" fmla="*/ 521 w 920"/>
                  <a:gd name="T5" fmla="*/ 0 h 370"/>
                  <a:gd name="T6" fmla="*/ 314 w 920"/>
                  <a:gd name="T7" fmla="*/ 128 h 370"/>
                  <a:gd name="T8" fmla="*/ 217 w 920"/>
                  <a:gd name="T9" fmla="*/ 106 h 370"/>
                  <a:gd name="T10" fmla="*/ 0 w 920"/>
                  <a:gd name="T11" fmla="*/ 321 h 370"/>
                  <a:gd name="T12" fmla="*/ 6 w 920"/>
                  <a:gd name="T13" fmla="*/ 370 h 370"/>
                  <a:gd name="T14" fmla="*/ 275 w 920"/>
                  <a:gd name="T15" fmla="*/ 370 h 370"/>
                  <a:gd name="T16" fmla="*/ 429 w 920"/>
                  <a:gd name="T17" fmla="*/ 370 h 370"/>
                  <a:gd name="T18" fmla="*/ 670 w 920"/>
                  <a:gd name="T19" fmla="*/ 370 h 370"/>
                  <a:gd name="T20" fmla="*/ 767 w 920"/>
                  <a:gd name="T21" fmla="*/ 370 h 370"/>
                  <a:gd name="T22" fmla="*/ 916 w 920"/>
                  <a:gd name="T23" fmla="*/ 370 h 370"/>
                  <a:gd name="T24" fmla="*/ 920 w 920"/>
                  <a:gd name="T25" fmla="*/ 342 h 370"/>
                  <a:gd name="T26" fmla="*/ 793 w 920"/>
                  <a:gd name="T27" fmla="*/ 21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0" h="370">
                    <a:moveTo>
                      <a:pt x="793" y="217"/>
                    </a:moveTo>
                    <a:cubicBezTo>
                      <a:pt x="783" y="217"/>
                      <a:pt x="773" y="218"/>
                      <a:pt x="764" y="220"/>
                    </a:cubicBezTo>
                    <a:cubicBezTo>
                      <a:pt x="734" y="93"/>
                      <a:pt x="637" y="0"/>
                      <a:pt x="521" y="0"/>
                    </a:cubicBezTo>
                    <a:cubicBezTo>
                      <a:pt x="435" y="0"/>
                      <a:pt x="360" y="51"/>
                      <a:pt x="314" y="128"/>
                    </a:cubicBezTo>
                    <a:cubicBezTo>
                      <a:pt x="285" y="114"/>
                      <a:pt x="252" y="106"/>
                      <a:pt x="217" y="106"/>
                    </a:cubicBezTo>
                    <a:cubicBezTo>
                      <a:pt x="97" y="106"/>
                      <a:pt x="0" y="202"/>
                      <a:pt x="0" y="321"/>
                    </a:cubicBezTo>
                    <a:cubicBezTo>
                      <a:pt x="0" y="338"/>
                      <a:pt x="2" y="354"/>
                      <a:pt x="6" y="370"/>
                    </a:cubicBezTo>
                    <a:cubicBezTo>
                      <a:pt x="275" y="370"/>
                      <a:pt x="275" y="370"/>
                      <a:pt x="275" y="370"/>
                    </a:cubicBezTo>
                    <a:cubicBezTo>
                      <a:pt x="429" y="370"/>
                      <a:pt x="429" y="370"/>
                      <a:pt x="429" y="370"/>
                    </a:cubicBezTo>
                    <a:cubicBezTo>
                      <a:pt x="670" y="370"/>
                      <a:pt x="670" y="370"/>
                      <a:pt x="670" y="370"/>
                    </a:cubicBezTo>
                    <a:cubicBezTo>
                      <a:pt x="767" y="370"/>
                      <a:pt x="767" y="370"/>
                      <a:pt x="767" y="370"/>
                    </a:cubicBezTo>
                    <a:cubicBezTo>
                      <a:pt x="916" y="370"/>
                      <a:pt x="916" y="370"/>
                      <a:pt x="916" y="370"/>
                    </a:cubicBezTo>
                    <a:cubicBezTo>
                      <a:pt x="918" y="361"/>
                      <a:pt x="920" y="352"/>
                      <a:pt x="920" y="342"/>
                    </a:cubicBezTo>
                    <a:cubicBezTo>
                      <a:pt x="920" y="273"/>
                      <a:pt x="863" y="217"/>
                      <a:pt x="793" y="217"/>
                    </a:cubicBezTo>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5" name="ïṣḷiďe">
                <a:extLst>
                  <a:ext uri="{FF2B5EF4-FFF2-40B4-BE49-F238E27FC236}">
                    <a16:creationId xmlns:a16="http://schemas.microsoft.com/office/drawing/2014/main" id="{07E1C02D-9240-45B6-B94C-6C6164788FA5}"/>
                  </a:ext>
                </a:extLst>
              </p:cNvPr>
              <p:cNvSpPr/>
              <p:nvPr/>
            </p:nvSpPr>
            <p:spPr bwMode="auto">
              <a:xfrm>
                <a:off x="3628" y="2559"/>
                <a:ext cx="526" cy="211"/>
              </a:xfrm>
              <a:custGeom>
                <a:avLst/>
                <a:gdLst>
                  <a:gd name="T0" fmla="*/ 127 w 920"/>
                  <a:gd name="T1" fmla="*/ 217 h 370"/>
                  <a:gd name="T2" fmla="*/ 156 w 920"/>
                  <a:gd name="T3" fmla="*/ 220 h 370"/>
                  <a:gd name="T4" fmla="*/ 399 w 920"/>
                  <a:gd name="T5" fmla="*/ 0 h 370"/>
                  <a:gd name="T6" fmla="*/ 606 w 920"/>
                  <a:gd name="T7" fmla="*/ 128 h 370"/>
                  <a:gd name="T8" fmla="*/ 702 w 920"/>
                  <a:gd name="T9" fmla="*/ 106 h 370"/>
                  <a:gd name="T10" fmla="*/ 920 w 920"/>
                  <a:gd name="T11" fmla="*/ 321 h 370"/>
                  <a:gd name="T12" fmla="*/ 914 w 920"/>
                  <a:gd name="T13" fmla="*/ 370 h 370"/>
                  <a:gd name="T14" fmla="*/ 645 w 920"/>
                  <a:gd name="T15" fmla="*/ 370 h 370"/>
                  <a:gd name="T16" fmla="*/ 491 w 920"/>
                  <a:gd name="T17" fmla="*/ 370 h 370"/>
                  <a:gd name="T18" fmla="*/ 250 w 920"/>
                  <a:gd name="T19" fmla="*/ 370 h 370"/>
                  <a:gd name="T20" fmla="*/ 153 w 920"/>
                  <a:gd name="T21" fmla="*/ 370 h 370"/>
                  <a:gd name="T22" fmla="*/ 4 w 920"/>
                  <a:gd name="T23" fmla="*/ 370 h 370"/>
                  <a:gd name="T24" fmla="*/ 0 w 920"/>
                  <a:gd name="T25" fmla="*/ 342 h 370"/>
                  <a:gd name="T26" fmla="*/ 127 w 920"/>
                  <a:gd name="T27" fmla="*/ 21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0" h="370">
                    <a:moveTo>
                      <a:pt x="127" y="217"/>
                    </a:moveTo>
                    <a:cubicBezTo>
                      <a:pt x="137" y="217"/>
                      <a:pt x="147" y="218"/>
                      <a:pt x="156" y="220"/>
                    </a:cubicBezTo>
                    <a:cubicBezTo>
                      <a:pt x="186" y="93"/>
                      <a:pt x="283" y="0"/>
                      <a:pt x="399" y="0"/>
                    </a:cubicBezTo>
                    <a:cubicBezTo>
                      <a:pt x="485" y="0"/>
                      <a:pt x="560" y="51"/>
                      <a:pt x="606" y="128"/>
                    </a:cubicBezTo>
                    <a:cubicBezTo>
                      <a:pt x="635" y="114"/>
                      <a:pt x="668" y="106"/>
                      <a:pt x="702" y="106"/>
                    </a:cubicBezTo>
                    <a:cubicBezTo>
                      <a:pt x="823" y="106"/>
                      <a:pt x="920" y="202"/>
                      <a:pt x="920" y="321"/>
                    </a:cubicBezTo>
                    <a:cubicBezTo>
                      <a:pt x="920" y="338"/>
                      <a:pt x="918" y="354"/>
                      <a:pt x="914" y="370"/>
                    </a:cubicBezTo>
                    <a:cubicBezTo>
                      <a:pt x="645" y="370"/>
                      <a:pt x="645" y="370"/>
                      <a:pt x="645" y="370"/>
                    </a:cubicBezTo>
                    <a:cubicBezTo>
                      <a:pt x="491" y="370"/>
                      <a:pt x="491" y="370"/>
                      <a:pt x="491" y="370"/>
                    </a:cubicBezTo>
                    <a:cubicBezTo>
                      <a:pt x="250" y="370"/>
                      <a:pt x="250" y="370"/>
                      <a:pt x="250" y="370"/>
                    </a:cubicBezTo>
                    <a:cubicBezTo>
                      <a:pt x="153" y="370"/>
                      <a:pt x="153" y="370"/>
                      <a:pt x="153" y="370"/>
                    </a:cubicBezTo>
                    <a:cubicBezTo>
                      <a:pt x="4" y="370"/>
                      <a:pt x="4" y="370"/>
                      <a:pt x="4" y="370"/>
                    </a:cubicBezTo>
                    <a:cubicBezTo>
                      <a:pt x="2" y="361"/>
                      <a:pt x="0" y="352"/>
                      <a:pt x="0" y="342"/>
                    </a:cubicBezTo>
                    <a:cubicBezTo>
                      <a:pt x="0" y="273"/>
                      <a:pt x="57" y="217"/>
                      <a:pt x="127" y="217"/>
                    </a:cubicBezTo>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6" name="îṧḻíḓê">
                <a:extLst>
                  <a:ext uri="{FF2B5EF4-FFF2-40B4-BE49-F238E27FC236}">
                    <a16:creationId xmlns:a16="http://schemas.microsoft.com/office/drawing/2014/main" id="{743C987C-5E60-46E4-8842-BD0BDC1EB9E7}"/>
                  </a:ext>
                </a:extLst>
              </p:cNvPr>
              <p:cNvSpPr/>
              <p:nvPr/>
            </p:nvSpPr>
            <p:spPr bwMode="auto">
              <a:xfrm>
                <a:off x="3603" y="836"/>
                <a:ext cx="246" cy="146"/>
              </a:xfrm>
              <a:custGeom>
                <a:avLst/>
                <a:gdLst>
                  <a:gd name="T0" fmla="*/ 429 w 429"/>
                  <a:gd name="T1" fmla="*/ 251 h 255"/>
                  <a:gd name="T2" fmla="*/ 212 w 429"/>
                  <a:gd name="T3" fmla="*/ 0 h 255"/>
                  <a:gd name="T4" fmla="*/ 0 w 429"/>
                  <a:gd name="T5" fmla="*/ 255 h 255"/>
                  <a:gd name="T6" fmla="*/ 429 w 429"/>
                  <a:gd name="T7" fmla="*/ 251 h 255"/>
                </a:gdLst>
                <a:ahLst/>
                <a:cxnLst>
                  <a:cxn ang="0">
                    <a:pos x="T0" y="T1"/>
                  </a:cxn>
                  <a:cxn ang="0">
                    <a:pos x="T2" y="T3"/>
                  </a:cxn>
                  <a:cxn ang="0">
                    <a:pos x="T4" y="T5"/>
                  </a:cxn>
                  <a:cxn ang="0">
                    <a:pos x="T6" y="T7"/>
                  </a:cxn>
                </a:cxnLst>
                <a:rect l="0" t="0" r="r" b="b"/>
                <a:pathLst>
                  <a:path w="429" h="255">
                    <a:moveTo>
                      <a:pt x="429" y="251"/>
                    </a:moveTo>
                    <a:cubicBezTo>
                      <a:pt x="317" y="89"/>
                      <a:pt x="212" y="0"/>
                      <a:pt x="212" y="0"/>
                    </a:cubicBezTo>
                    <a:cubicBezTo>
                      <a:pt x="212" y="0"/>
                      <a:pt x="108" y="91"/>
                      <a:pt x="0" y="255"/>
                    </a:cubicBezTo>
                    <a:cubicBezTo>
                      <a:pt x="429" y="251"/>
                      <a:pt x="429" y="251"/>
                      <a:pt x="429" y="251"/>
                    </a:cubicBezTo>
                  </a:path>
                </a:pathLst>
              </a:custGeom>
              <a:solidFill>
                <a:srgbClr val="FF2C0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7" name="iṩḻîḑè">
                <a:extLst>
                  <a:ext uri="{FF2B5EF4-FFF2-40B4-BE49-F238E27FC236}">
                    <a16:creationId xmlns:a16="http://schemas.microsoft.com/office/drawing/2014/main" id="{2EA72873-ED92-4DD2-A30E-301B709A4EE1}"/>
                  </a:ext>
                </a:extLst>
              </p:cNvPr>
              <p:cNvSpPr/>
              <p:nvPr/>
            </p:nvSpPr>
            <p:spPr bwMode="auto">
              <a:xfrm>
                <a:off x="3601" y="1927"/>
                <a:ext cx="266" cy="232"/>
              </a:xfrm>
              <a:custGeom>
                <a:avLst/>
                <a:gdLst>
                  <a:gd name="T0" fmla="*/ 135 w 266"/>
                  <a:gd name="T1" fmla="*/ 232 h 232"/>
                  <a:gd name="T2" fmla="*/ 200 w 266"/>
                  <a:gd name="T3" fmla="*/ 116 h 232"/>
                  <a:gd name="T4" fmla="*/ 266 w 266"/>
                  <a:gd name="T5" fmla="*/ 0 h 232"/>
                  <a:gd name="T6" fmla="*/ 133 w 266"/>
                  <a:gd name="T7" fmla="*/ 1 h 232"/>
                  <a:gd name="T8" fmla="*/ 0 w 266"/>
                  <a:gd name="T9" fmla="*/ 2 h 232"/>
                  <a:gd name="T10" fmla="*/ 67 w 266"/>
                  <a:gd name="T11" fmla="*/ 117 h 232"/>
                  <a:gd name="T12" fmla="*/ 135 w 266"/>
                  <a:gd name="T13" fmla="*/ 232 h 232"/>
                </a:gdLst>
                <a:ahLst/>
                <a:cxnLst>
                  <a:cxn ang="0">
                    <a:pos x="T0" y="T1"/>
                  </a:cxn>
                  <a:cxn ang="0">
                    <a:pos x="T2" y="T3"/>
                  </a:cxn>
                  <a:cxn ang="0">
                    <a:pos x="T4" y="T5"/>
                  </a:cxn>
                  <a:cxn ang="0">
                    <a:pos x="T6" y="T7"/>
                  </a:cxn>
                  <a:cxn ang="0">
                    <a:pos x="T8" y="T9"/>
                  </a:cxn>
                  <a:cxn ang="0">
                    <a:pos x="T10" y="T11"/>
                  </a:cxn>
                  <a:cxn ang="0">
                    <a:pos x="T12" y="T13"/>
                  </a:cxn>
                </a:cxnLst>
                <a:rect l="0" t="0" r="r" b="b"/>
                <a:pathLst>
                  <a:path w="266" h="232">
                    <a:moveTo>
                      <a:pt x="135" y="232"/>
                    </a:moveTo>
                    <a:lnTo>
                      <a:pt x="200" y="116"/>
                    </a:lnTo>
                    <a:lnTo>
                      <a:pt x="266" y="0"/>
                    </a:lnTo>
                    <a:lnTo>
                      <a:pt x="133" y="1"/>
                    </a:lnTo>
                    <a:lnTo>
                      <a:pt x="0" y="2"/>
                    </a:lnTo>
                    <a:lnTo>
                      <a:pt x="67" y="117"/>
                    </a:lnTo>
                    <a:lnTo>
                      <a:pt x="135" y="232"/>
                    </a:lnTo>
                    <a:close/>
                  </a:path>
                </a:pathLst>
              </a:custGeom>
              <a:solidFill>
                <a:srgbClr val="FF1A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8" name="îṥľïḓe">
                <a:extLst>
                  <a:ext uri="{FF2B5EF4-FFF2-40B4-BE49-F238E27FC236}">
                    <a16:creationId xmlns:a16="http://schemas.microsoft.com/office/drawing/2014/main" id="{2BFA6098-69E0-478A-A53A-5FEA8AFFD922}"/>
                  </a:ext>
                </a:extLst>
              </p:cNvPr>
              <p:cNvSpPr/>
              <p:nvPr/>
            </p:nvSpPr>
            <p:spPr bwMode="auto">
              <a:xfrm>
                <a:off x="3601" y="1927"/>
                <a:ext cx="266" cy="232"/>
              </a:xfrm>
              <a:custGeom>
                <a:avLst/>
                <a:gdLst>
                  <a:gd name="T0" fmla="*/ 135 w 266"/>
                  <a:gd name="T1" fmla="*/ 232 h 232"/>
                  <a:gd name="T2" fmla="*/ 200 w 266"/>
                  <a:gd name="T3" fmla="*/ 116 h 232"/>
                  <a:gd name="T4" fmla="*/ 266 w 266"/>
                  <a:gd name="T5" fmla="*/ 0 h 232"/>
                  <a:gd name="T6" fmla="*/ 133 w 266"/>
                  <a:gd name="T7" fmla="*/ 1 h 232"/>
                  <a:gd name="T8" fmla="*/ 0 w 266"/>
                  <a:gd name="T9" fmla="*/ 2 h 232"/>
                  <a:gd name="T10" fmla="*/ 67 w 266"/>
                  <a:gd name="T11" fmla="*/ 117 h 232"/>
                  <a:gd name="T12" fmla="*/ 135 w 266"/>
                  <a:gd name="T13" fmla="*/ 232 h 232"/>
                </a:gdLst>
                <a:ahLst/>
                <a:cxnLst>
                  <a:cxn ang="0">
                    <a:pos x="T0" y="T1"/>
                  </a:cxn>
                  <a:cxn ang="0">
                    <a:pos x="T2" y="T3"/>
                  </a:cxn>
                  <a:cxn ang="0">
                    <a:pos x="T4" y="T5"/>
                  </a:cxn>
                  <a:cxn ang="0">
                    <a:pos x="T6" y="T7"/>
                  </a:cxn>
                  <a:cxn ang="0">
                    <a:pos x="T8" y="T9"/>
                  </a:cxn>
                  <a:cxn ang="0">
                    <a:pos x="T10" y="T11"/>
                  </a:cxn>
                  <a:cxn ang="0">
                    <a:pos x="T12" y="T13"/>
                  </a:cxn>
                </a:cxnLst>
                <a:rect l="0" t="0" r="r" b="b"/>
                <a:pathLst>
                  <a:path w="266" h="232">
                    <a:moveTo>
                      <a:pt x="135" y="232"/>
                    </a:moveTo>
                    <a:lnTo>
                      <a:pt x="200" y="116"/>
                    </a:lnTo>
                    <a:lnTo>
                      <a:pt x="266" y="0"/>
                    </a:lnTo>
                    <a:lnTo>
                      <a:pt x="133" y="1"/>
                    </a:lnTo>
                    <a:lnTo>
                      <a:pt x="0" y="2"/>
                    </a:lnTo>
                    <a:lnTo>
                      <a:pt x="67" y="117"/>
                    </a:lnTo>
                    <a:lnTo>
                      <a:pt x="135" y="2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9" name="íšḻidé">
                <a:extLst>
                  <a:ext uri="{FF2B5EF4-FFF2-40B4-BE49-F238E27FC236}">
                    <a16:creationId xmlns:a16="http://schemas.microsoft.com/office/drawing/2014/main" id="{1A7DB269-B8E7-402C-8833-FFE6EEE75CD7}"/>
                  </a:ext>
                </a:extLst>
              </p:cNvPr>
              <p:cNvSpPr/>
              <p:nvPr/>
            </p:nvSpPr>
            <p:spPr bwMode="auto">
              <a:xfrm>
                <a:off x="3633" y="1927"/>
                <a:ext cx="196" cy="163"/>
              </a:xfrm>
              <a:custGeom>
                <a:avLst/>
                <a:gdLst>
                  <a:gd name="T0" fmla="*/ 99 w 196"/>
                  <a:gd name="T1" fmla="*/ 163 h 163"/>
                  <a:gd name="T2" fmla="*/ 148 w 196"/>
                  <a:gd name="T3" fmla="*/ 81 h 163"/>
                  <a:gd name="T4" fmla="*/ 196 w 196"/>
                  <a:gd name="T5" fmla="*/ 0 h 163"/>
                  <a:gd name="T6" fmla="*/ 97 w 196"/>
                  <a:gd name="T7" fmla="*/ 1 h 163"/>
                  <a:gd name="T8" fmla="*/ 0 w 196"/>
                  <a:gd name="T9" fmla="*/ 2 h 163"/>
                  <a:gd name="T10" fmla="*/ 49 w 196"/>
                  <a:gd name="T11" fmla="*/ 83 h 163"/>
                  <a:gd name="T12" fmla="*/ 99 w 196"/>
                  <a:gd name="T13" fmla="*/ 163 h 163"/>
                </a:gdLst>
                <a:ahLst/>
                <a:cxnLst>
                  <a:cxn ang="0">
                    <a:pos x="T0" y="T1"/>
                  </a:cxn>
                  <a:cxn ang="0">
                    <a:pos x="T2" y="T3"/>
                  </a:cxn>
                  <a:cxn ang="0">
                    <a:pos x="T4" y="T5"/>
                  </a:cxn>
                  <a:cxn ang="0">
                    <a:pos x="T6" y="T7"/>
                  </a:cxn>
                  <a:cxn ang="0">
                    <a:pos x="T8" y="T9"/>
                  </a:cxn>
                  <a:cxn ang="0">
                    <a:pos x="T10" y="T11"/>
                  </a:cxn>
                  <a:cxn ang="0">
                    <a:pos x="T12" y="T13"/>
                  </a:cxn>
                </a:cxnLst>
                <a:rect l="0" t="0" r="r" b="b"/>
                <a:pathLst>
                  <a:path w="196" h="163">
                    <a:moveTo>
                      <a:pt x="99" y="163"/>
                    </a:moveTo>
                    <a:lnTo>
                      <a:pt x="148" y="81"/>
                    </a:lnTo>
                    <a:lnTo>
                      <a:pt x="196" y="0"/>
                    </a:lnTo>
                    <a:lnTo>
                      <a:pt x="97" y="1"/>
                    </a:lnTo>
                    <a:lnTo>
                      <a:pt x="0" y="2"/>
                    </a:lnTo>
                    <a:lnTo>
                      <a:pt x="49" y="83"/>
                    </a:lnTo>
                    <a:lnTo>
                      <a:pt x="99" y="163"/>
                    </a:lnTo>
                    <a:close/>
                  </a:path>
                </a:pathLst>
              </a:custGeom>
              <a:solidFill>
                <a:srgbClr val="FF2C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0" name="îśḷíďê">
                <a:extLst>
                  <a:ext uri="{FF2B5EF4-FFF2-40B4-BE49-F238E27FC236}">
                    <a16:creationId xmlns:a16="http://schemas.microsoft.com/office/drawing/2014/main" id="{4C8C6C44-05BB-48DF-97CD-29664F1B4BD4}"/>
                  </a:ext>
                </a:extLst>
              </p:cNvPr>
              <p:cNvSpPr/>
              <p:nvPr/>
            </p:nvSpPr>
            <p:spPr bwMode="auto">
              <a:xfrm>
                <a:off x="3633" y="1927"/>
                <a:ext cx="196" cy="163"/>
              </a:xfrm>
              <a:custGeom>
                <a:avLst/>
                <a:gdLst>
                  <a:gd name="T0" fmla="*/ 99 w 196"/>
                  <a:gd name="T1" fmla="*/ 163 h 163"/>
                  <a:gd name="T2" fmla="*/ 148 w 196"/>
                  <a:gd name="T3" fmla="*/ 81 h 163"/>
                  <a:gd name="T4" fmla="*/ 196 w 196"/>
                  <a:gd name="T5" fmla="*/ 0 h 163"/>
                  <a:gd name="T6" fmla="*/ 97 w 196"/>
                  <a:gd name="T7" fmla="*/ 1 h 163"/>
                  <a:gd name="T8" fmla="*/ 0 w 196"/>
                  <a:gd name="T9" fmla="*/ 2 h 163"/>
                  <a:gd name="T10" fmla="*/ 49 w 196"/>
                  <a:gd name="T11" fmla="*/ 83 h 163"/>
                  <a:gd name="T12" fmla="*/ 99 w 196"/>
                  <a:gd name="T13" fmla="*/ 163 h 163"/>
                </a:gdLst>
                <a:ahLst/>
                <a:cxnLst>
                  <a:cxn ang="0">
                    <a:pos x="T0" y="T1"/>
                  </a:cxn>
                  <a:cxn ang="0">
                    <a:pos x="T2" y="T3"/>
                  </a:cxn>
                  <a:cxn ang="0">
                    <a:pos x="T4" y="T5"/>
                  </a:cxn>
                  <a:cxn ang="0">
                    <a:pos x="T6" y="T7"/>
                  </a:cxn>
                  <a:cxn ang="0">
                    <a:pos x="T8" y="T9"/>
                  </a:cxn>
                  <a:cxn ang="0">
                    <a:pos x="T10" y="T11"/>
                  </a:cxn>
                  <a:cxn ang="0">
                    <a:pos x="T12" y="T13"/>
                  </a:cxn>
                </a:cxnLst>
                <a:rect l="0" t="0" r="r" b="b"/>
                <a:pathLst>
                  <a:path w="196" h="163">
                    <a:moveTo>
                      <a:pt x="99" y="163"/>
                    </a:moveTo>
                    <a:lnTo>
                      <a:pt x="148" y="81"/>
                    </a:lnTo>
                    <a:lnTo>
                      <a:pt x="196" y="0"/>
                    </a:lnTo>
                    <a:lnTo>
                      <a:pt x="97" y="1"/>
                    </a:lnTo>
                    <a:lnTo>
                      <a:pt x="0" y="2"/>
                    </a:lnTo>
                    <a:lnTo>
                      <a:pt x="49" y="83"/>
                    </a:lnTo>
                    <a:lnTo>
                      <a:pt x="99"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9" name="iṥļídè">
              <a:extLst>
                <a:ext uri="{FF2B5EF4-FFF2-40B4-BE49-F238E27FC236}">
                  <a16:creationId xmlns:a16="http://schemas.microsoft.com/office/drawing/2014/main" id="{275BCEA0-AEFC-4AEF-AEB9-619BC5C2C843}"/>
                </a:ext>
              </a:extLst>
            </p:cNvPr>
            <p:cNvSpPr/>
            <p:nvPr/>
          </p:nvSpPr>
          <p:spPr bwMode="auto">
            <a:xfrm>
              <a:off x="5910263" y="3006147"/>
              <a:ext cx="212725" cy="125413"/>
            </a:xfrm>
            <a:custGeom>
              <a:avLst/>
              <a:gdLst>
                <a:gd name="T0" fmla="*/ 68 w 134"/>
                <a:gd name="T1" fmla="*/ 79 h 79"/>
                <a:gd name="T2" fmla="*/ 101 w 134"/>
                <a:gd name="T3" fmla="*/ 40 h 79"/>
                <a:gd name="T4" fmla="*/ 134 w 134"/>
                <a:gd name="T5" fmla="*/ 0 h 79"/>
                <a:gd name="T6" fmla="*/ 67 w 134"/>
                <a:gd name="T7" fmla="*/ 1 h 79"/>
                <a:gd name="T8" fmla="*/ 0 w 134"/>
                <a:gd name="T9" fmla="*/ 1 h 79"/>
                <a:gd name="T10" fmla="*/ 34 w 134"/>
                <a:gd name="T11" fmla="*/ 40 h 79"/>
                <a:gd name="T12" fmla="*/ 68 w 134"/>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134" h="79">
                  <a:moveTo>
                    <a:pt x="68" y="79"/>
                  </a:moveTo>
                  <a:lnTo>
                    <a:pt x="101" y="40"/>
                  </a:lnTo>
                  <a:lnTo>
                    <a:pt x="134" y="0"/>
                  </a:lnTo>
                  <a:lnTo>
                    <a:pt x="67" y="1"/>
                  </a:lnTo>
                  <a:lnTo>
                    <a:pt x="0" y="1"/>
                  </a:lnTo>
                  <a:lnTo>
                    <a:pt x="34" y="40"/>
                  </a:lnTo>
                  <a:lnTo>
                    <a:pt x="68" y="79"/>
                  </a:lnTo>
                  <a:close/>
                </a:path>
              </a:pathLst>
            </a:custGeom>
            <a:solidFill>
              <a:srgbClr val="FFD7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iṩļîḋé">
              <a:extLst>
                <a:ext uri="{FF2B5EF4-FFF2-40B4-BE49-F238E27FC236}">
                  <a16:creationId xmlns:a16="http://schemas.microsoft.com/office/drawing/2014/main" id="{77C16B73-ED6E-42FA-82BE-D451D12C83FC}"/>
                </a:ext>
              </a:extLst>
            </p:cNvPr>
            <p:cNvSpPr/>
            <p:nvPr/>
          </p:nvSpPr>
          <p:spPr bwMode="auto">
            <a:xfrm>
              <a:off x="5910263" y="3006147"/>
              <a:ext cx="212725" cy="125413"/>
            </a:xfrm>
            <a:custGeom>
              <a:avLst/>
              <a:gdLst>
                <a:gd name="T0" fmla="*/ 68 w 134"/>
                <a:gd name="T1" fmla="*/ 79 h 79"/>
                <a:gd name="T2" fmla="*/ 101 w 134"/>
                <a:gd name="T3" fmla="*/ 40 h 79"/>
                <a:gd name="T4" fmla="*/ 134 w 134"/>
                <a:gd name="T5" fmla="*/ 0 h 79"/>
                <a:gd name="T6" fmla="*/ 67 w 134"/>
                <a:gd name="T7" fmla="*/ 1 h 79"/>
                <a:gd name="T8" fmla="*/ 0 w 134"/>
                <a:gd name="T9" fmla="*/ 1 h 79"/>
                <a:gd name="T10" fmla="*/ 34 w 134"/>
                <a:gd name="T11" fmla="*/ 40 h 79"/>
                <a:gd name="T12" fmla="*/ 68 w 134"/>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134" h="79">
                  <a:moveTo>
                    <a:pt x="68" y="79"/>
                  </a:moveTo>
                  <a:lnTo>
                    <a:pt x="101" y="40"/>
                  </a:lnTo>
                  <a:lnTo>
                    <a:pt x="134" y="0"/>
                  </a:lnTo>
                  <a:lnTo>
                    <a:pt x="67" y="1"/>
                  </a:lnTo>
                  <a:lnTo>
                    <a:pt x="0" y="1"/>
                  </a:lnTo>
                  <a:lnTo>
                    <a:pt x="34" y="40"/>
                  </a:lnTo>
                  <a:lnTo>
                    <a:pt x="68" y="7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ïṣlíḍè">
              <a:extLst>
                <a:ext uri="{FF2B5EF4-FFF2-40B4-BE49-F238E27FC236}">
                  <a16:creationId xmlns:a16="http://schemas.microsoft.com/office/drawing/2014/main" id="{96170A79-CC91-4548-A426-29EC574B6DDE}"/>
                </a:ext>
              </a:extLst>
            </p:cNvPr>
            <p:cNvSpPr/>
            <p:nvPr/>
          </p:nvSpPr>
          <p:spPr bwMode="auto">
            <a:xfrm>
              <a:off x="6018213" y="1282122"/>
              <a:ext cx="0" cy="158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1"/>
                    <a:pt x="1" y="1"/>
                  </a:cubicBezTo>
                  <a:cubicBezTo>
                    <a:pt x="1" y="1"/>
                    <a:pt x="1" y="1"/>
                    <a:pt x="1" y="1"/>
                  </a:cubicBezTo>
                  <a:cubicBezTo>
                    <a:pt x="1" y="1"/>
                    <a:pt x="1" y="0"/>
                    <a:pt x="0"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ísḻîďe">
              <a:extLst>
                <a:ext uri="{FF2B5EF4-FFF2-40B4-BE49-F238E27FC236}">
                  <a16:creationId xmlns:a16="http://schemas.microsoft.com/office/drawing/2014/main" id="{F65DE77E-6201-46E3-A23E-1DA46716E31C}"/>
                </a:ext>
              </a:extLst>
            </p:cNvPr>
            <p:cNvSpPr/>
            <p:nvPr/>
          </p:nvSpPr>
          <p:spPr bwMode="auto">
            <a:xfrm>
              <a:off x="6018213" y="1282122"/>
              <a:ext cx="0" cy="1588"/>
            </a:xfrm>
            <a:custGeom>
              <a:avLst/>
              <a:gdLst>
                <a:gd name="T0" fmla="*/ 0 w 1"/>
                <a:gd name="T1" fmla="*/ 0 h 1"/>
                <a:gd name="T2" fmla="*/ 1 w 1"/>
                <a:gd name="T3" fmla="*/ 1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1" y="0"/>
                    <a:pt x="1" y="1"/>
                  </a:cubicBezTo>
                  <a:cubicBezTo>
                    <a:pt x="1" y="1"/>
                    <a:pt x="1" y="1"/>
                    <a:pt x="1" y="1"/>
                  </a:cubicBezTo>
                  <a:cubicBezTo>
                    <a:pt x="1" y="1"/>
                    <a:pt x="1" y="0"/>
                    <a:pt x="0" y="0"/>
                  </a:cubicBezTo>
                  <a:cubicBezTo>
                    <a:pt x="0" y="0"/>
                    <a:pt x="0" y="0"/>
                    <a:pt x="0" y="0"/>
                  </a:cubicBezTo>
                </a:path>
              </a:pathLst>
            </a:custGeom>
            <a:solidFill>
              <a:srgbClr val="CC51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íṣḷiďè">
              <a:extLst>
                <a:ext uri="{FF2B5EF4-FFF2-40B4-BE49-F238E27FC236}">
                  <a16:creationId xmlns:a16="http://schemas.microsoft.com/office/drawing/2014/main" id="{9ECCDBEE-832D-4FCE-92D1-564FD5B73CFB}"/>
                </a:ext>
              </a:extLst>
            </p:cNvPr>
            <p:cNvSpPr/>
            <p:nvPr/>
          </p:nvSpPr>
          <p:spPr bwMode="auto">
            <a:xfrm>
              <a:off x="6018213" y="2744209"/>
              <a:ext cx="311150" cy="263525"/>
            </a:xfrm>
            <a:custGeom>
              <a:avLst/>
              <a:gdLst>
                <a:gd name="T0" fmla="*/ 104 w 196"/>
                <a:gd name="T1" fmla="*/ 138 h 166"/>
                <a:gd name="T2" fmla="*/ 0 w 196"/>
                <a:gd name="T3" fmla="*/ 139 h 166"/>
                <a:gd name="T4" fmla="*/ 0 w 196"/>
                <a:gd name="T5" fmla="*/ 139 h 166"/>
                <a:gd name="T6" fmla="*/ 83 w 196"/>
                <a:gd name="T7" fmla="*/ 138 h 166"/>
                <a:gd name="T8" fmla="*/ 83 w 196"/>
                <a:gd name="T9" fmla="*/ 165 h 166"/>
                <a:gd name="T10" fmla="*/ 54 w 196"/>
                <a:gd name="T11" fmla="*/ 166 h 166"/>
                <a:gd name="T12" fmla="*/ 90 w 196"/>
                <a:gd name="T13" fmla="*/ 165 h 166"/>
                <a:gd name="T14" fmla="*/ 83 w 196"/>
                <a:gd name="T15" fmla="*/ 165 h 166"/>
                <a:gd name="T16" fmla="*/ 83 w 196"/>
                <a:gd name="T17" fmla="*/ 138 h 166"/>
                <a:gd name="T18" fmla="*/ 104 w 196"/>
                <a:gd name="T19" fmla="*/ 138 h 166"/>
                <a:gd name="T20" fmla="*/ 113 w 196"/>
                <a:gd name="T21" fmla="*/ 80 h 166"/>
                <a:gd name="T22" fmla="*/ 18 w 196"/>
                <a:gd name="T23" fmla="*/ 81 h 166"/>
                <a:gd name="T24" fmla="*/ 14 w 196"/>
                <a:gd name="T25" fmla="*/ 81 h 166"/>
                <a:gd name="T26" fmla="*/ 0 w 196"/>
                <a:gd name="T27" fmla="*/ 81 h 166"/>
                <a:gd name="T28" fmla="*/ 0 w 196"/>
                <a:gd name="T29" fmla="*/ 81 h 166"/>
                <a:gd name="T30" fmla="*/ 104 w 196"/>
                <a:gd name="T31" fmla="*/ 80 h 166"/>
                <a:gd name="T32" fmla="*/ 104 w 196"/>
                <a:gd name="T33" fmla="*/ 138 h 166"/>
                <a:gd name="T34" fmla="*/ 104 w 196"/>
                <a:gd name="T35" fmla="*/ 80 h 166"/>
                <a:gd name="T36" fmla="*/ 113 w 196"/>
                <a:gd name="T37" fmla="*/ 80 h 166"/>
                <a:gd name="T38" fmla="*/ 14 w 196"/>
                <a:gd name="T39" fmla="*/ 2 h 166"/>
                <a:gd name="T40" fmla="*/ 4 w 196"/>
                <a:gd name="T41" fmla="*/ 2 h 166"/>
                <a:gd name="T42" fmla="*/ 13 w 196"/>
                <a:gd name="T43" fmla="*/ 2 h 166"/>
                <a:gd name="T44" fmla="*/ 14 w 196"/>
                <a:gd name="T45" fmla="*/ 2 h 166"/>
                <a:gd name="T46" fmla="*/ 196 w 196"/>
                <a:gd name="T47" fmla="*/ 0 h 166"/>
                <a:gd name="T48" fmla="*/ 41 w 196"/>
                <a:gd name="T49" fmla="*/ 1 h 166"/>
                <a:gd name="T50" fmla="*/ 195 w 196"/>
                <a:gd name="T51" fmla="*/ 0 h 166"/>
                <a:gd name="T52" fmla="*/ 195 w 196"/>
                <a:gd name="T53" fmla="*/ 0 h 166"/>
                <a:gd name="T54" fmla="*/ 196 w 196"/>
                <a:gd name="T5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6" h="166">
                  <a:moveTo>
                    <a:pt x="104" y="138"/>
                  </a:moveTo>
                  <a:lnTo>
                    <a:pt x="0" y="139"/>
                  </a:lnTo>
                  <a:lnTo>
                    <a:pt x="0" y="139"/>
                  </a:lnTo>
                  <a:lnTo>
                    <a:pt x="83" y="138"/>
                  </a:lnTo>
                  <a:lnTo>
                    <a:pt x="83" y="165"/>
                  </a:lnTo>
                  <a:lnTo>
                    <a:pt x="54" y="166"/>
                  </a:lnTo>
                  <a:lnTo>
                    <a:pt x="90" y="165"/>
                  </a:lnTo>
                  <a:lnTo>
                    <a:pt x="83" y="165"/>
                  </a:lnTo>
                  <a:lnTo>
                    <a:pt x="83" y="138"/>
                  </a:lnTo>
                  <a:lnTo>
                    <a:pt x="104" y="138"/>
                  </a:lnTo>
                  <a:close/>
                  <a:moveTo>
                    <a:pt x="113" y="80"/>
                  </a:moveTo>
                  <a:lnTo>
                    <a:pt x="18" y="81"/>
                  </a:lnTo>
                  <a:lnTo>
                    <a:pt x="14" y="81"/>
                  </a:lnTo>
                  <a:lnTo>
                    <a:pt x="0" y="81"/>
                  </a:lnTo>
                  <a:lnTo>
                    <a:pt x="0" y="81"/>
                  </a:lnTo>
                  <a:lnTo>
                    <a:pt x="104" y="80"/>
                  </a:lnTo>
                  <a:lnTo>
                    <a:pt x="104" y="138"/>
                  </a:lnTo>
                  <a:lnTo>
                    <a:pt x="104" y="80"/>
                  </a:lnTo>
                  <a:lnTo>
                    <a:pt x="113" y="80"/>
                  </a:lnTo>
                  <a:close/>
                  <a:moveTo>
                    <a:pt x="14" y="2"/>
                  </a:moveTo>
                  <a:lnTo>
                    <a:pt x="4" y="2"/>
                  </a:lnTo>
                  <a:lnTo>
                    <a:pt x="13" y="2"/>
                  </a:lnTo>
                  <a:lnTo>
                    <a:pt x="14" y="2"/>
                  </a:lnTo>
                  <a:close/>
                  <a:moveTo>
                    <a:pt x="196" y="0"/>
                  </a:moveTo>
                  <a:lnTo>
                    <a:pt x="41" y="1"/>
                  </a:lnTo>
                  <a:lnTo>
                    <a:pt x="195" y="0"/>
                  </a:lnTo>
                  <a:lnTo>
                    <a:pt x="195" y="0"/>
                  </a:lnTo>
                  <a:lnTo>
                    <a:pt x="196"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išļiḍe">
              <a:extLst>
                <a:ext uri="{FF2B5EF4-FFF2-40B4-BE49-F238E27FC236}">
                  <a16:creationId xmlns:a16="http://schemas.microsoft.com/office/drawing/2014/main" id="{62CE722E-4E9A-4A31-BAF1-7D09E8F14F70}"/>
                </a:ext>
              </a:extLst>
            </p:cNvPr>
            <p:cNvSpPr/>
            <p:nvPr/>
          </p:nvSpPr>
          <p:spPr bwMode="auto">
            <a:xfrm>
              <a:off x="6018213" y="2744209"/>
              <a:ext cx="311150" cy="263525"/>
            </a:xfrm>
            <a:custGeom>
              <a:avLst/>
              <a:gdLst>
                <a:gd name="T0" fmla="*/ 104 w 196"/>
                <a:gd name="T1" fmla="*/ 138 h 166"/>
                <a:gd name="T2" fmla="*/ 0 w 196"/>
                <a:gd name="T3" fmla="*/ 139 h 166"/>
                <a:gd name="T4" fmla="*/ 0 w 196"/>
                <a:gd name="T5" fmla="*/ 139 h 166"/>
                <a:gd name="T6" fmla="*/ 83 w 196"/>
                <a:gd name="T7" fmla="*/ 138 h 166"/>
                <a:gd name="T8" fmla="*/ 83 w 196"/>
                <a:gd name="T9" fmla="*/ 165 h 166"/>
                <a:gd name="T10" fmla="*/ 54 w 196"/>
                <a:gd name="T11" fmla="*/ 166 h 166"/>
                <a:gd name="T12" fmla="*/ 90 w 196"/>
                <a:gd name="T13" fmla="*/ 165 h 166"/>
                <a:gd name="T14" fmla="*/ 83 w 196"/>
                <a:gd name="T15" fmla="*/ 165 h 166"/>
                <a:gd name="T16" fmla="*/ 83 w 196"/>
                <a:gd name="T17" fmla="*/ 138 h 166"/>
                <a:gd name="T18" fmla="*/ 104 w 196"/>
                <a:gd name="T19" fmla="*/ 138 h 166"/>
                <a:gd name="T20" fmla="*/ 113 w 196"/>
                <a:gd name="T21" fmla="*/ 80 h 166"/>
                <a:gd name="T22" fmla="*/ 18 w 196"/>
                <a:gd name="T23" fmla="*/ 81 h 166"/>
                <a:gd name="T24" fmla="*/ 14 w 196"/>
                <a:gd name="T25" fmla="*/ 81 h 166"/>
                <a:gd name="T26" fmla="*/ 0 w 196"/>
                <a:gd name="T27" fmla="*/ 81 h 166"/>
                <a:gd name="T28" fmla="*/ 0 w 196"/>
                <a:gd name="T29" fmla="*/ 81 h 166"/>
                <a:gd name="T30" fmla="*/ 104 w 196"/>
                <a:gd name="T31" fmla="*/ 80 h 166"/>
                <a:gd name="T32" fmla="*/ 104 w 196"/>
                <a:gd name="T33" fmla="*/ 138 h 166"/>
                <a:gd name="T34" fmla="*/ 104 w 196"/>
                <a:gd name="T35" fmla="*/ 80 h 166"/>
                <a:gd name="T36" fmla="*/ 113 w 196"/>
                <a:gd name="T37" fmla="*/ 80 h 166"/>
                <a:gd name="T38" fmla="*/ 14 w 196"/>
                <a:gd name="T39" fmla="*/ 2 h 166"/>
                <a:gd name="T40" fmla="*/ 4 w 196"/>
                <a:gd name="T41" fmla="*/ 2 h 166"/>
                <a:gd name="T42" fmla="*/ 13 w 196"/>
                <a:gd name="T43" fmla="*/ 2 h 166"/>
                <a:gd name="T44" fmla="*/ 14 w 196"/>
                <a:gd name="T45" fmla="*/ 2 h 166"/>
                <a:gd name="T46" fmla="*/ 196 w 196"/>
                <a:gd name="T47" fmla="*/ 0 h 166"/>
                <a:gd name="T48" fmla="*/ 41 w 196"/>
                <a:gd name="T49" fmla="*/ 1 h 166"/>
                <a:gd name="T50" fmla="*/ 195 w 196"/>
                <a:gd name="T51" fmla="*/ 0 h 166"/>
                <a:gd name="T52" fmla="*/ 195 w 196"/>
                <a:gd name="T53" fmla="*/ 0 h 166"/>
                <a:gd name="T54" fmla="*/ 196 w 196"/>
                <a:gd name="T5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6" h="166">
                  <a:moveTo>
                    <a:pt x="104" y="138"/>
                  </a:moveTo>
                  <a:lnTo>
                    <a:pt x="0" y="139"/>
                  </a:lnTo>
                  <a:lnTo>
                    <a:pt x="0" y="139"/>
                  </a:lnTo>
                  <a:lnTo>
                    <a:pt x="83" y="138"/>
                  </a:lnTo>
                  <a:lnTo>
                    <a:pt x="83" y="165"/>
                  </a:lnTo>
                  <a:lnTo>
                    <a:pt x="54" y="166"/>
                  </a:lnTo>
                  <a:lnTo>
                    <a:pt x="90" y="165"/>
                  </a:lnTo>
                  <a:lnTo>
                    <a:pt x="83" y="165"/>
                  </a:lnTo>
                  <a:lnTo>
                    <a:pt x="83" y="138"/>
                  </a:lnTo>
                  <a:lnTo>
                    <a:pt x="104" y="138"/>
                  </a:lnTo>
                  <a:moveTo>
                    <a:pt x="113" y="80"/>
                  </a:moveTo>
                  <a:lnTo>
                    <a:pt x="18" y="81"/>
                  </a:lnTo>
                  <a:lnTo>
                    <a:pt x="14" y="81"/>
                  </a:lnTo>
                  <a:lnTo>
                    <a:pt x="0" y="81"/>
                  </a:lnTo>
                  <a:lnTo>
                    <a:pt x="0" y="81"/>
                  </a:lnTo>
                  <a:lnTo>
                    <a:pt x="104" y="80"/>
                  </a:lnTo>
                  <a:lnTo>
                    <a:pt x="104" y="138"/>
                  </a:lnTo>
                  <a:lnTo>
                    <a:pt x="104" y="80"/>
                  </a:lnTo>
                  <a:lnTo>
                    <a:pt x="113" y="80"/>
                  </a:lnTo>
                  <a:moveTo>
                    <a:pt x="14" y="2"/>
                  </a:moveTo>
                  <a:lnTo>
                    <a:pt x="4" y="2"/>
                  </a:lnTo>
                  <a:lnTo>
                    <a:pt x="13" y="2"/>
                  </a:lnTo>
                  <a:lnTo>
                    <a:pt x="14" y="2"/>
                  </a:lnTo>
                  <a:moveTo>
                    <a:pt x="196" y="0"/>
                  </a:moveTo>
                  <a:lnTo>
                    <a:pt x="41" y="1"/>
                  </a:lnTo>
                  <a:lnTo>
                    <a:pt x="195" y="0"/>
                  </a:lnTo>
                  <a:lnTo>
                    <a:pt x="195" y="0"/>
                  </a:lnTo>
                  <a:lnTo>
                    <a:pt x="1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ïsľiḑè">
              <a:extLst>
                <a:ext uri="{FF2B5EF4-FFF2-40B4-BE49-F238E27FC236}">
                  <a16:creationId xmlns:a16="http://schemas.microsoft.com/office/drawing/2014/main" id="{24361084-AF7D-4857-8D06-75F3DF4C7934}"/>
                </a:ext>
              </a:extLst>
            </p:cNvPr>
            <p:cNvSpPr/>
            <p:nvPr/>
          </p:nvSpPr>
          <p:spPr bwMode="auto">
            <a:xfrm>
              <a:off x="6005513" y="1502784"/>
              <a:ext cx="468312" cy="1244600"/>
            </a:xfrm>
            <a:custGeom>
              <a:avLst/>
              <a:gdLst>
                <a:gd name="T0" fmla="*/ 221 w 515"/>
                <a:gd name="T1" fmla="*/ 0 h 1372"/>
                <a:gd name="T2" fmla="*/ 221 w 515"/>
                <a:gd name="T3" fmla="*/ 0 h 1372"/>
                <a:gd name="T4" fmla="*/ 0 w 515"/>
                <a:gd name="T5" fmla="*/ 2 h 1372"/>
                <a:gd name="T6" fmla="*/ 12 w 515"/>
                <a:gd name="T7" fmla="*/ 1372 h 1372"/>
                <a:gd name="T8" fmla="*/ 20 w 515"/>
                <a:gd name="T9" fmla="*/ 1372 h 1372"/>
                <a:gd name="T10" fmla="*/ 38 w 515"/>
                <a:gd name="T11" fmla="*/ 1372 h 1372"/>
                <a:gd name="T12" fmla="*/ 43 w 515"/>
                <a:gd name="T13" fmla="*/ 1372 h 1372"/>
                <a:gd name="T14" fmla="*/ 85 w 515"/>
                <a:gd name="T15" fmla="*/ 1371 h 1372"/>
                <a:gd name="T16" fmla="*/ 355 w 515"/>
                <a:gd name="T17" fmla="*/ 1369 h 1372"/>
                <a:gd name="T18" fmla="*/ 390 w 515"/>
                <a:gd name="T19" fmla="*/ 1281 h 1372"/>
                <a:gd name="T20" fmla="*/ 242 w 515"/>
                <a:gd name="T21" fmla="*/ 1277 h 1372"/>
                <a:gd name="T22" fmla="*/ 369 w 515"/>
                <a:gd name="T23" fmla="*/ 802 h 1372"/>
                <a:gd name="T24" fmla="*/ 470 w 515"/>
                <a:gd name="T25" fmla="*/ 942 h 1372"/>
                <a:gd name="T26" fmla="*/ 221 w 515"/>
                <a:gd name="T27" fmla="*/ 0 h 1372"/>
                <a:gd name="T28" fmla="*/ 221 w 515"/>
                <a:gd name="T29" fmla="*/ 0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1372">
                  <a:moveTo>
                    <a:pt x="221" y="0"/>
                  </a:moveTo>
                  <a:cubicBezTo>
                    <a:pt x="221" y="0"/>
                    <a:pt x="221" y="0"/>
                    <a:pt x="221" y="0"/>
                  </a:cubicBezTo>
                  <a:cubicBezTo>
                    <a:pt x="0" y="2"/>
                    <a:pt x="0" y="2"/>
                    <a:pt x="0" y="2"/>
                  </a:cubicBezTo>
                  <a:cubicBezTo>
                    <a:pt x="12" y="1372"/>
                    <a:pt x="12" y="1372"/>
                    <a:pt x="12" y="1372"/>
                  </a:cubicBezTo>
                  <a:cubicBezTo>
                    <a:pt x="20" y="1372"/>
                    <a:pt x="20" y="1372"/>
                    <a:pt x="20" y="1372"/>
                  </a:cubicBezTo>
                  <a:cubicBezTo>
                    <a:pt x="38" y="1372"/>
                    <a:pt x="38" y="1372"/>
                    <a:pt x="38" y="1372"/>
                  </a:cubicBezTo>
                  <a:cubicBezTo>
                    <a:pt x="43" y="1372"/>
                    <a:pt x="43" y="1372"/>
                    <a:pt x="43" y="1372"/>
                  </a:cubicBezTo>
                  <a:cubicBezTo>
                    <a:pt x="85" y="1371"/>
                    <a:pt x="85" y="1371"/>
                    <a:pt x="85" y="1371"/>
                  </a:cubicBezTo>
                  <a:cubicBezTo>
                    <a:pt x="355" y="1369"/>
                    <a:pt x="355" y="1369"/>
                    <a:pt x="355" y="1369"/>
                  </a:cubicBezTo>
                  <a:cubicBezTo>
                    <a:pt x="368" y="1339"/>
                    <a:pt x="379" y="1310"/>
                    <a:pt x="390" y="1281"/>
                  </a:cubicBezTo>
                  <a:cubicBezTo>
                    <a:pt x="242" y="1277"/>
                    <a:pt x="242" y="1277"/>
                    <a:pt x="242" y="1277"/>
                  </a:cubicBezTo>
                  <a:cubicBezTo>
                    <a:pt x="369" y="802"/>
                    <a:pt x="369" y="802"/>
                    <a:pt x="369" y="802"/>
                  </a:cubicBezTo>
                  <a:cubicBezTo>
                    <a:pt x="470" y="942"/>
                    <a:pt x="470" y="942"/>
                    <a:pt x="470" y="942"/>
                  </a:cubicBezTo>
                  <a:cubicBezTo>
                    <a:pt x="515" y="534"/>
                    <a:pt x="363" y="208"/>
                    <a:pt x="221" y="0"/>
                  </a:cubicBezTo>
                  <a:cubicBezTo>
                    <a:pt x="221" y="0"/>
                    <a:pt x="221" y="0"/>
                    <a:pt x="221" y="0"/>
                  </a:cubicBezTo>
                </a:path>
              </a:pathLst>
            </a:custGeom>
            <a:solidFill>
              <a:srgbClr val="CC51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îṧļíḍè">
              <a:extLst>
                <a:ext uri="{FF2B5EF4-FFF2-40B4-BE49-F238E27FC236}">
                  <a16:creationId xmlns:a16="http://schemas.microsoft.com/office/drawing/2014/main" id="{BDB9C3E5-0857-45B8-946C-3BE39111AC19}"/>
                </a:ext>
              </a:extLst>
            </p:cNvPr>
            <p:cNvSpPr/>
            <p:nvPr/>
          </p:nvSpPr>
          <p:spPr bwMode="auto">
            <a:xfrm>
              <a:off x="6016626" y="2744209"/>
              <a:ext cx="311150" cy="128588"/>
            </a:xfrm>
            <a:custGeom>
              <a:avLst/>
              <a:gdLst>
                <a:gd name="T0" fmla="*/ 342 w 342"/>
                <a:gd name="T1" fmla="*/ 0 h 141"/>
                <a:gd name="T2" fmla="*/ 73 w 342"/>
                <a:gd name="T3" fmla="*/ 2 h 141"/>
                <a:gd name="T4" fmla="*/ 31 w 342"/>
                <a:gd name="T5" fmla="*/ 3 h 141"/>
                <a:gd name="T6" fmla="*/ 26 w 342"/>
                <a:gd name="T7" fmla="*/ 3 h 141"/>
                <a:gd name="T8" fmla="*/ 24 w 342"/>
                <a:gd name="T9" fmla="*/ 3 h 141"/>
                <a:gd name="T10" fmla="*/ 8 w 342"/>
                <a:gd name="T11" fmla="*/ 3 h 141"/>
                <a:gd name="T12" fmla="*/ 0 w 342"/>
                <a:gd name="T13" fmla="*/ 3 h 141"/>
                <a:gd name="T14" fmla="*/ 1 w 342"/>
                <a:gd name="T15" fmla="*/ 141 h 141"/>
                <a:gd name="T16" fmla="*/ 25 w 342"/>
                <a:gd name="T17" fmla="*/ 141 h 141"/>
                <a:gd name="T18" fmla="*/ 33 w 342"/>
                <a:gd name="T19" fmla="*/ 141 h 141"/>
                <a:gd name="T20" fmla="*/ 198 w 342"/>
                <a:gd name="T21" fmla="*/ 140 h 141"/>
                <a:gd name="T22" fmla="*/ 342 w 342"/>
                <a:gd name="T2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2" h="141">
                  <a:moveTo>
                    <a:pt x="342" y="0"/>
                  </a:moveTo>
                  <a:cubicBezTo>
                    <a:pt x="73" y="2"/>
                    <a:pt x="73" y="2"/>
                    <a:pt x="73" y="2"/>
                  </a:cubicBezTo>
                  <a:cubicBezTo>
                    <a:pt x="31" y="3"/>
                    <a:pt x="31" y="3"/>
                    <a:pt x="31" y="3"/>
                  </a:cubicBezTo>
                  <a:cubicBezTo>
                    <a:pt x="26" y="3"/>
                    <a:pt x="26" y="3"/>
                    <a:pt x="26" y="3"/>
                  </a:cubicBezTo>
                  <a:cubicBezTo>
                    <a:pt x="24" y="3"/>
                    <a:pt x="24" y="3"/>
                    <a:pt x="24" y="3"/>
                  </a:cubicBezTo>
                  <a:cubicBezTo>
                    <a:pt x="8" y="3"/>
                    <a:pt x="8" y="3"/>
                    <a:pt x="8" y="3"/>
                  </a:cubicBezTo>
                  <a:cubicBezTo>
                    <a:pt x="0" y="3"/>
                    <a:pt x="0" y="3"/>
                    <a:pt x="0" y="3"/>
                  </a:cubicBezTo>
                  <a:cubicBezTo>
                    <a:pt x="1" y="141"/>
                    <a:pt x="1" y="141"/>
                    <a:pt x="1" y="141"/>
                  </a:cubicBezTo>
                  <a:cubicBezTo>
                    <a:pt x="25" y="141"/>
                    <a:pt x="25" y="141"/>
                    <a:pt x="25" y="141"/>
                  </a:cubicBezTo>
                  <a:cubicBezTo>
                    <a:pt x="33" y="141"/>
                    <a:pt x="33" y="141"/>
                    <a:pt x="33" y="141"/>
                  </a:cubicBezTo>
                  <a:cubicBezTo>
                    <a:pt x="198" y="140"/>
                    <a:pt x="198" y="140"/>
                    <a:pt x="198" y="140"/>
                  </a:cubicBezTo>
                  <a:cubicBezTo>
                    <a:pt x="264" y="115"/>
                    <a:pt x="342" y="0"/>
                    <a:pt x="342" y="0"/>
                  </a:cubicBezTo>
                </a:path>
              </a:pathLst>
            </a:custGeom>
            <a:solidFill>
              <a:srgbClr val="004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í$ḻídé">
              <a:extLst>
                <a:ext uri="{FF2B5EF4-FFF2-40B4-BE49-F238E27FC236}">
                  <a16:creationId xmlns:a16="http://schemas.microsoft.com/office/drawing/2014/main" id="{219011A7-CEDC-42CD-9C64-676ABA2C7CEF}"/>
                </a:ext>
              </a:extLst>
            </p:cNvPr>
            <p:cNvSpPr/>
            <p:nvPr/>
          </p:nvSpPr>
          <p:spPr bwMode="auto">
            <a:xfrm>
              <a:off x="6018213" y="2871209"/>
              <a:ext cx="165100" cy="93663"/>
            </a:xfrm>
            <a:custGeom>
              <a:avLst/>
              <a:gdLst>
                <a:gd name="T0" fmla="*/ 104 w 104"/>
                <a:gd name="T1" fmla="*/ 0 h 59"/>
                <a:gd name="T2" fmla="*/ 0 w 104"/>
                <a:gd name="T3" fmla="*/ 1 h 59"/>
                <a:gd name="T4" fmla="*/ 0 w 104"/>
                <a:gd name="T5" fmla="*/ 59 h 59"/>
                <a:gd name="T6" fmla="*/ 104 w 104"/>
                <a:gd name="T7" fmla="*/ 58 h 59"/>
                <a:gd name="T8" fmla="*/ 104 w 104"/>
                <a:gd name="T9" fmla="*/ 0 h 59"/>
              </a:gdLst>
              <a:ahLst/>
              <a:cxnLst>
                <a:cxn ang="0">
                  <a:pos x="T0" y="T1"/>
                </a:cxn>
                <a:cxn ang="0">
                  <a:pos x="T2" y="T3"/>
                </a:cxn>
                <a:cxn ang="0">
                  <a:pos x="T4" y="T5"/>
                </a:cxn>
                <a:cxn ang="0">
                  <a:pos x="T6" y="T7"/>
                </a:cxn>
                <a:cxn ang="0">
                  <a:pos x="T8" y="T9"/>
                </a:cxn>
              </a:cxnLst>
              <a:rect l="0" t="0" r="r" b="b"/>
              <a:pathLst>
                <a:path w="104" h="59">
                  <a:moveTo>
                    <a:pt x="104" y="0"/>
                  </a:moveTo>
                  <a:lnTo>
                    <a:pt x="0" y="1"/>
                  </a:lnTo>
                  <a:lnTo>
                    <a:pt x="0" y="59"/>
                  </a:lnTo>
                  <a:lnTo>
                    <a:pt x="104" y="58"/>
                  </a:lnTo>
                  <a:lnTo>
                    <a:pt x="104" y="0"/>
                  </a:lnTo>
                  <a:close/>
                </a:path>
              </a:pathLst>
            </a:custGeom>
            <a:solidFill>
              <a:srgbClr val="B65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ïṥḷíḋè">
              <a:extLst>
                <a:ext uri="{FF2B5EF4-FFF2-40B4-BE49-F238E27FC236}">
                  <a16:creationId xmlns:a16="http://schemas.microsoft.com/office/drawing/2014/main" id="{0D538DDE-EF25-48C7-A907-E91D53A1833E}"/>
                </a:ext>
              </a:extLst>
            </p:cNvPr>
            <p:cNvSpPr/>
            <p:nvPr/>
          </p:nvSpPr>
          <p:spPr bwMode="auto">
            <a:xfrm>
              <a:off x="6018213" y="2871209"/>
              <a:ext cx="165100" cy="93663"/>
            </a:xfrm>
            <a:custGeom>
              <a:avLst/>
              <a:gdLst>
                <a:gd name="T0" fmla="*/ 104 w 104"/>
                <a:gd name="T1" fmla="*/ 0 h 59"/>
                <a:gd name="T2" fmla="*/ 0 w 104"/>
                <a:gd name="T3" fmla="*/ 1 h 59"/>
                <a:gd name="T4" fmla="*/ 0 w 104"/>
                <a:gd name="T5" fmla="*/ 59 h 59"/>
                <a:gd name="T6" fmla="*/ 104 w 104"/>
                <a:gd name="T7" fmla="*/ 58 h 59"/>
                <a:gd name="T8" fmla="*/ 104 w 104"/>
                <a:gd name="T9" fmla="*/ 0 h 59"/>
              </a:gdLst>
              <a:ahLst/>
              <a:cxnLst>
                <a:cxn ang="0">
                  <a:pos x="T0" y="T1"/>
                </a:cxn>
                <a:cxn ang="0">
                  <a:pos x="T2" y="T3"/>
                </a:cxn>
                <a:cxn ang="0">
                  <a:pos x="T4" y="T5"/>
                </a:cxn>
                <a:cxn ang="0">
                  <a:pos x="T6" y="T7"/>
                </a:cxn>
                <a:cxn ang="0">
                  <a:pos x="T8" y="T9"/>
                </a:cxn>
              </a:cxnLst>
              <a:rect l="0" t="0" r="r" b="b"/>
              <a:pathLst>
                <a:path w="104" h="59">
                  <a:moveTo>
                    <a:pt x="104" y="0"/>
                  </a:moveTo>
                  <a:lnTo>
                    <a:pt x="0" y="1"/>
                  </a:lnTo>
                  <a:lnTo>
                    <a:pt x="0" y="59"/>
                  </a:lnTo>
                  <a:lnTo>
                    <a:pt x="104" y="5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îşļiḍè">
              <a:extLst>
                <a:ext uri="{FF2B5EF4-FFF2-40B4-BE49-F238E27FC236}">
                  <a16:creationId xmlns:a16="http://schemas.microsoft.com/office/drawing/2014/main" id="{4B8E6F80-7B17-4A04-BF94-A44CE020D733}"/>
                </a:ext>
              </a:extLst>
            </p:cNvPr>
            <p:cNvSpPr/>
            <p:nvPr/>
          </p:nvSpPr>
          <p:spPr bwMode="auto">
            <a:xfrm>
              <a:off x="6018213" y="2963284"/>
              <a:ext cx="131762" cy="44450"/>
            </a:xfrm>
            <a:custGeom>
              <a:avLst/>
              <a:gdLst>
                <a:gd name="T0" fmla="*/ 83 w 83"/>
                <a:gd name="T1" fmla="*/ 0 h 28"/>
                <a:gd name="T2" fmla="*/ 0 w 83"/>
                <a:gd name="T3" fmla="*/ 1 h 28"/>
                <a:gd name="T4" fmla="*/ 0 w 83"/>
                <a:gd name="T5" fmla="*/ 28 h 28"/>
                <a:gd name="T6" fmla="*/ 4 w 83"/>
                <a:gd name="T7" fmla="*/ 28 h 28"/>
                <a:gd name="T8" fmla="*/ 54 w 83"/>
                <a:gd name="T9" fmla="*/ 28 h 28"/>
                <a:gd name="T10" fmla="*/ 83 w 83"/>
                <a:gd name="T11" fmla="*/ 27 h 28"/>
                <a:gd name="T12" fmla="*/ 83 w 8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3" h="28">
                  <a:moveTo>
                    <a:pt x="83" y="0"/>
                  </a:moveTo>
                  <a:lnTo>
                    <a:pt x="0" y="1"/>
                  </a:lnTo>
                  <a:lnTo>
                    <a:pt x="0" y="28"/>
                  </a:lnTo>
                  <a:lnTo>
                    <a:pt x="4" y="28"/>
                  </a:lnTo>
                  <a:lnTo>
                    <a:pt x="54" y="28"/>
                  </a:lnTo>
                  <a:lnTo>
                    <a:pt x="83" y="27"/>
                  </a:lnTo>
                  <a:lnTo>
                    <a:pt x="83" y="0"/>
                  </a:lnTo>
                  <a:close/>
                </a:path>
              </a:pathLst>
            </a:custGeom>
            <a:solidFill>
              <a:srgbClr val="9A00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iṣ1íḍe">
              <a:extLst>
                <a:ext uri="{FF2B5EF4-FFF2-40B4-BE49-F238E27FC236}">
                  <a16:creationId xmlns:a16="http://schemas.microsoft.com/office/drawing/2014/main" id="{CCC0ABA4-9352-4D2F-889B-1CFABD5223F1}"/>
                </a:ext>
              </a:extLst>
            </p:cNvPr>
            <p:cNvSpPr/>
            <p:nvPr/>
          </p:nvSpPr>
          <p:spPr bwMode="auto">
            <a:xfrm>
              <a:off x="6018213" y="2963284"/>
              <a:ext cx="131762" cy="44450"/>
            </a:xfrm>
            <a:custGeom>
              <a:avLst/>
              <a:gdLst>
                <a:gd name="T0" fmla="*/ 83 w 83"/>
                <a:gd name="T1" fmla="*/ 0 h 28"/>
                <a:gd name="T2" fmla="*/ 0 w 83"/>
                <a:gd name="T3" fmla="*/ 1 h 28"/>
                <a:gd name="T4" fmla="*/ 0 w 83"/>
                <a:gd name="T5" fmla="*/ 28 h 28"/>
                <a:gd name="T6" fmla="*/ 4 w 83"/>
                <a:gd name="T7" fmla="*/ 28 h 28"/>
                <a:gd name="T8" fmla="*/ 54 w 83"/>
                <a:gd name="T9" fmla="*/ 28 h 28"/>
                <a:gd name="T10" fmla="*/ 83 w 83"/>
                <a:gd name="T11" fmla="*/ 27 h 28"/>
                <a:gd name="T12" fmla="*/ 83 w 8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3" h="28">
                  <a:moveTo>
                    <a:pt x="83" y="0"/>
                  </a:moveTo>
                  <a:lnTo>
                    <a:pt x="0" y="1"/>
                  </a:lnTo>
                  <a:lnTo>
                    <a:pt x="0" y="28"/>
                  </a:lnTo>
                  <a:lnTo>
                    <a:pt x="4" y="28"/>
                  </a:lnTo>
                  <a:lnTo>
                    <a:pt x="54" y="28"/>
                  </a:lnTo>
                  <a:lnTo>
                    <a:pt x="83" y="27"/>
                  </a:lnTo>
                  <a:lnTo>
                    <a:pt x="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ï$ļíďe">
              <a:extLst>
                <a:ext uri="{FF2B5EF4-FFF2-40B4-BE49-F238E27FC236}">
                  <a16:creationId xmlns:a16="http://schemas.microsoft.com/office/drawing/2014/main" id="{DE2B7200-B53A-498F-9BC9-AF98EC50DF34}"/>
                </a:ext>
              </a:extLst>
            </p:cNvPr>
            <p:cNvSpPr/>
            <p:nvPr/>
          </p:nvSpPr>
          <p:spPr bwMode="auto">
            <a:xfrm>
              <a:off x="6226175" y="2229859"/>
              <a:ext cx="438150" cy="442913"/>
            </a:xfrm>
            <a:custGeom>
              <a:avLst/>
              <a:gdLst>
                <a:gd name="T0" fmla="*/ 127 w 482"/>
                <a:gd name="T1" fmla="*/ 0 h 488"/>
                <a:gd name="T2" fmla="*/ 0 w 482"/>
                <a:gd name="T3" fmla="*/ 475 h 488"/>
                <a:gd name="T4" fmla="*/ 148 w 482"/>
                <a:gd name="T5" fmla="*/ 479 h 488"/>
                <a:gd name="T6" fmla="*/ 148 w 482"/>
                <a:gd name="T7" fmla="*/ 479 h 488"/>
                <a:gd name="T8" fmla="*/ 482 w 482"/>
                <a:gd name="T9" fmla="*/ 488 h 488"/>
                <a:gd name="T10" fmla="*/ 228 w 482"/>
                <a:gd name="T11" fmla="*/ 140 h 488"/>
                <a:gd name="T12" fmla="*/ 228 w 482"/>
                <a:gd name="T13" fmla="*/ 140 h 488"/>
                <a:gd name="T14" fmla="*/ 127 w 482"/>
                <a:gd name="T15" fmla="*/ 0 h 4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2" h="488">
                  <a:moveTo>
                    <a:pt x="127" y="0"/>
                  </a:moveTo>
                  <a:cubicBezTo>
                    <a:pt x="0" y="475"/>
                    <a:pt x="0" y="475"/>
                    <a:pt x="0" y="475"/>
                  </a:cubicBezTo>
                  <a:cubicBezTo>
                    <a:pt x="148" y="479"/>
                    <a:pt x="148" y="479"/>
                    <a:pt x="148" y="479"/>
                  </a:cubicBezTo>
                  <a:cubicBezTo>
                    <a:pt x="148" y="479"/>
                    <a:pt x="148" y="479"/>
                    <a:pt x="148" y="479"/>
                  </a:cubicBezTo>
                  <a:cubicBezTo>
                    <a:pt x="482" y="488"/>
                    <a:pt x="482" y="488"/>
                    <a:pt x="482" y="488"/>
                  </a:cubicBezTo>
                  <a:cubicBezTo>
                    <a:pt x="228" y="140"/>
                    <a:pt x="228" y="140"/>
                    <a:pt x="228" y="140"/>
                  </a:cubicBezTo>
                  <a:cubicBezTo>
                    <a:pt x="228" y="140"/>
                    <a:pt x="228" y="140"/>
                    <a:pt x="228" y="140"/>
                  </a:cubicBezTo>
                  <a:cubicBezTo>
                    <a:pt x="127" y="0"/>
                    <a:pt x="127" y="0"/>
                    <a:pt x="127" y="0"/>
                  </a:cubicBezTo>
                </a:path>
              </a:pathLst>
            </a:custGeom>
            <a:solidFill>
              <a:srgbClr val="CCBB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íSlíḓé">
              <a:extLst>
                <a:ext uri="{FF2B5EF4-FFF2-40B4-BE49-F238E27FC236}">
                  <a16:creationId xmlns:a16="http://schemas.microsoft.com/office/drawing/2014/main" id="{2F98AE03-D84E-41DB-9B63-0CCEA565E5D8}"/>
                </a:ext>
              </a:extLst>
            </p:cNvPr>
            <p:cNvSpPr/>
            <p:nvPr/>
          </p:nvSpPr>
          <p:spPr bwMode="auto">
            <a:xfrm>
              <a:off x="6003926" y="1274184"/>
              <a:ext cx="203200" cy="230188"/>
            </a:xfrm>
            <a:custGeom>
              <a:avLst/>
              <a:gdLst>
                <a:gd name="T0" fmla="*/ 6 w 223"/>
                <a:gd name="T1" fmla="*/ 0 h 253"/>
                <a:gd name="T2" fmla="*/ 6 w 223"/>
                <a:gd name="T3" fmla="*/ 0 h 253"/>
                <a:gd name="T4" fmla="*/ 5 w 223"/>
                <a:gd name="T5" fmla="*/ 0 h 253"/>
                <a:gd name="T6" fmla="*/ 4 w 223"/>
                <a:gd name="T7" fmla="*/ 1 h 253"/>
                <a:gd name="T8" fmla="*/ 0 w 223"/>
                <a:gd name="T9" fmla="*/ 5 h 253"/>
                <a:gd name="T10" fmla="*/ 2 w 223"/>
                <a:gd name="T11" fmla="*/ 253 h 253"/>
                <a:gd name="T12" fmla="*/ 223 w 223"/>
                <a:gd name="T13" fmla="*/ 251 h 253"/>
                <a:gd name="T14" fmla="*/ 223 w 223"/>
                <a:gd name="T15" fmla="*/ 251 h 253"/>
                <a:gd name="T16" fmla="*/ 17 w 223"/>
                <a:gd name="T17" fmla="*/ 9 h 253"/>
                <a:gd name="T18" fmla="*/ 16 w 223"/>
                <a:gd name="T19" fmla="*/ 9 h 253"/>
                <a:gd name="T20" fmla="*/ 15 w 223"/>
                <a:gd name="T21" fmla="*/ 8 h 253"/>
                <a:gd name="T22" fmla="*/ 7 w 223"/>
                <a:gd name="T23" fmla="*/ 1 h 253"/>
                <a:gd name="T24" fmla="*/ 7 w 223"/>
                <a:gd name="T25" fmla="*/ 0 h 253"/>
                <a:gd name="T26" fmla="*/ 6 w 223"/>
                <a:gd name="T27" fmla="*/ 0 h 253"/>
                <a:gd name="T28" fmla="*/ 6 w 223"/>
                <a:gd name="T2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3" h="253">
                  <a:moveTo>
                    <a:pt x="6" y="0"/>
                  </a:moveTo>
                  <a:cubicBezTo>
                    <a:pt x="6" y="0"/>
                    <a:pt x="6" y="0"/>
                    <a:pt x="6" y="0"/>
                  </a:cubicBezTo>
                  <a:cubicBezTo>
                    <a:pt x="6" y="0"/>
                    <a:pt x="6" y="0"/>
                    <a:pt x="5" y="0"/>
                  </a:cubicBezTo>
                  <a:cubicBezTo>
                    <a:pt x="4" y="1"/>
                    <a:pt x="4" y="1"/>
                    <a:pt x="4" y="1"/>
                  </a:cubicBezTo>
                  <a:cubicBezTo>
                    <a:pt x="4" y="2"/>
                    <a:pt x="2" y="3"/>
                    <a:pt x="0" y="5"/>
                  </a:cubicBezTo>
                  <a:cubicBezTo>
                    <a:pt x="2" y="253"/>
                    <a:pt x="2" y="253"/>
                    <a:pt x="2" y="253"/>
                  </a:cubicBezTo>
                  <a:cubicBezTo>
                    <a:pt x="223" y="251"/>
                    <a:pt x="223" y="251"/>
                    <a:pt x="223" y="251"/>
                  </a:cubicBezTo>
                  <a:cubicBezTo>
                    <a:pt x="223" y="251"/>
                    <a:pt x="223" y="251"/>
                    <a:pt x="223" y="251"/>
                  </a:cubicBezTo>
                  <a:cubicBezTo>
                    <a:pt x="132" y="120"/>
                    <a:pt x="46" y="36"/>
                    <a:pt x="17" y="9"/>
                  </a:cubicBezTo>
                  <a:cubicBezTo>
                    <a:pt x="16" y="9"/>
                    <a:pt x="16" y="9"/>
                    <a:pt x="16" y="9"/>
                  </a:cubicBezTo>
                  <a:cubicBezTo>
                    <a:pt x="16" y="8"/>
                    <a:pt x="15" y="8"/>
                    <a:pt x="15" y="8"/>
                  </a:cubicBezTo>
                  <a:cubicBezTo>
                    <a:pt x="11" y="4"/>
                    <a:pt x="9" y="2"/>
                    <a:pt x="7" y="1"/>
                  </a:cubicBezTo>
                  <a:cubicBezTo>
                    <a:pt x="7" y="1"/>
                    <a:pt x="7" y="1"/>
                    <a:pt x="7" y="0"/>
                  </a:cubicBezTo>
                  <a:cubicBezTo>
                    <a:pt x="6" y="0"/>
                    <a:pt x="6" y="0"/>
                    <a:pt x="6" y="0"/>
                  </a:cubicBezTo>
                  <a:cubicBezTo>
                    <a:pt x="6" y="0"/>
                    <a:pt x="6" y="0"/>
                    <a:pt x="6" y="0"/>
                  </a:cubicBezTo>
                </a:path>
              </a:pathLst>
            </a:custGeom>
            <a:solidFill>
              <a:srgbClr val="CC230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îŝḷïdê">
              <a:extLst>
                <a:ext uri="{FF2B5EF4-FFF2-40B4-BE49-F238E27FC236}">
                  <a16:creationId xmlns:a16="http://schemas.microsoft.com/office/drawing/2014/main" id="{64207B34-8B62-4527-9253-0A1DF76508C6}"/>
                </a:ext>
              </a:extLst>
            </p:cNvPr>
            <p:cNvSpPr/>
            <p:nvPr/>
          </p:nvSpPr>
          <p:spPr bwMode="auto">
            <a:xfrm>
              <a:off x="6018213" y="3006147"/>
              <a:ext cx="217487" cy="368300"/>
            </a:xfrm>
            <a:custGeom>
              <a:avLst/>
              <a:gdLst>
                <a:gd name="T0" fmla="*/ 137 w 137"/>
                <a:gd name="T1" fmla="*/ 0 h 232"/>
                <a:gd name="T2" fmla="*/ 137 w 137"/>
                <a:gd name="T3" fmla="*/ 0 h 232"/>
                <a:gd name="T4" fmla="*/ 99 w 137"/>
                <a:gd name="T5" fmla="*/ 0 h 232"/>
                <a:gd name="T6" fmla="*/ 90 w 137"/>
                <a:gd name="T7" fmla="*/ 0 h 232"/>
                <a:gd name="T8" fmla="*/ 54 w 137"/>
                <a:gd name="T9" fmla="*/ 1 h 232"/>
                <a:gd name="T10" fmla="*/ 4 w 137"/>
                <a:gd name="T11" fmla="*/ 1 h 232"/>
                <a:gd name="T12" fmla="*/ 0 w 137"/>
                <a:gd name="T13" fmla="*/ 1 h 232"/>
                <a:gd name="T14" fmla="*/ 0 w 137"/>
                <a:gd name="T15" fmla="*/ 1 h 232"/>
                <a:gd name="T16" fmla="*/ 9 w 137"/>
                <a:gd name="T17" fmla="*/ 1 h 232"/>
                <a:gd name="T18" fmla="*/ 66 w 137"/>
                <a:gd name="T19" fmla="*/ 0 h 232"/>
                <a:gd name="T20" fmla="*/ 66 w 137"/>
                <a:gd name="T21" fmla="*/ 0 h 232"/>
                <a:gd name="T22" fmla="*/ 99 w 137"/>
                <a:gd name="T23" fmla="*/ 0 h 232"/>
                <a:gd name="T24" fmla="*/ 51 w 137"/>
                <a:gd name="T25" fmla="*/ 81 h 232"/>
                <a:gd name="T26" fmla="*/ 2 w 137"/>
                <a:gd name="T27" fmla="*/ 163 h 232"/>
                <a:gd name="T28" fmla="*/ 3 w 137"/>
                <a:gd name="T29" fmla="*/ 226 h 232"/>
                <a:gd name="T30" fmla="*/ 6 w 137"/>
                <a:gd name="T31" fmla="*/ 232 h 232"/>
                <a:gd name="T32" fmla="*/ 71 w 137"/>
                <a:gd name="T33" fmla="*/ 116 h 232"/>
                <a:gd name="T34" fmla="*/ 137 w 137"/>
                <a:gd name="T3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232">
                  <a:moveTo>
                    <a:pt x="137" y="0"/>
                  </a:moveTo>
                  <a:lnTo>
                    <a:pt x="137" y="0"/>
                  </a:lnTo>
                  <a:lnTo>
                    <a:pt x="99" y="0"/>
                  </a:lnTo>
                  <a:lnTo>
                    <a:pt x="90" y="0"/>
                  </a:lnTo>
                  <a:lnTo>
                    <a:pt x="54" y="1"/>
                  </a:lnTo>
                  <a:lnTo>
                    <a:pt x="4" y="1"/>
                  </a:lnTo>
                  <a:lnTo>
                    <a:pt x="0" y="1"/>
                  </a:lnTo>
                  <a:lnTo>
                    <a:pt x="0" y="1"/>
                  </a:lnTo>
                  <a:lnTo>
                    <a:pt x="9" y="1"/>
                  </a:lnTo>
                  <a:lnTo>
                    <a:pt x="66" y="0"/>
                  </a:lnTo>
                  <a:lnTo>
                    <a:pt x="66" y="0"/>
                  </a:lnTo>
                  <a:lnTo>
                    <a:pt x="99" y="0"/>
                  </a:lnTo>
                  <a:lnTo>
                    <a:pt x="51" y="81"/>
                  </a:lnTo>
                  <a:lnTo>
                    <a:pt x="2" y="163"/>
                  </a:lnTo>
                  <a:lnTo>
                    <a:pt x="3" y="226"/>
                  </a:lnTo>
                  <a:lnTo>
                    <a:pt x="6" y="232"/>
                  </a:lnTo>
                  <a:lnTo>
                    <a:pt x="71" y="116"/>
                  </a:lnTo>
                  <a:lnTo>
                    <a:pt x="137" y="0"/>
                  </a:lnTo>
                  <a:close/>
                </a:path>
              </a:pathLst>
            </a:custGeom>
            <a:solidFill>
              <a:srgbClr val="CC15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íṩḻiḍé">
              <a:extLst>
                <a:ext uri="{FF2B5EF4-FFF2-40B4-BE49-F238E27FC236}">
                  <a16:creationId xmlns:a16="http://schemas.microsoft.com/office/drawing/2014/main" id="{F8040417-F813-480E-AAB5-52C9E80F3BF1}"/>
                </a:ext>
              </a:extLst>
            </p:cNvPr>
            <p:cNvSpPr/>
            <p:nvPr/>
          </p:nvSpPr>
          <p:spPr bwMode="auto">
            <a:xfrm>
              <a:off x="6018213" y="3006147"/>
              <a:ext cx="217487" cy="368300"/>
            </a:xfrm>
            <a:custGeom>
              <a:avLst/>
              <a:gdLst>
                <a:gd name="T0" fmla="*/ 137 w 137"/>
                <a:gd name="T1" fmla="*/ 0 h 232"/>
                <a:gd name="T2" fmla="*/ 137 w 137"/>
                <a:gd name="T3" fmla="*/ 0 h 232"/>
                <a:gd name="T4" fmla="*/ 99 w 137"/>
                <a:gd name="T5" fmla="*/ 0 h 232"/>
                <a:gd name="T6" fmla="*/ 90 w 137"/>
                <a:gd name="T7" fmla="*/ 0 h 232"/>
                <a:gd name="T8" fmla="*/ 54 w 137"/>
                <a:gd name="T9" fmla="*/ 1 h 232"/>
                <a:gd name="T10" fmla="*/ 4 w 137"/>
                <a:gd name="T11" fmla="*/ 1 h 232"/>
                <a:gd name="T12" fmla="*/ 0 w 137"/>
                <a:gd name="T13" fmla="*/ 1 h 232"/>
                <a:gd name="T14" fmla="*/ 0 w 137"/>
                <a:gd name="T15" fmla="*/ 1 h 232"/>
                <a:gd name="T16" fmla="*/ 9 w 137"/>
                <a:gd name="T17" fmla="*/ 1 h 232"/>
                <a:gd name="T18" fmla="*/ 66 w 137"/>
                <a:gd name="T19" fmla="*/ 0 h 232"/>
                <a:gd name="T20" fmla="*/ 66 w 137"/>
                <a:gd name="T21" fmla="*/ 0 h 232"/>
                <a:gd name="T22" fmla="*/ 99 w 137"/>
                <a:gd name="T23" fmla="*/ 0 h 232"/>
                <a:gd name="T24" fmla="*/ 51 w 137"/>
                <a:gd name="T25" fmla="*/ 81 h 232"/>
                <a:gd name="T26" fmla="*/ 2 w 137"/>
                <a:gd name="T27" fmla="*/ 163 h 232"/>
                <a:gd name="T28" fmla="*/ 3 w 137"/>
                <a:gd name="T29" fmla="*/ 226 h 232"/>
                <a:gd name="T30" fmla="*/ 6 w 137"/>
                <a:gd name="T31" fmla="*/ 232 h 232"/>
                <a:gd name="T32" fmla="*/ 71 w 137"/>
                <a:gd name="T33" fmla="*/ 116 h 232"/>
                <a:gd name="T34" fmla="*/ 137 w 137"/>
                <a:gd name="T3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232">
                  <a:moveTo>
                    <a:pt x="137" y="0"/>
                  </a:moveTo>
                  <a:lnTo>
                    <a:pt x="137" y="0"/>
                  </a:lnTo>
                  <a:lnTo>
                    <a:pt x="99" y="0"/>
                  </a:lnTo>
                  <a:lnTo>
                    <a:pt x="90" y="0"/>
                  </a:lnTo>
                  <a:lnTo>
                    <a:pt x="54" y="1"/>
                  </a:lnTo>
                  <a:lnTo>
                    <a:pt x="4" y="1"/>
                  </a:lnTo>
                  <a:lnTo>
                    <a:pt x="0" y="1"/>
                  </a:lnTo>
                  <a:lnTo>
                    <a:pt x="0" y="1"/>
                  </a:lnTo>
                  <a:lnTo>
                    <a:pt x="9" y="1"/>
                  </a:lnTo>
                  <a:lnTo>
                    <a:pt x="66" y="0"/>
                  </a:lnTo>
                  <a:lnTo>
                    <a:pt x="66" y="0"/>
                  </a:lnTo>
                  <a:lnTo>
                    <a:pt x="99" y="0"/>
                  </a:lnTo>
                  <a:lnTo>
                    <a:pt x="51" y="81"/>
                  </a:lnTo>
                  <a:lnTo>
                    <a:pt x="2" y="163"/>
                  </a:lnTo>
                  <a:lnTo>
                    <a:pt x="3" y="226"/>
                  </a:lnTo>
                  <a:lnTo>
                    <a:pt x="6" y="232"/>
                  </a:lnTo>
                  <a:lnTo>
                    <a:pt x="71" y="11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ïṩľíḋé">
              <a:extLst>
                <a:ext uri="{FF2B5EF4-FFF2-40B4-BE49-F238E27FC236}">
                  <a16:creationId xmlns:a16="http://schemas.microsoft.com/office/drawing/2014/main" id="{C780D40A-F67A-4505-973B-8939D478155B}"/>
                </a:ext>
              </a:extLst>
            </p:cNvPr>
            <p:cNvSpPr/>
            <p:nvPr/>
          </p:nvSpPr>
          <p:spPr bwMode="auto">
            <a:xfrm>
              <a:off x="6018213" y="3006147"/>
              <a:ext cx="157162" cy="258763"/>
            </a:xfrm>
            <a:custGeom>
              <a:avLst/>
              <a:gdLst>
                <a:gd name="T0" fmla="*/ 9 w 99"/>
                <a:gd name="T1" fmla="*/ 1 h 163"/>
                <a:gd name="T2" fmla="*/ 0 w 99"/>
                <a:gd name="T3" fmla="*/ 1 h 163"/>
                <a:gd name="T4" fmla="*/ 0 w 99"/>
                <a:gd name="T5" fmla="*/ 1 h 163"/>
                <a:gd name="T6" fmla="*/ 9 w 99"/>
                <a:gd name="T7" fmla="*/ 1 h 163"/>
                <a:gd name="T8" fmla="*/ 99 w 99"/>
                <a:gd name="T9" fmla="*/ 0 h 163"/>
                <a:gd name="T10" fmla="*/ 66 w 99"/>
                <a:gd name="T11" fmla="*/ 0 h 163"/>
                <a:gd name="T12" fmla="*/ 33 w 99"/>
                <a:gd name="T13" fmla="*/ 40 h 163"/>
                <a:gd name="T14" fmla="*/ 2 w 99"/>
                <a:gd name="T15" fmla="*/ 77 h 163"/>
                <a:gd name="T16" fmla="*/ 2 w 99"/>
                <a:gd name="T17" fmla="*/ 163 h 163"/>
                <a:gd name="T18" fmla="*/ 2 w 99"/>
                <a:gd name="T19" fmla="*/ 163 h 163"/>
                <a:gd name="T20" fmla="*/ 51 w 99"/>
                <a:gd name="T21" fmla="*/ 81 h 163"/>
                <a:gd name="T22" fmla="*/ 99 w 99"/>
                <a:gd name="T2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163">
                  <a:moveTo>
                    <a:pt x="9" y="1"/>
                  </a:moveTo>
                  <a:lnTo>
                    <a:pt x="0" y="1"/>
                  </a:lnTo>
                  <a:lnTo>
                    <a:pt x="0" y="1"/>
                  </a:lnTo>
                  <a:lnTo>
                    <a:pt x="9" y="1"/>
                  </a:lnTo>
                  <a:close/>
                  <a:moveTo>
                    <a:pt x="99" y="0"/>
                  </a:moveTo>
                  <a:lnTo>
                    <a:pt x="66" y="0"/>
                  </a:lnTo>
                  <a:lnTo>
                    <a:pt x="33" y="40"/>
                  </a:lnTo>
                  <a:lnTo>
                    <a:pt x="2" y="77"/>
                  </a:lnTo>
                  <a:lnTo>
                    <a:pt x="2" y="163"/>
                  </a:lnTo>
                  <a:lnTo>
                    <a:pt x="2" y="163"/>
                  </a:lnTo>
                  <a:lnTo>
                    <a:pt x="51" y="81"/>
                  </a:lnTo>
                  <a:lnTo>
                    <a:pt x="99" y="0"/>
                  </a:lnTo>
                  <a:close/>
                </a:path>
              </a:pathLst>
            </a:custGeom>
            <a:solidFill>
              <a:srgbClr val="CC23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í$ḷîḓê">
              <a:extLst>
                <a:ext uri="{FF2B5EF4-FFF2-40B4-BE49-F238E27FC236}">
                  <a16:creationId xmlns:a16="http://schemas.microsoft.com/office/drawing/2014/main" id="{E7449365-5358-4100-96AF-E37BAD98F520}"/>
                </a:ext>
              </a:extLst>
            </p:cNvPr>
            <p:cNvSpPr/>
            <p:nvPr/>
          </p:nvSpPr>
          <p:spPr bwMode="auto">
            <a:xfrm>
              <a:off x="6018213" y="3006147"/>
              <a:ext cx="157162" cy="258763"/>
            </a:xfrm>
            <a:custGeom>
              <a:avLst/>
              <a:gdLst>
                <a:gd name="T0" fmla="*/ 9 w 99"/>
                <a:gd name="T1" fmla="*/ 1 h 163"/>
                <a:gd name="T2" fmla="*/ 0 w 99"/>
                <a:gd name="T3" fmla="*/ 1 h 163"/>
                <a:gd name="T4" fmla="*/ 0 w 99"/>
                <a:gd name="T5" fmla="*/ 1 h 163"/>
                <a:gd name="T6" fmla="*/ 9 w 99"/>
                <a:gd name="T7" fmla="*/ 1 h 163"/>
                <a:gd name="T8" fmla="*/ 99 w 99"/>
                <a:gd name="T9" fmla="*/ 0 h 163"/>
                <a:gd name="T10" fmla="*/ 66 w 99"/>
                <a:gd name="T11" fmla="*/ 0 h 163"/>
                <a:gd name="T12" fmla="*/ 33 w 99"/>
                <a:gd name="T13" fmla="*/ 40 h 163"/>
                <a:gd name="T14" fmla="*/ 2 w 99"/>
                <a:gd name="T15" fmla="*/ 77 h 163"/>
                <a:gd name="T16" fmla="*/ 2 w 99"/>
                <a:gd name="T17" fmla="*/ 163 h 163"/>
                <a:gd name="T18" fmla="*/ 2 w 99"/>
                <a:gd name="T19" fmla="*/ 163 h 163"/>
                <a:gd name="T20" fmla="*/ 51 w 99"/>
                <a:gd name="T21" fmla="*/ 81 h 163"/>
                <a:gd name="T22" fmla="*/ 99 w 99"/>
                <a:gd name="T2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163">
                  <a:moveTo>
                    <a:pt x="9" y="1"/>
                  </a:moveTo>
                  <a:lnTo>
                    <a:pt x="0" y="1"/>
                  </a:lnTo>
                  <a:lnTo>
                    <a:pt x="0" y="1"/>
                  </a:lnTo>
                  <a:lnTo>
                    <a:pt x="9" y="1"/>
                  </a:lnTo>
                  <a:moveTo>
                    <a:pt x="99" y="0"/>
                  </a:moveTo>
                  <a:lnTo>
                    <a:pt x="66" y="0"/>
                  </a:lnTo>
                  <a:lnTo>
                    <a:pt x="33" y="40"/>
                  </a:lnTo>
                  <a:lnTo>
                    <a:pt x="2" y="77"/>
                  </a:lnTo>
                  <a:lnTo>
                    <a:pt x="2" y="163"/>
                  </a:lnTo>
                  <a:lnTo>
                    <a:pt x="2" y="163"/>
                  </a:lnTo>
                  <a:lnTo>
                    <a:pt x="51" y="81"/>
                  </a:lnTo>
                  <a:lnTo>
                    <a:pt x="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iṩļîďe">
              <a:extLst>
                <a:ext uri="{FF2B5EF4-FFF2-40B4-BE49-F238E27FC236}">
                  <a16:creationId xmlns:a16="http://schemas.microsoft.com/office/drawing/2014/main" id="{6B470C04-C10B-4E9B-8E0A-70EDD7941FFF}"/>
                </a:ext>
              </a:extLst>
            </p:cNvPr>
            <p:cNvSpPr/>
            <p:nvPr/>
          </p:nvSpPr>
          <p:spPr bwMode="auto">
            <a:xfrm>
              <a:off x="6018213" y="3006147"/>
              <a:ext cx="104775" cy="122238"/>
            </a:xfrm>
            <a:custGeom>
              <a:avLst/>
              <a:gdLst>
                <a:gd name="T0" fmla="*/ 66 w 66"/>
                <a:gd name="T1" fmla="*/ 0 h 77"/>
                <a:gd name="T2" fmla="*/ 9 w 66"/>
                <a:gd name="T3" fmla="*/ 1 h 77"/>
                <a:gd name="T4" fmla="*/ 0 w 66"/>
                <a:gd name="T5" fmla="*/ 1 h 77"/>
                <a:gd name="T6" fmla="*/ 2 w 66"/>
                <a:gd name="T7" fmla="*/ 77 h 77"/>
                <a:gd name="T8" fmla="*/ 33 w 66"/>
                <a:gd name="T9" fmla="*/ 40 h 77"/>
                <a:gd name="T10" fmla="*/ 66 w 66"/>
                <a:gd name="T11" fmla="*/ 0 h 77"/>
                <a:gd name="T12" fmla="*/ 66 w 66"/>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6" h="77">
                  <a:moveTo>
                    <a:pt x="66" y="0"/>
                  </a:moveTo>
                  <a:lnTo>
                    <a:pt x="9" y="1"/>
                  </a:lnTo>
                  <a:lnTo>
                    <a:pt x="0" y="1"/>
                  </a:lnTo>
                  <a:lnTo>
                    <a:pt x="2" y="77"/>
                  </a:lnTo>
                  <a:lnTo>
                    <a:pt x="33" y="40"/>
                  </a:lnTo>
                  <a:lnTo>
                    <a:pt x="66" y="0"/>
                  </a:lnTo>
                  <a:lnTo>
                    <a:pt x="66" y="0"/>
                  </a:lnTo>
                  <a:close/>
                </a:path>
              </a:pathLst>
            </a:custGeom>
            <a:solidFill>
              <a:srgbClr val="CCAC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iṩ1ïḑé">
              <a:extLst>
                <a:ext uri="{FF2B5EF4-FFF2-40B4-BE49-F238E27FC236}">
                  <a16:creationId xmlns:a16="http://schemas.microsoft.com/office/drawing/2014/main" id="{DEF62886-6B73-4C02-A32A-8E4EF0ABD005}"/>
                </a:ext>
              </a:extLst>
            </p:cNvPr>
            <p:cNvSpPr/>
            <p:nvPr/>
          </p:nvSpPr>
          <p:spPr bwMode="auto">
            <a:xfrm>
              <a:off x="6018213" y="3006147"/>
              <a:ext cx="104775" cy="122238"/>
            </a:xfrm>
            <a:custGeom>
              <a:avLst/>
              <a:gdLst>
                <a:gd name="T0" fmla="*/ 66 w 66"/>
                <a:gd name="T1" fmla="*/ 0 h 77"/>
                <a:gd name="T2" fmla="*/ 9 w 66"/>
                <a:gd name="T3" fmla="*/ 1 h 77"/>
                <a:gd name="T4" fmla="*/ 0 w 66"/>
                <a:gd name="T5" fmla="*/ 1 h 77"/>
                <a:gd name="T6" fmla="*/ 2 w 66"/>
                <a:gd name="T7" fmla="*/ 77 h 77"/>
                <a:gd name="T8" fmla="*/ 33 w 66"/>
                <a:gd name="T9" fmla="*/ 40 h 77"/>
                <a:gd name="T10" fmla="*/ 66 w 66"/>
                <a:gd name="T11" fmla="*/ 0 h 77"/>
                <a:gd name="T12" fmla="*/ 66 w 66"/>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6" h="77">
                  <a:moveTo>
                    <a:pt x="66" y="0"/>
                  </a:moveTo>
                  <a:lnTo>
                    <a:pt x="9" y="1"/>
                  </a:lnTo>
                  <a:lnTo>
                    <a:pt x="0" y="1"/>
                  </a:lnTo>
                  <a:lnTo>
                    <a:pt x="2" y="77"/>
                  </a:lnTo>
                  <a:lnTo>
                    <a:pt x="33" y="40"/>
                  </a:lnTo>
                  <a:lnTo>
                    <a:pt x="66" y="0"/>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îsľiďê">
              <a:extLst>
                <a:ext uri="{FF2B5EF4-FFF2-40B4-BE49-F238E27FC236}">
                  <a16:creationId xmlns:a16="http://schemas.microsoft.com/office/drawing/2014/main" id="{6788EC6E-07E9-4AAD-A74B-F12C023DE3E0}"/>
                </a:ext>
              </a:extLst>
            </p:cNvPr>
            <p:cNvSpPr/>
            <p:nvPr/>
          </p:nvSpPr>
          <p:spPr bwMode="auto">
            <a:xfrm>
              <a:off x="5713413" y="3839584"/>
              <a:ext cx="633412" cy="631825"/>
            </a:xfrm>
            <a:prstGeom prst="ellipse">
              <a:avLst/>
            </a:prstGeom>
            <a:solidFill>
              <a:srgbClr val="0B2E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íṧḻïḑé">
              <a:extLst>
                <a:ext uri="{FF2B5EF4-FFF2-40B4-BE49-F238E27FC236}">
                  <a16:creationId xmlns:a16="http://schemas.microsoft.com/office/drawing/2014/main" id="{0059B291-758D-40E1-A081-5960961A20D1}"/>
                </a:ext>
              </a:extLst>
            </p:cNvPr>
            <p:cNvSpPr/>
            <p:nvPr/>
          </p:nvSpPr>
          <p:spPr bwMode="auto">
            <a:xfrm>
              <a:off x="5794376" y="3922134"/>
              <a:ext cx="469900" cy="468313"/>
            </a:xfrm>
            <a:prstGeom prst="ellipse">
              <a:avLst/>
            </a:pr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îsḷîďé">
              <a:extLst>
                <a:ext uri="{FF2B5EF4-FFF2-40B4-BE49-F238E27FC236}">
                  <a16:creationId xmlns:a16="http://schemas.microsoft.com/office/drawing/2014/main" id="{CECE9D37-4596-4374-B5FE-C5BBAEC67356}"/>
                </a:ext>
              </a:extLst>
            </p:cNvPr>
            <p:cNvSpPr/>
            <p:nvPr/>
          </p:nvSpPr>
          <p:spPr bwMode="auto">
            <a:xfrm>
              <a:off x="5872163" y="3999922"/>
              <a:ext cx="314325" cy="312738"/>
            </a:xfrm>
            <a:prstGeom prst="ellipse">
              <a:avLst/>
            </a:prstGeom>
            <a:solidFill>
              <a:srgbClr val="0B2E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ïš1ïḓé">
              <a:extLst>
                <a:ext uri="{FF2B5EF4-FFF2-40B4-BE49-F238E27FC236}">
                  <a16:creationId xmlns:a16="http://schemas.microsoft.com/office/drawing/2014/main" id="{757B1BE3-1A54-4A79-8938-AD58AC6AA907}"/>
                </a:ext>
              </a:extLst>
            </p:cNvPr>
            <p:cNvSpPr/>
            <p:nvPr/>
          </p:nvSpPr>
          <p:spPr bwMode="auto">
            <a:xfrm>
              <a:off x="5688013" y="4009447"/>
              <a:ext cx="1279525" cy="1838325"/>
            </a:xfrm>
            <a:custGeom>
              <a:avLst/>
              <a:gdLst>
                <a:gd name="T0" fmla="*/ 0 w 1410"/>
                <a:gd name="T1" fmla="*/ 1004 h 2026"/>
                <a:gd name="T2" fmla="*/ 4 w 1410"/>
                <a:gd name="T3" fmla="*/ 1517 h 2026"/>
                <a:gd name="T4" fmla="*/ 293 w 1410"/>
                <a:gd name="T5" fmla="*/ 1861 h 2026"/>
                <a:gd name="T6" fmla="*/ 490 w 1410"/>
                <a:gd name="T7" fmla="*/ 2026 h 2026"/>
                <a:gd name="T8" fmla="*/ 1224 w 1410"/>
                <a:gd name="T9" fmla="*/ 2026 h 2026"/>
                <a:gd name="T10" fmla="*/ 1410 w 1410"/>
                <a:gd name="T11" fmla="*/ 1726 h 2026"/>
                <a:gd name="T12" fmla="*/ 1410 w 1410"/>
                <a:gd name="T13" fmla="*/ 884 h 2026"/>
                <a:gd name="T14" fmla="*/ 1193 w 1410"/>
                <a:gd name="T15" fmla="*/ 884 h 2026"/>
                <a:gd name="T16" fmla="*/ 1125 w 1410"/>
                <a:gd name="T17" fmla="*/ 884 h 2026"/>
                <a:gd name="T18" fmla="*/ 1125 w 1410"/>
                <a:gd name="T19" fmla="*/ 755 h 2026"/>
                <a:gd name="T20" fmla="*/ 882 w 1410"/>
                <a:gd name="T21" fmla="*/ 755 h 2026"/>
                <a:gd name="T22" fmla="*/ 882 w 1410"/>
                <a:gd name="T23" fmla="*/ 874 h 2026"/>
                <a:gd name="T24" fmla="*/ 815 w 1410"/>
                <a:gd name="T25" fmla="*/ 874 h 2026"/>
                <a:gd name="T26" fmla="*/ 815 w 1410"/>
                <a:gd name="T27" fmla="*/ 665 h 2026"/>
                <a:gd name="T28" fmla="*/ 578 w 1410"/>
                <a:gd name="T29" fmla="*/ 665 h 2026"/>
                <a:gd name="T30" fmla="*/ 578 w 1410"/>
                <a:gd name="T31" fmla="*/ 874 h 2026"/>
                <a:gd name="T32" fmla="*/ 505 w 1410"/>
                <a:gd name="T33" fmla="*/ 874 h 2026"/>
                <a:gd name="T34" fmla="*/ 505 w 1410"/>
                <a:gd name="T35" fmla="*/ 243 h 2026"/>
                <a:gd name="T36" fmla="*/ 278 w 1410"/>
                <a:gd name="T37" fmla="*/ 243 h 2026"/>
                <a:gd name="T38" fmla="*/ 278 w 1410"/>
                <a:gd name="T39" fmla="*/ 1484 h 2026"/>
                <a:gd name="T40" fmla="*/ 225 w 1410"/>
                <a:gd name="T41" fmla="*/ 1381 h 2026"/>
                <a:gd name="T42" fmla="*/ 205 w 1410"/>
                <a:gd name="T43" fmla="*/ 1137 h 2026"/>
                <a:gd name="T44" fmla="*/ 0 w 1410"/>
                <a:gd name="T45" fmla="*/ 1004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26">
                  <a:moveTo>
                    <a:pt x="0" y="1004"/>
                  </a:moveTo>
                  <a:cubicBezTo>
                    <a:pt x="4" y="1517"/>
                    <a:pt x="4" y="1517"/>
                    <a:pt x="4" y="1517"/>
                  </a:cubicBezTo>
                  <a:cubicBezTo>
                    <a:pt x="4" y="1517"/>
                    <a:pt x="226" y="1742"/>
                    <a:pt x="293" y="1861"/>
                  </a:cubicBezTo>
                  <a:cubicBezTo>
                    <a:pt x="361" y="1980"/>
                    <a:pt x="485" y="2026"/>
                    <a:pt x="490" y="2026"/>
                  </a:cubicBezTo>
                  <a:cubicBezTo>
                    <a:pt x="495" y="2026"/>
                    <a:pt x="1224" y="2026"/>
                    <a:pt x="1224" y="2026"/>
                  </a:cubicBezTo>
                  <a:cubicBezTo>
                    <a:pt x="1224" y="2026"/>
                    <a:pt x="1404" y="1974"/>
                    <a:pt x="1410" y="1726"/>
                  </a:cubicBezTo>
                  <a:cubicBezTo>
                    <a:pt x="1410" y="884"/>
                    <a:pt x="1410" y="884"/>
                    <a:pt x="1410" y="884"/>
                  </a:cubicBezTo>
                  <a:cubicBezTo>
                    <a:pt x="1410" y="884"/>
                    <a:pt x="1299" y="673"/>
                    <a:pt x="1193" y="884"/>
                  </a:cubicBezTo>
                  <a:cubicBezTo>
                    <a:pt x="1125" y="884"/>
                    <a:pt x="1125" y="884"/>
                    <a:pt x="1125" y="884"/>
                  </a:cubicBezTo>
                  <a:cubicBezTo>
                    <a:pt x="1125" y="755"/>
                    <a:pt x="1125" y="755"/>
                    <a:pt x="1125" y="755"/>
                  </a:cubicBezTo>
                  <a:cubicBezTo>
                    <a:pt x="1125" y="755"/>
                    <a:pt x="996" y="553"/>
                    <a:pt x="882" y="755"/>
                  </a:cubicBezTo>
                  <a:cubicBezTo>
                    <a:pt x="882" y="874"/>
                    <a:pt x="882" y="874"/>
                    <a:pt x="882" y="874"/>
                  </a:cubicBezTo>
                  <a:cubicBezTo>
                    <a:pt x="815" y="874"/>
                    <a:pt x="815" y="874"/>
                    <a:pt x="815" y="874"/>
                  </a:cubicBezTo>
                  <a:cubicBezTo>
                    <a:pt x="815" y="665"/>
                    <a:pt x="815" y="665"/>
                    <a:pt x="815" y="665"/>
                  </a:cubicBezTo>
                  <a:cubicBezTo>
                    <a:pt x="815" y="665"/>
                    <a:pt x="686" y="441"/>
                    <a:pt x="578" y="665"/>
                  </a:cubicBezTo>
                  <a:cubicBezTo>
                    <a:pt x="578" y="874"/>
                    <a:pt x="578" y="874"/>
                    <a:pt x="578" y="874"/>
                  </a:cubicBezTo>
                  <a:cubicBezTo>
                    <a:pt x="505" y="874"/>
                    <a:pt x="505" y="874"/>
                    <a:pt x="505" y="874"/>
                  </a:cubicBezTo>
                  <a:cubicBezTo>
                    <a:pt x="505" y="243"/>
                    <a:pt x="505" y="243"/>
                    <a:pt x="505" y="243"/>
                  </a:cubicBezTo>
                  <a:cubicBezTo>
                    <a:pt x="505" y="243"/>
                    <a:pt x="392" y="0"/>
                    <a:pt x="278" y="243"/>
                  </a:cubicBezTo>
                  <a:cubicBezTo>
                    <a:pt x="278" y="1484"/>
                    <a:pt x="278" y="1484"/>
                    <a:pt x="278" y="1484"/>
                  </a:cubicBezTo>
                  <a:cubicBezTo>
                    <a:pt x="278" y="1484"/>
                    <a:pt x="246" y="1453"/>
                    <a:pt x="225" y="1381"/>
                  </a:cubicBezTo>
                  <a:cubicBezTo>
                    <a:pt x="205" y="1137"/>
                    <a:pt x="205" y="1137"/>
                    <a:pt x="205" y="1137"/>
                  </a:cubicBezTo>
                  <a:cubicBezTo>
                    <a:pt x="205" y="1137"/>
                    <a:pt x="145" y="889"/>
                    <a:pt x="0" y="1004"/>
                  </a:cubicBezTo>
                </a:path>
              </a:pathLst>
            </a:custGeom>
            <a:solidFill>
              <a:srgbClr val="F9B9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íṣľïḓê">
              <a:extLst>
                <a:ext uri="{FF2B5EF4-FFF2-40B4-BE49-F238E27FC236}">
                  <a16:creationId xmlns:a16="http://schemas.microsoft.com/office/drawing/2014/main" id="{14E680CE-5F16-40BB-B891-A1E61D30C5A0}"/>
                </a:ext>
              </a:extLst>
            </p:cNvPr>
            <p:cNvSpPr/>
            <p:nvPr/>
          </p:nvSpPr>
          <p:spPr bwMode="auto">
            <a:xfrm>
              <a:off x="5940426" y="4226934"/>
              <a:ext cx="0" cy="3175"/>
            </a:xfrm>
            <a:custGeom>
              <a:avLst/>
              <a:gdLst>
                <a:gd name="T0" fmla="*/ 0 w 1"/>
                <a:gd name="T1" fmla="*/ 2 h 3"/>
                <a:gd name="T2" fmla="*/ 0 w 1"/>
                <a:gd name="T3" fmla="*/ 3 h 3"/>
                <a:gd name="T4" fmla="*/ 0 w 1"/>
                <a:gd name="T5" fmla="*/ 3 h 3"/>
                <a:gd name="T6" fmla="*/ 0 w 1"/>
                <a:gd name="T7" fmla="*/ 2 h 3"/>
                <a:gd name="T8" fmla="*/ 1 w 1"/>
                <a:gd name="T9" fmla="*/ 2 h 3"/>
                <a:gd name="T10" fmla="*/ 0 w 1"/>
                <a:gd name="T11" fmla="*/ 2 h 3"/>
                <a:gd name="T12" fmla="*/ 1 w 1"/>
                <a:gd name="T13" fmla="*/ 2 h 3"/>
                <a:gd name="T14" fmla="*/ 1 w 1"/>
                <a:gd name="T15" fmla="*/ 1 h 3"/>
                <a:gd name="T16" fmla="*/ 1 w 1"/>
                <a:gd name="T17" fmla="*/ 1 h 3"/>
                <a:gd name="T18" fmla="*/ 1 w 1"/>
                <a:gd name="T19" fmla="*/ 1 h 3"/>
                <a:gd name="T20" fmla="*/ 1 w 1"/>
                <a:gd name="T21" fmla="*/ 0 h 3"/>
                <a:gd name="T22" fmla="*/ 1 w 1"/>
                <a:gd name="T23" fmla="*/ 0 h 3"/>
                <a:gd name="T24" fmla="*/ 1 w 1"/>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3">
                  <a:moveTo>
                    <a:pt x="0" y="2"/>
                  </a:moveTo>
                  <a:cubicBezTo>
                    <a:pt x="0" y="3"/>
                    <a:pt x="0" y="3"/>
                    <a:pt x="0" y="3"/>
                  </a:cubicBezTo>
                  <a:cubicBezTo>
                    <a:pt x="0" y="3"/>
                    <a:pt x="0" y="3"/>
                    <a:pt x="0" y="3"/>
                  </a:cubicBezTo>
                  <a:cubicBezTo>
                    <a:pt x="0" y="3"/>
                    <a:pt x="0" y="3"/>
                    <a:pt x="0" y="2"/>
                  </a:cubicBezTo>
                  <a:moveTo>
                    <a:pt x="1" y="2"/>
                  </a:moveTo>
                  <a:cubicBezTo>
                    <a:pt x="1" y="2"/>
                    <a:pt x="0" y="2"/>
                    <a:pt x="0" y="2"/>
                  </a:cubicBezTo>
                  <a:cubicBezTo>
                    <a:pt x="0" y="2"/>
                    <a:pt x="1" y="2"/>
                    <a:pt x="1" y="2"/>
                  </a:cubicBezTo>
                  <a:moveTo>
                    <a:pt x="1" y="1"/>
                  </a:moveTo>
                  <a:cubicBezTo>
                    <a:pt x="1" y="1"/>
                    <a:pt x="1" y="1"/>
                    <a:pt x="1" y="1"/>
                  </a:cubicBezTo>
                  <a:cubicBezTo>
                    <a:pt x="1" y="1"/>
                    <a:pt x="1" y="1"/>
                    <a:pt x="1" y="1"/>
                  </a:cubicBezTo>
                  <a:moveTo>
                    <a:pt x="1" y="0"/>
                  </a:moveTo>
                  <a:cubicBezTo>
                    <a:pt x="1" y="0"/>
                    <a:pt x="1" y="0"/>
                    <a:pt x="1" y="0"/>
                  </a:cubicBezTo>
                  <a:cubicBezTo>
                    <a:pt x="1" y="0"/>
                    <a:pt x="1" y="0"/>
                    <a:pt x="1" y="0"/>
                  </a:cubicBezTo>
                </a:path>
              </a:pathLst>
            </a:custGeom>
            <a:solidFill>
              <a:srgbClr val="0A29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îSḷïḓe">
              <a:extLst>
                <a:ext uri="{FF2B5EF4-FFF2-40B4-BE49-F238E27FC236}">
                  <a16:creationId xmlns:a16="http://schemas.microsoft.com/office/drawing/2014/main" id="{8A984163-4AD9-4964-936C-69C7ADD95F37}"/>
                </a:ext>
              </a:extLst>
            </p:cNvPr>
            <p:cNvSpPr/>
            <p:nvPr/>
          </p:nvSpPr>
          <p:spPr bwMode="auto">
            <a:xfrm>
              <a:off x="5940426" y="4141209"/>
              <a:ext cx="69850" cy="1228725"/>
            </a:xfrm>
            <a:custGeom>
              <a:avLst/>
              <a:gdLst>
                <a:gd name="T0" fmla="*/ 77 w 77"/>
                <a:gd name="T1" fmla="*/ 0 h 1355"/>
                <a:gd name="T2" fmla="*/ 1 w 77"/>
                <a:gd name="T3" fmla="*/ 96 h 1355"/>
                <a:gd name="T4" fmla="*/ 1 w 77"/>
                <a:gd name="T5" fmla="*/ 96 h 1355"/>
                <a:gd name="T6" fmla="*/ 1 w 77"/>
                <a:gd name="T7" fmla="*/ 97 h 1355"/>
                <a:gd name="T8" fmla="*/ 1 w 77"/>
                <a:gd name="T9" fmla="*/ 97 h 1355"/>
                <a:gd name="T10" fmla="*/ 1 w 77"/>
                <a:gd name="T11" fmla="*/ 98 h 1355"/>
                <a:gd name="T12" fmla="*/ 0 w 77"/>
                <a:gd name="T13" fmla="*/ 98 h 1355"/>
                <a:gd name="T14" fmla="*/ 0 w 77"/>
                <a:gd name="T15" fmla="*/ 98 h 1355"/>
                <a:gd name="T16" fmla="*/ 0 w 77"/>
                <a:gd name="T17" fmla="*/ 99 h 1355"/>
                <a:gd name="T18" fmla="*/ 0 w 77"/>
                <a:gd name="T19" fmla="*/ 1355 h 1355"/>
                <a:gd name="T20" fmla="*/ 77 w 77"/>
                <a:gd name="T21" fmla="*/ 1352 h 1355"/>
                <a:gd name="T22" fmla="*/ 77 w 77"/>
                <a:gd name="T23" fmla="*/ 119 h 1355"/>
                <a:gd name="T24" fmla="*/ 44 w 77"/>
                <a:gd name="T25" fmla="*/ 119 h 1355"/>
                <a:gd name="T26" fmla="*/ 77 w 77"/>
                <a:gd name="T27" fmla="*/ 49 h 1355"/>
                <a:gd name="T28" fmla="*/ 77 w 77"/>
                <a:gd name="T29" fmla="*/ 0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355">
                  <a:moveTo>
                    <a:pt x="77" y="0"/>
                  </a:moveTo>
                  <a:cubicBezTo>
                    <a:pt x="53" y="13"/>
                    <a:pt x="27" y="42"/>
                    <a:pt x="1" y="96"/>
                  </a:cubicBezTo>
                  <a:cubicBezTo>
                    <a:pt x="1" y="96"/>
                    <a:pt x="1" y="96"/>
                    <a:pt x="1" y="96"/>
                  </a:cubicBezTo>
                  <a:cubicBezTo>
                    <a:pt x="1" y="96"/>
                    <a:pt x="1" y="96"/>
                    <a:pt x="1" y="97"/>
                  </a:cubicBezTo>
                  <a:cubicBezTo>
                    <a:pt x="1" y="97"/>
                    <a:pt x="1" y="97"/>
                    <a:pt x="1" y="97"/>
                  </a:cubicBezTo>
                  <a:cubicBezTo>
                    <a:pt x="1" y="97"/>
                    <a:pt x="1" y="97"/>
                    <a:pt x="1" y="98"/>
                  </a:cubicBezTo>
                  <a:cubicBezTo>
                    <a:pt x="1" y="98"/>
                    <a:pt x="0" y="98"/>
                    <a:pt x="0" y="98"/>
                  </a:cubicBezTo>
                  <a:cubicBezTo>
                    <a:pt x="0" y="98"/>
                    <a:pt x="0" y="98"/>
                    <a:pt x="0" y="98"/>
                  </a:cubicBezTo>
                  <a:cubicBezTo>
                    <a:pt x="0" y="99"/>
                    <a:pt x="0" y="99"/>
                    <a:pt x="0" y="99"/>
                  </a:cubicBezTo>
                  <a:cubicBezTo>
                    <a:pt x="0" y="1355"/>
                    <a:pt x="0" y="1355"/>
                    <a:pt x="0" y="1355"/>
                  </a:cubicBezTo>
                  <a:cubicBezTo>
                    <a:pt x="77" y="1352"/>
                    <a:pt x="77" y="1352"/>
                    <a:pt x="77" y="1352"/>
                  </a:cubicBezTo>
                  <a:cubicBezTo>
                    <a:pt x="77" y="119"/>
                    <a:pt x="77" y="119"/>
                    <a:pt x="77" y="119"/>
                  </a:cubicBezTo>
                  <a:cubicBezTo>
                    <a:pt x="44" y="119"/>
                    <a:pt x="44" y="119"/>
                    <a:pt x="44" y="119"/>
                  </a:cubicBezTo>
                  <a:cubicBezTo>
                    <a:pt x="44" y="89"/>
                    <a:pt x="57" y="63"/>
                    <a:pt x="77" y="49"/>
                  </a:cubicBezTo>
                  <a:cubicBezTo>
                    <a:pt x="77" y="0"/>
                    <a:pt x="77" y="0"/>
                    <a:pt x="77" y="0"/>
                  </a:cubicBezTo>
                </a:path>
              </a:pathLst>
            </a:custGeom>
            <a:solidFill>
              <a:srgbClr val="E0A6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islïḍê">
              <a:extLst>
                <a:ext uri="{FF2B5EF4-FFF2-40B4-BE49-F238E27FC236}">
                  <a16:creationId xmlns:a16="http://schemas.microsoft.com/office/drawing/2014/main" id="{CA8C75C0-E734-4505-88C4-1DDE22D196B5}"/>
                </a:ext>
              </a:extLst>
            </p:cNvPr>
            <p:cNvSpPr/>
            <p:nvPr/>
          </p:nvSpPr>
          <p:spPr bwMode="auto">
            <a:xfrm>
              <a:off x="6211888" y="4609522"/>
              <a:ext cx="3175" cy="3175"/>
            </a:xfrm>
            <a:custGeom>
              <a:avLst/>
              <a:gdLst>
                <a:gd name="T0" fmla="*/ 2 w 2"/>
                <a:gd name="T1" fmla="*/ 0 h 4"/>
                <a:gd name="T2" fmla="*/ 0 w 2"/>
                <a:gd name="T3" fmla="*/ 4 h 4"/>
                <a:gd name="T4" fmla="*/ 0 w 2"/>
                <a:gd name="T5" fmla="*/ 4 h 4"/>
                <a:gd name="T6" fmla="*/ 2 w 2"/>
                <a:gd name="T7" fmla="*/ 0 h 4"/>
                <a:gd name="T8" fmla="*/ 2 w 2"/>
                <a:gd name="T9" fmla="*/ 0 h 4"/>
                <a:gd name="T10" fmla="*/ 2 w 2"/>
                <a:gd name="T11" fmla="*/ 0 h 4"/>
                <a:gd name="T12" fmla="*/ 2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0"/>
                  </a:moveTo>
                  <a:cubicBezTo>
                    <a:pt x="1" y="1"/>
                    <a:pt x="0" y="3"/>
                    <a:pt x="0" y="4"/>
                  </a:cubicBezTo>
                  <a:cubicBezTo>
                    <a:pt x="0" y="4"/>
                    <a:pt x="0" y="4"/>
                    <a:pt x="0" y="4"/>
                  </a:cubicBezTo>
                  <a:cubicBezTo>
                    <a:pt x="0" y="3"/>
                    <a:pt x="1" y="1"/>
                    <a:pt x="2" y="0"/>
                  </a:cubicBezTo>
                  <a:moveTo>
                    <a:pt x="2" y="0"/>
                  </a:moveTo>
                  <a:cubicBezTo>
                    <a:pt x="2" y="0"/>
                    <a:pt x="2" y="0"/>
                    <a:pt x="2" y="0"/>
                  </a:cubicBezTo>
                  <a:cubicBezTo>
                    <a:pt x="2" y="0"/>
                    <a:pt x="2" y="0"/>
                    <a:pt x="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ïśḻidê">
              <a:extLst>
                <a:ext uri="{FF2B5EF4-FFF2-40B4-BE49-F238E27FC236}">
                  <a16:creationId xmlns:a16="http://schemas.microsoft.com/office/drawing/2014/main" id="{9A260CF3-6918-4B08-AD00-0E92B023A4F1}"/>
                </a:ext>
              </a:extLst>
            </p:cNvPr>
            <p:cNvSpPr/>
            <p:nvPr/>
          </p:nvSpPr>
          <p:spPr bwMode="auto">
            <a:xfrm>
              <a:off x="6130925" y="4204709"/>
              <a:ext cx="103187" cy="625475"/>
            </a:xfrm>
            <a:custGeom>
              <a:avLst/>
              <a:gdLst>
                <a:gd name="T0" fmla="*/ 0 w 113"/>
                <a:gd name="T1" fmla="*/ 0 h 691"/>
                <a:gd name="T2" fmla="*/ 0 w 113"/>
                <a:gd name="T3" fmla="*/ 12 h 691"/>
                <a:gd name="T4" fmla="*/ 0 w 113"/>
                <a:gd name="T5" fmla="*/ 691 h 691"/>
                <a:gd name="T6" fmla="*/ 113 w 113"/>
                <a:gd name="T7" fmla="*/ 691 h 691"/>
                <a:gd name="T8" fmla="*/ 113 w 113"/>
                <a:gd name="T9" fmla="*/ 409 h 691"/>
                <a:gd name="T10" fmla="*/ 91 w 113"/>
                <a:gd name="T11" fmla="*/ 447 h 691"/>
                <a:gd name="T12" fmla="*/ 91 w 113"/>
                <a:gd name="T13" fmla="*/ 447 h 691"/>
                <a:gd name="T14" fmla="*/ 91 w 113"/>
                <a:gd name="T15" fmla="*/ 447 h 691"/>
                <a:gd name="T16" fmla="*/ 89 w 113"/>
                <a:gd name="T17" fmla="*/ 451 h 691"/>
                <a:gd name="T18" fmla="*/ 89 w 113"/>
                <a:gd name="T19" fmla="*/ 660 h 691"/>
                <a:gd name="T20" fmla="*/ 16 w 113"/>
                <a:gd name="T21" fmla="*/ 660 h 691"/>
                <a:gd name="T22" fmla="*/ 16 w 113"/>
                <a:gd name="T23" fmla="*/ 29 h 691"/>
                <a:gd name="T24" fmla="*/ 16 w 113"/>
                <a:gd name="T25" fmla="*/ 29 h 691"/>
                <a:gd name="T26" fmla="*/ 0 w 113"/>
                <a:gd name="T27" fmla="*/ 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691">
                  <a:moveTo>
                    <a:pt x="0" y="0"/>
                  </a:moveTo>
                  <a:cubicBezTo>
                    <a:pt x="0" y="12"/>
                    <a:pt x="0" y="12"/>
                    <a:pt x="0" y="12"/>
                  </a:cubicBezTo>
                  <a:cubicBezTo>
                    <a:pt x="0" y="691"/>
                    <a:pt x="0" y="691"/>
                    <a:pt x="0" y="691"/>
                  </a:cubicBezTo>
                  <a:cubicBezTo>
                    <a:pt x="113" y="691"/>
                    <a:pt x="113" y="691"/>
                    <a:pt x="113" y="691"/>
                  </a:cubicBezTo>
                  <a:cubicBezTo>
                    <a:pt x="113" y="409"/>
                    <a:pt x="113" y="409"/>
                    <a:pt x="113" y="409"/>
                  </a:cubicBezTo>
                  <a:cubicBezTo>
                    <a:pt x="106" y="420"/>
                    <a:pt x="98" y="432"/>
                    <a:pt x="91" y="447"/>
                  </a:cubicBezTo>
                  <a:cubicBezTo>
                    <a:pt x="91" y="447"/>
                    <a:pt x="91" y="447"/>
                    <a:pt x="91" y="447"/>
                  </a:cubicBezTo>
                  <a:cubicBezTo>
                    <a:pt x="91" y="447"/>
                    <a:pt x="91" y="447"/>
                    <a:pt x="91" y="447"/>
                  </a:cubicBezTo>
                  <a:cubicBezTo>
                    <a:pt x="90" y="448"/>
                    <a:pt x="89" y="450"/>
                    <a:pt x="89" y="451"/>
                  </a:cubicBezTo>
                  <a:cubicBezTo>
                    <a:pt x="89" y="660"/>
                    <a:pt x="89" y="660"/>
                    <a:pt x="89" y="660"/>
                  </a:cubicBezTo>
                  <a:cubicBezTo>
                    <a:pt x="16" y="660"/>
                    <a:pt x="16" y="660"/>
                    <a:pt x="16" y="660"/>
                  </a:cubicBezTo>
                  <a:cubicBezTo>
                    <a:pt x="16" y="29"/>
                    <a:pt x="16" y="29"/>
                    <a:pt x="16" y="29"/>
                  </a:cubicBezTo>
                  <a:cubicBezTo>
                    <a:pt x="16" y="29"/>
                    <a:pt x="16" y="29"/>
                    <a:pt x="16" y="29"/>
                  </a:cubicBezTo>
                  <a:cubicBezTo>
                    <a:pt x="16" y="29"/>
                    <a:pt x="10" y="17"/>
                    <a:pt x="0" y="0"/>
                  </a:cubicBezTo>
                </a:path>
              </a:pathLst>
            </a:custGeom>
            <a:solidFill>
              <a:srgbClr val="E0A6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íṣľíďê">
              <a:extLst>
                <a:ext uri="{FF2B5EF4-FFF2-40B4-BE49-F238E27FC236}">
                  <a16:creationId xmlns:a16="http://schemas.microsoft.com/office/drawing/2014/main" id="{1D44B95A-885A-442A-A6D4-949F2AE3746A}"/>
                </a:ext>
              </a:extLst>
            </p:cNvPr>
            <p:cNvSpPr/>
            <p:nvPr/>
          </p:nvSpPr>
          <p:spPr bwMode="auto">
            <a:xfrm>
              <a:off x="6427788" y="4612697"/>
              <a:ext cx="61912" cy="82550"/>
            </a:xfrm>
            <a:custGeom>
              <a:avLst/>
              <a:gdLst>
                <a:gd name="T0" fmla="*/ 69 w 69"/>
                <a:gd name="T1" fmla="*/ 88 h 90"/>
                <a:gd name="T2" fmla="*/ 67 w 69"/>
                <a:gd name="T3" fmla="*/ 90 h 90"/>
                <a:gd name="T4" fmla="*/ 67 w 69"/>
                <a:gd name="T5" fmla="*/ 90 h 90"/>
                <a:gd name="T6" fmla="*/ 69 w 69"/>
                <a:gd name="T7" fmla="*/ 88 h 90"/>
                <a:gd name="T8" fmla="*/ 0 w 69"/>
                <a:gd name="T9" fmla="*/ 0 h 90"/>
                <a:gd name="T10" fmla="*/ 0 w 69"/>
                <a:gd name="T11" fmla="*/ 0 h 90"/>
                <a:gd name="T12" fmla="*/ 0 w 69"/>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69" h="90">
                  <a:moveTo>
                    <a:pt x="69" y="88"/>
                  </a:moveTo>
                  <a:cubicBezTo>
                    <a:pt x="68" y="88"/>
                    <a:pt x="68" y="89"/>
                    <a:pt x="67" y="90"/>
                  </a:cubicBezTo>
                  <a:cubicBezTo>
                    <a:pt x="67" y="90"/>
                    <a:pt x="67" y="90"/>
                    <a:pt x="67" y="90"/>
                  </a:cubicBezTo>
                  <a:cubicBezTo>
                    <a:pt x="68" y="89"/>
                    <a:pt x="68" y="88"/>
                    <a:pt x="69" y="88"/>
                  </a:cubicBezTo>
                  <a:moveTo>
                    <a:pt x="0" y="0"/>
                  </a:moveTo>
                  <a:cubicBezTo>
                    <a:pt x="0" y="0"/>
                    <a:pt x="0" y="0"/>
                    <a:pt x="0" y="0"/>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îṥľïďè">
              <a:extLst>
                <a:ext uri="{FF2B5EF4-FFF2-40B4-BE49-F238E27FC236}">
                  <a16:creationId xmlns:a16="http://schemas.microsoft.com/office/drawing/2014/main" id="{35EDB512-00A3-4E09-8B37-C0F7323FB66F}"/>
                </a:ext>
              </a:extLst>
            </p:cNvPr>
            <p:cNvSpPr/>
            <p:nvPr/>
          </p:nvSpPr>
          <p:spPr bwMode="auto">
            <a:xfrm>
              <a:off x="6405563" y="4582534"/>
              <a:ext cx="96837" cy="233363"/>
            </a:xfrm>
            <a:custGeom>
              <a:avLst/>
              <a:gdLst>
                <a:gd name="T0" fmla="*/ 0 w 107"/>
                <a:gd name="T1" fmla="*/ 0 h 258"/>
                <a:gd name="T2" fmla="*/ 0 w 107"/>
                <a:gd name="T3" fmla="*/ 258 h 258"/>
                <a:gd name="T4" fmla="*/ 107 w 107"/>
                <a:gd name="T5" fmla="*/ 258 h 258"/>
                <a:gd name="T6" fmla="*/ 107 w 107"/>
                <a:gd name="T7" fmla="*/ 99 h 258"/>
                <a:gd name="T8" fmla="*/ 93 w 107"/>
                <a:gd name="T9" fmla="*/ 122 h 258"/>
                <a:gd name="T10" fmla="*/ 91 w 107"/>
                <a:gd name="T11" fmla="*/ 124 h 258"/>
                <a:gd name="T12" fmla="*/ 91 w 107"/>
                <a:gd name="T13" fmla="*/ 243 h 258"/>
                <a:gd name="T14" fmla="*/ 24 w 107"/>
                <a:gd name="T15" fmla="*/ 243 h 258"/>
                <a:gd name="T16" fmla="*/ 24 w 107"/>
                <a:gd name="T17" fmla="*/ 34 h 258"/>
                <a:gd name="T18" fmla="*/ 24 w 107"/>
                <a:gd name="T19" fmla="*/ 34 h 258"/>
                <a:gd name="T20" fmla="*/ 24 w 107"/>
                <a:gd name="T21" fmla="*/ 34 h 258"/>
                <a:gd name="T22" fmla="*/ 24 w 107"/>
                <a:gd name="T23" fmla="*/ 34 h 258"/>
                <a:gd name="T24" fmla="*/ 0 w 107"/>
                <a:gd name="T2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258">
                  <a:moveTo>
                    <a:pt x="0" y="0"/>
                  </a:moveTo>
                  <a:cubicBezTo>
                    <a:pt x="0" y="258"/>
                    <a:pt x="0" y="258"/>
                    <a:pt x="0" y="258"/>
                  </a:cubicBezTo>
                  <a:cubicBezTo>
                    <a:pt x="107" y="258"/>
                    <a:pt x="107" y="258"/>
                    <a:pt x="107" y="258"/>
                  </a:cubicBezTo>
                  <a:cubicBezTo>
                    <a:pt x="107" y="99"/>
                    <a:pt x="107" y="99"/>
                    <a:pt x="107" y="99"/>
                  </a:cubicBezTo>
                  <a:cubicBezTo>
                    <a:pt x="102" y="106"/>
                    <a:pt x="98" y="113"/>
                    <a:pt x="93" y="122"/>
                  </a:cubicBezTo>
                  <a:cubicBezTo>
                    <a:pt x="92" y="122"/>
                    <a:pt x="92" y="123"/>
                    <a:pt x="91" y="124"/>
                  </a:cubicBezTo>
                  <a:cubicBezTo>
                    <a:pt x="91" y="243"/>
                    <a:pt x="91" y="243"/>
                    <a:pt x="91" y="243"/>
                  </a:cubicBezTo>
                  <a:cubicBezTo>
                    <a:pt x="24" y="243"/>
                    <a:pt x="24" y="243"/>
                    <a:pt x="24" y="243"/>
                  </a:cubicBezTo>
                  <a:cubicBezTo>
                    <a:pt x="24" y="34"/>
                    <a:pt x="24" y="34"/>
                    <a:pt x="24" y="34"/>
                  </a:cubicBezTo>
                  <a:cubicBezTo>
                    <a:pt x="24" y="34"/>
                    <a:pt x="24" y="34"/>
                    <a:pt x="24" y="34"/>
                  </a:cubicBezTo>
                  <a:cubicBezTo>
                    <a:pt x="24" y="34"/>
                    <a:pt x="24" y="34"/>
                    <a:pt x="24" y="34"/>
                  </a:cubicBezTo>
                  <a:cubicBezTo>
                    <a:pt x="24" y="34"/>
                    <a:pt x="24" y="34"/>
                    <a:pt x="24" y="34"/>
                  </a:cubicBezTo>
                  <a:cubicBezTo>
                    <a:pt x="24" y="34"/>
                    <a:pt x="15" y="18"/>
                    <a:pt x="0" y="0"/>
                  </a:cubicBezTo>
                </a:path>
              </a:pathLst>
            </a:custGeom>
            <a:solidFill>
              <a:srgbClr val="E0A6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îṩḻïḍé">
              <a:extLst>
                <a:ext uri="{FF2B5EF4-FFF2-40B4-BE49-F238E27FC236}">
                  <a16:creationId xmlns:a16="http://schemas.microsoft.com/office/drawing/2014/main" id="{226C5330-7277-4F7B-9A12-C3CBEEEACBC2}"/>
                </a:ext>
              </a:extLst>
            </p:cNvPr>
            <p:cNvSpPr/>
            <p:nvPr/>
          </p:nvSpPr>
          <p:spPr bwMode="auto">
            <a:xfrm>
              <a:off x="6708775" y="4695247"/>
              <a:ext cx="66675" cy="115888"/>
            </a:xfrm>
            <a:custGeom>
              <a:avLst/>
              <a:gdLst>
                <a:gd name="T0" fmla="*/ 0 w 73"/>
                <a:gd name="T1" fmla="*/ 0 h 129"/>
                <a:gd name="T2" fmla="*/ 0 w 73"/>
                <a:gd name="T3" fmla="*/ 0 h 129"/>
                <a:gd name="T4" fmla="*/ 0 w 73"/>
                <a:gd name="T5" fmla="*/ 129 h 129"/>
                <a:gd name="T6" fmla="*/ 68 w 73"/>
                <a:gd name="T7" fmla="*/ 129 h 129"/>
                <a:gd name="T8" fmla="*/ 73 w 73"/>
                <a:gd name="T9" fmla="*/ 119 h 129"/>
                <a:gd name="T10" fmla="*/ 68 w 73"/>
                <a:gd name="T11" fmla="*/ 129 h 129"/>
                <a:gd name="T12" fmla="*/ 0 w 73"/>
                <a:gd name="T13" fmla="*/ 129 h 129"/>
                <a:gd name="T14" fmla="*/ 0 w 73"/>
                <a:gd name="T15" fmla="*/ 0 h 129"/>
                <a:gd name="T16" fmla="*/ 0 w 73"/>
                <a:gd name="T1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29">
                  <a:moveTo>
                    <a:pt x="0" y="0"/>
                  </a:moveTo>
                  <a:cubicBezTo>
                    <a:pt x="0" y="0"/>
                    <a:pt x="0" y="0"/>
                    <a:pt x="0" y="0"/>
                  </a:cubicBezTo>
                  <a:cubicBezTo>
                    <a:pt x="0" y="129"/>
                    <a:pt x="0" y="129"/>
                    <a:pt x="0" y="129"/>
                  </a:cubicBezTo>
                  <a:cubicBezTo>
                    <a:pt x="68" y="129"/>
                    <a:pt x="68" y="129"/>
                    <a:pt x="68" y="129"/>
                  </a:cubicBezTo>
                  <a:cubicBezTo>
                    <a:pt x="69" y="126"/>
                    <a:pt x="71" y="122"/>
                    <a:pt x="73" y="119"/>
                  </a:cubicBezTo>
                  <a:cubicBezTo>
                    <a:pt x="71" y="122"/>
                    <a:pt x="69" y="126"/>
                    <a:pt x="68" y="129"/>
                  </a:cubicBezTo>
                  <a:cubicBezTo>
                    <a:pt x="0" y="129"/>
                    <a:pt x="0" y="129"/>
                    <a:pt x="0" y="129"/>
                  </a:cubicBezTo>
                  <a:cubicBezTo>
                    <a:pt x="0" y="0"/>
                    <a:pt x="0" y="0"/>
                    <a:pt x="0" y="0"/>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îŝlîḍê">
              <a:extLst>
                <a:ext uri="{FF2B5EF4-FFF2-40B4-BE49-F238E27FC236}">
                  <a16:creationId xmlns:a16="http://schemas.microsoft.com/office/drawing/2014/main" id="{38F107C0-D004-4437-8ACB-C2DFECB714AE}"/>
                </a:ext>
              </a:extLst>
            </p:cNvPr>
            <p:cNvSpPr/>
            <p:nvPr/>
          </p:nvSpPr>
          <p:spPr bwMode="auto">
            <a:xfrm>
              <a:off x="6689725" y="4669847"/>
              <a:ext cx="101600" cy="160338"/>
            </a:xfrm>
            <a:custGeom>
              <a:avLst/>
              <a:gdLst>
                <a:gd name="T0" fmla="*/ 0 w 111"/>
                <a:gd name="T1" fmla="*/ 0 h 177"/>
                <a:gd name="T2" fmla="*/ 0 w 111"/>
                <a:gd name="T3" fmla="*/ 177 h 177"/>
                <a:gd name="T4" fmla="*/ 111 w 111"/>
                <a:gd name="T5" fmla="*/ 177 h 177"/>
                <a:gd name="T6" fmla="*/ 111 w 111"/>
                <a:gd name="T7" fmla="*/ 118 h 177"/>
                <a:gd name="T8" fmla="*/ 94 w 111"/>
                <a:gd name="T9" fmla="*/ 146 h 177"/>
                <a:gd name="T10" fmla="*/ 89 w 111"/>
                <a:gd name="T11" fmla="*/ 156 h 177"/>
                <a:gd name="T12" fmla="*/ 21 w 111"/>
                <a:gd name="T13" fmla="*/ 156 h 177"/>
                <a:gd name="T14" fmla="*/ 21 w 111"/>
                <a:gd name="T15" fmla="*/ 27 h 177"/>
                <a:gd name="T16" fmla="*/ 21 w 111"/>
                <a:gd name="T17" fmla="*/ 27 h 177"/>
                <a:gd name="T18" fmla="*/ 0 w 111"/>
                <a:gd name="T1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77">
                  <a:moveTo>
                    <a:pt x="0" y="0"/>
                  </a:moveTo>
                  <a:cubicBezTo>
                    <a:pt x="0" y="177"/>
                    <a:pt x="0" y="177"/>
                    <a:pt x="0" y="177"/>
                  </a:cubicBezTo>
                  <a:cubicBezTo>
                    <a:pt x="111" y="177"/>
                    <a:pt x="111" y="177"/>
                    <a:pt x="111" y="177"/>
                  </a:cubicBezTo>
                  <a:cubicBezTo>
                    <a:pt x="111" y="118"/>
                    <a:pt x="111" y="118"/>
                    <a:pt x="111" y="118"/>
                  </a:cubicBezTo>
                  <a:cubicBezTo>
                    <a:pt x="105" y="126"/>
                    <a:pt x="99" y="136"/>
                    <a:pt x="94" y="146"/>
                  </a:cubicBezTo>
                  <a:cubicBezTo>
                    <a:pt x="92" y="149"/>
                    <a:pt x="90" y="153"/>
                    <a:pt x="89" y="156"/>
                  </a:cubicBezTo>
                  <a:cubicBezTo>
                    <a:pt x="21" y="156"/>
                    <a:pt x="21" y="156"/>
                    <a:pt x="21" y="156"/>
                  </a:cubicBezTo>
                  <a:cubicBezTo>
                    <a:pt x="21" y="27"/>
                    <a:pt x="21" y="27"/>
                    <a:pt x="21" y="27"/>
                  </a:cubicBezTo>
                  <a:cubicBezTo>
                    <a:pt x="21" y="27"/>
                    <a:pt x="21" y="27"/>
                    <a:pt x="21" y="27"/>
                  </a:cubicBezTo>
                  <a:cubicBezTo>
                    <a:pt x="21" y="27"/>
                    <a:pt x="14" y="15"/>
                    <a:pt x="0" y="0"/>
                  </a:cubicBezTo>
                </a:path>
              </a:pathLst>
            </a:custGeom>
            <a:solidFill>
              <a:srgbClr val="E0A6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ísľiďè">
              <a:extLst>
                <a:ext uri="{FF2B5EF4-FFF2-40B4-BE49-F238E27FC236}">
                  <a16:creationId xmlns:a16="http://schemas.microsoft.com/office/drawing/2014/main" id="{58B84CD6-8913-4803-AA35-6943C16FC109}"/>
                </a:ext>
              </a:extLst>
            </p:cNvPr>
            <p:cNvSpPr/>
            <p:nvPr/>
          </p:nvSpPr>
          <p:spPr bwMode="auto">
            <a:xfrm>
              <a:off x="5688013" y="4934959"/>
              <a:ext cx="0" cy="114300"/>
            </a:xfrm>
            <a:custGeom>
              <a:avLst/>
              <a:gdLst>
                <a:gd name="T0" fmla="*/ 0 h 127"/>
                <a:gd name="T1" fmla="*/ 127 h 127"/>
                <a:gd name="T2" fmla="*/ 127 h 127"/>
                <a:gd name="T3" fmla="*/ 0 h 127"/>
                <a:gd name="T4" fmla="*/ 0 h 127"/>
              </a:gdLst>
              <a:ahLst/>
              <a:cxnLst>
                <a:cxn ang="0">
                  <a:pos x="0" y="T0"/>
                </a:cxn>
                <a:cxn ang="0">
                  <a:pos x="0" y="T1"/>
                </a:cxn>
                <a:cxn ang="0">
                  <a:pos x="0" y="T2"/>
                </a:cxn>
                <a:cxn ang="0">
                  <a:pos x="0" y="T3"/>
                </a:cxn>
                <a:cxn ang="0">
                  <a:pos x="0" y="T4"/>
                </a:cxn>
              </a:cxnLst>
              <a:rect l="0" t="0" r="r" b="b"/>
              <a:pathLst>
                <a:path h="127">
                  <a:moveTo>
                    <a:pt x="0" y="0"/>
                  </a:moveTo>
                  <a:cubicBezTo>
                    <a:pt x="0" y="127"/>
                    <a:pt x="0" y="127"/>
                    <a:pt x="0" y="127"/>
                  </a:cubicBezTo>
                  <a:cubicBezTo>
                    <a:pt x="0" y="127"/>
                    <a:pt x="0" y="127"/>
                    <a:pt x="0" y="127"/>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ïṡļîḍe">
              <a:extLst>
                <a:ext uri="{FF2B5EF4-FFF2-40B4-BE49-F238E27FC236}">
                  <a16:creationId xmlns:a16="http://schemas.microsoft.com/office/drawing/2014/main" id="{2987B422-C8AA-4837-A443-2056D3CF3509}"/>
                </a:ext>
              </a:extLst>
            </p:cNvPr>
            <p:cNvSpPr/>
            <p:nvPr/>
          </p:nvSpPr>
          <p:spPr bwMode="auto">
            <a:xfrm>
              <a:off x="5688013" y="4934959"/>
              <a:ext cx="42862" cy="114300"/>
            </a:xfrm>
            <a:custGeom>
              <a:avLst/>
              <a:gdLst>
                <a:gd name="T0" fmla="*/ 0 w 46"/>
                <a:gd name="T1" fmla="*/ 0 h 127"/>
                <a:gd name="T2" fmla="*/ 0 w 46"/>
                <a:gd name="T3" fmla="*/ 127 h 127"/>
                <a:gd name="T4" fmla="*/ 46 w 46"/>
                <a:gd name="T5" fmla="*/ 127 h 127"/>
                <a:gd name="T6" fmla="*/ 46 w 46"/>
                <a:gd name="T7" fmla="*/ 72 h 127"/>
                <a:gd name="T8" fmla="*/ 0 w 46"/>
                <a:gd name="T9" fmla="*/ 0 h 127"/>
              </a:gdLst>
              <a:ahLst/>
              <a:cxnLst>
                <a:cxn ang="0">
                  <a:pos x="T0" y="T1"/>
                </a:cxn>
                <a:cxn ang="0">
                  <a:pos x="T2" y="T3"/>
                </a:cxn>
                <a:cxn ang="0">
                  <a:pos x="T4" y="T5"/>
                </a:cxn>
                <a:cxn ang="0">
                  <a:pos x="T6" y="T7"/>
                </a:cxn>
                <a:cxn ang="0">
                  <a:pos x="T8" y="T9"/>
                </a:cxn>
              </a:cxnLst>
              <a:rect l="0" t="0" r="r" b="b"/>
              <a:pathLst>
                <a:path w="46" h="127">
                  <a:moveTo>
                    <a:pt x="0" y="0"/>
                  </a:moveTo>
                  <a:cubicBezTo>
                    <a:pt x="0" y="127"/>
                    <a:pt x="0" y="127"/>
                    <a:pt x="0" y="127"/>
                  </a:cubicBezTo>
                  <a:cubicBezTo>
                    <a:pt x="46" y="127"/>
                    <a:pt x="46" y="127"/>
                    <a:pt x="46" y="127"/>
                  </a:cubicBezTo>
                  <a:cubicBezTo>
                    <a:pt x="46" y="72"/>
                    <a:pt x="46" y="72"/>
                    <a:pt x="46" y="72"/>
                  </a:cubicBezTo>
                  <a:cubicBezTo>
                    <a:pt x="41" y="8"/>
                    <a:pt x="0" y="0"/>
                    <a:pt x="0" y="0"/>
                  </a:cubicBezTo>
                </a:path>
              </a:pathLst>
            </a:custGeom>
            <a:solidFill>
              <a:srgbClr val="FBD5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ís1iḋè">
              <a:extLst>
                <a:ext uri="{FF2B5EF4-FFF2-40B4-BE49-F238E27FC236}">
                  <a16:creationId xmlns:a16="http://schemas.microsoft.com/office/drawing/2014/main" id="{2FE16D01-14BB-4040-ADFE-B49536AC1BD0}"/>
                </a:ext>
              </a:extLst>
            </p:cNvPr>
            <p:cNvSpPr/>
            <p:nvPr/>
          </p:nvSpPr>
          <p:spPr bwMode="auto">
            <a:xfrm>
              <a:off x="6010276" y="4174547"/>
              <a:ext cx="93662" cy="74613"/>
            </a:xfrm>
            <a:custGeom>
              <a:avLst/>
              <a:gdLst>
                <a:gd name="T0" fmla="*/ 35 w 104"/>
                <a:gd name="T1" fmla="*/ 0 h 82"/>
                <a:gd name="T2" fmla="*/ 0 w 104"/>
                <a:gd name="T3" fmla="*/ 12 h 82"/>
                <a:gd name="T4" fmla="*/ 0 w 104"/>
                <a:gd name="T5" fmla="*/ 82 h 82"/>
                <a:gd name="T6" fmla="*/ 104 w 104"/>
                <a:gd name="T7" fmla="*/ 82 h 82"/>
                <a:gd name="T8" fmla="*/ 35 w 104"/>
                <a:gd name="T9" fmla="*/ 0 h 82"/>
              </a:gdLst>
              <a:ahLst/>
              <a:cxnLst>
                <a:cxn ang="0">
                  <a:pos x="T0" y="T1"/>
                </a:cxn>
                <a:cxn ang="0">
                  <a:pos x="T2" y="T3"/>
                </a:cxn>
                <a:cxn ang="0">
                  <a:pos x="T4" y="T5"/>
                </a:cxn>
                <a:cxn ang="0">
                  <a:pos x="T6" y="T7"/>
                </a:cxn>
                <a:cxn ang="0">
                  <a:pos x="T8" y="T9"/>
                </a:cxn>
              </a:cxnLst>
              <a:rect l="0" t="0" r="r" b="b"/>
              <a:pathLst>
                <a:path w="104" h="82">
                  <a:moveTo>
                    <a:pt x="35" y="0"/>
                  </a:moveTo>
                  <a:cubicBezTo>
                    <a:pt x="23" y="0"/>
                    <a:pt x="11" y="4"/>
                    <a:pt x="0" y="12"/>
                  </a:cubicBezTo>
                  <a:cubicBezTo>
                    <a:pt x="0" y="82"/>
                    <a:pt x="0" y="82"/>
                    <a:pt x="0" y="82"/>
                  </a:cubicBezTo>
                  <a:cubicBezTo>
                    <a:pt x="104" y="82"/>
                    <a:pt x="104" y="82"/>
                    <a:pt x="104" y="82"/>
                  </a:cubicBezTo>
                  <a:cubicBezTo>
                    <a:pt x="104" y="37"/>
                    <a:pt x="73" y="0"/>
                    <a:pt x="35" y="0"/>
                  </a:cubicBezTo>
                </a:path>
              </a:pathLst>
            </a:custGeom>
            <a:solidFill>
              <a:srgbClr val="FCDC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îṡliḋe">
              <a:extLst>
                <a:ext uri="{FF2B5EF4-FFF2-40B4-BE49-F238E27FC236}">
                  <a16:creationId xmlns:a16="http://schemas.microsoft.com/office/drawing/2014/main" id="{995A96CE-35C0-4E10-B329-BCDDF87115FA}"/>
                </a:ext>
              </a:extLst>
            </p:cNvPr>
            <p:cNvSpPr/>
            <p:nvPr/>
          </p:nvSpPr>
          <p:spPr bwMode="auto">
            <a:xfrm>
              <a:off x="5980113" y="4185659"/>
              <a:ext cx="30162" cy="63500"/>
            </a:xfrm>
            <a:custGeom>
              <a:avLst/>
              <a:gdLst>
                <a:gd name="T0" fmla="*/ 33 w 33"/>
                <a:gd name="T1" fmla="*/ 0 h 70"/>
                <a:gd name="T2" fmla="*/ 0 w 33"/>
                <a:gd name="T3" fmla="*/ 70 h 70"/>
                <a:gd name="T4" fmla="*/ 33 w 33"/>
                <a:gd name="T5" fmla="*/ 70 h 70"/>
                <a:gd name="T6" fmla="*/ 33 w 33"/>
                <a:gd name="T7" fmla="*/ 0 h 70"/>
              </a:gdLst>
              <a:ahLst/>
              <a:cxnLst>
                <a:cxn ang="0">
                  <a:pos x="T0" y="T1"/>
                </a:cxn>
                <a:cxn ang="0">
                  <a:pos x="T2" y="T3"/>
                </a:cxn>
                <a:cxn ang="0">
                  <a:pos x="T4" y="T5"/>
                </a:cxn>
                <a:cxn ang="0">
                  <a:pos x="T6" y="T7"/>
                </a:cxn>
              </a:cxnLst>
              <a:rect l="0" t="0" r="r" b="b"/>
              <a:pathLst>
                <a:path w="33" h="70">
                  <a:moveTo>
                    <a:pt x="33" y="0"/>
                  </a:moveTo>
                  <a:cubicBezTo>
                    <a:pt x="13" y="14"/>
                    <a:pt x="0" y="40"/>
                    <a:pt x="0" y="70"/>
                  </a:cubicBezTo>
                  <a:cubicBezTo>
                    <a:pt x="33" y="70"/>
                    <a:pt x="33" y="70"/>
                    <a:pt x="33" y="70"/>
                  </a:cubicBezTo>
                  <a:cubicBezTo>
                    <a:pt x="33" y="0"/>
                    <a:pt x="33" y="0"/>
                    <a:pt x="33" y="0"/>
                  </a:cubicBezTo>
                </a:path>
              </a:pathLst>
            </a:custGeom>
            <a:solidFill>
              <a:srgbClr val="F0D3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9" name="PA-组合 27">
            <a:extLst>
              <a:ext uri="{FF2B5EF4-FFF2-40B4-BE49-F238E27FC236}">
                <a16:creationId xmlns:a16="http://schemas.microsoft.com/office/drawing/2014/main" id="{3D63BA62-D102-46BF-85D0-A42D61D72CF4}"/>
              </a:ext>
            </a:extLst>
          </p:cNvPr>
          <p:cNvGrpSpPr/>
          <p:nvPr>
            <p:custDataLst>
              <p:tags r:id="rId3"/>
            </p:custDataLst>
          </p:nvPr>
        </p:nvGrpSpPr>
        <p:grpSpPr>
          <a:xfrm>
            <a:off x="3612629" y="3906601"/>
            <a:ext cx="1669667" cy="2066190"/>
            <a:chOff x="6169650" y="4486172"/>
            <a:chExt cx="1926667" cy="2384229"/>
          </a:xfrm>
        </p:grpSpPr>
        <p:sp>
          <p:nvSpPr>
            <p:cNvPr id="20" name="PA-文本框 6">
              <a:extLst>
                <a:ext uri="{FF2B5EF4-FFF2-40B4-BE49-F238E27FC236}">
                  <a16:creationId xmlns:a16="http://schemas.microsoft.com/office/drawing/2014/main" id="{DBB9155B-AB98-44A8-A2AC-B392D48F2900}"/>
                </a:ext>
              </a:extLst>
            </p:cNvPr>
            <p:cNvSpPr txBox="1"/>
            <p:nvPr>
              <p:custDataLst>
                <p:tags r:id="rId13"/>
              </p:custDataLst>
            </p:nvPr>
          </p:nvSpPr>
          <p:spPr>
            <a:xfrm>
              <a:off x="6169650" y="4486172"/>
              <a:ext cx="1926666" cy="383413"/>
            </a:xfrm>
            <a:prstGeom prst="rect">
              <a:avLst/>
            </a:prstGeom>
            <a:noFill/>
          </p:spPr>
          <p:txBody>
            <a:bodyPr wrap="square" rtlCol="0">
              <a:spAutoFit/>
            </a:bodyPr>
            <a:lstStyle/>
            <a:p>
              <a:pPr algn="ctr"/>
              <a:r>
                <a:rPr lang="zh-CN" altLang="en-US" sz="1559" b="1" dirty="0">
                  <a:latin typeface="Huawei Sans" panose="020C0503030203020204" pitchFamily="34" charset="0"/>
                  <a:ea typeface="方正兰亭黑简体" panose="02000000000000000000" pitchFamily="2" charset="-122"/>
                  <a:sym typeface="Huawei Sans" panose="020C0503030203020204" pitchFamily="34" charset="0"/>
                </a:rPr>
                <a:t>资源弹性分配</a:t>
              </a:r>
              <a:endParaRPr lang="en-US" sz="1559"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PA-文本框 42">
              <a:extLst>
                <a:ext uri="{FF2B5EF4-FFF2-40B4-BE49-F238E27FC236}">
                  <a16:creationId xmlns:a16="http://schemas.microsoft.com/office/drawing/2014/main" id="{26B51898-E2F7-4E38-8E1D-68C051C17247}"/>
                </a:ext>
              </a:extLst>
            </p:cNvPr>
            <p:cNvSpPr txBox="1"/>
            <p:nvPr>
              <p:custDataLst>
                <p:tags r:id="rId14"/>
              </p:custDataLst>
            </p:nvPr>
          </p:nvSpPr>
          <p:spPr>
            <a:xfrm>
              <a:off x="6169651" y="4824731"/>
              <a:ext cx="1926666" cy="2045670"/>
            </a:xfrm>
            <a:prstGeom prst="rect">
              <a:avLst/>
            </a:prstGeom>
          </p:spPr>
          <p:txBody>
            <a:bodyPr wrap="square">
              <a:spAutoFit/>
            </a:bodyPr>
            <a:lstStyle>
              <a:defPPr>
                <a:defRPr lang="zh-CN"/>
              </a:defPPr>
              <a:lvl1pPr defTabSz="457143">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云具备的资源弹性伸缩和快速发放能力，使现代企业满足庞大复杂的云数据分析能力的同时，保证效率。</a:t>
              </a:r>
            </a:p>
          </p:txBody>
        </p:sp>
      </p:grpSp>
      <p:grpSp>
        <p:nvGrpSpPr>
          <p:cNvPr id="271" name="27ae0bb9-1ebb-48b8-8a47-3c5f65f3443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4"/>
            </p:custDataLst>
          </p:nvPr>
        </p:nvGrpSpPr>
        <p:grpSpPr>
          <a:xfrm>
            <a:off x="3638367" y="1609433"/>
            <a:ext cx="1578011" cy="2119608"/>
            <a:chOff x="4265563" y="1940657"/>
            <a:chExt cx="3660875" cy="4917341"/>
          </a:xfrm>
        </p:grpSpPr>
        <p:grpSp>
          <p:nvGrpSpPr>
            <p:cNvPr id="272" name="ïṥḻïde">
              <a:extLst>
                <a:ext uri="{FF2B5EF4-FFF2-40B4-BE49-F238E27FC236}">
                  <a16:creationId xmlns:a16="http://schemas.microsoft.com/office/drawing/2014/main" id="{734AE830-A99C-4058-A3CB-A61E7AD0E650}"/>
                </a:ext>
              </a:extLst>
            </p:cNvPr>
            <p:cNvGrpSpPr/>
            <p:nvPr/>
          </p:nvGrpSpPr>
          <p:grpSpPr>
            <a:xfrm>
              <a:off x="4265563" y="1940657"/>
              <a:ext cx="3660875" cy="3121872"/>
              <a:chOff x="4265562" y="1940657"/>
              <a:chExt cx="3660875" cy="3121872"/>
            </a:xfrm>
          </p:grpSpPr>
          <p:sp>
            <p:nvSpPr>
              <p:cNvPr id="288" name="íŝlîdê">
                <a:extLst>
                  <a:ext uri="{FF2B5EF4-FFF2-40B4-BE49-F238E27FC236}">
                    <a16:creationId xmlns:a16="http://schemas.microsoft.com/office/drawing/2014/main" id="{0DDB5CE0-3949-479F-969E-45FA71D086C2}"/>
                  </a:ext>
                </a:extLst>
              </p:cNvPr>
              <p:cNvSpPr/>
              <p:nvPr/>
            </p:nvSpPr>
            <p:spPr bwMode="auto">
              <a:xfrm>
                <a:off x="5450885" y="3828974"/>
                <a:ext cx="567942" cy="832017"/>
              </a:xfrm>
              <a:custGeom>
                <a:avLst/>
                <a:gdLst>
                  <a:gd name="T0" fmla="*/ 351 w 351"/>
                  <a:gd name="T1" fmla="*/ 514 h 514"/>
                  <a:gd name="T2" fmla="*/ 351 w 351"/>
                  <a:gd name="T3" fmla="*/ 316 h 514"/>
                  <a:gd name="T4" fmla="*/ 286 w 351"/>
                  <a:gd name="T5" fmla="*/ 257 h 514"/>
                  <a:gd name="T6" fmla="*/ 66 w 351"/>
                  <a:gd name="T7" fmla="*/ 257 h 514"/>
                  <a:gd name="T8" fmla="*/ 0 w 351"/>
                  <a:gd name="T9" fmla="*/ 199 h 514"/>
                  <a:gd name="T10" fmla="*/ 0 w 351"/>
                  <a:gd name="T11" fmla="*/ 0 h 514"/>
                </a:gdLst>
                <a:ahLst/>
                <a:cxnLst>
                  <a:cxn ang="0">
                    <a:pos x="T0" y="T1"/>
                  </a:cxn>
                  <a:cxn ang="0">
                    <a:pos x="T2" y="T3"/>
                  </a:cxn>
                  <a:cxn ang="0">
                    <a:pos x="T4" y="T5"/>
                  </a:cxn>
                  <a:cxn ang="0">
                    <a:pos x="T6" y="T7"/>
                  </a:cxn>
                  <a:cxn ang="0">
                    <a:pos x="T8" y="T9"/>
                  </a:cxn>
                  <a:cxn ang="0">
                    <a:pos x="T10" y="T11"/>
                  </a:cxn>
                </a:cxnLst>
                <a:rect l="0" t="0" r="r" b="b"/>
                <a:pathLst>
                  <a:path w="351" h="514">
                    <a:moveTo>
                      <a:pt x="351" y="514"/>
                    </a:moveTo>
                    <a:cubicBezTo>
                      <a:pt x="351" y="316"/>
                      <a:pt x="351" y="316"/>
                      <a:pt x="351" y="316"/>
                    </a:cubicBezTo>
                    <a:cubicBezTo>
                      <a:pt x="351" y="283"/>
                      <a:pt x="322" y="257"/>
                      <a:pt x="286" y="257"/>
                    </a:cubicBezTo>
                    <a:cubicBezTo>
                      <a:pt x="66" y="257"/>
                      <a:pt x="66" y="257"/>
                      <a:pt x="66" y="257"/>
                    </a:cubicBezTo>
                    <a:cubicBezTo>
                      <a:pt x="30" y="257"/>
                      <a:pt x="0" y="231"/>
                      <a:pt x="0" y="199"/>
                    </a:cubicBezTo>
                    <a:cubicBezTo>
                      <a:pt x="0" y="0"/>
                      <a:pt x="0" y="0"/>
                      <a:pt x="0" y="0"/>
                    </a:cubicBezTo>
                  </a:path>
                </a:pathLst>
              </a:custGeom>
              <a:noFill/>
              <a:ln w="412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9" name="íṡļïdé">
                <a:extLst>
                  <a:ext uri="{FF2B5EF4-FFF2-40B4-BE49-F238E27FC236}">
                    <a16:creationId xmlns:a16="http://schemas.microsoft.com/office/drawing/2014/main" id="{EC9D0786-2A90-4406-9646-EC7061AA6C38}"/>
                  </a:ext>
                </a:extLst>
              </p:cNvPr>
              <p:cNvSpPr/>
              <p:nvPr/>
            </p:nvSpPr>
            <p:spPr bwMode="auto">
              <a:xfrm>
                <a:off x="6127351" y="3828974"/>
                <a:ext cx="567942" cy="832017"/>
              </a:xfrm>
              <a:custGeom>
                <a:avLst/>
                <a:gdLst>
                  <a:gd name="T0" fmla="*/ 0 w 351"/>
                  <a:gd name="T1" fmla="*/ 514 h 514"/>
                  <a:gd name="T2" fmla="*/ 0 w 351"/>
                  <a:gd name="T3" fmla="*/ 316 h 514"/>
                  <a:gd name="T4" fmla="*/ 65 w 351"/>
                  <a:gd name="T5" fmla="*/ 257 h 514"/>
                  <a:gd name="T6" fmla="*/ 285 w 351"/>
                  <a:gd name="T7" fmla="*/ 257 h 514"/>
                  <a:gd name="T8" fmla="*/ 351 w 351"/>
                  <a:gd name="T9" fmla="*/ 199 h 514"/>
                  <a:gd name="T10" fmla="*/ 351 w 351"/>
                  <a:gd name="T11" fmla="*/ 0 h 514"/>
                </a:gdLst>
                <a:ahLst/>
                <a:cxnLst>
                  <a:cxn ang="0">
                    <a:pos x="T0" y="T1"/>
                  </a:cxn>
                  <a:cxn ang="0">
                    <a:pos x="T2" y="T3"/>
                  </a:cxn>
                  <a:cxn ang="0">
                    <a:pos x="T4" y="T5"/>
                  </a:cxn>
                  <a:cxn ang="0">
                    <a:pos x="T6" y="T7"/>
                  </a:cxn>
                  <a:cxn ang="0">
                    <a:pos x="T8" y="T9"/>
                  </a:cxn>
                  <a:cxn ang="0">
                    <a:pos x="T10" y="T11"/>
                  </a:cxn>
                </a:cxnLst>
                <a:rect l="0" t="0" r="r" b="b"/>
                <a:pathLst>
                  <a:path w="351" h="514">
                    <a:moveTo>
                      <a:pt x="0" y="514"/>
                    </a:moveTo>
                    <a:cubicBezTo>
                      <a:pt x="0" y="316"/>
                      <a:pt x="0" y="316"/>
                      <a:pt x="0" y="316"/>
                    </a:cubicBezTo>
                    <a:cubicBezTo>
                      <a:pt x="0" y="283"/>
                      <a:pt x="29" y="257"/>
                      <a:pt x="65" y="257"/>
                    </a:cubicBezTo>
                    <a:cubicBezTo>
                      <a:pt x="285" y="257"/>
                      <a:pt x="285" y="257"/>
                      <a:pt x="285" y="257"/>
                    </a:cubicBezTo>
                    <a:cubicBezTo>
                      <a:pt x="321" y="257"/>
                      <a:pt x="351" y="231"/>
                      <a:pt x="351" y="199"/>
                    </a:cubicBezTo>
                    <a:cubicBezTo>
                      <a:pt x="351" y="0"/>
                      <a:pt x="351" y="0"/>
                      <a:pt x="351" y="0"/>
                    </a:cubicBezTo>
                  </a:path>
                </a:pathLst>
              </a:custGeom>
              <a:noFill/>
              <a:ln w="41275" cap="flat">
                <a:solidFill>
                  <a:srgbClr val="5895CB"/>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0" name="îṧḻïḍe">
                <a:extLst>
                  <a:ext uri="{FF2B5EF4-FFF2-40B4-BE49-F238E27FC236}">
                    <a16:creationId xmlns:a16="http://schemas.microsoft.com/office/drawing/2014/main" id="{0F73159F-0D5E-423D-88C0-FD79BB302FC8}"/>
                  </a:ext>
                </a:extLst>
              </p:cNvPr>
              <p:cNvSpPr/>
              <p:nvPr/>
            </p:nvSpPr>
            <p:spPr bwMode="auto">
              <a:xfrm>
                <a:off x="4667101" y="2976458"/>
                <a:ext cx="381040" cy="555884"/>
              </a:xfrm>
              <a:custGeom>
                <a:avLst/>
                <a:gdLst>
                  <a:gd name="T0" fmla="*/ 235 w 235"/>
                  <a:gd name="T1" fmla="*/ 344 h 344"/>
                  <a:gd name="T2" fmla="*/ 235 w 235"/>
                  <a:gd name="T3" fmla="*/ 211 h 344"/>
                  <a:gd name="T4" fmla="*/ 191 w 235"/>
                  <a:gd name="T5" fmla="*/ 172 h 344"/>
                  <a:gd name="T6" fmla="*/ 44 w 235"/>
                  <a:gd name="T7" fmla="*/ 172 h 344"/>
                  <a:gd name="T8" fmla="*/ 0 w 235"/>
                  <a:gd name="T9" fmla="*/ 133 h 344"/>
                  <a:gd name="T10" fmla="*/ 0 w 235"/>
                  <a:gd name="T11" fmla="*/ 0 h 344"/>
                </a:gdLst>
                <a:ahLst/>
                <a:cxnLst>
                  <a:cxn ang="0">
                    <a:pos x="T0" y="T1"/>
                  </a:cxn>
                  <a:cxn ang="0">
                    <a:pos x="T2" y="T3"/>
                  </a:cxn>
                  <a:cxn ang="0">
                    <a:pos x="T4" y="T5"/>
                  </a:cxn>
                  <a:cxn ang="0">
                    <a:pos x="T6" y="T7"/>
                  </a:cxn>
                  <a:cxn ang="0">
                    <a:pos x="T8" y="T9"/>
                  </a:cxn>
                  <a:cxn ang="0">
                    <a:pos x="T10" y="T11"/>
                  </a:cxn>
                </a:cxnLst>
                <a:rect l="0" t="0" r="r" b="b"/>
                <a:pathLst>
                  <a:path w="235" h="344">
                    <a:moveTo>
                      <a:pt x="235" y="344"/>
                    </a:moveTo>
                    <a:cubicBezTo>
                      <a:pt x="235" y="211"/>
                      <a:pt x="235" y="211"/>
                      <a:pt x="235" y="211"/>
                    </a:cubicBezTo>
                    <a:cubicBezTo>
                      <a:pt x="235" y="189"/>
                      <a:pt x="215" y="172"/>
                      <a:pt x="191" y="172"/>
                    </a:cubicBezTo>
                    <a:cubicBezTo>
                      <a:pt x="44" y="172"/>
                      <a:pt x="44" y="172"/>
                      <a:pt x="44" y="172"/>
                    </a:cubicBezTo>
                    <a:cubicBezTo>
                      <a:pt x="20" y="172"/>
                      <a:pt x="0" y="154"/>
                      <a:pt x="0" y="133"/>
                    </a:cubicBezTo>
                    <a:cubicBezTo>
                      <a:pt x="0" y="0"/>
                      <a:pt x="0" y="0"/>
                      <a:pt x="0" y="0"/>
                    </a:cubicBezTo>
                  </a:path>
                </a:pathLst>
              </a:custGeom>
              <a:noFill/>
              <a:ln w="412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1" name="íŝľiďê">
                <a:extLst>
                  <a:ext uri="{FF2B5EF4-FFF2-40B4-BE49-F238E27FC236}">
                    <a16:creationId xmlns:a16="http://schemas.microsoft.com/office/drawing/2014/main" id="{E00A4614-76CC-492E-B16B-EFBF8A4067D1}"/>
                  </a:ext>
                </a:extLst>
              </p:cNvPr>
              <p:cNvSpPr/>
              <p:nvPr/>
            </p:nvSpPr>
            <p:spPr bwMode="auto">
              <a:xfrm>
                <a:off x="7193297" y="3323735"/>
                <a:ext cx="378628" cy="557090"/>
              </a:xfrm>
              <a:custGeom>
                <a:avLst/>
                <a:gdLst>
                  <a:gd name="T0" fmla="*/ 0 w 234"/>
                  <a:gd name="T1" fmla="*/ 344 h 344"/>
                  <a:gd name="T2" fmla="*/ 0 w 234"/>
                  <a:gd name="T3" fmla="*/ 211 h 344"/>
                  <a:gd name="T4" fmla="*/ 43 w 234"/>
                  <a:gd name="T5" fmla="*/ 172 h 344"/>
                  <a:gd name="T6" fmla="*/ 191 w 234"/>
                  <a:gd name="T7" fmla="*/ 172 h 344"/>
                  <a:gd name="T8" fmla="*/ 234 w 234"/>
                  <a:gd name="T9" fmla="*/ 133 h 344"/>
                  <a:gd name="T10" fmla="*/ 234 w 234"/>
                  <a:gd name="T11" fmla="*/ 0 h 344"/>
                </a:gdLst>
                <a:ahLst/>
                <a:cxnLst>
                  <a:cxn ang="0">
                    <a:pos x="T0" y="T1"/>
                  </a:cxn>
                  <a:cxn ang="0">
                    <a:pos x="T2" y="T3"/>
                  </a:cxn>
                  <a:cxn ang="0">
                    <a:pos x="T4" y="T5"/>
                  </a:cxn>
                  <a:cxn ang="0">
                    <a:pos x="T6" y="T7"/>
                  </a:cxn>
                  <a:cxn ang="0">
                    <a:pos x="T8" y="T9"/>
                  </a:cxn>
                  <a:cxn ang="0">
                    <a:pos x="T10" y="T11"/>
                  </a:cxn>
                </a:cxnLst>
                <a:rect l="0" t="0" r="r" b="b"/>
                <a:pathLst>
                  <a:path w="234" h="344">
                    <a:moveTo>
                      <a:pt x="0" y="344"/>
                    </a:moveTo>
                    <a:cubicBezTo>
                      <a:pt x="0" y="211"/>
                      <a:pt x="0" y="211"/>
                      <a:pt x="0" y="211"/>
                    </a:cubicBezTo>
                    <a:cubicBezTo>
                      <a:pt x="0" y="190"/>
                      <a:pt x="19" y="172"/>
                      <a:pt x="43" y="172"/>
                    </a:cubicBezTo>
                    <a:cubicBezTo>
                      <a:pt x="191" y="172"/>
                      <a:pt x="191" y="172"/>
                      <a:pt x="191" y="172"/>
                    </a:cubicBezTo>
                    <a:cubicBezTo>
                      <a:pt x="215" y="172"/>
                      <a:pt x="234" y="154"/>
                      <a:pt x="234" y="133"/>
                    </a:cubicBezTo>
                    <a:cubicBezTo>
                      <a:pt x="234" y="0"/>
                      <a:pt x="234" y="0"/>
                      <a:pt x="234" y="0"/>
                    </a:cubicBezTo>
                  </a:path>
                </a:pathLst>
              </a:custGeom>
              <a:noFill/>
              <a:ln w="412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2" name="îṡḻíḋê">
                <a:extLst>
                  <a:ext uri="{FF2B5EF4-FFF2-40B4-BE49-F238E27FC236}">
                    <a16:creationId xmlns:a16="http://schemas.microsoft.com/office/drawing/2014/main" id="{C4283470-877D-4BE3-B847-5853FC2D0F46}"/>
                  </a:ext>
                </a:extLst>
              </p:cNvPr>
              <p:cNvSpPr/>
              <p:nvPr/>
            </p:nvSpPr>
            <p:spPr bwMode="auto">
              <a:xfrm>
                <a:off x="6495127" y="2197497"/>
                <a:ext cx="379834" cy="555884"/>
              </a:xfrm>
              <a:custGeom>
                <a:avLst/>
                <a:gdLst>
                  <a:gd name="T0" fmla="*/ 0 w 235"/>
                  <a:gd name="T1" fmla="*/ 343 h 343"/>
                  <a:gd name="T2" fmla="*/ 0 w 235"/>
                  <a:gd name="T3" fmla="*/ 210 h 343"/>
                  <a:gd name="T4" fmla="*/ 44 w 235"/>
                  <a:gd name="T5" fmla="*/ 171 h 343"/>
                  <a:gd name="T6" fmla="*/ 191 w 235"/>
                  <a:gd name="T7" fmla="*/ 171 h 343"/>
                  <a:gd name="T8" fmla="*/ 235 w 235"/>
                  <a:gd name="T9" fmla="*/ 132 h 343"/>
                  <a:gd name="T10" fmla="*/ 235 w 235"/>
                  <a:gd name="T11" fmla="*/ 0 h 343"/>
                </a:gdLst>
                <a:ahLst/>
                <a:cxnLst>
                  <a:cxn ang="0">
                    <a:pos x="T0" y="T1"/>
                  </a:cxn>
                  <a:cxn ang="0">
                    <a:pos x="T2" y="T3"/>
                  </a:cxn>
                  <a:cxn ang="0">
                    <a:pos x="T4" y="T5"/>
                  </a:cxn>
                  <a:cxn ang="0">
                    <a:pos x="T6" y="T7"/>
                  </a:cxn>
                  <a:cxn ang="0">
                    <a:pos x="T8" y="T9"/>
                  </a:cxn>
                  <a:cxn ang="0">
                    <a:pos x="T10" y="T11"/>
                  </a:cxn>
                </a:cxnLst>
                <a:rect l="0" t="0" r="r" b="b"/>
                <a:pathLst>
                  <a:path w="235" h="343">
                    <a:moveTo>
                      <a:pt x="0" y="343"/>
                    </a:moveTo>
                    <a:cubicBezTo>
                      <a:pt x="0" y="210"/>
                      <a:pt x="0" y="210"/>
                      <a:pt x="0" y="210"/>
                    </a:cubicBezTo>
                    <a:cubicBezTo>
                      <a:pt x="0" y="189"/>
                      <a:pt x="20" y="171"/>
                      <a:pt x="44" y="171"/>
                    </a:cubicBezTo>
                    <a:cubicBezTo>
                      <a:pt x="191" y="171"/>
                      <a:pt x="191" y="171"/>
                      <a:pt x="191" y="171"/>
                    </a:cubicBezTo>
                    <a:cubicBezTo>
                      <a:pt x="215" y="171"/>
                      <a:pt x="235" y="154"/>
                      <a:pt x="235" y="132"/>
                    </a:cubicBezTo>
                    <a:cubicBezTo>
                      <a:pt x="235" y="0"/>
                      <a:pt x="235" y="0"/>
                      <a:pt x="235" y="0"/>
                    </a:cubicBezTo>
                  </a:path>
                </a:pathLst>
              </a:custGeom>
              <a:noFill/>
              <a:ln w="412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3" name="îṩ1iḋê">
                <a:extLst>
                  <a:ext uri="{FF2B5EF4-FFF2-40B4-BE49-F238E27FC236}">
                    <a16:creationId xmlns:a16="http://schemas.microsoft.com/office/drawing/2014/main" id="{039D0649-359E-4C31-9D5D-00551C9C278F}"/>
                  </a:ext>
                </a:extLst>
              </p:cNvPr>
              <p:cNvSpPr/>
              <p:nvPr/>
            </p:nvSpPr>
            <p:spPr bwMode="auto">
              <a:xfrm>
                <a:off x="6074295" y="3655335"/>
                <a:ext cx="0" cy="1407194"/>
              </a:xfrm>
              <a:prstGeom prst="line">
                <a:avLst/>
              </a:prstGeom>
              <a:noFill/>
              <a:ln w="412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4" name="ïš1íḓê">
                <a:extLst>
                  <a:ext uri="{FF2B5EF4-FFF2-40B4-BE49-F238E27FC236}">
                    <a16:creationId xmlns:a16="http://schemas.microsoft.com/office/drawing/2014/main" id="{CAD50286-E3B5-4EE1-AC4C-EF6E45E6590B}"/>
                  </a:ext>
                </a:extLst>
              </p:cNvPr>
              <p:cNvSpPr/>
              <p:nvPr/>
            </p:nvSpPr>
            <p:spPr bwMode="auto">
              <a:xfrm>
                <a:off x="5282070" y="2357871"/>
                <a:ext cx="1583244" cy="1002038"/>
              </a:xfrm>
              <a:custGeom>
                <a:avLst/>
                <a:gdLst>
                  <a:gd name="T0" fmla="*/ 781 w 978"/>
                  <a:gd name="T1" fmla="*/ 619 h 619"/>
                  <a:gd name="T2" fmla="*/ 978 w 978"/>
                  <a:gd name="T3" fmla="*/ 422 h 619"/>
                  <a:gd name="T4" fmla="*/ 781 w 978"/>
                  <a:gd name="T5" fmla="*/ 225 h 619"/>
                  <a:gd name="T6" fmla="*/ 764 w 978"/>
                  <a:gd name="T7" fmla="*/ 226 h 619"/>
                  <a:gd name="T8" fmla="*/ 498 w 978"/>
                  <a:gd name="T9" fmla="*/ 0 h 619"/>
                  <a:gd name="T10" fmla="*/ 231 w 978"/>
                  <a:gd name="T11" fmla="*/ 228 h 619"/>
                  <a:gd name="T12" fmla="*/ 197 w 978"/>
                  <a:gd name="T13" fmla="*/ 225 h 619"/>
                  <a:gd name="T14" fmla="*/ 0 w 978"/>
                  <a:gd name="T15" fmla="*/ 422 h 619"/>
                  <a:gd name="T16" fmla="*/ 197 w 978"/>
                  <a:gd name="T17" fmla="*/ 619 h 619"/>
                  <a:gd name="T18" fmla="*/ 781 w 978"/>
                  <a:gd name="T19" fmla="*/ 619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8" h="619">
                    <a:moveTo>
                      <a:pt x="781" y="619"/>
                    </a:moveTo>
                    <a:cubicBezTo>
                      <a:pt x="890" y="619"/>
                      <a:pt x="978" y="531"/>
                      <a:pt x="978" y="422"/>
                    </a:cubicBezTo>
                    <a:cubicBezTo>
                      <a:pt x="978" y="313"/>
                      <a:pt x="890" y="225"/>
                      <a:pt x="781" y="225"/>
                    </a:cubicBezTo>
                    <a:cubicBezTo>
                      <a:pt x="775" y="225"/>
                      <a:pt x="770" y="226"/>
                      <a:pt x="764" y="226"/>
                    </a:cubicBezTo>
                    <a:cubicBezTo>
                      <a:pt x="743" y="98"/>
                      <a:pt x="632" y="0"/>
                      <a:pt x="498" y="0"/>
                    </a:cubicBezTo>
                    <a:cubicBezTo>
                      <a:pt x="363" y="0"/>
                      <a:pt x="251" y="99"/>
                      <a:pt x="231" y="228"/>
                    </a:cubicBezTo>
                    <a:cubicBezTo>
                      <a:pt x="220" y="226"/>
                      <a:pt x="208" y="225"/>
                      <a:pt x="197" y="225"/>
                    </a:cubicBezTo>
                    <a:cubicBezTo>
                      <a:pt x="88" y="225"/>
                      <a:pt x="0" y="313"/>
                      <a:pt x="0" y="422"/>
                    </a:cubicBezTo>
                    <a:cubicBezTo>
                      <a:pt x="0" y="531"/>
                      <a:pt x="88" y="619"/>
                      <a:pt x="197" y="619"/>
                    </a:cubicBezTo>
                    <a:lnTo>
                      <a:pt x="781" y="61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5" name="îṧľîḋè">
                <a:extLst>
                  <a:ext uri="{FF2B5EF4-FFF2-40B4-BE49-F238E27FC236}">
                    <a16:creationId xmlns:a16="http://schemas.microsoft.com/office/drawing/2014/main" id="{42B60E46-8A7D-4B5F-8982-DDE0B3036D21}"/>
                  </a:ext>
                </a:extLst>
              </p:cNvPr>
              <p:cNvSpPr/>
              <p:nvPr/>
            </p:nvSpPr>
            <p:spPr bwMode="auto">
              <a:xfrm>
                <a:off x="5754752" y="2994545"/>
                <a:ext cx="1583244" cy="1000832"/>
              </a:xfrm>
              <a:custGeom>
                <a:avLst/>
                <a:gdLst>
                  <a:gd name="T0" fmla="*/ 781 w 978"/>
                  <a:gd name="T1" fmla="*/ 619 h 619"/>
                  <a:gd name="T2" fmla="*/ 978 w 978"/>
                  <a:gd name="T3" fmla="*/ 423 h 619"/>
                  <a:gd name="T4" fmla="*/ 781 w 978"/>
                  <a:gd name="T5" fmla="*/ 226 h 619"/>
                  <a:gd name="T6" fmla="*/ 764 w 978"/>
                  <a:gd name="T7" fmla="*/ 227 h 619"/>
                  <a:gd name="T8" fmla="*/ 498 w 978"/>
                  <a:gd name="T9" fmla="*/ 0 h 619"/>
                  <a:gd name="T10" fmla="*/ 231 w 978"/>
                  <a:gd name="T11" fmla="*/ 229 h 619"/>
                  <a:gd name="T12" fmla="*/ 197 w 978"/>
                  <a:gd name="T13" fmla="*/ 226 h 619"/>
                  <a:gd name="T14" fmla="*/ 0 w 978"/>
                  <a:gd name="T15" fmla="*/ 423 h 619"/>
                  <a:gd name="T16" fmla="*/ 197 w 978"/>
                  <a:gd name="T17" fmla="*/ 619 h 619"/>
                  <a:gd name="T18" fmla="*/ 781 w 978"/>
                  <a:gd name="T19" fmla="*/ 619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8" h="619">
                    <a:moveTo>
                      <a:pt x="781" y="619"/>
                    </a:moveTo>
                    <a:cubicBezTo>
                      <a:pt x="890" y="619"/>
                      <a:pt x="978" y="531"/>
                      <a:pt x="978" y="423"/>
                    </a:cubicBezTo>
                    <a:cubicBezTo>
                      <a:pt x="978" y="314"/>
                      <a:pt x="890" y="226"/>
                      <a:pt x="781" y="226"/>
                    </a:cubicBezTo>
                    <a:cubicBezTo>
                      <a:pt x="776" y="226"/>
                      <a:pt x="770" y="226"/>
                      <a:pt x="764" y="227"/>
                    </a:cubicBezTo>
                    <a:cubicBezTo>
                      <a:pt x="743" y="98"/>
                      <a:pt x="632" y="0"/>
                      <a:pt x="498" y="0"/>
                    </a:cubicBezTo>
                    <a:cubicBezTo>
                      <a:pt x="363" y="0"/>
                      <a:pt x="251" y="99"/>
                      <a:pt x="231" y="229"/>
                    </a:cubicBezTo>
                    <a:cubicBezTo>
                      <a:pt x="220" y="227"/>
                      <a:pt x="209" y="226"/>
                      <a:pt x="197" y="226"/>
                    </a:cubicBezTo>
                    <a:cubicBezTo>
                      <a:pt x="88" y="226"/>
                      <a:pt x="0" y="314"/>
                      <a:pt x="0" y="423"/>
                    </a:cubicBezTo>
                    <a:cubicBezTo>
                      <a:pt x="0" y="531"/>
                      <a:pt x="88" y="619"/>
                      <a:pt x="197" y="619"/>
                    </a:cubicBezTo>
                    <a:lnTo>
                      <a:pt x="781" y="619"/>
                    </a:lnTo>
                    <a:close/>
                  </a:path>
                </a:pathLst>
              </a:custGeom>
              <a:solidFill>
                <a:schemeClr val="accent2"/>
              </a:solidFill>
              <a:ln w="38100">
                <a:solidFill>
                  <a:schemeClr val="bg1"/>
                </a:solidFill>
                <a:round/>
                <a:headEnd/>
                <a:tailEnd/>
              </a:ln>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6" name="isļîďé">
                <a:extLst>
                  <a:ext uri="{FF2B5EF4-FFF2-40B4-BE49-F238E27FC236}">
                    <a16:creationId xmlns:a16="http://schemas.microsoft.com/office/drawing/2014/main" id="{FECB23EE-849F-4E5E-A675-340B7A757A0B}"/>
                  </a:ext>
                </a:extLst>
              </p:cNvPr>
              <p:cNvSpPr/>
              <p:nvPr/>
            </p:nvSpPr>
            <p:spPr bwMode="auto">
              <a:xfrm>
                <a:off x="4809388" y="2994545"/>
                <a:ext cx="1583244" cy="1000832"/>
              </a:xfrm>
              <a:custGeom>
                <a:avLst/>
                <a:gdLst>
                  <a:gd name="T0" fmla="*/ 781 w 978"/>
                  <a:gd name="T1" fmla="*/ 619 h 619"/>
                  <a:gd name="T2" fmla="*/ 978 w 978"/>
                  <a:gd name="T3" fmla="*/ 423 h 619"/>
                  <a:gd name="T4" fmla="*/ 781 w 978"/>
                  <a:gd name="T5" fmla="*/ 226 h 619"/>
                  <a:gd name="T6" fmla="*/ 764 w 978"/>
                  <a:gd name="T7" fmla="*/ 227 h 619"/>
                  <a:gd name="T8" fmla="*/ 497 w 978"/>
                  <a:gd name="T9" fmla="*/ 0 h 619"/>
                  <a:gd name="T10" fmla="*/ 231 w 978"/>
                  <a:gd name="T11" fmla="*/ 229 h 619"/>
                  <a:gd name="T12" fmla="*/ 197 w 978"/>
                  <a:gd name="T13" fmla="*/ 226 h 619"/>
                  <a:gd name="T14" fmla="*/ 0 w 978"/>
                  <a:gd name="T15" fmla="*/ 423 h 619"/>
                  <a:gd name="T16" fmla="*/ 197 w 978"/>
                  <a:gd name="T17" fmla="*/ 619 h 619"/>
                  <a:gd name="T18" fmla="*/ 781 w 978"/>
                  <a:gd name="T19" fmla="*/ 619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8" h="619">
                    <a:moveTo>
                      <a:pt x="781" y="619"/>
                    </a:moveTo>
                    <a:cubicBezTo>
                      <a:pt x="890" y="619"/>
                      <a:pt x="978" y="531"/>
                      <a:pt x="978" y="423"/>
                    </a:cubicBezTo>
                    <a:cubicBezTo>
                      <a:pt x="978" y="314"/>
                      <a:pt x="890" y="226"/>
                      <a:pt x="781" y="226"/>
                    </a:cubicBezTo>
                    <a:cubicBezTo>
                      <a:pt x="775" y="226"/>
                      <a:pt x="770" y="226"/>
                      <a:pt x="764" y="227"/>
                    </a:cubicBezTo>
                    <a:cubicBezTo>
                      <a:pt x="743" y="98"/>
                      <a:pt x="632" y="0"/>
                      <a:pt x="497" y="0"/>
                    </a:cubicBezTo>
                    <a:cubicBezTo>
                      <a:pt x="362" y="0"/>
                      <a:pt x="251" y="99"/>
                      <a:pt x="231" y="229"/>
                    </a:cubicBezTo>
                    <a:cubicBezTo>
                      <a:pt x="220" y="227"/>
                      <a:pt x="208" y="226"/>
                      <a:pt x="197" y="226"/>
                    </a:cubicBezTo>
                    <a:cubicBezTo>
                      <a:pt x="88" y="226"/>
                      <a:pt x="0" y="314"/>
                      <a:pt x="0" y="423"/>
                    </a:cubicBezTo>
                    <a:cubicBezTo>
                      <a:pt x="0" y="531"/>
                      <a:pt x="88" y="619"/>
                      <a:pt x="197" y="619"/>
                    </a:cubicBezTo>
                    <a:lnTo>
                      <a:pt x="781" y="619"/>
                    </a:lnTo>
                    <a:close/>
                  </a:path>
                </a:pathLst>
              </a:custGeom>
              <a:solidFill>
                <a:schemeClr val="accent4"/>
              </a:solidFill>
              <a:ln w="38100">
                <a:solidFill>
                  <a:schemeClr val="bg1"/>
                </a:solidFill>
                <a:round/>
                <a:headEnd/>
                <a:tailEnd/>
              </a:ln>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7" name="ïṩḷídé">
                <a:extLst>
                  <a:ext uri="{FF2B5EF4-FFF2-40B4-BE49-F238E27FC236}">
                    <a16:creationId xmlns:a16="http://schemas.microsoft.com/office/drawing/2014/main" id="{63AE06A5-7958-49A4-9D3A-CC8B872D22C9}"/>
                  </a:ext>
                </a:extLst>
              </p:cNvPr>
              <p:cNvSpPr/>
              <p:nvPr/>
            </p:nvSpPr>
            <p:spPr bwMode="auto">
              <a:xfrm>
                <a:off x="5746311" y="3343028"/>
                <a:ext cx="654761" cy="652350"/>
              </a:xfrm>
              <a:prstGeom prst="ellipse">
                <a:avLst/>
              </a:prstGeom>
              <a:solidFill>
                <a:schemeClr val="accent1"/>
              </a:solidFill>
              <a:ln w="38100">
                <a:solidFill>
                  <a:schemeClr val="bg1"/>
                </a:solidFill>
                <a:round/>
                <a:headEnd/>
                <a:tailEnd/>
              </a:ln>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8" name="ïş1îḍé">
                <a:extLst>
                  <a:ext uri="{FF2B5EF4-FFF2-40B4-BE49-F238E27FC236}">
                    <a16:creationId xmlns:a16="http://schemas.microsoft.com/office/drawing/2014/main" id="{D6BC5B29-11DF-4D30-BC10-04BA5D3023EF}"/>
                  </a:ext>
                </a:extLst>
              </p:cNvPr>
              <p:cNvSpPr/>
              <p:nvPr/>
            </p:nvSpPr>
            <p:spPr bwMode="auto">
              <a:xfrm>
                <a:off x="7263235" y="2934254"/>
                <a:ext cx="618587" cy="389480"/>
              </a:xfrm>
              <a:custGeom>
                <a:avLst/>
                <a:gdLst>
                  <a:gd name="T0" fmla="*/ 305 w 382"/>
                  <a:gd name="T1" fmla="*/ 241 h 241"/>
                  <a:gd name="T2" fmla="*/ 382 w 382"/>
                  <a:gd name="T3" fmla="*/ 164 h 241"/>
                  <a:gd name="T4" fmla="*/ 305 w 382"/>
                  <a:gd name="T5" fmla="*/ 88 h 241"/>
                  <a:gd name="T6" fmla="*/ 299 w 382"/>
                  <a:gd name="T7" fmla="*/ 88 h 241"/>
                  <a:gd name="T8" fmla="*/ 195 w 382"/>
                  <a:gd name="T9" fmla="*/ 0 h 241"/>
                  <a:gd name="T10" fmla="*/ 90 w 382"/>
                  <a:gd name="T11" fmla="*/ 89 h 241"/>
                  <a:gd name="T12" fmla="*/ 77 w 382"/>
                  <a:gd name="T13" fmla="*/ 88 h 241"/>
                  <a:gd name="T14" fmla="*/ 0 w 382"/>
                  <a:gd name="T15" fmla="*/ 164 h 241"/>
                  <a:gd name="T16" fmla="*/ 77 w 382"/>
                  <a:gd name="T17" fmla="*/ 241 h 241"/>
                  <a:gd name="T18" fmla="*/ 305 w 382"/>
                  <a:gd name="T1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241">
                    <a:moveTo>
                      <a:pt x="305" y="241"/>
                    </a:moveTo>
                    <a:cubicBezTo>
                      <a:pt x="348" y="241"/>
                      <a:pt x="382" y="207"/>
                      <a:pt x="382" y="164"/>
                    </a:cubicBezTo>
                    <a:cubicBezTo>
                      <a:pt x="382" y="122"/>
                      <a:pt x="348" y="88"/>
                      <a:pt x="305" y="88"/>
                    </a:cubicBezTo>
                    <a:cubicBezTo>
                      <a:pt x="303" y="88"/>
                      <a:pt x="301" y="88"/>
                      <a:pt x="299" y="88"/>
                    </a:cubicBezTo>
                    <a:cubicBezTo>
                      <a:pt x="290" y="38"/>
                      <a:pt x="247" y="0"/>
                      <a:pt x="195" y="0"/>
                    </a:cubicBezTo>
                    <a:cubicBezTo>
                      <a:pt x="142" y="0"/>
                      <a:pt x="98" y="38"/>
                      <a:pt x="90" y="89"/>
                    </a:cubicBezTo>
                    <a:cubicBezTo>
                      <a:pt x="86" y="88"/>
                      <a:pt x="82" y="88"/>
                      <a:pt x="77" y="88"/>
                    </a:cubicBezTo>
                    <a:cubicBezTo>
                      <a:pt x="35" y="88"/>
                      <a:pt x="0" y="122"/>
                      <a:pt x="0" y="164"/>
                    </a:cubicBezTo>
                    <a:cubicBezTo>
                      <a:pt x="0" y="207"/>
                      <a:pt x="35" y="241"/>
                      <a:pt x="77" y="241"/>
                    </a:cubicBezTo>
                    <a:lnTo>
                      <a:pt x="305" y="24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9" name="íṣļiďé">
                <a:extLst>
                  <a:ext uri="{FF2B5EF4-FFF2-40B4-BE49-F238E27FC236}">
                    <a16:creationId xmlns:a16="http://schemas.microsoft.com/office/drawing/2014/main" id="{F55F27AE-1A14-4231-8282-D871A8C84C7D}"/>
                  </a:ext>
                </a:extLst>
              </p:cNvPr>
              <p:cNvSpPr/>
              <p:nvPr/>
            </p:nvSpPr>
            <p:spPr bwMode="auto">
              <a:xfrm>
                <a:off x="4359616" y="2726853"/>
                <a:ext cx="617381" cy="390686"/>
              </a:xfrm>
              <a:custGeom>
                <a:avLst/>
                <a:gdLst>
                  <a:gd name="T0" fmla="*/ 304 w 381"/>
                  <a:gd name="T1" fmla="*/ 241 h 241"/>
                  <a:gd name="T2" fmla="*/ 381 w 381"/>
                  <a:gd name="T3" fmla="*/ 165 h 241"/>
                  <a:gd name="T4" fmla="*/ 304 w 381"/>
                  <a:gd name="T5" fmla="*/ 88 h 241"/>
                  <a:gd name="T6" fmla="*/ 298 w 381"/>
                  <a:gd name="T7" fmla="*/ 88 h 241"/>
                  <a:gd name="T8" fmla="*/ 194 w 381"/>
                  <a:gd name="T9" fmla="*/ 0 h 241"/>
                  <a:gd name="T10" fmla="*/ 90 w 381"/>
                  <a:gd name="T11" fmla="*/ 89 h 241"/>
                  <a:gd name="T12" fmla="*/ 76 w 381"/>
                  <a:gd name="T13" fmla="*/ 88 h 241"/>
                  <a:gd name="T14" fmla="*/ 0 w 381"/>
                  <a:gd name="T15" fmla="*/ 165 h 241"/>
                  <a:gd name="T16" fmla="*/ 76 w 381"/>
                  <a:gd name="T17" fmla="*/ 241 h 241"/>
                  <a:gd name="T18" fmla="*/ 304 w 381"/>
                  <a:gd name="T1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241">
                    <a:moveTo>
                      <a:pt x="304" y="241"/>
                    </a:moveTo>
                    <a:cubicBezTo>
                      <a:pt x="347" y="241"/>
                      <a:pt x="381" y="207"/>
                      <a:pt x="381" y="165"/>
                    </a:cubicBezTo>
                    <a:cubicBezTo>
                      <a:pt x="381" y="122"/>
                      <a:pt x="347" y="88"/>
                      <a:pt x="304" y="88"/>
                    </a:cubicBezTo>
                    <a:cubicBezTo>
                      <a:pt x="302" y="88"/>
                      <a:pt x="300" y="88"/>
                      <a:pt x="298" y="88"/>
                    </a:cubicBezTo>
                    <a:cubicBezTo>
                      <a:pt x="290" y="38"/>
                      <a:pt x="246" y="0"/>
                      <a:pt x="194" y="0"/>
                    </a:cubicBezTo>
                    <a:cubicBezTo>
                      <a:pt x="141" y="0"/>
                      <a:pt x="97" y="38"/>
                      <a:pt x="90" y="89"/>
                    </a:cubicBezTo>
                    <a:cubicBezTo>
                      <a:pt x="85" y="88"/>
                      <a:pt x="81" y="88"/>
                      <a:pt x="76" y="88"/>
                    </a:cubicBezTo>
                    <a:cubicBezTo>
                      <a:pt x="34" y="88"/>
                      <a:pt x="0" y="122"/>
                      <a:pt x="0" y="165"/>
                    </a:cubicBezTo>
                    <a:cubicBezTo>
                      <a:pt x="0" y="207"/>
                      <a:pt x="34" y="241"/>
                      <a:pt x="76" y="241"/>
                    </a:cubicBezTo>
                    <a:lnTo>
                      <a:pt x="304" y="24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0" name="işḻîḋe">
                <a:extLst>
                  <a:ext uri="{FF2B5EF4-FFF2-40B4-BE49-F238E27FC236}">
                    <a16:creationId xmlns:a16="http://schemas.microsoft.com/office/drawing/2014/main" id="{C3ACF93E-7AED-4932-9D70-4D5205CF8C63}"/>
                  </a:ext>
                </a:extLst>
              </p:cNvPr>
              <p:cNvSpPr/>
              <p:nvPr/>
            </p:nvSpPr>
            <p:spPr bwMode="auto">
              <a:xfrm>
                <a:off x="6566270" y="1959950"/>
                <a:ext cx="617381" cy="391892"/>
              </a:xfrm>
              <a:custGeom>
                <a:avLst/>
                <a:gdLst>
                  <a:gd name="T0" fmla="*/ 305 w 382"/>
                  <a:gd name="T1" fmla="*/ 242 h 242"/>
                  <a:gd name="T2" fmla="*/ 382 w 382"/>
                  <a:gd name="T3" fmla="*/ 165 h 242"/>
                  <a:gd name="T4" fmla="*/ 305 w 382"/>
                  <a:gd name="T5" fmla="*/ 88 h 242"/>
                  <a:gd name="T6" fmla="*/ 298 w 382"/>
                  <a:gd name="T7" fmla="*/ 88 h 242"/>
                  <a:gd name="T8" fmla="*/ 194 w 382"/>
                  <a:gd name="T9" fmla="*/ 0 h 242"/>
                  <a:gd name="T10" fmla="*/ 90 w 382"/>
                  <a:gd name="T11" fmla="*/ 89 h 242"/>
                  <a:gd name="T12" fmla="*/ 77 w 382"/>
                  <a:gd name="T13" fmla="*/ 88 h 242"/>
                  <a:gd name="T14" fmla="*/ 0 w 382"/>
                  <a:gd name="T15" fmla="*/ 165 h 242"/>
                  <a:gd name="T16" fmla="*/ 77 w 382"/>
                  <a:gd name="T17" fmla="*/ 242 h 242"/>
                  <a:gd name="T18" fmla="*/ 305 w 382"/>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242">
                    <a:moveTo>
                      <a:pt x="305" y="242"/>
                    </a:moveTo>
                    <a:cubicBezTo>
                      <a:pt x="347" y="242"/>
                      <a:pt x="382" y="207"/>
                      <a:pt x="382" y="165"/>
                    </a:cubicBezTo>
                    <a:cubicBezTo>
                      <a:pt x="382" y="122"/>
                      <a:pt x="347" y="88"/>
                      <a:pt x="305" y="88"/>
                    </a:cubicBezTo>
                    <a:cubicBezTo>
                      <a:pt x="303" y="88"/>
                      <a:pt x="300" y="88"/>
                      <a:pt x="298" y="88"/>
                    </a:cubicBezTo>
                    <a:cubicBezTo>
                      <a:pt x="290" y="38"/>
                      <a:pt x="247" y="0"/>
                      <a:pt x="194" y="0"/>
                    </a:cubicBezTo>
                    <a:cubicBezTo>
                      <a:pt x="142" y="0"/>
                      <a:pt x="98" y="39"/>
                      <a:pt x="90" y="89"/>
                    </a:cubicBezTo>
                    <a:cubicBezTo>
                      <a:pt x="86" y="88"/>
                      <a:pt x="81" y="88"/>
                      <a:pt x="77" y="88"/>
                    </a:cubicBezTo>
                    <a:cubicBezTo>
                      <a:pt x="34" y="88"/>
                      <a:pt x="0" y="122"/>
                      <a:pt x="0" y="165"/>
                    </a:cubicBezTo>
                    <a:cubicBezTo>
                      <a:pt x="0" y="207"/>
                      <a:pt x="34" y="242"/>
                      <a:pt x="77" y="242"/>
                    </a:cubicBezTo>
                    <a:lnTo>
                      <a:pt x="305" y="24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1" name="îš1íḋe">
                <a:extLst>
                  <a:ext uri="{FF2B5EF4-FFF2-40B4-BE49-F238E27FC236}">
                    <a16:creationId xmlns:a16="http://schemas.microsoft.com/office/drawing/2014/main" id="{48536E0F-4776-4758-9CC3-81871E2BA4CB}"/>
                  </a:ext>
                </a:extLst>
              </p:cNvPr>
              <p:cNvSpPr/>
              <p:nvPr/>
            </p:nvSpPr>
            <p:spPr bwMode="auto">
              <a:xfrm>
                <a:off x="5027641" y="2156499"/>
                <a:ext cx="309896" cy="30989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2" name="íšľídê">
                <a:extLst>
                  <a:ext uri="{FF2B5EF4-FFF2-40B4-BE49-F238E27FC236}">
                    <a16:creationId xmlns:a16="http://schemas.microsoft.com/office/drawing/2014/main" id="{7DFFF2AD-8B42-4CB9-81D1-A82AFC8B464E}"/>
                  </a:ext>
                </a:extLst>
              </p:cNvPr>
              <p:cNvSpPr/>
              <p:nvPr/>
            </p:nvSpPr>
            <p:spPr bwMode="auto">
              <a:xfrm>
                <a:off x="7616541" y="3630013"/>
                <a:ext cx="309896" cy="311102"/>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3" name="iṣḻíḍê">
                <a:extLst>
                  <a:ext uri="{FF2B5EF4-FFF2-40B4-BE49-F238E27FC236}">
                    <a16:creationId xmlns:a16="http://schemas.microsoft.com/office/drawing/2014/main" id="{B55E3D9E-7AF7-4B57-A696-ADFFAE7D6615}"/>
                  </a:ext>
                </a:extLst>
              </p:cNvPr>
              <p:cNvSpPr/>
              <p:nvPr/>
            </p:nvSpPr>
            <p:spPr bwMode="auto">
              <a:xfrm>
                <a:off x="7556250" y="2190262"/>
                <a:ext cx="311102" cy="30989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4" name="ïsľïḋé">
                <a:extLst>
                  <a:ext uri="{FF2B5EF4-FFF2-40B4-BE49-F238E27FC236}">
                    <a16:creationId xmlns:a16="http://schemas.microsoft.com/office/drawing/2014/main" id="{A97141E3-EAAE-41CA-B015-82148D6C17CE}"/>
                  </a:ext>
                </a:extLst>
              </p:cNvPr>
              <p:cNvSpPr/>
              <p:nvPr/>
            </p:nvSpPr>
            <p:spPr bwMode="auto">
              <a:xfrm>
                <a:off x="4265562" y="3699951"/>
                <a:ext cx="311102" cy="30989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5" name="ïşlïḍê">
                <a:extLst>
                  <a:ext uri="{FF2B5EF4-FFF2-40B4-BE49-F238E27FC236}">
                    <a16:creationId xmlns:a16="http://schemas.microsoft.com/office/drawing/2014/main" id="{BB36FD65-B5C4-4234-A9B3-435BDE0D818A}"/>
                  </a:ext>
                </a:extLst>
              </p:cNvPr>
              <p:cNvSpPr/>
              <p:nvPr/>
            </p:nvSpPr>
            <p:spPr bwMode="auto">
              <a:xfrm>
                <a:off x="7198121" y="2611094"/>
                <a:ext cx="230312" cy="22910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6" name="îṩ1îḓe">
                <a:extLst>
                  <a:ext uri="{FF2B5EF4-FFF2-40B4-BE49-F238E27FC236}">
                    <a16:creationId xmlns:a16="http://schemas.microsoft.com/office/drawing/2014/main" id="{9F04C265-F696-4151-BBD9-5439E5964049}"/>
                  </a:ext>
                </a:extLst>
              </p:cNvPr>
              <p:cNvSpPr/>
              <p:nvPr/>
            </p:nvSpPr>
            <p:spPr bwMode="auto">
              <a:xfrm>
                <a:off x="5687226" y="1940657"/>
                <a:ext cx="229106" cy="230312"/>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7" name="îṥļïdé">
                <a:extLst>
                  <a:ext uri="{FF2B5EF4-FFF2-40B4-BE49-F238E27FC236}">
                    <a16:creationId xmlns:a16="http://schemas.microsoft.com/office/drawing/2014/main" id="{7167A228-179A-4050-AA1A-9BD5C06FDCD5}"/>
                  </a:ext>
                </a:extLst>
              </p:cNvPr>
              <p:cNvSpPr/>
              <p:nvPr/>
            </p:nvSpPr>
            <p:spPr bwMode="auto">
              <a:xfrm>
                <a:off x="4378909" y="2180616"/>
                <a:ext cx="230312" cy="22910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8" name="işļïde">
                <a:extLst>
                  <a:ext uri="{FF2B5EF4-FFF2-40B4-BE49-F238E27FC236}">
                    <a16:creationId xmlns:a16="http://schemas.microsoft.com/office/drawing/2014/main" id="{88926EE8-7A9C-46E2-9396-34F3F4B7B19F}"/>
                  </a:ext>
                </a:extLst>
              </p:cNvPr>
              <p:cNvSpPr/>
              <p:nvPr/>
            </p:nvSpPr>
            <p:spPr bwMode="auto">
              <a:xfrm>
                <a:off x="4806976" y="4220866"/>
                <a:ext cx="229106" cy="229106"/>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9" name="ïşļiḓe">
                <a:extLst>
                  <a:ext uri="{FF2B5EF4-FFF2-40B4-BE49-F238E27FC236}">
                    <a16:creationId xmlns:a16="http://schemas.microsoft.com/office/drawing/2014/main" id="{BD682E59-B81A-4401-8B8A-7A7ACCAD4B60}"/>
                  </a:ext>
                </a:extLst>
              </p:cNvPr>
              <p:cNvSpPr/>
              <p:nvPr/>
            </p:nvSpPr>
            <p:spPr bwMode="auto">
              <a:xfrm>
                <a:off x="7065480" y="4220866"/>
                <a:ext cx="230312" cy="22910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0" name="ïŝļíḍè">
                <a:extLst>
                  <a:ext uri="{FF2B5EF4-FFF2-40B4-BE49-F238E27FC236}">
                    <a16:creationId xmlns:a16="http://schemas.microsoft.com/office/drawing/2014/main" id="{3E098D83-1A8D-4E5D-816A-21AA5A90CBCB}"/>
                  </a:ext>
                </a:extLst>
              </p:cNvPr>
              <p:cNvSpPr/>
              <p:nvPr/>
            </p:nvSpPr>
            <p:spPr bwMode="auto">
              <a:xfrm>
                <a:off x="5126519" y="3379202"/>
                <a:ext cx="271310" cy="204990"/>
              </a:xfrm>
              <a:custGeom>
                <a:avLst/>
                <a:gdLst>
                  <a:gd name="T0" fmla="*/ 151 w 167"/>
                  <a:gd name="T1" fmla="*/ 22 h 127"/>
                  <a:gd name="T2" fmla="*/ 110 w 167"/>
                  <a:gd name="T3" fmla="*/ 0 h 127"/>
                  <a:gd name="T4" fmla="*/ 110 w 167"/>
                  <a:gd name="T5" fmla="*/ 15 h 127"/>
                  <a:gd name="T6" fmla="*/ 139 w 167"/>
                  <a:gd name="T7" fmla="*/ 30 h 127"/>
                  <a:gd name="T8" fmla="*/ 129 w 167"/>
                  <a:gd name="T9" fmla="*/ 79 h 127"/>
                  <a:gd name="T10" fmla="*/ 110 w 167"/>
                  <a:gd name="T11" fmla="*/ 85 h 127"/>
                  <a:gd name="T12" fmla="*/ 110 w 167"/>
                  <a:gd name="T13" fmla="*/ 100 h 127"/>
                  <a:gd name="T14" fmla="*/ 137 w 167"/>
                  <a:gd name="T15" fmla="*/ 91 h 127"/>
                  <a:gd name="T16" fmla="*/ 151 w 167"/>
                  <a:gd name="T17" fmla="*/ 22 h 127"/>
                  <a:gd name="T18" fmla="*/ 110 w 167"/>
                  <a:gd name="T19" fmla="*/ 0 h 127"/>
                  <a:gd name="T20" fmla="*/ 82 w 167"/>
                  <a:gd name="T21" fmla="*/ 8 h 127"/>
                  <a:gd name="T22" fmla="*/ 65 w 167"/>
                  <a:gd name="T23" fmla="*/ 72 h 127"/>
                  <a:gd name="T24" fmla="*/ 57 w 167"/>
                  <a:gd name="T25" fmla="*/ 77 h 127"/>
                  <a:gd name="T26" fmla="*/ 57 w 167"/>
                  <a:gd name="T27" fmla="*/ 76 h 127"/>
                  <a:gd name="T28" fmla="*/ 57 w 167"/>
                  <a:gd name="T29" fmla="*/ 76 h 127"/>
                  <a:gd name="T30" fmla="*/ 57 w 167"/>
                  <a:gd name="T31" fmla="*/ 76 h 127"/>
                  <a:gd name="T32" fmla="*/ 57 w 167"/>
                  <a:gd name="T33" fmla="*/ 76 h 127"/>
                  <a:gd name="T34" fmla="*/ 47 w 167"/>
                  <a:gd name="T35" fmla="*/ 78 h 127"/>
                  <a:gd name="T36" fmla="*/ 7 w 167"/>
                  <a:gd name="T37" fmla="*/ 105 h 127"/>
                  <a:gd name="T38" fmla="*/ 3 w 167"/>
                  <a:gd name="T39" fmla="*/ 121 h 127"/>
                  <a:gd name="T40" fmla="*/ 19 w 167"/>
                  <a:gd name="T41" fmla="*/ 124 h 127"/>
                  <a:gd name="T42" fmla="*/ 60 w 167"/>
                  <a:gd name="T43" fmla="*/ 97 h 127"/>
                  <a:gd name="T44" fmla="*/ 65 w 167"/>
                  <a:gd name="T45" fmla="*/ 88 h 127"/>
                  <a:gd name="T46" fmla="*/ 65 w 167"/>
                  <a:gd name="T47" fmla="*/ 88 h 127"/>
                  <a:gd name="T48" fmla="*/ 65 w 167"/>
                  <a:gd name="T49" fmla="*/ 88 h 127"/>
                  <a:gd name="T50" fmla="*/ 72 w 167"/>
                  <a:gd name="T51" fmla="*/ 83 h 127"/>
                  <a:gd name="T52" fmla="*/ 110 w 167"/>
                  <a:gd name="T53" fmla="*/ 100 h 127"/>
                  <a:gd name="T54" fmla="*/ 110 w 167"/>
                  <a:gd name="T55" fmla="*/ 85 h 127"/>
                  <a:gd name="T56" fmla="*/ 81 w 167"/>
                  <a:gd name="T57" fmla="*/ 69 h 127"/>
                  <a:gd name="T58" fmla="*/ 81 w 167"/>
                  <a:gd name="T59" fmla="*/ 69 h 127"/>
                  <a:gd name="T60" fmla="*/ 90 w 167"/>
                  <a:gd name="T61" fmla="*/ 21 h 127"/>
                  <a:gd name="T62" fmla="*/ 110 w 167"/>
                  <a:gd name="T63" fmla="*/ 15 h 127"/>
                  <a:gd name="T64" fmla="*/ 110 w 167"/>
                  <a:gd name="T6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127">
                    <a:moveTo>
                      <a:pt x="151" y="22"/>
                    </a:moveTo>
                    <a:cubicBezTo>
                      <a:pt x="142" y="8"/>
                      <a:pt x="126" y="0"/>
                      <a:pt x="110" y="0"/>
                    </a:cubicBezTo>
                    <a:cubicBezTo>
                      <a:pt x="110" y="15"/>
                      <a:pt x="110" y="15"/>
                      <a:pt x="110" y="15"/>
                    </a:cubicBezTo>
                    <a:cubicBezTo>
                      <a:pt x="121" y="15"/>
                      <a:pt x="132" y="20"/>
                      <a:pt x="139" y="30"/>
                    </a:cubicBezTo>
                    <a:cubicBezTo>
                      <a:pt x="150" y="47"/>
                      <a:pt x="145" y="68"/>
                      <a:pt x="129" y="79"/>
                    </a:cubicBezTo>
                    <a:cubicBezTo>
                      <a:pt x="123" y="83"/>
                      <a:pt x="116" y="85"/>
                      <a:pt x="110" y="85"/>
                    </a:cubicBezTo>
                    <a:cubicBezTo>
                      <a:pt x="110" y="100"/>
                      <a:pt x="110" y="100"/>
                      <a:pt x="110" y="100"/>
                    </a:cubicBezTo>
                    <a:cubicBezTo>
                      <a:pt x="119" y="100"/>
                      <a:pt x="129" y="97"/>
                      <a:pt x="137" y="91"/>
                    </a:cubicBezTo>
                    <a:cubicBezTo>
                      <a:pt x="160" y="76"/>
                      <a:pt x="167" y="45"/>
                      <a:pt x="151" y="22"/>
                    </a:cubicBezTo>
                    <a:close/>
                    <a:moveTo>
                      <a:pt x="110" y="0"/>
                    </a:moveTo>
                    <a:cubicBezTo>
                      <a:pt x="100" y="0"/>
                      <a:pt x="91" y="3"/>
                      <a:pt x="82" y="8"/>
                    </a:cubicBezTo>
                    <a:cubicBezTo>
                      <a:pt x="61" y="22"/>
                      <a:pt x="54" y="50"/>
                      <a:pt x="65" y="72"/>
                    </a:cubicBezTo>
                    <a:cubicBezTo>
                      <a:pt x="57" y="77"/>
                      <a:pt x="57" y="77"/>
                      <a:pt x="57" y="77"/>
                    </a:cubicBezTo>
                    <a:cubicBezTo>
                      <a:pt x="57" y="76"/>
                      <a:pt x="57" y="76"/>
                      <a:pt x="57" y="76"/>
                    </a:cubicBezTo>
                    <a:cubicBezTo>
                      <a:pt x="57" y="76"/>
                      <a:pt x="57" y="76"/>
                      <a:pt x="57" y="76"/>
                    </a:cubicBezTo>
                    <a:cubicBezTo>
                      <a:pt x="57" y="76"/>
                      <a:pt x="57" y="76"/>
                      <a:pt x="57" y="76"/>
                    </a:cubicBezTo>
                    <a:cubicBezTo>
                      <a:pt x="57" y="76"/>
                      <a:pt x="57" y="76"/>
                      <a:pt x="57" y="76"/>
                    </a:cubicBezTo>
                    <a:cubicBezTo>
                      <a:pt x="54" y="75"/>
                      <a:pt x="50" y="76"/>
                      <a:pt x="47" y="78"/>
                    </a:cubicBezTo>
                    <a:cubicBezTo>
                      <a:pt x="7" y="105"/>
                      <a:pt x="7" y="105"/>
                      <a:pt x="7" y="105"/>
                    </a:cubicBezTo>
                    <a:cubicBezTo>
                      <a:pt x="1" y="108"/>
                      <a:pt x="0" y="115"/>
                      <a:pt x="3" y="121"/>
                    </a:cubicBezTo>
                    <a:cubicBezTo>
                      <a:pt x="7" y="126"/>
                      <a:pt x="14" y="127"/>
                      <a:pt x="19" y="124"/>
                    </a:cubicBezTo>
                    <a:cubicBezTo>
                      <a:pt x="60" y="97"/>
                      <a:pt x="60" y="97"/>
                      <a:pt x="60" y="97"/>
                    </a:cubicBezTo>
                    <a:cubicBezTo>
                      <a:pt x="63" y="95"/>
                      <a:pt x="65" y="92"/>
                      <a:pt x="65" y="88"/>
                    </a:cubicBezTo>
                    <a:cubicBezTo>
                      <a:pt x="65" y="88"/>
                      <a:pt x="65" y="88"/>
                      <a:pt x="65" y="88"/>
                    </a:cubicBezTo>
                    <a:cubicBezTo>
                      <a:pt x="65" y="88"/>
                      <a:pt x="65" y="88"/>
                      <a:pt x="65" y="88"/>
                    </a:cubicBezTo>
                    <a:cubicBezTo>
                      <a:pt x="72" y="83"/>
                      <a:pt x="72" y="83"/>
                      <a:pt x="72" y="83"/>
                    </a:cubicBezTo>
                    <a:cubicBezTo>
                      <a:pt x="82" y="94"/>
                      <a:pt x="96" y="100"/>
                      <a:pt x="110" y="100"/>
                    </a:cubicBezTo>
                    <a:cubicBezTo>
                      <a:pt x="110" y="85"/>
                      <a:pt x="110" y="85"/>
                      <a:pt x="110" y="85"/>
                    </a:cubicBezTo>
                    <a:cubicBezTo>
                      <a:pt x="98" y="85"/>
                      <a:pt x="87" y="79"/>
                      <a:pt x="81" y="69"/>
                    </a:cubicBezTo>
                    <a:cubicBezTo>
                      <a:pt x="81" y="69"/>
                      <a:pt x="81" y="69"/>
                      <a:pt x="81" y="69"/>
                    </a:cubicBezTo>
                    <a:cubicBezTo>
                      <a:pt x="70" y="53"/>
                      <a:pt x="74" y="31"/>
                      <a:pt x="90" y="21"/>
                    </a:cubicBezTo>
                    <a:cubicBezTo>
                      <a:pt x="96" y="17"/>
                      <a:pt x="103" y="15"/>
                      <a:pt x="110" y="15"/>
                    </a:cubicBezTo>
                    <a:lnTo>
                      <a:pt x="1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1" name="ïṣľîḓé">
                <a:extLst>
                  <a:ext uri="{FF2B5EF4-FFF2-40B4-BE49-F238E27FC236}">
                    <a16:creationId xmlns:a16="http://schemas.microsoft.com/office/drawing/2014/main" id="{B96ED149-8D29-4C25-8230-EF5AEDAD7DAF}"/>
                  </a:ext>
                </a:extLst>
              </p:cNvPr>
              <p:cNvSpPr/>
              <p:nvPr/>
            </p:nvSpPr>
            <p:spPr bwMode="auto">
              <a:xfrm>
                <a:off x="7685273" y="3790388"/>
                <a:ext cx="80790" cy="8079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2" name="îṥḷîḓê">
                <a:extLst>
                  <a:ext uri="{FF2B5EF4-FFF2-40B4-BE49-F238E27FC236}">
                    <a16:creationId xmlns:a16="http://schemas.microsoft.com/office/drawing/2014/main" id="{907DCFF9-3A85-44BB-B115-D91C367B2811}"/>
                  </a:ext>
                </a:extLst>
              </p:cNvPr>
              <p:cNvSpPr/>
              <p:nvPr/>
            </p:nvSpPr>
            <p:spPr bwMode="auto">
              <a:xfrm>
                <a:off x="7726271" y="3678246"/>
                <a:ext cx="151934" cy="151934"/>
              </a:xfrm>
              <a:custGeom>
                <a:avLst/>
                <a:gdLst>
                  <a:gd name="T0" fmla="*/ 30 w 94"/>
                  <a:gd name="T1" fmla="*/ 64 h 94"/>
                  <a:gd name="T2" fmla="*/ 42 w 94"/>
                  <a:gd name="T3" fmla="*/ 94 h 94"/>
                  <a:gd name="T4" fmla="*/ 59 w 94"/>
                  <a:gd name="T5" fmla="*/ 94 h 94"/>
                  <a:gd name="T6" fmla="*/ 30 w 94"/>
                  <a:gd name="T7" fmla="*/ 42 h 94"/>
                  <a:gd name="T8" fmla="*/ 30 w 94"/>
                  <a:gd name="T9" fmla="*/ 64 h 94"/>
                  <a:gd name="T10" fmla="*/ 30 w 94"/>
                  <a:gd name="T11" fmla="*/ 23 h 94"/>
                  <a:gd name="T12" fmla="*/ 30 w 94"/>
                  <a:gd name="T13" fmla="*/ 5 h 94"/>
                  <a:gd name="T14" fmla="*/ 94 w 94"/>
                  <a:gd name="T15" fmla="*/ 94 h 94"/>
                  <a:gd name="T16" fmla="*/ 77 w 94"/>
                  <a:gd name="T17" fmla="*/ 94 h 94"/>
                  <a:gd name="T18" fmla="*/ 30 w 94"/>
                  <a:gd name="T19" fmla="*/ 23 h 94"/>
                  <a:gd name="T20" fmla="*/ 0 w 94"/>
                  <a:gd name="T21" fmla="*/ 51 h 94"/>
                  <a:gd name="T22" fmla="*/ 30 w 94"/>
                  <a:gd name="T23" fmla="*/ 64 h 94"/>
                  <a:gd name="T24" fmla="*/ 30 w 94"/>
                  <a:gd name="T25" fmla="*/ 42 h 94"/>
                  <a:gd name="T26" fmla="*/ 0 w 94"/>
                  <a:gd name="T27" fmla="*/ 35 h 94"/>
                  <a:gd name="T28" fmla="*/ 0 w 94"/>
                  <a:gd name="T29" fmla="*/ 51 h 94"/>
                  <a:gd name="T30" fmla="*/ 30 w 94"/>
                  <a:gd name="T31" fmla="*/ 5 h 94"/>
                  <a:gd name="T32" fmla="*/ 30 w 94"/>
                  <a:gd name="T33" fmla="*/ 23 h 94"/>
                  <a:gd name="T34" fmla="*/ 0 w 94"/>
                  <a:gd name="T35" fmla="*/ 17 h 94"/>
                  <a:gd name="T36" fmla="*/ 0 w 94"/>
                  <a:gd name="T37" fmla="*/ 0 h 94"/>
                  <a:gd name="T38" fmla="*/ 30 w 94"/>
                  <a:gd name="T39" fmla="*/ 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94">
                    <a:moveTo>
                      <a:pt x="30" y="64"/>
                    </a:moveTo>
                    <a:cubicBezTo>
                      <a:pt x="38" y="71"/>
                      <a:pt x="42" y="82"/>
                      <a:pt x="42" y="94"/>
                    </a:cubicBezTo>
                    <a:cubicBezTo>
                      <a:pt x="59" y="94"/>
                      <a:pt x="59" y="94"/>
                      <a:pt x="59" y="94"/>
                    </a:cubicBezTo>
                    <a:cubicBezTo>
                      <a:pt x="59" y="72"/>
                      <a:pt x="47" y="53"/>
                      <a:pt x="30" y="42"/>
                    </a:cubicBezTo>
                    <a:cubicBezTo>
                      <a:pt x="30" y="64"/>
                      <a:pt x="30" y="64"/>
                      <a:pt x="30" y="64"/>
                    </a:cubicBezTo>
                    <a:close/>
                    <a:moveTo>
                      <a:pt x="30" y="23"/>
                    </a:moveTo>
                    <a:cubicBezTo>
                      <a:pt x="30" y="5"/>
                      <a:pt x="30" y="5"/>
                      <a:pt x="30" y="5"/>
                    </a:cubicBezTo>
                    <a:cubicBezTo>
                      <a:pt x="67" y="18"/>
                      <a:pt x="94" y="53"/>
                      <a:pt x="94" y="94"/>
                    </a:cubicBezTo>
                    <a:cubicBezTo>
                      <a:pt x="77" y="94"/>
                      <a:pt x="77" y="94"/>
                      <a:pt x="77" y="94"/>
                    </a:cubicBezTo>
                    <a:cubicBezTo>
                      <a:pt x="77" y="62"/>
                      <a:pt x="57" y="34"/>
                      <a:pt x="30" y="23"/>
                    </a:cubicBezTo>
                    <a:close/>
                    <a:moveTo>
                      <a:pt x="0" y="51"/>
                    </a:moveTo>
                    <a:cubicBezTo>
                      <a:pt x="11" y="51"/>
                      <a:pt x="22" y="56"/>
                      <a:pt x="30" y="64"/>
                    </a:cubicBezTo>
                    <a:cubicBezTo>
                      <a:pt x="30" y="42"/>
                      <a:pt x="30" y="42"/>
                      <a:pt x="30" y="42"/>
                    </a:cubicBezTo>
                    <a:cubicBezTo>
                      <a:pt x="21" y="37"/>
                      <a:pt x="11" y="35"/>
                      <a:pt x="0" y="35"/>
                    </a:cubicBezTo>
                    <a:cubicBezTo>
                      <a:pt x="0" y="51"/>
                      <a:pt x="0" y="51"/>
                      <a:pt x="0" y="51"/>
                    </a:cubicBezTo>
                    <a:close/>
                    <a:moveTo>
                      <a:pt x="30" y="5"/>
                    </a:moveTo>
                    <a:cubicBezTo>
                      <a:pt x="30" y="23"/>
                      <a:pt x="30" y="23"/>
                      <a:pt x="30" y="23"/>
                    </a:cubicBezTo>
                    <a:cubicBezTo>
                      <a:pt x="20" y="19"/>
                      <a:pt x="10" y="17"/>
                      <a:pt x="0" y="17"/>
                    </a:cubicBezTo>
                    <a:cubicBezTo>
                      <a:pt x="0" y="0"/>
                      <a:pt x="0" y="0"/>
                      <a:pt x="0" y="0"/>
                    </a:cubicBezTo>
                    <a:cubicBezTo>
                      <a:pt x="10" y="0"/>
                      <a:pt x="20" y="2"/>
                      <a:pt x="3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3" name="işḻïḓè">
                <a:extLst>
                  <a:ext uri="{FF2B5EF4-FFF2-40B4-BE49-F238E27FC236}">
                    <a16:creationId xmlns:a16="http://schemas.microsoft.com/office/drawing/2014/main" id="{315B1F07-CDA0-4DCB-A71C-4E544CF5C7CC}"/>
                  </a:ext>
                </a:extLst>
              </p:cNvPr>
              <p:cNvSpPr/>
              <p:nvPr/>
            </p:nvSpPr>
            <p:spPr bwMode="auto">
              <a:xfrm>
                <a:off x="5777663" y="2578537"/>
                <a:ext cx="224283" cy="224283"/>
              </a:xfrm>
              <a:custGeom>
                <a:avLst/>
                <a:gdLst>
                  <a:gd name="T0" fmla="*/ 69 w 139"/>
                  <a:gd name="T1" fmla="*/ 10 h 139"/>
                  <a:gd name="T2" fmla="*/ 76 w 139"/>
                  <a:gd name="T3" fmla="*/ 10 h 139"/>
                  <a:gd name="T4" fmla="*/ 79 w 139"/>
                  <a:gd name="T5" fmla="*/ 0 h 139"/>
                  <a:gd name="T6" fmla="*/ 100 w 139"/>
                  <a:gd name="T7" fmla="*/ 6 h 139"/>
                  <a:gd name="T8" fmla="*/ 97 w 139"/>
                  <a:gd name="T9" fmla="*/ 16 h 139"/>
                  <a:gd name="T10" fmla="*/ 116 w 139"/>
                  <a:gd name="T11" fmla="*/ 32 h 139"/>
                  <a:gd name="T12" fmla="*/ 125 w 139"/>
                  <a:gd name="T13" fmla="*/ 27 h 139"/>
                  <a:gd name="T14" fmla="*/ 136 w 139"/>
                  <a:gd name="T15" fmla="*/ 47 h 139"/>
                  <a:gd name="T16" fmla="*/ 127 w 139"/>
                  <a:gd name="T17" fmla="*/ 52 h 139"/>
                  <a:gd name="T18" fmla="*/ 129 w 139"/>
                  <a:gd name="T19" fmla="*/ 76 h 139"/>
                  <a:gd name="T20" fmla="*/ 139 w 139"/>
                  <a:gd name="T21" fmla="*/ 79 h 139"/>
                  <a:gd name="T22" fmla="*/ 133 w 139"/>
                  <a:gd name="T23" fmla="*/ 100 h 139"/>
                  <a:gd name="T24" fmla="*/ 123 w 139"/>
                  <a:gd name="T25" fmla="*/ 97 h 139"/>
                  <a:gd name="T26" fmla="*/ 107 w 139"/>
                  <a:gd name="T27" fmla="*/ 117 h 139"/>
                  <a:gd name="T28" fmla="*/ 112 w 139"/>
                  <a:gd name="T29" fmla="*/ 126 h 139"/>
                  <a:gd name="T30" fmla="*/ 92 w 139"/>
                  <a:gd name="T31" fmla="*/ 136 h 139"/>
                  <a:gd name="T32" fmla="*/ 87 w 139"/>
                  <a:gd name="T33" fmla="*/ 127 h 139"/>
                  <a:gd name="T34" fmla="*/ 69 w 139"/>
                  <a:gd name="T35" fmla="*/ 130 h 139"/>
                  <a:gd name="T36" fmla="*/ 69 w 139"/>
                  <a:gd name="T37" fmla="*/ 110 h 139"/>
                  <a:gd name="T38" fmla="*/ 108 w 139"/>
                  <a:gd name="T39" fmla="*/ 81 h 139"/>
                  <a:gd name="T40" fmla="*/ 81 w 139"/>
                  <a:gd name="T41" fmla="*/ 31 h 139"/>
                  <a:gd name="T42" fmla="*/ 69 w 139"/>
                  <a:gd name="T43" fmla="*/ 29 h 139"/>
                  <a:gd name="T44" fmla="*/ 69 w 139"/>
                  <a:gd name="T45" fmla="*/ 10 h 139"/>
                  <a:gd name="T46" fmla="*/ 32 w 139"/>
                  <a:gd name="T47" fmla="*/ 23 h 139"/>
                  <a:gd name="T48" fmla="*/ 27 w 139"/>
                  <a:gd name="T49" fmla="*/ 14 h 139"/>
                  <a:gd name="T50" fmla="*/ 46 w 139"/>
                  <a:gd name="T51" fmla="*/ 3 h 139"/>
                  <a:gd name="T52" fmla="*/ 51 w 139"/>
                  <a:gd name="T53" fmla="*/ 12 h 139"/>
                  <a:gd name="T54" fmla="*/ 69 w 139"/>
                  <a:gd name="T55" fmla="*/ 10 h 139"/>
                  <a:gd name="T56" fmla="*/ 69 w 139"/>
                  <a:gd name="T57" fmla="*/ 29 h 139"/>
                  <a:gd name="T58" fmla="*/ 31 w 139"/>
                  <a:gd name="T59" fmla="*/ 58 h 139"/>
                  <a:gd name="T60" fmla="*/ 58 w 139"/>
                  <a:gd name="T61" fmla="*/ 108 h 139"/>
                  <a:gd name="T62" fmla="*/ 58 w 139"/>
                  <a:gd name="T63" fmla="*/ 108 h 139"/>
                  <a:gd name="T64" fmla="*/ 69 w 139"/>
                  <a:gd name="T65" fmla="*/ 110 h 139"/>
                  <a:gd name="T66" fmla="*/ 69 w 139"/>
                  <a:gd name="T67" fmla="*/ 130 h 139"/>
                  <a:gd name="T68" fmla="*/ 63 w 139"/>
                  <a:gd name="T69" fmla="*/ 129 h 139"/>
                  <a:gd name="T70" fmla="*/ 60 w 139"/>
                  <a:gd name="T71" fmla="*/ 139 h 139"/>
                  <a:gd name="T72" fmla="*/ 39 w 139"/>
                  <a:gd name="T73" fmla="*/ 133 h 139"/>
                  <a:gd name="T74" fmla="*/ 42 w 139"/>
                  <a:gd name="T75" fmla="*/ 123 h 139"/>
                  <a:gd name="T76" fmla="*/ 22 w 139"/>
                  <a:gd name="T77" fmla="*/ 107 h 139"/>
                  <a:gd name="T78" fmla="*/ 13 w 139"/>
                  <a:gd name="T79" fmla="*/ 112 h 139"/>
                  <a:gd name="T80" fmla="*/ 3 w 139"/>
                  <a:gd name="T81" fmla="*/ 93 h 139"/>
                  <a:gd name="T82" fmla="*/ 12 w 139"/>
                  <a:gd name="T83" fmla="*/ 88 h 139"/>
                  <a:gd name="T84" fmla="*/ 10 w 139"/>
                  <a:gd name="T85" fmla="*/ 63 h 139"/>
                  <a:gd name="T86" fmla="*/ 0 w 139"/>
                  <a:gd name="T87" fmla="*/ 60 h 139"/>
                  <a:gd name="T88" fmla="*/ 6 w 139"/>
                  <a:gd name="T89" fmla="*/ 39 h 139"/>
                  <a:gd name="T90" fmla="*/ 16 w 139"/>
                  <a:gd name="T91" fmla="*/ 42 h 139"/>
                  <a:gd name="T92" fmla="*/ 32 w 139"/>
                  <a:gd name="T93" fmla="*/ 2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9" h="139">
                    <a:moveTo>
                      <a:pt x="69" y="10"/>
                    </a:moveTo>
                    <a:cubicBezTo>
                      <a:pt x="71" y="10"/>
                      <a:pt x="74" y="10"/>
                      <a:pt x="76" y="10"/>
                    </a:cubicBezTo>
                    <a:cubicBezTo>
                      <a:pt x="79" y="0"/>
                      <a:pt x="79" y="0"/>
                      <a:pt x="79" y="0"/>
                    </a:cubicBezTo>
                    <a:cubicBezTo>
                      <a:pt x="100" y="6"/>
                      <a:pt x="100" y="6"/>
                      <a:pt x="100" y="6"/>
                    </a:cubicBezTo>
                    <a:cubicBezTo>
                      <a:pt x="97" y="16"/>
                      <a:pt x="97" y="16"/>
                      <a:pt x="97" y="16"/>
                    </a:cubicBezTo>
                    <a:cubicBezTo>
                      <a:pt x="105" y="20"/>
                      <a:pt x="111" y="26"/>
                      <a:pt x="116" y="32"/>
                    </a:cubicBezTo>
                    <a:cubicBezTo>
                      <a:pt x="125" y="27"/>
                      <a:pt x="125" y="27"/>
                      <a:pt x="125" y="27"/>
                    </a:cubicBezTo>
                    <a:cubicBezTo>
                      <a:pt x="136" y="47"/>
                      <a:pt x="136" y="47"/>
                      <a:pt x="136" y="47"/>
                    </a:cubicBezTo>
                    <a:cubicBezTo>
                      <a:pt x="127" y="52"/>
                      <a:pt x="127" y="52"/>
                      <a:pt x="127" y="52"/>
                    </a:cubicBezTo>
                    <a:cubicBezTo>
                      <a:pt x="129" y="59"/>
                      <a:pt x="130" y="68"/>
                      <a:pt x="129" y="76"/>
                    </a:cubicBezTo>
                    <a:cubicBezTo>
                      <a:pt x="139" y="79"/>
                      <a:pt x="139" y="79"/>
                      <a:pt x="139" y="79"/>
                    </a:cubicBezTo>
                    <a:cubicBezTo>
                      <a:pt x="133" y="100"/>
                      <a:pt x="133" y="100"/>
                      <a:pt x="133" y="100"/>
                    </a:cubicBezTo>
                    <a:cubicBezTo>
                      <a:pt x="123" y="97"/>
                      <a:pt x="123" y="97"/>
                      <a:pt x="123" y="97"/>
                    </a:cubicBezTo>
                    <a:cubicBezTo>
                      <a:pt x="119" y="105"/>
                      <a:pt x="113" y="112"/>
                      <a:pt x="107" y="117"/>
                    </a:cubicBezTo>
                    <a:cubicBezTo>
                      <a:pt x="112" y="126"/>
                      <a:pt x="112" y="126"/>
                      <a:pt x="112" y="126"/>
                    </a:cubicBezTo>
                    <a:cubicBezTo>
                      <a:pt x="92" y="136"/>
                      <a:pt x="92" y="136"/>
                      <a:pt x="92" y="136"/>
                    </a:cubicBezTo>
                    <a:cubicBezTo>
                      <a:pt x="87" y="127"/>
                      <a:pt x="87" y="127"/>
                      <a:pt x="87" y="127"/>
                    </a:cubicBezTo>
                    <a:cubicBezTo>
                      <a:pt x="82" y="129"/>
                      <a:pt x="76" y="130"/>
                      <a:pt x="69" y="130"/>
                    </a:cubicBezTo>
                    <a:cubicBezTo>
                      <a:pt x="69" y="110"/>
                      <a:pt x="69" y="110"/>
                      <a:pt x="69" y="110"/>
                    </a:cubicBezTo>
                    <a:cubicBezTo>
                      <a:pt x="87" y="110"/>
                      <a:pt x="103" y="99"/>
                      <a:pt x="108" y="81"/>
                    </a:cubicBezTo>
                    <a:cubicBezTo>
                      <a:pt x="114" y="60"/>
                      <a:pt x="102" y="38"/>
                      <a:pt x="81" y="31"/>
                    </a:cubicBezTo>
                    <a:cubicBezTo>
                      <a:pt x="77" y="30"/>
                      <a:pt x="73" y="29"/>
                      <a:pt x="69" y="29"/>
                    </a:cubicBezTo>
                    <a:lnTo>
                      <a:pt x="69" y="10"/>
                    </a:lnTo>
                    <a:close/>
                    <a:moveTo>
                      <a:pt x="32" y="23"/>
                    </a:moveTo>
                    <a:cubicBezTo>
                      <a:pt x="27" y="14"/>
                      <a:pt x="27" y="14"/>
                      <a:pt x="27" y="14"/>
                    </a:cubicBezTo>
                    <a:cubicBezTo>
                      <a:pt x="46" y="3"/>
                      <a:pt x="46" y="3"/>
                      <a:pt x="46" y="3"/>
                    </a:cubicBezTo>
                    <a:cubicBezTo>
                      <a:pt x="51" y="12"/>
                      <a:pt x="51" y="12"/>
                      <a:pt x="51" y="12"/>
                    </a:cubicBezTo>
                    <a:cubicBezTo>
                      <a:pt x="57" y="11"/>
                      <a:pt x="63" y="10"/>
                      <a:pt x="69" y="10"/>
                    </a:cubicBezTo>
                    <a:cubicBezTo>
                      <a:pt x="69" y="29"/>
                      <a:pt x="69" y="29"/>
                      <a:pt x="69" y="29"/>
                    </a:cubicBezTo>
                    <a:cubicBezTo>
                      <a:pt x="52" y="29"/>
                      <a:pt x="36" y="41"/>
                      <a:pt x="31" y="58"/>
                    </a:cubicBezTo>
                    <a:cubicBezTo>
                      <a:pt x="24" y="79"/>
                      <a:pt x="36" y="102"/>
                      <a:pt x="58" y="108"/>
                    </a:cubicBezTo>
                    <a:cubicBezTo>
                      <a:pt x="58" y="108"/>
                      <a:pt x="58" y="108"/>
                      <a:pt x="58" y="108"/>
                    </a:cubicBezTo>
                    <a:cubicBezTo>
                      <a:pt x="61" y="109"/>
                      <a:pt x="65" y="110"/>
                      <a:pt x="69" y="110"/>
                    </a:cubicBezTo>
                    <a:cubicBezTo>
                      <a:pt x="69" y="130"/>
                      <a:pt x="69" y="130"/>
                      <a:pt x="69" y="130"/>
                    </a:cubicBezTo>
                    <a:cubicBezTo>
                      <a:pt x="67" y="130"/>
                      <a:pt x="65" y="130"/>
                      <a:pt x="63" y="129"/>
                    </a:cubicBezTo>
                    <a:cubicBezTo>
                      <a:pt x="60" y="139"/>
                      <a:pt x="60" y="139"/>
                      <a:pt x="60" y="139"/>
                    </a:cubicBezTo>
                    <a:cubicBezTo>
                      <a:pt x="39" y="133"/>
                      <a:pt x="39" y="133"/>
                      <a:pt x="39" y="133"/>
                    </a:cubicBezTo>
                    <a:cubicBezTo>
                      <a:pt x="42" y="123"/>
                      <a:pt x="42" y="123"/>
                      <a:pt x="42" y="123"/>
                    </a:cubicBezTo>
                    <a:cubicBezTo>
                      <a:pt x="34" y="119"/>
                      <a:pt x="27" y="114"/>
                      <a:pt x="22" y="107"/>
                    </a:cubicBezTo>
                    <a:cubicBezTo>
                      <a:pt x="13" y="112"/>
                      <a:pt x="13" y="112"/>
                      <a:pt x="13" y="112"/>
                    </a:cubicBezTo>
                    <a:cubicBezTo>
                      <a:pt x="3" y="93"/>
                      <a:pt x="3" y="93"/>
                      <a:pt x="3" y="93"/>
                    </a:cubicBezTo>
                    <a:cubicBezTo>
                      <a:pt x="12" y="88"/>
                      <a:pt x="12" y="88"/>
                      <a:pt x="12" y="88"/>
                    </a:cubicBezTo>
                    <a:cubicBezTo>
                      <a:pt x="10" y="80"/>
                      <a:pt x="9" y="72"/>
                      <a:pt x="10" y="63"/>
                    </a:cubicBezTo>
                    <a:cubicBezTo>
                      <a:pt x="0" y="60"/>
                      <a:pt x="0" y="60"/>
                      <a:pt x="0" y="60"/>
                    </a:cubicBezTo>
                    <a:cubicBezTo>
                      <a:pt x="6" y="39"/>
                      <a:pt x="6" y="39"/>
                      <a:pt x="6" y="39"/>
                    </a:cubicBezTo>
                    <a:cubicBezTo>
                      <a:pt x="16" y="42"/>
                      <a:pt x="16" y="42"/>
                      <a:pt x="16" y="42"/>
                    </a:cubicBezTo>
                    <a:cubicBezTo>
                      <a:pt x="20" y="34"/>
                      <a:pt x="25" y="28"/>
                      <a:pt x="3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4" name="iSḻidé">
                <a:extLst>
                  <a:ext uri="{FF2B5EF4-FFF2-40B4-BE49-F238E27FC236}">
                    <a16:creationId xmlns:a16="http://schemas.microsoft.com/office/drawing/2014/main" id="{CDC35062-6C0B-4737-87A2-B1BFB8D3041B}"/>
                  </a:ext>
                </a:extLst>
              </p:cNvPr>
              <p:cNvSpPr/>
              <p:nvPr/>
            </p:nvSpPr>
            <p:spPr bwMode="auto">
              <a:xfrm>
                <a:off x="5938037" y="2888433"/>
                <a:ext cx="237547" cy="229106"/>
              </a:xfrm>
              <a:custGeom>
                <a:avLst/>
                <a:gdLst>
                  <a:gd name="T0" fmla="*/ 74 w 147"/>
                  <a:gd name="T1" fmla="*/ 0 h 141"/>
                  <a:gd name="T2" fmla="*/ 147 w 147"/>
                  <a:gd name="T3" fmla="*/ 63 h 141"/>
                  <a:gd name="T4" fmla="*/ 117 w 147"/>
                  <a:gd name="T5" fmla="*/ 115 h 141"/>
                  <a:gd name="T6" fmla="*/ 128 w 147"/>
                  <a:gd name="T7" fmla="*/ 141 h 141"/>
                  <a:gd name="T8" fmla="*/ 102 w 147"/>
                  <a:gd name="T9" fmla="*/ 122 h 141"/>
                  <a:gd name="T10" fmla="*/ 74 w 147"/>
                  <a:gd name="T11" fmla="*/ 127 h 141"/>
                  <a:gd name="T12" fmla="*/ 0 w 147"/>
                  <a:gd name="T13" fmla="*/ 63 h 141"/>
                  <a:gd name="T14" fmla="*/ 74 w 147"/>
                  <a:gd name="T15" fmla="*/ 0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1">
                    <a:moveTo>
                      <a:pt x="74" y="0"/>
                    </a:moveTo>
                    <a:cubicBezTo>
                      <a:pt x="114" y="0"/>
                      <a:pt x="147" y="28"/>
                      <a:pt x="147" y="63"/>
                    </a:cubicBezTo>
                    <a:cubicBezTo>
                      <a:pt x="147" y="84"/>
                      <a:pt x="135" y="103"/>
                      <a:pt x="117" y="115"/>
                    </a:cubicBezTo>
                    <a:cubicBezTo>
                      <a:pt x="128" y="141"/>
                      <a:pt x="128" y="141"/>
                      <a:pt x="128" y="141"/>
                    </a:cubicBezTo>
                    <a:cubicBezTo>
                      <a:pt x="102" y="122"/>
                      <a:pt x="102" y="122"/>
                      <a:pt x="102" y="122"/>
                    </a:cubicBezTo>
                    <a:cubicBezTo>
                      <a:pt x="93" y="125"/>
                      <a:pt x="84" y="127"/>
                      <a:pt x="74" y="127"/>
                    </a:cubicBezTo>
                    <a:cubicBezTo>
                      <a:pt x="33" y="127"/>
                      <a:pt x="0" y="98"/>
                      <a:pt x="0" y="63"/>
                    </a:cubicBezTo>
                    <a:cubicBezTo>
                      <a:pt x="0" y="28"/>
                      <a:pt x="33" y="0"/>
                      <a:pt x="7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5" name="íṩḷïḓe">
                <a:extLst>
                  <a:ext uri="{FF2B5EF4-FFF2-40B4-BE49-F238E27FC236}">
                    <a16:creationId xmlns:a16="http://schemas.microsoft.com/office/drawing/2014/main" id="{E704EE3A-15F7-42B4-8A49-8B2640EB8901}"/>
                  </a:ext>
                </a:extLst>
              </p:cNvPr>
              <p:cNvSpPr/>
              <p:nvPr/>
            </p:nvSpPr>
            <p:spPr bwMode="auto">
              <a:xfrm>
                <a:off x="6093588" y="2977664"/>
                <a:ext cx="31351" cy="3135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6" name="îs1iďé">
                <a:extLst>
                  <a:ext uri="{FF2B5EF4-FFF2-40B4-BE49-F238E27FC236}">
                    <a16:creationId xmlns:a16="http://schemas.microsoft.com/office/drawing/2014/main" id="{4C73A757-93FC-4737-A066-97FCCEED17A8}"/>
                  </a:ext>
                </a:extLst>
              </p:cNvPr>
              <p:cNvSpPr/>
              <p:nvPr/>
            </p:nvSpPr>
            <p:spPr bwMode="auto">
              <a:xfrm>
                <a:off x="6041738" y="2977664"/>
                <a:ext cx="32557" cy="3135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7" name="iṥ1ïḋè">
                <a:extLst>
                  <a:ext uri="{FF2B5EF4-FFF2-40B4-BE49-F238E27FC236}">
                    <a16:creationId xmlns:a16="http://schemas.microsoft.com/office/drawing/2014/main" id="{9B58AA84-AAC0-4FAD-8C41-A0A896577460}"/>
                  </a:ext>
                </a:extLst>
              </p:cNvPr>
              <p:cNvSpPr/>
              <p:nvPr/>
            </p:nvSpPr>
            <p:spPr bwMode="auto">
              <a:xfrm>
                <a:off x="5987476" y="2977664"/>
                <a:ext cx="32557" cy="3135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8" name="íslîďê">
                <a:extLst>
                  <a:ext uri="{FF2B5EF4-FFF2-40B4-BE49-F238E27FC236}">
                    <a16:creationId xmlns:a16="http://schemas.microsoft.com/office/drawing/2014/main" id="{4FEC0A20-1D9E-480E-A5AD-2927BDF3C403}"/>
                  </a:ext>
                </a:extLst>
              </p:cNvPr>
              <p:cNvSpPr/>
              <p:nvPr/>
            </p:nvSpPr>
            <p:spPr bwMode="auto">
              <a:xfrm>
                <a:off x="5138577" y="2232466"/>
                <a:ext cx="132640" cy="157963"/>
              </a:xfrm>
              <a:custGeom>
                <a:avLst/>
                <a:gdLst>
                  <a:gd name="T0" fmla="*/ 0 w 110"/>
                  <a:gd name="T1" fmla="*/ 0 h 131"/>
                  <a:gd name="T2" fmla="*/ 110 w 110"/>
                  <a:gd name="T3" fmla="*/ 65 h 131"/>
                  <a:gd name="T4" fmla="*/ 0 w 110"/>
                  <a:gd name="T5" fmla="*/ 131 h 131"/>
                  <a:gd name="T6" fmla="*/ 0 w 110"/>
                  <a:gd name="T7" fmla="*/ 0 h 131"/>
                </a:gdLst>
                <a:ahLst/>
                <a:cxnLst>
                  <a:cxn ang="0">
                    <a:pos x="T0" y="T1"/>
                  </a:cxn>
                  <a:cxn ang="0">
                    <a:pos x="T2" y="T3"/>
                  </a:cxn>
                  <a:cxn ang="0">
                    <a:pos x="T4" y="T5"/>
                  </a:cxn>
                  <a:cxn ang="0">
                    <a:pos x="T6" y="T7"/>
                  </a:cxn>
                </a:cxnLst>
                <a:rect l="0" t="0" r="r" b="b"/>
                <a:pathLst>
                  <a:path w="110" h="131">
                    <a:moveTo>
                      <a:pt x="0" y="0"/>
                    </a:moveTo>
                    <a:lnTo>
                      <a:pt x="110" y="65"/>
                    </a:lnTo>
                    <a:lnTo>
                      <a:pt x="0" y="13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9" name="íšḻiḍè">
                <a:extLst>
                  <a:ext uri="{FF2B5EF4-FFF2-40B4-BE49-F238E27FC236}">
                    <a16:creationId xmlns:a16="http://schemas.microsoft.com/office/drawing/2014/main" id="{D80635A8-DCD6-46C4-99DB-CC754992AA21}"/>
                  </a:ext>
                </a:extLst>
              </p:cNvPr>
              <p:cNvSpPr/>
              <p:nvPr/>
            </p:nvSpPr>
            <p:spPr bwMode="auto">
              <a:xfrm>
                <a:off x="5968182" y="3673423"/>
                <a:ext cx="108524" cy="89231"/>
              </a:xfrm>
              <a:custGeom>
                <a:avLst/>
                <a:gdLst>
                  <a:gd name="T0" fmla="*/ 0 w 90"/>
                  <a:gd name="T1" fmla="*/ 66 h 74"/>
                  <a:gd name="T2" fmla="*/ 84 w 90"/>
                  <a:gd name="T3" fmla="*/ 0 h 74"/>
                  <a:gd name="T4" fmla="*/ 90 w 90"/>
                  <a:gd name="T5" fmla="*/ 8 h 74"/>
                  <a:gd name="T6" fmla="*/ 7 w 90"/>
                  <a:gd name="T7" fmla="*/ 74 h 74"/>
                  <a:gd name="T8" fmla="*/ 0 w 90"/>
                  <a:gd name="T9" fmla="*/ 66 h 74"/>
                </a:gdLst>
                <a:ahLst/>
                <a:cxnLst>
                  <a:cxn ang="0">
                    <a:pos x="T0" y="T1"/>
                  </a:cxn>
                  <a:cxn ang="0">
                    <a:pos x="T2" y="T3"/>
                  </a:cxn>
                  <a:cxn ang="0">
                    <a:pos x="T4" y="T5"/>
                  </a:cxn>
                  <a:cxn ang="0">
                    <a:pos x="T6" y="T7"/>
                  </a:cxn>
                  <a:cxn ang="0">
                    <a:pos x="T8" y="T9"/>
                  </a:cxn>
                </a:cxnLst>
                <a:rect l="0" t="0" r="r" b="b"/>
                <a:pathLst>
                  <a:path w="90" h="74">
                    <a:moveTo>
                      <a:pt x="0" y="66"/>
                    </a:moveTo>
                    <a:lnTo>
                      <a:pt x="84" y="0"/>
                    </a:lnTo>
                    <a:lnTo>
                      <a:pt x="90" y="8"/>
                    </a:lnTo>
                    <a:lnTo>
                      <a:pt x="7" y="74"/>
                    </a:lnTo>
                    <a:lnTo>
                      <a:pt x="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0" name="íšļïdè">
                <a:extLst>
                  <a:ext uri="{FF2B5EF4-FFF2-40B4-BE49-F238E27FC236}">
                    <a16:creationId xmlns:a16="http://schemas.microsoft.com/office/drawing/2014/main" id="{7D262DFA-E659-406E-A84B-91372E5B07EB}"/>
                  </a:ext>
                </a:extLst>
              </p:cNvPr>
              <p:cNvSpPr/>
              <p:nvPr/>
            </p:nvSpPr>
            <p:spPr bwMode="auto">
              <a:xfrm>
                <a:off x="6069471" y="3673423"/>
                <a:ext cx="109730" cy="89231"/>
              </a:xfrm>
              <a:custGeom>
                <a:avLst/>
                <a:gdLst>
                  <a:gd name="T0" fmla="*/ 84 w 91"/>
                  <a:gd name="T1" fmla="*/ 74 h 74"/>
                  <a:gd name="T2" fmla="*/ 0 w 91"/>
                  <a:gd name="T3" fmla="*/ 8 h 74"/>
                  <a:gd name="T4" fmla="*/ 6 w 91"/>
                  <a:gd name="T5" fmla="*/ 0 h 74"/>
                  <a:gd name="T6" fmla="*/ 91 w 91"/>
                  <a:gd name="T7" fmla="*/ 66 h 74"/>
                  <a:gd name="T8" fmla="*/ 84 w 91"/>
                  <a:gd name="T9" fmla="*/ 74 h 74"/>
                </a:gdLst>
                <a:ahLst/>
                <a:cxnLst>
                  <a:cxn ang="0">
                    <a:pos x="T0" y="T1"/>
                  </a:cxn>
                  <a:cxn ang="0">
                    <a:pos x="T2" y="T3"/>
                  </a:cxn>
                  <a:cxn ang="0">
                    <a:pos x="T4" y="T5"/>
                  </a:cxn>
                  <a:cxn ang="0">
                    <a:pos x="T6" y="T7"/>
                  </a:cxn>
                  <a:cxn ang="0">
                    <a:pos x="T8" y="T9"/>
                  </a:cxn>
                </a:cxnLst>
                <a:rect l="0" t="0" r="r" b="b"/>
                <a:pathLst>
                  <a:path w="91" h="74">
                    <a:moveTo>
                      <a:pt x="84" y="74"/>
                    </a:moveTo>
                    <a:lnTo>
                      <a:pt x="0" y="8"/>
                    </a:lnTo>
                    <a:lnTo>
                      <a:pt x="6" y="0"/>
                    </a:lnTo>
                    <a:lnTo>
                      <a:pt x="91" y="66"/>
                    </a:lnTo>
                    <a:lnTo>
                      <a:pt x="84"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1" name="ïṧḻîdé">
                <a:extLst>
                  <a:ext uri="{FF2B5EF4-FFF2-40B4-BE49-F238E27FC236}">
                    <a16:creationId xmlns:a16="http://schemas.microsoft.com/office/drawing/2014/main" id="{DFC69318-21AA-4AD1-BD55-549C20897FB8}"/>
                  </a:ext>
                </a:extLst>
              </p:cNvPr>
              <p:cNvSpPr/>
              <p:nvPr/>
            </p:nvSpPr>
            <p:spPr bwMode="auto">
              <a:xfrm>
                <a:off x="6067060" y="3549223"/>
                <a:ext cx="13264" cy="1290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2" name="ïşḻíḓe">
                <a:extLst>
                  <a:ext uri="{FF2B5EF4-FFF2-40B4-BE49-F238E27FC236}">
                    <a16:creationId xmlns:a16="http://schemas.microsoft.com/office/drawing/2014/main" id="{F3602905-44A4-4859-86EA-ADD8DB2A0CCF}"/>
                  </a:ext>
                </a:extLst>
              </p:cNvPr>
              <p:cNvSpPr/>
              <p:nvPr/>
            </p:nvSpPr>
            <p:spPr bwMode="auto">
              <a:xfrm>
                <a:off x="6020033" y="3496167"/>
                <a:ext cx="107318" cy="106112"/>
              </a:xfrm>
              <a:custGeom>
                <a:avLst/>
                <a:gdLst>
                  <a:gd name="T0" fmla="*/ 45 w 66"/>
                  <a:gd name="T1" fmla="*/ 44 h 66"/>
                  <a:gd name="T2" fmla="*/ 66 w 66"/>
                  <a:gd name="T3" fmla="*/ 66 h 66"/>
                  <a:gd name="T4" fmla="*/ 0 w 66"/>
                  <a:gd name="T5" fmla="*/ 66 h 66"/>
                  <a:gd name="T6" fmla="*/ 21 w 66"/>
                  <a:gd name="T7" fmla="*/ 44 h 66"/>
                  <a:gd name="T8" fmla="*/ 13 w 66"/>
                  <a:gd name="T9" fmla="*/ 24 h 66"/>
                  <a:gd name="T10" fmla="*/ 33 w 66"/>
                  <a:gd name="T11" fmla="*/ 0 h 66"/>
                  <a:gd name="T12" fmla="*/ 53 w 66"/>
                  <a:gd name="T13" fmla="*/ 24 h 66"/>
                  <a:gd name="T14" fmla="*/ 45 w 66"/>
                  <a:gd name="T15" fmla="*/ 44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6">
                    <a:moveTo>
                      <a:pt x="45" y="44"/>
                    </a:moveTo>
                    <a:cubicBezTo>
                      <a:pt x="55" y="48"/>
                      <a:pt x="63" y="56"/>
                      <a:pt x="66" y="66"/>
                    </a:cubicBezTo>
                    <a:cubicBezTo>
                      <a:pt x="0" y="66"/>
                      <a:pt x="0" y="66"/>
                      <a:pt x="0" y="66"/>
                    </a:cubicBezTo>
                    <a:cubicBezTo>
                      <a:pt x="3" y="56"/>
                      <a:pt x="11" y="48"/>
                      <a:pt x="21" y="44"/>
                    </a:cubicBezTo>
                    <a:cubicBezTo>
                      <a:pt x="16" y="40"/>
                      <a:pt x="13" y="33"/>
                      <a:pt x="13" y="24"/>
                    </a:cubicBezTo>
                    <a:cubicBezTo>
                      <a:pt x="13" y="11"/>
                      <a:pt x="22" y="0"/>
                      <a:pt x="33" y="0"/>
                    </a:cubicBezTo>
                    <a:cubicBezTo>
                      <a:pt x="44" y="0"/>
                      <a:pt x="53" y="11"/>
                      <a:pt x="53" y="24"/>
                    </a:cubicBezTo>
                    <a:cubicBezTo>
                      <a:pt x="53" y="33"/>
                      <a:pt x="50" y="40"/>
                      <a:pt x="45"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3" name="isḻíḑê">
                <a:extLst>
                  <a:ext uri="{FF2B5EF4-FFF2-40B4-BE49-F238E27FC236}">
                    <a16:creationId xmlns:a16="http://schemas.microsoft.com/office/drawing/2014/main" id="{60ACCA93-2E20-49B2-A585-DA3C6F504FAE}"/>
                  </a:ext>
                </a:extLst>
              </p:cNvPr>
              <p:cNvSpPr/>
              <p:nvPr/>
            </p:nvSpPr>
            <p:spPr bwMode="auto">
              <a:xfrm>
                <a:off x="5918744" y="3683069"/>
                <a:ext cx="106112" cy="107318"/>
              </a:xfrm>
              <a:custGeom>
                <a:avLst/>
                <a:gdLst>
                  <a:gd name="T0" fmla="*/ 44 w 66"/>
                  <a:gd name="T1" fmla="*/ 44 h 66"/>
                  <a:gd name="T2" fmla="*/ 66 w 66"/>
                  <a:gd name="T3" fmla="*/ 66 h 66"/>
                  <a:gd name="T4" fmla="*/ 0 w 66"/>
                  <a:gd name="T5" fmla="*/ 66 h 66"/>
                  <a:gd name="T6" fmla="*/ 21 w 66"/>
                  <a:gd name="T7" fmla="*/ 44 h 66"/>
                  <a:gd name="T8" fmla="*/ 13 w 66"/>
                  <a:gd name="T9" fmla="*/ 24 h 66"/>
                  <a:gd name="T10" fmla="*/ 33 w 66"/>
                  <a:gd name="T11" fmla="*/ 0 h 66"/>
                  <a:gd name="T12" fmla="*/ 53 w 66"/>
                  <a:gd name="T13" fmla="*/ 24 h 66"/>
                  <a:gd name="T14" fmla="*/ 44 w 66"/>
                  <a:gd name="T15" fmla="*/ 44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6">
                    <a:moveTo>
                      <a:pt x="44" y="44"/>
                    </a:moveTo>
                    <a:cubicBezTo>
                      <a:pt x="55" y="48"/>
                      <a:pt x="63" y="56"/>
                      <a:pt x="66" y="66"/>
                    </a:cubicBezTo>
                    <a:cubicBezTo>
                      <a:pt x="0" y="66"/>
                      <a:pt x="0" y="66"/>
                      <a:pt x="0" y="66"/>
                    </a:cubicBezTo>
                    <a:cubicBezTo>
                      <a:pt x="2" y="56"/>
                      <a:pt x="10" y="48"/>
                      <a:pt x="21" y="44"/>
                    </a:cubicBezTo>
                    <a:cubicBezTo>
                      <a:pt x="16" y="40"/>
                      <a:pt x="13" y="32"/>
                      <a:pt x="13" y="24"/>
                    </a:cubicBezTo>
                    <a:cubicBezTo>
                      <a:pt x="13" y="11"/>
                      <a:pt x="22" y="0"/>
                      <a:pt x="33" y="0"/>
                    </a:cubicBezTo>
                    <a:cubicBezTo>
                      <a:pt x="44" y="0"/>
                      <a:pt x="53" y="11"/>
                      <a:pt x="53" y="24"/>
                    </a:cubicBezTo>
                    <a:cubicBezTo>
                      <a:pt x="53" y="32"/>
                      <a:pt x="49" y="40"/>
                      <a:pt x="44"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4" name="íŝļïḑê">
                <a:extLst>
                  <a:ext uri="{FF2B5EF4-FFF2-40B4-BE49-F238E27FC236}">
                    <a16:creationId xmlns:a16="http://schemas.microsoft.com/office/drawing/2014/main" id="{11FF433E-7057-45D3-A01C-088D10075E83}"/>
                  </a:ext>
                </a:extLst>
              </p:cNvPr>
              <p:cNvSpPr/>
              <p:nvPr/>
            </p:nvSpPr>
            <p:spPr bwMode="auto">
              <a:xfrm>
                <a:off x="6122528" y="3683069"/>
                <a:ext cx="106112" cy="107318"/>
              </a:xfrm>
              <a:custGeom>
                <a:avLst/>
                <a:gdLst>
                  <a:gd name="T0" fmla="*/ 45 w 66"/>
                  <a:gd name="T1" fmla="*/ 44 h 66"/>
                  <a:gd name="T2" fmla="*/ 66 w 66"/>
                  <a:gd name="T3" fmla="*/ 66 h 66"/>
                  <a:gd name="T4" fmla="*/ 0 w 66"/>
                  <a:gd name="T5" fmla="*/ 66 h 66"/>
                  <a:gd name="T6" fmla="*/ 22 w 66"/>
                  <a:gd name="T7" fmla="*/ 44 h 66"/>
                  <a:gd name="T8" fmla="*/ 13 w 66"/>
                  <a:gd name="T9" fmla="*/ 24 h 66"/>
                  <a:gd name="T10" fmla="*/ 33 w 66"/>
                  <a:gd name="T11" fmla="*/ 0 h 66"/>
                  <a:gd name="T12" fmla="*/ 53 w 66"/>
                  <a:gd name="T13" fmla="*/ 24 h 66"/>
                  <a:gd name="T14" fmla="*/ 45 w 66"/>
                  <a:gd name="T15" fmla="*/ 44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6">
                    <a:moveTo>
                      <a:pt x="45" y="44"/>
                    </a:moveTo>
                    <a:cubicBezTo>
                      <a:pt x="56" y="48"/>
                      <a:pt x="64" y="56"/>
                      <a:pt x="66" y="66"/>
                    </a:cubicBezTo>
                    <a:cubicBezTo>
                      <a:pt x="0" y="66"/>
                      <a:pt x="0" y="66"/>
                      <a:pt x="0" y="66"/>
                    </a:cubicBezTo>
                    <a:cubicBezTo>
                      <a:pt x="3" y="56"/>
                      <a:pt x="11" y="48"/>
                      <a:pt x="22" y="44"/>
                    </a:cubicBezTo>
                    <a:cubicBezTo>
                      <a:pt x="17" y="40"/>
                      <a:pt x="13" y="32"/>
                      <a:pt x="13" y="24"/>
                    </a:cubicBezTo>
                    <a:cubicBezTo>
                      <a:pt x="13" y="11"/>
                      <a:pt x="22" y="0"/>
                      <a:pt x="33" y="0"/>
                    </a:cubicBezTo>
                    <a:cubicBezTo>
                      <a:pt x="44" y="0"/>
                      <a:pt x="53" y="11"/>
                      <a:pt x="53" y="24"/>
                    </a:cubicBezTo>
                    <a:cubicBezTo>
                      <a:pt x="53" y="32"/>
                      <a:pt x="50" y="40"/>
                      <a:pt x="45"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5" name="iṡḷîḓe">
                <a:extLst>
                  <a:ext uri="{FF2B5EF4-FFF2-40B4-BE49-F238E27FC236}">
                    <a16:creationId xmlns:a16="http://schemas.microsoft.com/office/drawing/2014/main" id="{26EFF6D2-DE74-4DA5-B43E-93622FD1DAFD}"/>
                  </a:ext>
                </a:extLst>
              </p:cNvPr>
              <p:cNvSpPr/>
              <p:nvPr/>
            </p:nvSpPr>
            <p:spPr bwMode="auto">
              <a:xfrm>
                <a:off x="6041738" y="3644483"/>
                <a:ext cx="63909" cy="6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6" name="iśľïdè">
                <a:extLst>
                  <a:ext uri="{FF2B5EF4-FFF2-40B4-BE49-F238E27FC236}">
                    <a16:creationId xmlns:a16="http://schemas.microsoft.com/office/drawing/2014/main" id="{66F0FA1C-93F8-4B78-AF71-F23E4D84400A}"/>
                  </a:ext>
                </a:extLst>
              </p:cNvPr>
              <p:cNvSpPr/>
              <p:nvPr/>
            </p:nvSpPr>
            <p:spPr bwMode="auto">
              <a:xfrm>
                <a:off x="6823110" y="3470845"/>
                <a:ext cx="132640" cy="154345"/>
              </a:xfrm>
              <a:custGeom>
                <a:avLst/>
                <a:gdLst>
                  <a:gd name="T0" fmla="*/ 0 w 110"/>
                  <a:gd name="T1" fmla="*/ 21 h 128"/>
                  <a:gd name="T2" fmla="*/ 24 w 110"/>
                  <a:gd name="T3" fmla="*/ 0 h 128"/>
                  <a:gd name="T4" fmla="*/ 110 w 110"/>
                  <a:gd name="T5" fmla="*/ 108 h 128"/>
                  <a:gd name="T6" fmla="*/ 86 w 110"/>
                  <a:gd name="T7" fmla="*/ 128 h 128"/>
                  <a:gd name="T8" fmla="*/ 0 w 110"/>
                  <a:gd name="T9" fmla="*/ 21 h 128"/>
                </a:gdLst>
                <a:ahLst/>
                <a:cxnLst>
                  <a:cxn ang="0">
                    <a:pos x="T0" y="T1"/>
                  </a:cxn>
                  <a:cxn ang="0">
                    <a:pos x="T2" y="T3"/>
                  </a:cxn>
                  <a:cxn ang="0">
                    <a:pos x="T4" y="T5"/>
                  </a:cxn>
                  <a:cxn ang="0">
                    <a:pos x="T6" y="T7"/>
                  </a:cxn>
                  <a:cxn ang="0">
                    <a:pos x="T8" y="T9"/>
                  </a:cxn>
                </a:cxnLst>
                <a:rect l="0" t="0" r="r" b="b"/>
                <a:pathLst>
                  <a:path w="110" h="128">
                    <a:moveTo>
                      <a:pt x="0" y="21"/>
                    </a:moveTo>
                    <a:lnTo>
                      <a:pt x="24" y="0"/>
                    </a:lnTo>
                    <a:lnTo>
                      <a:pt x="110" y="108"/>
                    </a:lnTo>
                    <a:lnTo>
                      <a:pt x="86" y="128"/>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7" name="îŝ1îďe">
                <a:extLst>
                  <a:ext uri="{FF2B5EF4-FFF2-40B4-BE49-F238E27FC236}">
                    <a16:creationId xmlns:a16="http://schemas.microsoft.com/office/drawing/2014/main" id="{1C14F4BC-D897-4566-9240-68E23CE8693F}"/>
                  </a:ext>
                </a:extLst>
              </p:cNvPr>
              <p:cNvSpPr/>
              <p:nvPr/>
            </p:nvSpPr>
            <p:spPr bwMode="auto">
              <a:xfrm>
                <a:off x="6832757" y="3482903"/>
                <a:ext cx="113347" cy="131435"/>
              </a:xfrm>
              <a:custGeom>
                <a:avLst/>
                <a:gdLst>
                  <a:gd name="T0" fmla="*/ 0 w 94"/>
                  <a:gd name="T1" fmla="*/ 12 h 109"/>
                  <a:gd name="T2" fmla="*/ 79 w 94"/>
                  <a:gd name="T3" fmla="*/ 109 h 109"/>
                  <a:gd name="T4" fmla="*/ 94 w 94"/>
                  <a:gd name="T5" fmla="*/ 96 h 109"/>
                  <a:gd name="T6" fmla="*/ 16 w 94"/>
                  <a:gd name="T7" fmla="*/ 0 h 109"/>
                  <a:gd name="T8" fmla="*/ 0 w 94"/>
                  <a:gd name="T9" fmla="*/ 12 h 109"/>
                </a:gdLst>
                <a:ahLst/>
                <a:cxnLst>
                  <a:cxn ang="0">
                    <a:pos x="T0" y="T1"/>
                  </a:cxn>
                  <a:cxn ang="0">
                    <a:pos x="T2" y="T3"/>
                  </a:cxn>
                  <a:cxn ang="0">
                    <a:pos x="T4" y="T5"/>
                  </a:cxn>
                  <a:cxn ang="0">
                    <a:pos x="T6" y="T7"/>
                  </a:cxn>
                  <a:cxn ang="0">
                    <a:pos x="T8" y="T9"/>
                  </a:cxn>
                </a:cxnLst>
                <a:rect l="0" t="0" r="r" b="b"/>
                <a:pathLst>
                  <a:path w="94" h="109">
                    <a:moveTo>
                      <a:pt x="0" y="12"/>
                    </a:moveTo>
                    <a:lnTo>
                      <a:pt x="79" y="109"/>
                    </a:lnTo>
                    <a:lnTo>
                      <a:pt x="94" y="96"/>
                    </a:lnTo>
                    <a:lnTo>
                      <a:pt x="16" y="0"/>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8" name="ïšlîdè">
                <a:extLst>
                  <a:ext uri="{FF2B5EF4-FFF2-40B4-BE49-F238E27FC236}">
                    <a16:creationId xmlns:a16="http://schemas.microsoft.com/office/drawing/2014/main" id="{18705CB9-B2F4-4DFC-A22E-7C27E545F570}"/>
                  </a:ext>
                </a:extLst>
              </p:cNvPr>
              <p:cNvSpPr/>
              <p:nvPr/>
            </p:nvSpPr>
            <p:spPr bwMode="auto">
              <a:xfrm>
                <a:off x="6780906" y="3425024"/>
                <a:ext cx="100083" cy="100083"/>
              </a:xfrm>
              <a:custGeom>
                <a:avLst/>
                <a:gdLst>
                  <a:gd name="T0" fmla="*/ 26 w 62"/>
                  <a:gd name="T1" fmla="*/ 1 h 62"/>
                  <a:gd name="T2" fmla="*/ 52 w 62"/>
                  <a:gd name="T3" fmla="*/ 12 h 62"/>
                  <a:gd name="T4" fmla="*/ 47 w 62"/>
                  <a:gd name="T5" fmla="*/ 52 h 62"/>
                  <a:gd name="T6" fmla="*/ 7 w 62"/>
                  <a:gd name="T7" fmla="*/ 47 h 62"/>
                  <a:gd name="T8" fmla="*/ 3 w 62"/>
                  <a:gd name="T9" fmla="*/ 20 h 62"/>
                  <a:gd name="T10" fmla="*/ 13 w 62"/>
                  <a:gd name="T11" fmla="*/ 33 h 62"/>
                  <a:gd name="T12" fmla="*/ 18 w 62"/>
                  <a:gd name="T13" fmla="*/ 39 h 62"/>
                  <a:gd name="T14" fmla="*/ 27 w 62"/>
                  <a:gd name="T15" fmla="*/ 38 h 62"/>
                  <a:gd name="T16" fmla="*/ 35 w 62"/>
                  <a:gd name="T17" fmla="*/ 37 h 62"/>
                  <a:gd name="T18" fmla="*/ 38 w 62"/>
                  <a:gd name="T19" fmla="*/ 29 h 62"/>
                  <a:gd name="T20" fmla="*/ 41 w 62"/>
                  <a:gd name="T21" fmla="*/ 21 h 62"/>
                  <a:gd name="T22" fmla="*/ 36 w 62"/>
                  <a:gd name="T23" fmla="*/ 14 h 62"/>
                  <a:gd name="T24" fmla="*/ 26 w 62"/>
                  <a:gd name="T25"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2">
                    <a:moveTo>
                      <a:pt x="26" y="1"/>
                    </a:moveTo>
                    <a:cubicBezTo>
                      <a:pt x="35" y="0"/>
                      <a:pt x="45" y="4"/>
                      <a:pt x="52" y="12"/>
                    </a:cubicBezTo>
                    <a:cubicBezTo>
                      <a:pt x="62" y="24"/>
                      <a:pt x="60" y="42"/>
                      <a:pt x="47" y="52"/>
                    </a:cubicBezTo>
                    <a:cubicBezTo>
                      <a:pt x="35" y="62"/>
                      <a:pt x="17" y="60"/>
                      <a:pt x="7" y="47"/>
                    </a:cubicBezTo>
                    <a:cubicBezTo>
                      <a:pt x="1" y="39"/>
                      <a:pt x="0" y="29"/>
                      <a:pt x="3" y="20"/>
                    </a:cubicBezTo>
                    <a:cubicBezTo>
                      <a:pt x="13" y="33"/>
                      <a:pt x="13" y="33"/>
                      <a:pt x="13" y="33"/>
                    </a:cubicBezTo>
                    <a:cubicBezTo>
                      <a:pt x="18" y="39"/>
                      <a:pt x="18" y="39"/>
                      <a:pt x="18" y="39"/>
                    </a:cubicBezTo>
                    <a:cubicBezTo>
                      <a:pt x="27" y="38"/>
                      <a:pt x="27" y="38"/>
                      <a:pt x="27" y="38"/>
                    </a:cubicBezTo>
                    <a:cubicBezTo>
                      <a:pt x="35" y="37"/>
                      <a:pt x="35" y="37"/>
                      <a:pt x="35" y="37"/>
                    </a:cubicBezTo>
                    <a:cubicBezTo>
                      <a:pt x="38" y="29"/>
                      <a:pt x="38" y="29"/>
                      <a:pt x="38" y="29"/>
                    </a:cubicBezTo>
                    <a:cubicBezTo>
                      <a:pt x="41" y="21"/>
                      <a:pt x="41" y="21"/>
                      <a:pt x="41" y="21"/>
                    </a:cubicBezTo>
                    <a:cubicBezTo>
                      <a:pt x="36" y="14"/>
                      <a:pt x="36" y="14"/>
                      <a:pt x="36" y="14"/>
                    </a:cubicBezTo>
                    <a:lnTo>
                      <a:pt x="26"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9" name="îşlîḑè">
                <a:extLst>
                  <a:ext uri="{FF2B5EF4-FFF2-40B4-BE49-F238E27FC236}">
                    <a16:creationId xmlns:a16="http://schemas.microsoft.com/office/drawing/2014/main" id="{50F8B3B9-2270-4AEC-8E03-A44B64AC8765}"/>
                  </a:ext>
                </a:extLst>
              </p:cNvPr>
              <p:cNvSpPr/>
              <p:nvPr/>
            </p:nvSpPr>
            <p:spPr bwMode="auto">
              <a:xfrm>
                <a:off x="6899077" y="3572134"/>
                <a:ext cx="100083" cy="100083"/>
              </a:xfrm>
              <a:custGeom>
                <a:avLst/>
                <a:gdLst>
                  <a:gd name="T0" fmla="*/ 59 w 62"/>
                  <a:gd name="T1" fmla="*/ 42 h 62"/>
                  <a:gd name="T2" fmla="*/ 54 w 62"/>
                  <a:gd name="T3" fmla="*/ 15 h 62"/>
                  <a:gd name="T4" fmla="*/ 14 w 62"/>
                  <a:gd name="T5" fmla="*/ 10 h 62"/>
                  <a:gd name="T6" fmla="*/ 10 w 62"/>
                  <a:gd name="T7" fmla="*/ 50 h 62"/>
                  <a:gd name="T8" fmla="*/ 35 w 62"/>
                  <a:gd name="T9" fmla="*/ 61 h 62"/>
                  <a:gd name="T10" fmla="*/ 25 w 62"/>
                  <a:gd name="T11" fmla="*/ 48 h 62"/>
                  <a:gd name="T12" fmla="*/ 20 w 62"/>
                  <a:gd name="T13" fmla="*/ 41 h 62"/>
                  <a:gd name="T14" fmla="*/ 23 w 62"/>
                  <a:gd name="T15" fmla="*/ 33 h 62"/>
                  <a:gd name="T16" fmla="*/ 26 w 62"/>
                  <a:gd name="T17" fmla="*/ 25 h 62"/>
                  <a:gd name="T18" fmla="*/ 35 w 62"/>
                  <a:gd name="T19" fmla="*/ 24 h 62"/>
                  <a:gd name="T20" fmla="*/ 43 w 62"/>
                  <a:gd name="T21" fmla="*/ 23 h 62"/>
                  <a:gd name="T22" fmla="*/ 48 w 62"/>
                  <a:gd name="T23" fmla="*/ 29 h 62"/>
                  <a:gd name="T24" fmla="*/ 59 w 62"/>
                  <a:gd name="T25" fmla="*/ 4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2">
                    <a:moveTo>
                      <a:pt x="59" y="42"/>
                    </a:moveTo>
                    <a:cubicBezTo>
                      <a:pt x="62" y="33"/>
                      <a:pt x="60" y="23"/>
                      <a:pt x="54" y="15"/>
                    </a:cubicBezTo>
                    <a:cubicBezTo>
                      <a:pt x="44" y="2"/>
                      <a:pt x="26" y="0"/>
                      <a:pt x="14" y="10"/>
                    </a:cubicBezTo>
                    <a:cubicBezTo>
                      <a:pt x="2" y="20"/>
                      <a:pt x="0" y="38"/>
                      <a:pt x="10" y="50"/>
                    </a:cubicBezTo>
                    <a:cubicBezTo>
                      <a:pt x="16" y="58"/>
                      <a:pt x="26" y="62"/>
                      <a:pt x="35" y="61"/>
                    </a:cubicBezTo>
                    <a:cubicBezTo>
                      <a:pt x="25" y="48"/>
                      <a:pt x="25" y="48"/>
                      <a:pt x="25" y="48"/>
                    </a:cubicBezTo>
                    <a:cubicBezTo>
                      <a:pt x="20" y="41"/>
                      <a:pt x="20" y="41"/>
                      <a:pt x="20" y="41"/>
                    </a:cubicBezTo>
                    <a:cubicBezTo>
                      <a:pt x="23" y="33"/>
                      <a:pt x="23" y="33"/>
                      <a:pt x="23" y="33"/>
                    </a:cubicBezTo>
                    <a:cubicBezTo>
                      <a:pt x="26" y="25"/>
                      <a:pt x="26" y="25"/>
                      <a:pt x="26" y="25"/>
                    </a:cubicBezTo>
                    <a:cubicBezTo>
                      <a:pt x="35" y="24"/>
                      <a:pt x="35" y="24"/>
                      <a:pt x="35" y="24"/>
                    </a:cubicBezTo>
                    <a:cubicBezTo>
                      <a:pt x="43" y="23"/>
                      <a:pt x="43" y="23"/>
                      <a:pt x="43" y="23"/>
                    </a:cubicBezTo>
                    <a:cubicBezTo>
                      <a:pt x="48" y="29"/>
                      <a:pt x="48" y="29"/>
                      <a:pt x="48" y="29"/>
                    </a:cubicBezTo>
                    <a:lnTo>
                      <a:pt x="59"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0" name="ïş1iḑé">
                <a:extLst>
                  <a:ext uri="{FF2B5EF4-FFF2-40B4-BE49-F238E27FC236}">
                    <a16:creationId xmlns:a16="http://schemas.microsoft.com/office/drawing/2014/main" id="{9838D7A0-16AA-4EB9-A763-F61142FB47EA}"/>
                  </a:ext>
                </a:extLst>
              </p:cNvPr>
              <p:cNvSpPr/>
              <p:nvPr/>
            </p:nvSpPr>
            <p:spPr bwMode="auto">
              <a:xfrm>
                <a:off x="6907518" y="3579369"/>
                <a:ext cx="81996" cy="80790"/>
              </a:xfrm>
              <a:custGeom>
                <a:avLst/>
                <a:gdLst>
                  <a:gd name="T0" fmla="*/ 51 w 51"/>
                  <a:gd name="T1" fmla="*/ 26 h 50"/>
                  <a:gd name="T2" fmla="*/ 45 w 51"/>
                  <a:gd name="T3" fmla="*/ 12 h 50"/>
                  <a:gd name="T4" fmla="*/ 12 w 51"/>
                  <a:gd name="T5" fmla="*/ 9 h 50"/>
                  <a:gd name="T6" fmla="*/ 8 w 51"/>
                  <a:gd name="T7" fmla="*/ 42 h 50"/>
                  <a:gd name="T8" fmla="*/ 20 w 51"/>
                  <a:gd name="T9" fmla="*/ 50 h 50"/>
                  <a:gd name="T10" fmla="*/ 10 w 51"/>
                  <a:gd name="T11" fmla="*/ 37 h 50"/>
                  <a:gd name="T12" fmla="*/ 18 w 51"/>
                  <a:gd name="T13" fmla="*/ 16 h 50"/>
                  <a:gd name="T14" fmla="*/ 40 w 51"/>
                  <a:gd name="T15" fmla="*/ 13 h 50"/>
                  <a:gd name="T16" fmla="*/ 51 w 51"/>
                  <a:gd name="T17" fmla="*/ 2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0">
                    <a:moveTo>
                      <a:pt x="51" y="26"/>
                    </a:moveTo>
                    <a:cubicBezTo>
                      <a:pt x="50" y="21"/>
                      <a:pt x="49" y="16"/>
                      <a:pt x="45" y="12"/>
                    </a:cubicBezTo>
                    <a:cubicBezTo>
                      <a:pt x="37" y="2"/>
                      <a:pt x="22" y="0"/>
                      <a:pt x="12" y="9"/>
                    </a:cubicBezTo>
                    <a:cubicBezTo>
                      <a:pt x="2" y="17"/>
                      <a:pt x="0" y="32"/>
                      <a:pt x="8" y="42"/>
                    </a:cubicBezTo>
                    <a:cubicBezTo>
                      <a:pt x="11" y="46"/>
                      <a:pt x="16" y="49"/>
                      <a:pt x="20" y="50"/>
                    </a:cubicBezTo>
                    <a:cubicBezTo>
                      <a:pt x="10" y="37"/>
                      <a:pt x="10" y="37"/>
                      <a:pt x="10" y="37"/>
                    </a:cubicBezTo>
                    <a:cubicBezTo>
                      <a:pt x="18" y="16"/>
                      <a:pt x="18" y="16"/>
                      <a:pt x="18" y="16"/>
                    </a:cubicBezTo>
                    <a:cubicBezTo>
                      <a:pt x="40" y="13"/>
                      <a:pt x="40" y="13"/>
                      <a:pt x="40" y="13"/>
                    </a:cubicBez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1" name="ïs1ïḋè">
                <a:extLst>
                  <a:ext uri="{FF2B5EF4-FFF2-40B4-BE49-F238E27FC236}">
                    <a16:creationId xmlns:a16="http://schemas.microsoft.com/office/drawing/2014/main" id="{7027829C-01BF-4697-8B1E-08F92A93C795}"/>
                  </a:ext>
                </a:extLst>
              </p:cNvPr>
              <p:cNvSpPr/>
              <p:nvPr/>
            </p:nvSpPr>
            <p:spPr bwMode="auto">
              <a:xfrm>
                <a:off x="6790553" y="3434670"/>
                <a:ext cx="80790" cy="80790"/>
              </a:xfrm>
              <a:custGeom>
                <a:avLst/>
                <a:gdLst>
                  <a:gd name="T0" fmla="*/ 0 w 50"/>
                  <a:gd name="T1" fmla="*/ 25 h 50"/>
                  <a:gd name="T2" fmla="*/ 5 w 50"/>
                  <a:gd name="T3" fmla="*/ 38 h 50"/>
                  <a:gd name="T4" fmla="*/ 38 w 50"/>
                  <a:gd name="T5" fmla="*/ 42 h 50"/>
                  <a:gd name="T6" fmla="*/ 42 w 50"/>
                  <a:gd name="T7" fmla="*/ 9 h 50"/>
                  <a:gd name="T8" fmla="*/ 30 w 50"/>
                  <a:gd name="T9" fmla="*/ 0 h 50"/>
                  <a:gd name="T10" fmla="*/ 40 w 50"/>
                  <a:gd name="T11" fmla="*/ 14 h 50"/>
                  <a:gd name="T12" fmla="*/ 32 w 50"/>
                  <a:gd name="T13" fmla="*/ 35 h 50"/>
                  <a:gd name="T14" fmla="*/ 10 w 50"/>
                  <a:gd name="T15" fmla="*/ 38 h 50"/>
                  <a:gd name="T16" fmla="*/ 0 w 50"/>
                  <a:gd name="T1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0">
                    <a:moveTo>
                      <a:pt x="0" y="25"/>
                    </a:moveTo>
                    <a:cubicBezTo>
                      <a:pt x="0" y="30"/>
                      <a:pt x="2" y="34"/>
                      <a:pt x="5" y="38"/>
                    </a:cubicBezTo>
                    <a:cubicBezTo>
                      <a:pt x="13" y="49"/>
                      <a:pt x="28" y="50"/>
                      <a:pt x="38" y="42"/>
                    </a:cubicBezTo>
                    <a:cubicBezTo>
                      <a:pt x="49" y="34"/>
                      <a:pt x="50" y="19"/>
                      <a:pt x="42" y="9"/>
                    </a:cubicBezTo>
                    <a:cubicBezTo>
                      <a:pt x="39" y="5"/>
                      <a:pt x="35" y="2"/>
                      <a:pt x="30" y="0"/>
                    </a:cubicBezTo>
                    <a:cubicBezTo>
                      <a:pt x="40" y="14"/>
                      <a:pt x="40" y="14"/>
                      <a:pt x="40" y="14"/>
                    </a:cubicBezTo>
                    <a:cubicBezTo>
                      <a:pt x="32" y="35"/>
                      <a:pt x="32" y="35"/>
                      <a:pt x="32" y="35"/>
                    </a:cubicBezTo>
                    <a:cubicBezTo>
                      <a:pt x="10" y="38"/>
                      <a:pt x="10" y="38"/>
                      <a:pt x="10" y="38"/>
                    </a:cubicBez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2" name="îṡ1íďê">
                <a:extLst>
                  <a:ext uri="{FF2B5EF4-FFF2-40B4-BE49-F238E27FC236}">
                    <a16:creationId xmlns:a16="http://schemas.microsoft.com/office/drawing/2014/main" id="{C6CA86FD-69B8-4935-8A94-40CEB1852399}"/>
                  </a:ext>
                </a:extLst>
              </p:cNvPr>
              <p:cNvSpPr/>
              <p:nvPr/>
            </p:nvSpPr>
            <p:spPr bwMode="auto">
              <a:xfrm>
                <a:off x="7637040" y="2275875"/>
                <a:ext cx="149522" cy="138669"/>
              </a:xfrm>
              <a:custGeom>
                <a:avLst/>
                <a:gdLst>
                  <a:gd name="T0" fmla="*/ 16 w 92"/>
                  <a:gd name="T1" fmla="*/ 86 h 86"/>
                  <a:gd name="T2" fmla="*/ 31 w 92"/>
                  <a:gd name="T3" fmla="*/ 71 h 86"/>
                  <a:gd name="T4" fmla="*/ 31 w 92"/>
                  <a:gd name="T5" fmla="*/ 71 h 86"/>
                  <a:gd name="T6" fmla="*/ 31 w 92"/>
                  <a:gd name="T7" fmla="*/ 20 h 86"/>
                  <a:gd name="T8" fmla="*/ 82 w 92"/>
                  <a:gd name="T9" fmla="*/ 20 h 86"/>
                  <a:gd name="T10" fmla="*/ 82 w 92"/>
                  <a:gd name="T11" fmla="*/ 56 h 86"/>
                  <a:gd name="T12" fmla="*/ 76 w 92"/>
                  <a:gd name="T13" fmla="*/ 55 h 86"/>
                  <a:gd name="T14" fmla="*/ 60 w 92"/>
                  <a:gd name="T15" fmla="*/ 71 h 86"/>
                  <a:gd name="T16" fmla="*/ 76 w 92"/>
                  <a:gd name="T17" fmla="*/ 86 h 86"/>
                  <a:gd name="T18" fmla="*/ 92 w 92"/>
                  <a:gd name="T19" fmla="*/ 71 h 86"/>
                  <a:gd name="T20" fmla="*/ 92 w 92"/>
                  <a:gd name="T21" fmla="*/ 71 h 86"/>
                  <a:gd name="T22" fmla="*/ 92 w 92"/>
                  <a:gd name="T23" fmla="*/ 71 h 86"/>
                  <a:gd name="T24" fmla="*/ 92 w 92"/>
                  <a:gd name="T25" fmla="*/ 20 h 86"/>
                  <a:gd name="T26" fmla="*/ 92 w 92"/>
                  <a:gd name="T27" fmla="*/ 0 h 86"/>
                  <a:gd name="T28" fmla="*/ 82 w 92"/>
                  <a:gd name="T29" fmla="*/ 0 h 86"/>
                  <a:gd name="T30" fmla="*/ 31 w 92"/>
                  <a:gd name="T31" fmla="*/ 0 h 86"/>
                  <a:gd name="T32" fmla="*/ 21 w 92"/>
                  <a:gd name="T33" fmla="*/ 0 h 86"/>
                  <a:gd name="T34" fmla="*/ 21 w 92"/>
                  <a:gd name="T35" fmla="*/ 20 h 86"/>
                  <a:gd name="T36" fmla="*/ 21 w 92"/>
                  <a:gd name="T37" fmla="*/ 56 h 86"/>
                  <a:gd name="T38" fmla="*/ 16 w 92"/>
                  <a:gd name="T39" fmla="*/ 55 h 86"/>
                  <a:gd name="T40" fmla="*/ 0 w 92"/>
                  <a:gd name="T41" fmla="*/ 71 h 86"/>
                  <a:gd name="T42" fmla="*/ 16 w 92"/>
                  <a:gd name="T4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86">
                    <a:moveTo>
                      <a:pt x="16" y="86"/>
                    </a:moveTo>
                    <a:cubicBezTo>
                      <a:pt x="24" y="86"/>
                      <a:pt x="31" y="79"/>
                      <a:pt x="31" y="71"/>
                    </a:cubicBezTo>
                    <a:cubicBezTo>
                      <a:pt x="31" y="71"/>
                      <a:pt x="31" y="71"/>
                      <a:pt x="31" y="71"/>
                    </a:cubicBezTo>
                    <a:cubicBezTo>
                      <a:pt x="31" y="20"/>
                      <a:pt x="31" y="20"/>
                      <a:pt x="31" y="20"/>
                    </a:cubicBezTo>
                    <a:cubicBezTo>
                      <a:pt x="82" y="20"/>
                      <a:pt x="82" y="20"/>
                      <a:pt x="82" y="20"/>
                    </a:cubicBezTo>
                    <a:cubicBezTo>
                      <a:pt x="82" y="56"/>
                      <a:pt x="82" y="56"/>
                      <a:pt x="82" y="56"/>
                    </a:cubicBezTo>
                    <a:cubicBezTo>
                      <a:pt x="80" y="55"/>
                      <a:pt x="78" y="55"/>
                      <a:pt x="76" y="55"/>
                    </a:cubicBezTo>
                    <a:cubicBezTo>
                      <a:pt x="67" y="55"/>
                      <a:pt x="60" y="62"/>
                      <a:pt x="60" y="71"/>
                    </a:cubicBezTo>
                    <a:cubicBezTo>
                      <a:pt x="60" y="79"/>
                      <a:pt x="67" y="86"/>
                      <a:pt x="76" y="86"/>
                    </a:cubicBezTo>
                    <a:cubicBezTo>
                      <a:pt x="85" y="86"/>
                      <a:pt x="92" y="79"/>
                      <a:pt x="92" y="71"/>
                    </a:cubicBezTo>
                    <a:cubicBezTo>
                      <a:pt x="92" y="71"/>
                      <a:pt x="92" y="71"/>
                      <a:pt x="92" y="71"/>
                    </a:cubicBezTo>
                    <a:cubicBezTo>
                      <a:pt x="92" y="71"/>
                      <a:pt x="92" y="71"/>
                      <a:pt x="92" y="71"/>
                    </a:cubicBezTo>
                    <a:cubicBezTo>
                      <a:pt x="92" y="20"/>
                      <a:pt x="92" y="20"/>
                      <a:pt x="92" y="20"/>
                    </a:cubicBezTo>
                    <a:cubicBezTo>
                      <a:pt x="92" y="0"/>
                      <a:pt x="92" y="0"/>
                      <a:pt x="92" y="0"/>
                    </a:cubicBezTo>
                    <a:cubicBezTo>
                      <a:pt x="82" y="0"/>
                      <a:pt x="82" y="0"/>
                      <a:pt x="82" y="0"/>
                    </a:cubicBezTo>
                    <a:cubicBezTo>
                      <a:pt x="31" y="0"/>
                      <a:pt x="31" y="0"/>
                      <a:pt x="31" y="0"/>
                    </a:cubicBezTo>
                    <a:cubicBezTo>
                      <a:pt x="21" y="0"/>
                      <a:pt x="21" y="0"/>
                      <a:pt x="21" y="0"/>
                    </a:cubicBezTo>
                    <a:cubicBezTo>
                      <a:pt x="21" y="20"/>
                      <a:pt x="21" y="20"/>
                      <a:pt x="21" y="20"/>
                    </a:cubicBezTo>
                    <a:cubicBezTo>
                      <a:pt x="21" y="56"/>
                      <a:pt x="21" y="56"/>
                      <a:pt x="21" y="56"/>
                    </a:cubicBezTo>
                    <a:cubicBezTo>
                      <a:pt x="20" y="55"/>
                      <a:pt x="18" y="55"/>
                      <a:pt x="16" y="55"/>
                    </a:cubicBezTo>
                    <a:cubicBezTo>
                      <a:pt x="7" y="55"/>
                      <a:pt x="0" y="62"/>
                      <a:pt x="0" y="71"/>
                    </a:cubicBezTo>
                    <a:cubicBezTo>
                      <a:pt x="0" y="79"/>
                      <a:pt x="7" y="86"/>
                      <a:pt x="16" y="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3" name="ïṥḷídé">
                <a:extLst>
                  <a:ext uri="{FF2B5EF4-FFF2-40B4-BE49-F238E27FC236}">
                    <a16:creationId xmlns:a16="http://schemas.microsoft.com/office/drawing/2014/main" id="{9561E3CD-2246-498C-990E-B440C4C7E7D3}"/>
                  </a:ext>
                </a:extLst>
              </p:cNvPr>
              <p:cNvSpPr/>
              <p:nvPr/>
            </p:nvSpPr>
            <p:spPr bwMode="auto">
              <a:xfrm>
                <a:off x="4422319" y="2232466"/>
                <a:ext cx="141081" cy="104906"/>
              </a:xfrm>
              <a:custGeom>
                <a:avLst/>
                <a:gdLst>
                  <a:gd name="T0" fmla="*/ 44 w 87"/>
                  <a:gd name="T1" fmla="*/ 0 h 65"/>
                  <a:gd name="T2" fmla="*/ 0 w 87"/>
                  <a:gd name="T3" fmla="*/ 43 h 65"/>
                  <a:gd name="T4" fmla="*/ 5 w 87"/>
                  <a:gd name="T5" fmla="*/ 64 h 65"/>
                  <a:gd name="T6" fmla="*/ 5 w 87"/>
                  <a:gd name="T7" fmla="*/ 53 h 65"/>
                  <a:gd name="T8" fmla="*/ 7 w 87"/>
                  <a:gd name="T9" fmla="*/ 47 h 65"/>
                  <a:gd name="T10" fmla="*/ 7 w 87"/>
                  <a:gd name="T11" fmla="*/ 43 h 65"/>
                  <a:gd name="T12" fmla="*/ 44 w 87"/>
                  <a:gd name="T13" fmla="*/ 7 h 65"/>
                  <a:gd name="T14" fmla="*/ 80 w 87"/>
                  <a:gd name="T15" fmla="*/ 43 h 65"/>
                  <a:gd name="T16" fmla="*/ 80 w 87"/>
                  <a:gd name="T17" fmla="*/ 47 h 65"/>
                  <a:gd name="T18" fmla="*/ 82 w 87"/>
                  <a:gd name="T19" fmla="*/ 53 h 65"/>
                  <a:gd name="T20" fmla="*/ 82 w 87"/>
                  <a:gd name="T21" fmla="*/ 65 h 65"/>
                  <a:gd name="T22" fmla="*/ 87 w 87"/>
                  <a:gd name="T23" fmla="*/ 43 h 65"/>
                  <a:gd name="T24" fmla="*/ 44 w 87"/>
                  <a:gd name="T2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5">
                    <a:moveTo>
                      <a:pt x="44" y="0"/>
                    </a:moveTo>
                    <a:cubicBezTo>
                      <a:pt x="20" y="0"/>
                      <a:pt x="0" y="19"/>
                      <a:pt x="0" y="43"/>
                    </a:cubicBezTo>
                    <a:cubicBezTo>
                      <a:pt x="0" y="51"/>
                      <a:pt x="2" y="58"/>
                      <a:pt x="5" y="64"/>
                    </a:cubicBezTo>
                    <a:cubicBezTo>
                      <a:pt x="5" y="53"/>
                      <a:pt x="5" y="53"/>
                      <a:pt x="5" y="53"/>
                    </a:cubicBezTo>
                    <a:cubicBezTo>
                      <a:pt x="5" y="51"/>
                      <a:pt x="6" y="49"/>
                      <a:pt x="7" y="47"/>
                    </a:cubicBezTo>
                    <a:cubicBezTo>
                      <a:pt x="7" y="46"/>
                      <a:pt x="7" y="45"/>
                      <a:pt x="7" y="43"/>
                    </a:cubicBezTo>
                    <a:cubicBezTo>
                      <a:pt x="7" y="23"/>
                      <a:pt x="24" y="7"/>
                      <a:pt x="44" y="7"/>
                    </a:cubicBezTo>
                    <a:cubicBezTo>
                      <a:pt x="64" y="7"/>
                      <a:pt x="80" y="23"/>
                      <a:pt x="80" y="43"/>
                    </a:cubicBezTo>
                    <a:cubicBezTo>
                      <a:pt x="80" y="45"/>
                      <a:pt x="80" y="46"/>
                      <a:pt x="80" y="47"/>
                    </a:cubicBezTo>
                    <a:cubicBezTo>
                      <a:pt x="81" y="49"/>
                      <a:pt x="82" y="51"/>
                      <a:pt x="82" y="53"/>
                    </a:cubicBezTo>
                    <a:cubicBezTo>
                      <a:pt x="82" y="65"/>
                      <a:pt x="82" y="65"/>
                      <a:pt x="82" y="65"/>
                    </a:cubicBezTo>
                    <a:cubicBezTo>
                      <a:pt x="85" y="58"/>
                      <a:pt x="87" y="51"/>
                      <a:pt x="87" y="43"/>
                    </a:cubicBezTo>
                    <a:cubicBezTo>
                      <a:pt x="87" y="19"/>
                      <a:pt x="68" y="0"/>
                      <a:pt x="4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4" name="îṩľídê">
                <a:extLst>
                  <a:ext uri="{FF2B5EF4-FFF2-40B4-BE49-F238E27FC236}">
                    <a16:creationId xmlns:a16="http://schemas.microsoft.com/office/drawing/2014/main" id="{A947AD61-75E0-40B6-B4F7-A41A1E51852D}"/>
                  </a:ext>
                </a:extLst>
              </p:cNvPr>
              <p:cNvSpPr/>
              <p:nvPr/>
            </p:nvSpPr>
            <p:spPr bwMode="auto">
              <a:xfrm>
                <a:off x="4435583" y="2303609"/>
                <a:ext cx="31351" cy="54262"/>
              </a:xfrm>
              <a:custGeom>
                <a:avLst/>
                <a:gdLst>
                  <a:gd name="T0" fmla="*/ 0 w 19"/>
                  <a:gd name="T1" fmla="*/ 7 h 34"/>
                  <a:gd name="T2" fmla="*/ 0 w 19"/>
                  <a:gd name="T3" fmla="*/ 9 h 34"/>
                  <a:gd name="T4" fmla="*/ 0 w 19"/>
                  <a:gd name="T5" fmla="*/ 20 h 34"/>
                  <a:gd name="T6" fmla="*/ 0 w 19"/>
                  <a:gd name="T7" fmla="*/ 25 h 34"/>
                  <a:gd name="T8" fmla="*/ 13 w 19"/>
                  <a:gd name="T9" fmla="*/ 34 h 34"/>
                  <a:gd name="T10" fmla="*/ 19 w 19"/>
                  <a:gd name="T11" fmla="*/ 34 h 34"/>
                  <a:gd name="T12" fmla="*/ 19 w 19"/>
                  <a:gd name="T13" fmla="*/ 0 h 34"/>
                  <a:gd name="T14" fmla="*/ 13 w 19"/>
                  <a:gd name="T15" fmla="*/ 0 h 34"/>
                  <a:gd name="T16" fmla="*/ 0 w 19"/>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4">
                    <a:moveTo>
                      <a:pt x="0" y="7"/>
                    </a:moveTo>
                    <a:cubicBezTo>
                      <a:pt x="0" y="7"/>
                      <a:pt x="0" y="8"/>
                      <a:pt x="0" y="9"/>
                    </a:cubicBezTo>
                    <a:cubicBezTo>
                      <a:pt x="0" y="20"/>
                      <a:pt x="0" y="20"/>
                      <a:pt x="0" y="20"/>
                    </a:cubicBezTo>
                    <a:cubicBezTo>
                      <a:pt x="0" y="25"/>
                      <a:pt x="0" y="25"/>
                      <a:pt x="0" y="25"/>
                    </a:cubicBezTo>
                    <a:cubicBezTo>
                      <a:pt x="0" y="30"/>
                      <a:pt x="6" y="34"/>
                      <a:pt x="13" y="34"/>
                    </a:cubicBezTo>
                    <a:cubicBezTo>
                      <a:pt x="19" y="34"/>
                      <a:pt x="19" y="34"/>
                      <a:pt x="19" y="34"/>
                    </a:cubicBezTo>
                    <a:cubicBezTo>
                      <a:pt x="19" y="0"/>
                      <a:pt x="19" y="0"/>
                      <a:pt x="19" y="0"/>
                    </a:cubicBezTo>
                    <a:cubicBezTo>
                      <a:pt x="13" y="0"/>
                      <a:pt x="13" y="0"/>
                      <a:pt x="13" y="0"/>
                    </a:cubicBezTo>
                    <a:cubicBezTo>
                      <a:pt x="7" y="0"/>
                      <a:pt x="1" y="3"/>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5" name="ïṥļide">
                <a:extLst>
                  <a:ext uri="{FF2B5EF4-FFF2-40B4-BE49-F238E27FC236}">
                    <a16:creationId xmlns:a16="http://schemas.microsoft.com/office/drawing/2014/main" id="{DEA5B102-14CF-44AD-A817-2CC5ECE7B99F}"/>
                  </a:ext>
                </a:extLst>
              </p:cNvPr>
              <p:cNvSpPr/>
              <p:nvPr/>
            </p:nvSpPr>
            <p:spPr bwMode="auto">
              <a:xfrm>
                <a:off x="4519990" y="2303609"/>
                <a:ext cx="31351" cy="54262"/>
              </a:xfrm>
              <a:custGeom>
                <a:avLst/>
                <a:gdLst>
                  <a:gd name="T0" fmla="*/ 19 w 19"/>
                  <a:gd name="T1" fmla="*/ 25 h 34"/>
                  <a:gd name="T2" fmla="*/ 19 w 19"/>
                  <a:gd name="T3" fmla="*/ 20 h 34"/>
                  <a:gd name="T4" fmla="*/ 19 w 19"/>
                  <a:gd name="T5" fmla="*/ 9 h 34"/>
                  <a:gd name="T6" fmla="*/ 19 w 19"/>
                  <a:gd name="T7" fmla="*/ 8 h 34"/>
                  <a:gd name="T8" fmla="*/ 6 w 19"/>
                  <a:gd name="T9" fmla="*/ 0 h 34"/>
                  <a:gd name="T10" fmla="*/ 0 w 19"/>
                  <a:gd name="T11" fmla="*/ 0 h 34"/>
                  <a:gd name="T12" fmla="*/ 0 w 19"/>
                  <a:gd name="T13" fmla="*/ 34 h 34"/>
                  <a:gd name="T14" fmla="*/ 6 w 19"/>
                  <a:gd name="T15" fmla="*/ 34 h 34"/>
                  <a:gd name="T16" fmla="*/ 19 w 19"/>
                  <a:gd name="T17"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4">
                    <a:moveTo>
                      <a:pt x="19" y="25"/>
                    </a:moveTo>
                    <a:cubicBezTo>
                      <a:pt x="19" y="20"/>
                      <a:pt x="19" y="20"/>
                      <a:pt x="19" y="20"/>
                    </a:cubicBezTo>
                    <a:cubicBezTo>
                      <a:pt x="19" y="9"/>
                      <a:pt x="19" y="9"/>
                      <a:pt x="19" y="9"/>
                    </a:cubicBezTo>
                    <a:cubicBezTo>
                      <a:pt x="19" y="8"/>
                      <a:pt x="19" y="8"/>
                      <a:pt x="19" y="8"/>
                    </a:cubicBezTo>
                    <a:cubicBezTo>
                      <a:pt x="18" y="3"/>
                      <a:pt x="13" y="0"/>
                      <a:pt x="6" y="0"/>
                    </a:cubicBezTo>
                    <a:cubicBezTo>
                      <a:pt x="0" y="0"/>
                      <a:pt x="0" y="0"/>
                      <a:pt x="0" y="0"/>
                    </a:cubicBezTo>
                    <a:cubicBezTo>
                      <a:pt x="0" y="34"/>
                      <a:pt x="0" y="34"/>
                      <a:pt x="0" y="34"/>
                    </a:cubicBezTo>
                    <a:cubicBezTo>
                      <a:pt x="6" y="34"/>
                      <a:pt x="6" y="34"/>
                      <a:pt x="6" y="34"/>
                    </a:cubicBezTo>
                    <a:cubicBezTo>
                      <a:pt x="13" y="34"/>
                      <a:pt x="19" y="30"/>
                      <a:pt x="19"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6" name="íṣlíďê">
                <a:extLst>
                  <a:ext uri="{FF2B5EF4-FFF2-40B4-BE49-F238E27FC236}">
                    <a16:creationId xmlns:a16="http://schemas.microsoft.com/office/drawing/2014/main" id="{D0DA2907-C0B9-4DCC-B7DA-A22845F5FA5E}"/>
                  </a:ext>
                </a:extLst>
              </p:cNvPr>
              <p:cNvSpPr/>
              <p:nvPr/>
            </p:nvSpPr>
            <p:spPr bwMode="auto">
              <a:xfrm>
                <a:off x="4341529" y="3768683"/>
                <a:ext cx="159168" cy="159168"/>
              </a:xfrm>
              <a:custGeom>
                <a:avLst/>
                <a:gdLst>
                  <a:gd name="T0" fmla="*/ 72 w 132"/>
                  <a:gd name="T1" fmla="*/ 51 h 132"/>
                  <a:gd name="T2" fmla="*/ 72 w 132"/>
                  <a:gd name="T3" fmla="*/ 41 h 132"/>
                  <a:gd name="T4" fmla="*/ 97 w 132"/>
                  <a:gd name="T5" fmla="*/ 41 h 132"/>
                  <a:gd name="T6" fmla="*/ 97 w 132"/>
                  <a:gd name="T7" fmla="*/ 0 h 132"/>
                  <a:gd name="T8" fmla="*/ 35 w 132"/>
                  <a:gd name="T9" fmla="*/ 0 h 132"/>
                  <a:gd name="T10" fmla="*/ 35 w 132"/>
                  <a:gd name="T11" fmla="*/ 41 h 132"/>
                  <a:gd name="T12" fmla="*/ 61 w 132"/>
                  <a:gd name="T13" fmla="*/ 41 h 132"/>
                  <a:gd name="T14" fmla="*/ 61 w 132"/>
                  <a:gd name="T15" fmla="*/ 51 h 132"/>
                  <a:gd name="T16" fmla="*/ 26 w 132"/>
                  <a:gd name="T17" fmla="*/ 51 h 132"/>
                  <a:gd name="T18" fmla="*/ 26 w 132"/>
                  <a:gd name="T19" fmla="*/ 46 h 132"/>
                  <a:gd name="T20" fmla="*/ 11 w 132"/>
                  <a:gd name="T21" fmla="*/ 46 h 132"/>
                  <a:gd name="T22" fmla="*/ 11 w 132"/>
                  <a:gd name="T23" fmla="*/ 51 h 132"/>
                  <a:gd name="T24" fmla="*/ 0 w 132"/>
                  <a:gd name="T25" fmla="*/ 51 h 132"/>
                  <a:gd name="T26" fmla="*/ 0 w 132"/>
                  <a:gd name="T27" fmla="*/ 132 h 132"/>
                  <a:gd name="T28" fmla="*/ 132 w 132"/>
                  <a:gd name="T29" fmla="*/ 132 h 132"/>
                  <a:gd name="T30" fmla="*/ 132 w 132"/>
                  <a:gd name="T31" fmla="*/ 51 h 132"/>
                  <a:gd name="T32" fmla="*/ 72 w 132"/>
                  <a:gd name="T33" fmla="*/ 5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32">
                    <a:moveTo>
                      <a:pt x="72" y="51"/>
                    </a:moveTo>
                    <a:lnTo>
                      <a:pt x="72" y="41"/>
                    </a:lnTo>
                    <a:lnTo>
                      <a:pt x="97" y="41"/>
                    </a:lnTo>
                    <a:lnTo>
                      <a:pt x="97" y="0"/>
                    </a:lnTo>
                    <a:lnTo>
                      <a:pt x="35" y="0"/>
                    </a:lnTo>
                    <a:lnTo>
                      <a:pt x="35" y="41"/>
                    </a:lnTo>
                    <a:lnTo>
                      <a:pt x="61" y="41"/>
                    </a:lnTo>
                    <a:lnTo>
                      <a:pt x="61" y="51"/>
                    </a:lnTo>
                    <a:lnTo>
                      <a:pt x="26" y="51"/>
                    </a:lnTo>
                    <a:lnTo>
                      <a:pt x="26" y="46"/>
                    </a:lnTo>
                    <a:lnTo>
                      <a:pt x="11" y="46"/>
                    </a:lnTo>
                    <a:lnTo>
                      <a:pt x="11" y="51"/>
                    </a:lnTo>
                    <a:lnTo>
                      <a:pt x="0" y="51"/>
                    </a:lnTo>
                    <a:lnTo>
                      <a:pt x="0" y="132"/>
                    </a:lnTo>
                    <a:lnTo>
                      <a:pt x="132" y="132"/>
                    </a:lnTo>
                    <a:lnTo>
                      <a:pt x="132" y="51"/>
                    </a:lnTo>
                    <a:lnTo>
                      <a:pt x="7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7" name="ïşļîďé">
                <a:extLst>
                  <a:ext uri="{FF2B5EF4-FFF2-40B4-BE49-F238E27FC236}">
                    <a16:creationId xmlns:a16="http://schemas.microsoft.com/office/drawing/2014/main" id="{4FA136FC-1D3D-4D4A-AAB8-2B3510311F5D}"/>
                  </a:ext>
                </a:extLst>
              </p:cNvPr>
              <p:cNvSpPr/>
              <p:nvPr/>
            </p:nvSpPr>
            <p:spPr bwMode="auto">
              <a:xfrm>
                <a:off x="4469346" y="3842238"/>
                <a:ext cx="18087" cy="6029"/>
              </a:xfrm>
              <a:custGeom>
                <a:avLst/>
                <a:gdLst>
                  <a:gd name="T0" fmla="*/ 15 w 15"/>
                  <a:gd name="T1" fmla="*/ 5 h 5"/>
                  <a:gd name="T2" fmla="*/ 15 w 15"/>
                  <a:gd name="T3" fmla="*/ 5 h 5"/>
                  <a:gd name="T4" fmla="*/ 0 w 15"/>
                  <a:gd name="T5" fmla="*/ 5 h 5"/>
                  <a:gd name="T6" fmla="*/ 0 w 15"/>
                  <a:gd name="T7" fmla="*/ 0 h 5"/>
                  <a:gd name="T8" fmla="*/ 15 w 15"/>
                  <a:gd name="T9" fmla="*/ 0 h 5"/>
                  <a:gd name="T10" fmla="*/ 15 w 15"/>
                  <a:gd name="T11" fmla="*/ 5 h 5"/>
                </a:gdLst>
                <a:ahLst/>
                <a:cxnLst>
                  <a:cxn ang="0">
                    <a:pos x="T0" y="T1"/>
                  </a:cxn>
                  <a:cxn ang="0">
                    <a:pos x="T2" y="T3"/>
                  </a:cxn>
                  <a:cxn ang="0">
                    <a:pos x="T4" y="T5"/>
                  </a:cxn>
                  <a:cxn ang="0">
                    <a:pos x="T6" y="T7"/>
                  </a:cxn>
                  <a:cxn ang="0">
                    <a:pos x="T8" y="T9"/>
                  </a:cxn>
                  <a:cxn ang="0">
                    <a:pos x="T10" y="T11"/>
                  </a:cxn>
                </a:cxnLst>
                <a:rect l="0" t="0" r="r" b="b"/>
                <a:pathLst>
                  <a:path w="15" h="5">
                    <a:moveTo>
                      <a:pt x="15" y="5"/>
                    </a:moveTo>
                    <a:lnTo>
                      <a:pt x="15" y="5"/>
                    </a:lnTo>
                    <a:lnTo>
                      <a:pt x="0" y="5"/>
                    </a:lnTo>
                    <a:lnTo>
                      <a:pt x="0" y="0"/>
                    </a:lnTo>
                    <a:lnTo>
                      <a:pt x="15" y="0"/>
                    </a:lnTo>
                    <a:lnTo>
                      <a:pt x="15" y="5"/>
                    </a:lnTo>
                    <a:close/>
                  </a:path>
                </a:pathLst>
              </a:custGeom>
              <a:solidFill>
                <a:srgbClr val="DA89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8" name="iS1íḑe">
                <a:extLst>
                  <a:ext uri="{FF2B5EF4-FFF2-40B4-BE49-F238E27FC236}">
                    <a16:creationId xmlns:a16="http://schemas.microsoft.com/office/drawing/2014/main" id="{807CCB94-250D-46D8-A2DA-D54E2493CF38}"/>
                  </a:ext>
                </a:extLst>
              </p:cNvPr>
              <p:cNvSpPr/>
              <p:nvPr/>
            </p:nvSpPr>
            <p:spPr bwMode="auto">
              <a:xfrm>
                <a:off x="4390967" y="3848267"/>
                <a:ext cx="61497" cy="61497"/>
              </a:xfrm>
              <a:custGeom>
                <a:avLst/>
                <a:gdLst>
                  <a:gd name="T0" fmla="*/ 19 w 38"/>
                  <a:gd name="T1" fmla="*/ 38 h 38"/>
                  <a:gd name="T2" fmla="*/ 19 w 38"/>
                  <a:gd name="T3" fmla="*/ 38 h 38"/>
                  <a:gd name="T4" fmla="*/ 0 w 38"/>
                  <a:gd name="T5" fmla="*/ 19 h 38"/>
                  <a:gd name="T6" fmla="*/ 19 w 38"/>
                  <a:gd name="T7" fmla="*/ 0 h 38"/>
                  <a:gd name="T8" fmla="*/ 38 w 38"/>
                  <a:gd name="T9" fmla="*/ 19 h 38"/>
                  <a:gd name="T10" fmla="*/ 19 w 38"/>
                  <a:gd name="T11" fmla="*/ 38 h 38"/>
                </a:gdLst>
                <a:ahLst/>
                <a:cxnLst>
                  <a:cxn ang="0">
                    <a:pos x="T0" y="T1"/>
                  </a:cxn>
                  <a:cxn ang="0">
                    <a:pos x="T2" y="T3"/>
                  </a:cxn>
                  <a:cxn ang="0">
                    <a:pos x="T4" y="T5"/>
                  </a:cxn>
                  <a:cxn ang="0">
                    <a:pos x="T6" y="T7"/>
                  </a:cxn>
                  <a:cxn ang="0">
                    <a:pos x="T8" y="T9"/>
                  </a:cxn>
                  <a:cxn ang="0">
                    <a:pos x="T10" y="T11"/>
                  </a:cxn>
                </a:cxnLst>
                <a:rect l="0" t="0" r="r" b="b"/>
                <a:pathLst>
                  <a:path w="38" h="38">
                    <a:moveTo>
                      <a:pt x="19" y="38"/>
                    </a:moveTo>
                    <a:cubicBezTo>
                      <a:pt x="19" y="38"/>
                      <a:pt x="19" y="38"/>
                      <a:pt x="19" y="38"/>
                    </a:cubicBezTo>
                    <a:cubicBezTo>
                      <a:pt x="9" y="38"/>
                      <a:pt x="0" y="29"/>
                      <a:pt x="0" y="19"/>
                    </a:cubicBezTo>
                    <a:cubicBezTo>
                      <a:pt x="0" y="9"/>
                      <a:pt x="9" y="0"/>
                      <a:pt x="19" y="0"/>
                    </a:cubicBezTo>
                    <a:cubicBezTo>
                      <a:pt x="29" y="0"/>
                      <a:pt x="38" y="9"/>
                      <a:pt x="38" y="19"/>
                    </a:cubicBezTo>
                    <a:cubicBezTo>
                      <a:pt x="38" y="29"/>
                      <a:pt x="29" y="38"/>
                      <a:pt x="19" y="3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9" name="îṡḷíḍe">
                <a:extLst>
                  <a:ext uri="{FF2B5EF4-FFF2-40B4-BE49-F238E27FC236}">
                    <a16:creationId xmlns:a16="http://schemas.microsoft.com/office/drawing/2014/main" id="{5ED5F6D6-CDE8-4703-BA52-F52839A86027}"/>
                  </a:ext>
                </a:extLst>
              </p:cNvPr>
              <p:cNvSpPr/>
              <p:nvPr/>
            </p:nvSpPr>
            <p:spPr bwMode="auto">
              <a:xfrm>
                <a:off x="4393379" y="3777123"/>
                <a:ext cx="55468" cy="33763"/>
              </a:xfrm>
              <a:custGeom>
                <a:avLst/>
                <a:gdLst>
                  <a:gd name="T0" fmla="*/ 0 w 46"/>
                  <a:gd name="T1" fmla="*/ 28 h 28"/>
                  <a:gd name="T2" fmla="*/ 0 w 46"/>
                  <a:gd name="T3" fmla="*/ 28 h 28"/>
                  <a:gd name="T4" fmla="*/ 0 w 46"/>
                  <a:gd name="T5" fmla="*/ 0 h 28"/>
                  <a:gd name="T6" fmla="*/ 46 w 46"/>
                  <a:gd name="T7" fmla="*/ 0 h 28"/>
                  <a:gd name="T8" fmla="*/ 46 w 46"/>
                  <a:gd name="T9" fmla="*/ 28 h 28"/>
                  <a:gd name="T10" fmla="*/ 0 w 46"/>
                  <a:gd name="T11" fmla="*/ 28 h 28"/>
                </a:gdLst>
                <a:ahLst/>
                <a:cxnLst>
                  <a:cxn ang="0">
                    <a:pos x="T0" y="T1"/>
                  </a:cxn>
                  <a:cxn ang="0">
                    <a:pos x="T2" y="T3"/>
                  </a:cxn>
                  <a:cxn ang="0">
                    <a:pos x="T4" y="T5"/>
                  </a:cxn>
                  <a:cxn ang="0">
                    <a:pos x="T6" y="T7"/>
                  </a:cxn>
                  <a:cxn ang="0">
                    <a:pos x="T8" y="T9"/>
                  </a:cxn>
                  <a:cxn ang="0">
                    <a:pos x="T10" y="T11"/>
                  </a:cxn>
                </a:cxnLst>
                <a:rect l="0" t="0" r="r" b="b"/>
                <a:pathLst>
                  <a:path w="46" h="28">
                    <a:moveTo>
                      <a:pt x="0" y="28"/>
                    </a:moveTo>
                    <a:lnTo>
                      <a:pt x="0" y="28"/>
                    </a:lnTo>
                    <a:lnTo>
                      <a:pt x="0" y="0"/>
                    </a:lnTo>
                    <a:lnTo>
                      <a:pt x="46" y="0"/>
                    </a:lnTo>
                    <a:lnTo>
                      <a:pt x="46" y="28"/>
                    </a:lnTo>
                    <a:lnTo>
                      <a:pt x="0" y="2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0" name="íśḻíďê">
                <a:extLst>
                  <a:ext uri="{FF2B5EF4-FFF2-40B4-BE49-F238E27FC236}">
                    <a16:creationId xmlns:a16="http://schemas.microsoft.com/office/drawing/2014/main" id="{E00CC84C-4925-4CF2-BDFD-EBFB41FD30DD}"/>
                  </a:ext>
                </a:extLst>
              </p:cNvPr>
              <p:cNvSpPr/>
              <p:nvPr/>
            </p:nvSpPr>
            <p:spPr bwMode="auto">
              <a:xfrm>
                <a:off x="6676000" y="3720450"/>
                <a:ext cx="203784" cy="100083"/>
              </a:xfrm>
              <a:custGeom>
                <a:avLst/>
                <a:gdLst>
                  <a:gd name="T0" fmla="*/ 108 w 126"/>
                  <a:gd name="T1" fmla="*/ 44 h 62"/>
                  <a:gd name="T2" fmla="*/ 126 w 126"/>
                  <a:gd name="T3" fmla="*/ 22 h 62"/>
                  <a:gd name="T4" fmla="*/ 108 w 126"/>
                  <a:gd name="T5" fmla="*/ 0 h 62"/>
                  <a:gd name="T6" fmla="*/ 108 w 126"/>
                  <a:gd name="T7" fmla="*/ 10 h 62"/>
                  <a:gd name="T8" fmla="*/ 116 w 126"/>
                  <a:gd name="T9" fmla="*/ 22 h 62"/>
                  <a:gd name="T10" fmla="*/ 108 w 126"/>
                  <a:gd name="T11" fmla="*/ 34 h 62"/>
                  <a:gd name="T12" fmla="*/ 108 w 126"/>
                  <a:gd name="T13" fmla="*/ 44 h 62"/>
                  <a:gd name="T14" fmla="*/ 53 w 126"/>
                  <a:gd name="T15" fmla="*/ 62 h 62"/>
                  <a:gd name="T16" fmla="*/ 94 w 126"/>
                  <a:gd name="T17" fmla="*/ 42 h 62"/>
                  <a:gd name="T18" fmla="*/ 104 w 126"/>
                  <a:gd name="T19" fmla="*/ 44 h 62"/>
                  <a:gd name="T20" fmla="*/ 108 w 126"/>
                  <a:gd name="T21" fmla="*/ 44 h 62"/>
                  <a:gd name="T22" fmla="*/ 108 w 126"/>
                  <a:gd name="T23" fmla="*/ 34 h 62"/>
                  <a:gd name="T24" fmla="*/ 104 w 126"/>
                  <a:gd name="T25" fmla="*/ 35 h 62"/>
                  <a:gd name="T26" fmla="*/ 100 w 126"/>
                  <a:gd name="T27" fmla="*/ 34 h 62"/>
                  <a:gd name="T28" fmla="*/ 106 w 126"/>
                  <a:gd name="T29" fmla="*/ 10 h 62"/>
                  <a:gd name="T30" fmla="*/ 106 w 126"/>
                  <a:gd name="T31" fmla="*/ 10 h 62"/>
                  <a:gd name="T32" fmla="*/ 106 w 126"/>
                  <a:gd name="T33" fmla="*/ 10 h 62"/>
                  <a:gd name="T34" fmla="*/ 108 w 126"/>
                  <a:gd name="T35" fmla="*/ 10 h 62"/>
                  <a:gd name="T36" fmla="*/ 108 w 126"/>
                  <a:gd name="T37" fmla="*/ 0 h 62"/>
                  <a:gd name="T38" fmla="*/ 105 w 126"/>
                  <a:gd name="T39" fmla="*/ 0 h 62"/>
                  <a:gd name="T40" fmla="*/ 105 w 126"/>
                  <a:gd name="T41" fmla="*/ 0 h 62"/>
                  <a:gd name="T42" fmla="*/ 1 w 126"/>
                  <a:gd name="T43" fmla="*/ 0 h 62"/>
                  <a:gd name="T44" fmla="*/ 0 w 126"/>
                  <a:gd name="T45" fmla="*/ 10 h 62"/>
                  <a:gd name="T46" fmla="*/ 53 w 126"/>
                  <a:gd name="T4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62">
                    <a:moveTo>
                      <a:pt x="108" y="44"/>
                    </a:moveTo>
                    <a:cubicBezTo>
                      <a:pt x="118" y="42"/>
                      <a:pt x="126" y="33"/>
                      <a:pt x="126" y="22"/>
                    </a:cubicBezTo>
                    <a:cubicBezTo>
                      <a:pt x="126" y="11"/>
                      <a:pt x="118" y="2"/>
                      <a:pt x="108" y="0"/>
                    </a:cubicBezTo>
                    <a:cubicBezTo>
                      <a:pt x="108" y="10"/>
                      <a:pt x="108" y="10"/>
                      <a:pt x="108" y="10"/>
                    </a:cubicBezTo>
                    <a:cubicBezTo>
                      <a:pt x="113" y="12"/>
                      <a:pt x="116" y="17"/>
                      <a:pt x="116" y="22"/>
                    </a:cubicBezTo>
                    <a:cubicBezTo>
                      <a:pt x="116" y="27"/>
                      <a:pt x="113" y="32"/>
                      <a:pt x="108" y="34"/>
                    </a:cubicBezTo>
                    <a:lnTo>
                      <a:pt x="108" y="44"/>
                    </a:lnTo>
                    <a:close/>
                    <a:moveTo>
                      <a:pt x="53" y="62"/>
                    </a:moveTo>
                    <a:cubicBezTo>
                      <a:pt x="70" y="62"/>
                      <a:pt x="85" y="54"/>
                      <a:pt x="94" y="42"/>
                    </a:cubicBezTo>
                    <a:cubicBezTo>
                      <a:pt x="97" y="44"/>
                      <a:pt x="100" y="44"/>
                      <a:pt x="104" y="44"/>
                    </a:cubicBezTo>
                    <a:cubicBezTo>
                      <a:pt x="105" y="44"/>
                      <a:pt x="107" y="44"/>
                      <a:pt x="108" y="44"/>
                    </a:cubicBezTo>
                    <a:cubicBezTo>
                      <a:pt x="108" y="34"/>
                      <a:pt x="108" y="34"/>
                      <a:pt x="108" y="34"/>
                    </a:cubicBezTo>
                    <a:cubicBezTo>
                      <a:pt x="107" y="34"/>
                      <a:pt x="105" y="35"/>
                      <a:pt x="104" y="35"/>
                    </a:cubicBezTo>
                    <a:cubicBezTo>
                      <a:pt x="102" y="35"/>
                      <a:pt x="101" y="34"/>
                      <a:pt x="100" y="34"/>
                    </a:cubicBezTo>
                    <a:cubicBezTo>
                      <a:pt x="103" y="27"/>
                      <a:pt x="106" y="18"/>
                      <a:pt x="106" y="10"/>
                    </a:cubicBezTo>
                    <a:cubicBezTo>
                      <a:pt x="106" y="10"/>
                      <a:pt x="106" y="10"/>
                      <a:pt x="106" y="10"/>
                    </a:cubicBezTo>
                    <a:cubicBezTo>
                      <a:pt x="106" y="10"/>
                      <a:pt x="106" y="10"/>
                      <a:pt x="106" y="10"/>
                    </a:cubicBezTo>
                    <a:cubicBezTo>
                      <a:pt x="106" y="10"/>
                      <a:pt x="107" y="10"/>
                      <a:pt x="108" y="10"/>
                    </a:cubicBezTo>
                    <a:cubicBezTo>
                      <a:pt x="108" y="0"/>
                      <a:pt x="108" y="0"/>
                      <a:pt x="108" y="0"/>
                    </a:cubicBezTo>
                    <a:cubicBezTo>
                      <a:pt x="107" y="0"/>
                      <a:pt x="106" y="0"/>
                      <a:pt x="105" y="0"/>
                    </a:cubicBezTo>
                    <a:cubicBezTo>
                      <a:pt x="105" y="0"/>
                      <a:pt x="105" y="0"/>
                      <a:pt x="105" y="0"/>
                    </a:cubicBezTo>
                    <a:cubicBezTo>
                      <a:pt x="1" y="0"/>
                      <a:pt x="1" y="0"/>
                      <a:pt x="1" y="0"/>
                    </a:cubicBezTo>
                    <a:cubicBezTo>
                      <a:pt x="1" y="3"/>
                      <a:pt x="0" y="6"/>
                      <a:pt x="0" y="10"/>
                    </a:cubicBezTo>
                    <a:cubicBezTo>
                      <a:pt x="0" y="39"/>
                      <a:pt x="24" y="62"/>
                      <a:pt x="53"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1" name="ïŝľïḋè">
                <a:extLst>
                  <a:ext uri="{FF2B5EF4-FFF2-40B4-BE49-F238E27FC236}">
                    <a16:creationId xmlns:a16="http://schemas.microsoft.com/office/drawing/2014/main" id="{B2D7A0E1-D7DF-46E6-88AA-D3F1D91D94BD}"/>
                  </a:ext>
                </a:extLst>
              </p:cNvPr>
              <p:cNvSpPr/>
              <p:nvPr/>
            </p:nvSpPr>
            <p:spPr bwMode="auto">
              <a:xfrm>
                <a:off x="6676000" y="3830180"/>
                <a:ext cx="184491" cy="144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2" name="îṣļïḑe">
                <a:extLst>
                  <a:ext uri="{FF2B5EF4-FFF2-40B4-BE49-F238E27FC236}">
                    <a16:creationId xmlns:a16="http://schemas.microsoft.com/office/drawing/2014/main" id="{83C10194-8B7B-4943-8A62-6A0B04E0258F}"/>
                  </a:ext>
                </a:extLst>
              </p:cNvPr>
              <p:cNvSpPr/>
              <p:nvPr/>
            </p:nvSpPr>
            <p:spPr bwMode="auto">
              <a:xfrm>
                <a:off x="6718204" y="3630013"/>
                <a:ext cx="33763" cy="84408"/>
              </a:xfrm>
              <a:custGeom>
                <a:avLst/>
                <a:gdLst>
                  <a:gd name="T0" fmla="*/ 7 w 21"/>
                  <a:gd name="T1" fmla="*/ 40 h 52"/>
                  <a:gd name="T2" fmla="*/ 10 w 21"/>
                  <a:gd name="T3" fmla="*/ 50 h 52"/>
                  <a:gd name="T4" fmla="*/ 19 w 21"/>
                  <a:gd name="T5" fmla="*/ 32 h 52"/>
                  <a:gd name="T6" fmla="*/ 14 w 21"/>
                  <a:gd name="T7" fmla="*/ 21 h 52"/>
                  <a:gd name="T8" fmla="*/ 13 w 21"/>
                  <a:gd name="T9" fmla="*/ 13 h 52"/>
                  <a:gd name="T10" fmla="*/ 8 w 21"/>
                  <a:gd name="T11" fmla="*/ 4 h 52"/>
                  <a:gd name="T12" fmla="*/ 3 w 21"/>
                  <a:gd name="T13" fmla="*/ 22 h 52"/>
                  <a:gd name="T14" fmla="*/ 7 w 21"/>
                  <a:gd name="T15" fmla="*/ 4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2">
                    <a:moveTo>
                      <a:pt x="7" y="40"/>
                    </a:moveTo>
                    <a:cubicBezTo>
                      <a:pt x="1" y="42"/>
                      <a:pt x="4" y="52"/>
                      <a:pt x="10" y="50"/>
                    </a:cubicBezTo>
                    <a:cubicBezTo>
                      <a:pt x="18" y="47"/>
                      <a:pt x="21" y="40"/>
                      <a:pt x="19" y="32"/>
                    </a:cubicBezTo>
                    <a:cubicBezTo>
                      <a:pt x="18" y="28"/>
                      <a:pt x="16" y="25"/>
                      <a:pt x="14" y="21"/>
                    </a:cubicBezTo>
                    <a:cubicBezTo>
                      <a:pt x="13" y="19"/>
                      <a:pt x="11" y="15"/>
                      <a:pt x="13" y="13"/>
                    </a:cubicBezTo>
                    <a:cubicBezTo>
                      <a:pt x="19" y="10"/>
                      <a:pt x="14" y="0"/>
                      <a:pt x="8" y="4"/>
                    </a:cubicBezTo>
                    <a:cubicBezTo>
                      <a:pt x="2" y="8"/>
                      <a:pt x="0" y="16"/>
                      <a:pt x="3" y="22"/>
                    </a:cubicBezTo>
                    <a:cubicBezTo>
                      <a:pt x="3" y="25"/>
                      <a:pt x="12" y="38"/>
                      <a:pt x="7"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3" name="işľîḋe">
                <a:extLst>
                  <a:ext uri="{FF2B5EF4-FFF2-40B4-BE49-F238E27FC236}">
                    <a16:creationId xmlns:a16="http://schemas.microsoft.com/office/drawing/2014/main" id="{D8FD37D5-9AB7-422A-95EE-4A03D8DCC763}"/>
                  </a:ext>
                </a:extLst>
              </p:cNvPr>
              <p:cNvSpPr/>
              <p:nvPr/>
            </p:nvSpPr>
            <p:spPr bwMode="auto">
              <a:xfrm>
                <a:off x="6766436" y="3630013"/>
                <a:ext cx="32557" cy="84408"/>
              </a:xfrm>
              <a:custGeom>
                <a:avLst/>
                <a:gdLst>
                  <a:gd name="T0" fmla="*/ 7 w 20"/>
                  <a:gd name="T1" fmla="*/ 40 h 52"/>
                  <a:gd name="T2" fmla="*/ 10 w 20"/>
                  <a:gd name="T3" fmla="*/ 50 h 52"/>
                  <a:gd name="T4" fmla="*/ 18 w 20"/>
                  <a:gd name="T5" fmla="*/ 32 h 52"/>
                  <a:gd name="T6" fmla="*/ 13 w 20"/>
                  <a:gd name="T7" fmla="*/ 21 h 52"/>
                  <a:gd name="T8" fmla="*/ 13 w 20"/>
                  <a:gd name="T9" fmla="*/ 13 h 52"/>
                  <a:gd name="T10" fmla="*/ 8 w 20"/>
                  <a:gd name="T11" fmla="*/ 4 h 52"/>
                  <a:gd name="T12" fmla="*/ 2 w 20"/>
                  <a:gd name="T13" fmla="*/ 22 h 52"/>
                  <a:gd name="T14" fmla="*/ 7 w 20"/>
                  <a:gd name="T15" fmla="*/ 4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2">
                    <a:moveTo>
                      <a:pt x="7" y="40"/>
                    </a:moveTo>
                    <a:cubicBezTo>
                      <a:pt x="0" y="42"/>
                      <a:pt x="3" y="52"/>
                      <a:pt x="10" y="50"/>
                    </a:cubicBezTo>
                    <a:cubicBezTo>
                      <a:pt x="18" y="47"/>
                      <a:pt x="20" y="40"/>
                      <a:pt x="18" y="32"/>
                    </a:cubicBezTo>
                    <a:cubicBezTo>
                      <a:pt x="17" y="28"/>
                      <a:pt x="15" y="25"/>
                      <a:pt x="13" y="21"/>
                    </a:cubicBezTo>
                    <a:cubicBezTo>
                      <a:pt x="12" y="19"/>
                      <a:pt x="10" y="15"/>
                      <a:pt x="13" y="13"/>
                    </a:cubicBezTo>
                    <a:cubicBezTo>
                      <a:pt x="19" y="10"/>
                      <a:pt x="14" y="0"/>
                      <a:pt x="8" y="4"/>
                    </a:cubicBezTo>
                    <a:cubicBezTo>
                      <a:pt x="1" y="8"/>
                      <a:pt x="0" y="16"/>
                      <a:pt x="2" y="22"/>
                    </a:cubicBezTo>
                    <a:cubicBezTo>
                      <a:pt x="3" y="25"/>
                      <a:pt x="12" y="38"/>
                      <a:pt x="7"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4" name="îṥḻîḍé">
                <a:extLst>
                  <a:ext uri="{FF2B5EF4-FFF2-40B4-BE49-F238E27FC236}">
                    <a16:creationId xmlns:a16="http://schemas.microsoft.com/office/drawing/2014/main" id="{FFA5E208-CC5E-401E-B5B2-2DCA7C17C753}"/>
                  </a:ext>
                </a:extLst>
              </p:cNvPr>
              <p:cNvSpPr/>
              <p:nvPr/>
            </p:nvSpPr>
            <p:spPr bwMode="auto">
              <a:xfrm>
                <a:off x="6914753" y="2069680"/>
                <a:ext cx="83202" cy="84408"/>
              </a:xfrm>
              <a:custGeom>
                <a:avLst/>
                <a:gdLst>
                  <a:gd name="T0" fmla="*/ 11 w 51"/>
                  <a:gd name="T1" fmla="*/ 48 h 52"/>
                  <a:gd name="T2" fmla="*/ 25 w 51"/>
                  <a:gd name="T3" fmla="*/ 52 h 52"/>
                  <a:gd name="T4" fmla="*/ 51 w 51"/>
                  <a:gd name="T5" fmla="*/ 26 h 52"/>
                  <a:gd name="T6" fmla="*/ 25 w 51"/>
                  <a:gd name="T7" fmla="*/ 0 h 52"/>
                  <a:gd name="T8" fmla="*/ 0 w 51"/>
                  <a:gd name="T9" fmla="*/ 22 h 52"/>
                  <a:gd name="T10" fmla="*/ 25 w 51"/>
                  <a:gd name="T11" fmla="*/ 22 h 52"/>
                  <a:gd name="T12" fmla="*/ 34 w 51"/>
                  <a:gd name="T13" fmla="*/ 22 h 52"/>
                  <a:gd name="T14" fmla="*/ 28 w 51"/>
                  <a:gd name="T15" fmla="*/ 29 h 52"/>
                  <a:gd name="T16" fmla="*/ 11 w 51"/>
                  <a:gd name="T1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2">
                    <a:moveTo>
                      <a:pt x="11" y="48"/>
                    </a:moveTo>
                    <a:cubicBezTo>
                      <a:pt x="15" y="50"/>
                      <a:pt x="20" y="52"/>
                      <a:pt x="25" y="52"/>
                    </a:cubicBezTo>
                    <a:cubicBezTo>
                      <a:pt x="39" y="52"/>
                      <a:pt x="51" y="40"/>
                      <a:pt x="51" y="26"/>
                    </a:cubicBezTo>
                    <a:cubicBezTo>
                      <a:pt x="51" y="12"/>
                      <a:pt x="39" y="0"/>
                      <a:pt x="25" y="0"/>
                    </a:cubicBezTo>
                    <a:cubicBezTo>
                      <a:pt x="12" y="0"/>
                      <a:pt x="2" y="10"/>
                      <a:pt x="0" y="22"/>
                    </a:cubicBezTo>
                    <a:cubicBezTo>
                      <a:pt x="25" y="22"/>
                      <a:pt x="25" y="22"/>
                      <a:pt x="25" y="22"/>
                    </a:cubicBezTo>
                    <a:cubicBezTo>
                      <a:pt x="34" y="22"/>
                      <a:pt x="34" y="22"/>
                      <a:pt x="34" y="22"/>
                    </a:cubicBezTo>
                    <a:cubicBezTo>
                      <a:pt x="28" y="29"/>
                      <a:pt x="28" y="29"/>
                      <a:pt x="28" y="29"/>
                    </a:cubicBezTo>
                    <a:lnTo>
                      <a:pt x="11"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5" name="íšlidé">
                <a:extLst>
                  <a:ext uri="{FF2B5EF4-FFF2-40B4-BE49-F238E27FC236}">
                    <a16:creationId xmlns:a16="http://schemas.microsoft.com/office/drawing/2014/main" id="{1CE90C88-8D62-47EA-8DDC-D1315D334EFD}"/>
                  </a:ext>
                </a:extLst>
              </p:cNvPr>
              <p:cNvSpPr/>
              <p:nvPr/>
            </p:nvSpPr>
            <p:spPr bwMode="auto">
              <a:xfrm>
                <a:off x="6784524" y="2111884"/>
                <a:ext cx="171227" cy="161580"/>
              </a:xfrm>
              <a:custGeom>
                <a:avLst/>
                <a:gdLst>
                  <a:gd name="T0" fmla="*/ 47 w 106"/>
                  <a:gd name="T1" fmla="*/ 54 h 100"/>
                  <a:gd name="T2" fmla="*/ 47 w 106"/>
                  <a:gd name="T3" fmla="*/ 56 h 100"/>
                  <a:gd name="T4" fmla="*/ 47 w 106"/>
                  <a:gd name="T5" fmla="*/ 59 h 100"/>
                  <a:gd name="T6" fmla="*/ 47 w 106"/>
                  <a:gd name="T7" fmla="*/ 91 h 100"/>
                  <a:gd name="T8" fmla="*/ 35 w 106"/>
                  <a:gd name="T9" fmla="*/ 100 h 100"/>
                  <a:gd name="T10" fmla="*/ 70 w 106"/>
                  <a:gd name="T11" fmla="*/ 100 h 100"/>
                  <a:gd name="T12" fmla="*/ 59 w 106"/>
                  <a:gd name="T13" fmla="*/ 91 h 100"/>
                  <a:gd name="T14" fmla="*/ 59 w 106"/>
                  <a:gd name="T15" fmla="*/ 59 h 100"/>
                  <a:gd name="T16" fmla="*/ 59 w 106"/>
                  <a:gd name="T17" fmla="*/ 56 h 100"/>
                  <a:gd name="T18" fmla="*/ 59 w 106"/>
                  <a:gd name="T19" fmla="*/ 54 h 100"/>
                  <a:gd name="T20" fmla="*/ 89 w 106"/>
                  <a:gd name="T21" fmla="*/ 19 h 100"/>
                  <a:gd name="T22" fmla="*/ 106 w 106"/>
                  <a:gd name="T23" fmla="*/ 0 h 100"/>
                  <a:gd name="T24" fmla="*/ 80 w 106"/>
                  <a:gd name="T25" fmla="*/ 0 h 100"/>
                  <a:gd name="T26" fmla="*/ 0 w 106"/>
                  <a:gd name="T27" fmla="*/ 0 h 100"/>
                  <a:gd name="T28" fmla="*/ 47 w 106"/>
                  <a:gd name="T29" fmla="*/ 5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00">
                    <a:moveTo>
                      <a:pt x="47" y="54"/>
                    </a:moveTo>
                    <a:cubicBezTo>
                      <a:pt x="47" y="56"/>
                      <a:pt x="47" y="56"/>
                      <a:pt x="47" y="56"/>
                    </a:cubicBezTo>
                    <a:cubicBezTo>
                      <a:pt x="47" y="59"/>
                      <a:pt x="47" y="59"/>
                      <a:pt x="47" y="59"/>
                    </a:cubicBezTo>
                    <a:cubicBezTo>
                      <a:pt x="47" y="91"/>
                      <a:pt x="47" y="91"/>
                      <a:pt x="47" y="91"/>
                    </a:cubicBezTo>
                    <a:cubicBezTo>
                      <a:pt x="40" y="92"/>
                      <a:pt x="35" y="96"/>
                      <a:pt x="35" y="100"/>
                    </a:cubicBezTo>
                    <a:cubicBezTo>
                      <a:pt x="70" y="100"/>
                      <a:pt x="70" y="100"/>
                      <a:pt x="70" y="100"/>
                    </a:cubicBezTo>
                    <a:cubicBezTo>
                      <a:pt x="70" y="96"/>
                      <a:pt x="65" y="93"/>
                      <a:pt x="59" y="91"/>
                    </a:cubicBezTo>
                    <a:cubicBezTo>
                      <a:pt x="59" y="59"/>
                      <a:pt x="59" y="59"/>
                      <a:pt x="59" y="59"/>
                    </a:cubicBezTo>
                    <a:cubicBezTo>
                      <a:pt x="59" y="56"/>
                      <a:pt x="59" y="56"/>
                      <a:pt x="59" y="56"/>
                    </a:cubicBezTo>
                    <a:cubicBezTo>
                      <a:pt x="59" y="54"/>
                      <a:pt x="59" y="54"/>
                      <a:pt x="59" y="54"/>
                    </a:cubicBezTo>
                    <a:cubicBezTo>
                      <a:pt x="89" y="19"/>
                      <a:pt x="89" y="19"/>
                      <a:pt x="89" y="19"/>
                    </a:cubicBezTo>
                    <a:cubicBezTo>
                      <a:pt x="106" y="0"/>
                      <a:pt x="106" y="0"/>
                      <a:pt x="106" y="0"/>
                    </a:cubicBezTo>
                    <a:cubicBezTo>
                      <a:pt x="80" y="0"/>
                      <a:pt x="80" y="0"/>
                      <a:pt x="80" y="0"/>
                    </a:cubicBezTo>
                    <a:cubicBezTo>
                      <a:pt x="0" y="0"/>
                      <a:pt x="0" y="0"/>
                      <a:pt x="0" y="0"/>
                    </a:cubicBezTo>
                    <a:lnTo>
                      <a:pt x="47"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6" name="ïṣḻïďè">
                <a:extLst>
                  <a:ext uri="{FF2B5EF4-FFF2-40B4-BE49-F238E27FC236}">
                    <a16:creationId xmlns:a16="http://schemas.microsoft.com/office/drawing/2014/main" id="{9A5ADD50-ABA5-4ABB-8B1C-4CBEC9FF1E09}"/>
                  </a:ext>
                </a:extLst>
              </p:cNvPr>
              <p:cNvSpPr/>
              <p:nvPr/>
            </p:nvSpPr>
            <p:spPr bwMode="auto">
              <a:xfrm>
                <a:off x="4504315" y="2902903"/>
                <a:ext cx="314719" cy="32557"/>
              </a:xfrm>
              <a:custGeom>
                <a:avLst/>
                <a:gdLst>
                  <a:gd name="T0" fmla="*/ 171 w 195"/>
                  <a:gd name="T1" fmla="*/ 20 h 20"/>
                  <a:gd name="T2" fmla="*/ 177 w 195"/>
                  <a:gd name="T3" fmla="*/ 20 h 20"/>
                  <a:gd name="T4" fmla="*/ 177 w 195"/>
                  <a:gd name="T5" fmla="*/ 0 h 20"/>
                  <a:gd name="T6" fmla="*/ 171 w 195"/>
                  <a:gd name="T7" fmla="*/ 0 h 20"/>
                  <a:gd name="T8" fmla="*/ 171 w 195"/>
                  <a:gd name="T9" fmla="*/ 2 h 20"/>
                  <a:gd name="T10" fmla="*/ 179 w 195"/>
                  <a:gd name="T11" fmla="*/ 10 h 20"/>
                  <a:gd name="T12" fmla="*/ 171 w 195"/>
                  <a:gd name="T13" fmla="*/ 18 h 20"/>
                  <a:gd name="T14" fmla="*/ 171 w 195"/>
                  <a:gd name="T15" fmla="*/ 20 h 20"/>
                  <a:gd name="T16" fmla="*/ 25 w 195"/>
                  <a:gd name="T17" fmla="*/ 20 h 20"/>
                  <a:gd name="T18" fmla="*/ 171 w 195"/>
                  <a:gd name="T19" fmla="*/ 20 h 20"/>
                  <a:gd name="T20" fmla="*/ 171 w 195"/>
                  <a:gd name="T21" fmla="*/ 18 h 20"/>
                  <a:gd name="T22" fmla="*/ 162 w 195"/>
                  <a:gd name="T23" fmla="*/ 10 h 20"/>
                  <a:gd name="T24" fmla="*/ 171 w 195"/>
                  <a:gd name="T25" fmla="*/ 2 h 20"/>
                  <a:gd name="T26" fmla="*/ 171 w 195"/>
                  <a:gd name="T27" fmla="*/ 0 h 20"/>
                  <a:gd name="T28" fmla="*/ 25 w 195"/>
                  <a:gd name="T29" fmla="*/ 0 h 20"/>
                  <a:gd name="T30" fmla="*/ 25 w 195"/>
                  <a:gd name="T31" fmla="*/ 2 h 20"/>
                  <a:gd name="T32" fmla="*/ 33 w 195"/>
                  <a:gd name="T33" fmla="*/ 10 h 20"/>
                  <a:gd name="T34" fmla="*/ 25 w 195"/>
                  <a:gd name="T35" fmla="*/ 18 h 20"/>
                  <a:gd name="T36" fmla="*/ 25 w 195"/>
                  <a:gd name="T37" fmla="*/ 20 h 20"/>
                  <a:gd name="T38" fmla="*/ 19 w 195"/>
                  <a:gd name="T39" fmla="*/ 20 h 20"/>
                  <a:gd name="T40" fmla="*/ 25 w 195"/>
                  <a:gd name="T41" fmla="*/ 20 h 20"/>
                  <a:gd name="T42" fmla="*/ 25 w 195"/>
                  <a:gd name="T43" fmla="*/ 18 h 20"/>
                  <a:gd name="T44" fmla="*/ 16 w 195"/>
                  <a:gd name="T45" fmla="*/ 10 h 20"/>
                  <a:gd name="T46" fmla="*/ 25 w 195"/>
                  <a:gd name="T47" fmla="*/ 2 h 20"/>
                  <a:gd name="T48" fmla="*/ 25 w 195"/>
                  <a:gd name="T49" fmla="*/ 0 h 20"/>
                  <a:gd name="T50" fmla="*/ 19 w 195"/>
                  <a:gd name="T51" fmla="*/ 0 h 20"/>
                  <a:gd name="T52" fmla="*/ 19 w 195"/>
                  <a:gd name="T5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20">
                    <a:moveTo>
                      <a:pt x="171" y="20"/>
                    </a:moveTo>
                    <a:cubicBezTo>
                      <a:pt x="177" y="20"/>
                      <a:pt x="177" y="20"/>
                      <a:pt x="177" y="20"/>
                    </a:cubicBezTo>
                    <a:cubicBezTo>
                      <a:pt x="194" y="20"/>
                      <a:pt x="195" y="0"/>
                      <a:pt x="177" y="0"/>
                    </a:cubicBezTo>
                    <a:cubicBezTo>
                      <a:pt x="171" y="0"/>
                      <a:pt x="171" y="0"/>
                      <a:pt x="171" y="0"/>
                    </a:cubicBezTo>
                    <a:cubicBezTo>
                      <a:pt x="171" y="2"/>
                      <a:pt x="171" y="2"/>
                      <a:pt x="171" y="2"/>
                    </a:cubicBezTo>
                    <a:cubicBezTo>
                      <a:pt x="175" y="2"/>
                      <a:pt x="179" y="5"/>
                      <a:pt x="179" y="10"/>
                    </a:cubicBezTo>
                    <a:cubicBezTo>
                      <a:pt x="179" y="15"/>
                      <a:pt x="175" y="18"/>
                      <a:pt x="171" y="18"/>
                    </a:cubicBezTo>
                    <a:lnTo>
                      <a:pt x="171" y="20"/>
                    </a:lnTo>
                    <a:close/>
                    <a:moveTo>
                      <a:pt x="25" y="20"/>
                    </a:moveTo>
                    <a:cubicBezTo>
                      <a:pt x="171" y="20"/>
                      <a:pt x="171" y="20"/>
                      <a:pt x="171" y="20"/>
                    </a:cubicBezTo>
                    <a:cubicBezTo>
                      <a:pt x="171" y="18"/>
                      <a:pt x="171" y="18"/>
                      <a:pt x="171" y="18"/>
                    </a:cubicBezTo>
                    <a:cubicBezTo>
                      <a:pt x="166" y="18"/>
                      <a:pt x="162" y="15"/>
                      <a:pt x="162" y="10"/>
                    </a:cubicBezTo>
                    <a:cubicBezTo>
                      <a:pt x="162" y="5"/>
                      <a:pt x="166" y="2"/>
                      <a:pt x="171" y="2"/>
                    </a:cubicBezTo>
                    <a:cubicBezTo>
                      <a:pt x="171" y="0"/>
                      <a:pt x="171" y="0"/>
                      <a:pt x="171" y="0"/>
                    </a:cubicBezTo>
                    <a:cubicBezTo>
                      <a:pt x="122" y="0"/>
                      <a:pt x="73" y="0"/>
                      <a:pt x="25" y="0"/>
                    </a:cubicBezTo>
                    <a:cubicBezTo>
                      <a:pt x="25" y="2"/>
                      <a:pt x="25" y="2"/>
                      <a:pt x="25" y="2"/>
                    </a:cubicBezTo>
                    <a:cubicBezTo>
                      <a:pt x="29" y="2"/>
                      <a:pt x="33" y="5"/>
                      <a:pt x="33" y="10"/>
                    </a:cubicBezTo>
                    <a:cubicBezTo>
                      <a:pt x="33" y="15"/>
                      <a:pt x="29" y="18"/>
                      <a:pt x="25" y="18"/>
                    </a:cubicBezTo>
                    <a:lnTo>
                      <a:pt x="25" y="20"/>
                    </a:lnTo>
                    <a:close/>
                    <a:moveTo>
                      <a:pt x="19" y="20"/>
                    </a:moveTo>
                    <a:cubicBezTo>
                      <a:pt x="25" y="20"/>
                      <a:pt x="25" y="20"/>
                      <a:pt x="25" y="20"/>
                    </a:cubicBezTo>
                    <a:cubicBezTo>
                      <a:pt x="25" y="18"/>
                      <a:pt x="25" y="18"/>
                      <a:pt x="25" y="18"/>
                    </a:cubicBezTo>
                    <a:cubicBezTo>
                      <a:pt x="20" y="18"/>
                      <a:pt x="16" y="15"/>
                      <a:pt x="16" y="10"/>
                    </a:cubicBezTo>
                    <a:cubicBezTo>
                      <a:pt x="16" y="5"/>
                      <a:pt x="20" y="2"/>
                      <a:pt x="25" y="2"/>
                    </a:cubicBezTo>
                    <a:cubicBezTo>
                      <a:pt x="25" y="0"/>
                      <a:pt x="25" y="0"/>
                      <a:pt x="25" y="0"/>
                    </a:cubicBezTo>
                    <a:cubicBezTo>
                      <a:pt x="19" y="0"/>
                      <a:pt x="19" y="0"/>
                      <a:pt x="19" y="0"/>
                    </a:cubicBezTo>
                    <a:cubicBezTo>
                      <a:pt x="0" y="0"/>
                      <a:pt x="1" y="20"/>
                      <a:pt x="19"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7" name="í$ḻïḑê">
                <a:extLst>
                  <a:ext uri="{FF2B5EF4-FFF2-40B4-BE49-F238E27FC236}">
                    <a16:creationId xmlns:a16="http://schemas.microsoft.com/office/drawing/2014/main" id="{125F8660-F374-4906-8F8E-ACEAF300A0E2}"/>
                  </a:ext>
                </a:extLst>
              </p:cNvPr>
              <p:cNvSpPr/>
              <p:nvPr/>
            </p:nvSpPr>
            <p:spPr bwMode="auto">
              <a:xfrm>
                <a:off x="4665895" y="2791967"/>
                <a:ext cx="27734" cy="277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8" name="íṧḻîḍè">
                <a:extLst>
                  <a:ext uri="{FF2B5EF4-FFF2-40B4-BE49-F238E27FC236}">
                    <a16:creationId xmlns:a16="http://schemas.microsoft.com/office/drawing/2014/main" id="{1C75FD92-E371-40CB-B9B1-72F565F57DAF}"/>
                  </a:ext>
                </a:extLst>
              </p:cNvPr>
              <p:cNvSpPr/>
              <p:nvPr/>
            </p:nvSpPr>
            <p:spPr bwMode="auto">
              <a:xfrm>
                <a:off x="4681571" y="2810054"/>
                <a:ext cx="104906" cy="115759"/>
              </a:xfrm>
              <a:custGeom>
                <a:avLst/>
                <a:gdLst>
                  <a:gd name="T0" fmla="*/ 64 w 65"/>
                  <a:gd name="T1" fmla="*/ 66 h 72"/>
                  <a:gd name="T2" fmla="*/ 6 w 65"/>
                  <a:gd name="T3" fmla="*/ 2 h 72"/>
                  <a:gd name="T4" fmla="*/ 1 w 65"/>
                  <a:gd name="T5" fmla="*/ 1 h 72"/>
                  <a:gd name="T6" fmla="*/ 1 w 65"/>
                  <a:gd name="T7" fmla="*/ 1 h 72"/>
                  <a:gd name="T8" fmla="*/ 1 w 65"/>
                  <a:gd name="T9" fmla="*/ 6 h 72"/>
                  <a:gd name="T10" fmla="*/ 58 w 65"/>
                  <a:gd name="T11" fmla="*/ 71 h 72"/>
                  <a:gd name="T12" fmla="*/ 64 w 65"/>
                  <a:gd name="T13" fmla="*/ 71 h 72"/>
                  <a:gd name="T14" fmla="*/ 64 w 65"/>
                  <a:gd name="T15" fmla="*/ 71 h 72"/>
                  <a:gd name="T16" fmla="*/ 64 w 65"/>
                  <a:gd name="T17" fmla="*/ 6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72">
                    <a:moveTo>
                      <a:pt x="64" y="66"/>
                    </a:moveTo>
                    <a:cubicBezTo>
                      <a:pt x="6" y="2"/>
                      <a:pt x="6" y="2"/>
                      <a:pt x="6" y="2"/>
                    </a:cubicBezTo>
                    <a:cubicBezTo>
                      <a:pt x="5" y="0"/>
                      <a:pt x="3" y="0"/>
                      <a:pt x="1" y="1"/>
                    </a:cubicBezTo>
                    <a:cubicBezTo>
                      <a:pt x="1" y="1"/>
                      <a:pt x="1" y="1"/>
                      <a:pt x="1" y="1"/>
                    </a:cubicBezTo>
                    <a:cubicBezTo>
                      <a:pt x="0" y="3"/>
                      <a:pt x="0" y="5"/>
                      <a:pt x="1" y="6"/>
                    </a:cubicBezTo>
                    <a:cubicBezTo>
                      <a:pt x="58" y="71"/>
                      <a:pt x="58" y="71"/>
                      <a:pt x="58" y="71"/>
                    </a:cubicBezTo>
                    <a:cubicBezTo>
                      <a:pt x="60" y="72"/>
                      <a:pt x="62" y="72"/>
                      <a:pt x="64" y="71"/>
                    </a:cubicBezTo>
                    <a:cubicBezTo>
                      <a:pt x="64" y="71"/>
                      <a:pt x="64" y="71"/>
                      <a:pt x="64" y="71"/>
                    </a:cubicBezTo>
                    <a:cubicBezTo>
                      <a:pt x="65" y="70"/>
                      <a:pt x="65" y="67"/>
                      <a:pt x="64"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9" name="îṣ1ïḑè">
                <a:extLst>
                  <a:ext uri="{FF2B5EF4-FFF2-40B4-BE49-F238E27FC236}">
                    <a16:creationId xmlns:a16="http://schemas.microsoft.com/office/drawing/2014/main" id="{9242C20F-3C5D-4B3F-BF21-5D1B809B2278}"/>
                  </a:ext>
                </a:extLst>
              </p:cNvPr>
              <p:cNvSpPr/>
              <p:nvPr/>
            </p:nvSpPr>
            <p:spPr bwMode="auto">
              <a:xfrm>
                <a:off x="4629720" y="2791967"/>
                <a:ext cx="27734" cy="277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0" name="ï$lîḓè">
                <a:extLst>
                  <a:ext uri="{FF2B5EF4-FFF2-40B4-BE49-F238E27FC236}">
                    <a16:creationId xmlns:a16="http://schemas.microsoft.com/office/drawing/2014/main" id="{DAF40C4C-1630-486C-B952-EEC670CD02C9}"/>
                  </a:ext>
                </a:extLst>
              </p:cNvPr>
              <p:cNvSpPr/>
              <p:nvPr/>
            </p:nvSpPr>
            <p:spPr bwMode="auto">
              <a:xfrm>
                <a:off x="4535666" y="2800408"/>
                <a:ext cx="115759" cy="125405"/>
              </a:xfrm>
              <a:custGeom>
                <a:avLst/>
                <a:gdLst>
                  <a:gd name="T0" fmla="*/ 1 w 71"/>
                  <a:gd name="T1" fmla="*/ 72 h 78"/>
                  <a:gd name="T2" fmla="*/ 64 w 71"/>
                  <a:gd name="T3" fmla="*/ 2 h 78"/>
                  <a:gd name="T4" fmla="*/ 69 w 71"/>
                  <a:gd name="T5" fmla="*/ 1 h 78"/>
                  <a:gd name="T6" fmla="*/ 69 w 71"/>
                  <a:gd name="T7" fmla="*/ 1 h 78"/>
                  <a:gd name="T8" fmla="*/ 69 w 71"/>
                  <a:gd name="T9" fmla="*/ 7 h 78"/>
                  <a:gd name="T10" fmla="*/ 7 w 71"/>
                  <a:gd name="T11" fmla="*/ 77 h 78"/>
                  <a:gd name="T12" fmla="*/ 2 w 71"/>
                  <a:gd name="T13" fmla="*/ 77 h 78"/>
                  <a:gd name="T14" fmla="*/ 2 w 71"/>
                  <a:gd name="T15" fmla="*/ 77 h 78"/>
                  <a:gd name="T16" fmla="*/ 1 w 71"/>
                  <a:gd name="T17" fmla="*/ 7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8">
                    <a:moveTo>
                      <a:pt x="1" y="72"/>
                    </a:moveTo>
                    <a:cubicBezTo>
                      <a:pt x="64" y="2"/>
                      <a:pt x="64" y="2"/>
                      <a:pt x="64" y="2"/>
                    </a:cubicBezTo>
                    <a:cubicBezTo>
                      <a:pt x="65" y="0"/>
                      <a:pt x="68" y="0"/>
                      <a:pt x="69" y="1"/>
                    </a:cubicBezTo>
                    <a:cubicBezTo>
                      <a:pt x="69" y="1"/>
                      <a:pt x="69" y="1"/>
                      <a:pt x="69" y="1"/>
                    </a:cubicBezTo>
                    <a:cubicBezTo>
                      <a:pt x="71" y="3"/>
                      <a:pt x="71" y="5"/>
                      <a:pt x="69" y="7"/>
                    </a:cubicBezTo>
                    <a:cubicBezTo>
                      <a:pt x="7" y="77"/>
                      <a:pt x="7" y="77"/>
                      <a:pt x="7" y="77"/>
                    </a:cubicBezTo>
                    <a:cubicBezTo>
                      <a:pt x="5" y="78"/>
                      <a:pt x="3" y="78"/>
                      <a:pt x="2" y="77"/>
                    </a:cubicBezTo>
                    <a:cubicBezTo>
                      <a:pt x="2" y="77"/>
                      <a:pt x="2" y="77"/>
                      <a:pt x="2" y="77"/>
                    </a:cubicBezTo>
                    <a:cubicBezTo>
                      <a:pt x="0" y="76"/>
                      <a:pt x="0" y="73"/>
                      <a:pt x="1"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1" name="iṣļïďê">
                <a:extLst>
                  <a:ext uri="{FF2B5EF4-FFF2-40B4-BE49-F238E27FC236}">
                    <a16:creationId xmlns:a16="http://schemas.microsoft.com/office/drawing/2014/main" id="{F7D3C099-8185-4792-9047-2800B2AE2291}"/>
                  </a:ext>
                </a:extLst>
              </p:cNvPr>
              <p:cNvSpPr/>
              <p:nvPr/>
            </p:nvSpPr>
            <p:spPr bwMode="auto">
              <a:xfrm>
                <a:off x="4535666" y="2945106"/>
                <a:ext cx="253223" cy="98877"/>
              </a:xfrm>
              <a:custGeom>
                <a:avLst/>
                <a:gdLst>
                  <a:gd name="T0" fmla="*/ 156 w 156"/>
                  <a:gd name="T1" fmla="*/ 0 h 61"/>
                  <a:gd name="T2" fmla="*/ 127 w 156"/>
                  <a:gd name="T3" fmla="*/ 61 h 61"/>
                  <a:gd name="T4" fmla="*/ 126 w 156"/>
                  <a:gd name="T5" fmla="*/ 48 h 61"/>
                  <a:gd name="T6" fmla="*/ 132 w 156"/>
                  <a:gd name="T7" fmla="*/ 27 h 61"/>
                  <a:gd name="T8" fmla="*/ 129 w 156"/>
                  <a:gd name="T9" fmla="*/ 6 h 61"/>
                  <a:gd name="T10" fmla="*/ 126 w 156"/>
                  <a:gd name="T11" fmla="*/ 6 h 61"/>
                  <a:gd name="T12" fmla="*/ 102 w 156"/>
                  <a:gd name="T13" fmla="*/ 0 h 61"/>
                  <a:gd name="T14" fmla="*/ 126 w 156"/>
                  <a:gd name="T15" fmla="*/ 6 h 61"/>
                  <a:gd name="T16" fmla="*/ 120 w 156"/>
                  <a:gd name="T17" fmla="*/ 27 h 61"/>
                  <a:gd name="T18" fmla="*/ 123 w 156"/>
                  <a:gd name="T19" fmla="*/ 48 h 61"/>
                  <a:gd name="T20" fmla="*/ 126 w 156"/>
                  <a:gd name="T21" fmla="*/ 48 h 61"/>
                  <a:gd name="T22" fmla="*/ 102 w 156"/>
                  <a:gd name="T23" fmla="*/ 61 h 61"/>
                  <a:gd name="T24" fmla="*/ 107 w 156"/>
                  <a:gd name="T25" fmla="*/ 42 h 61"/>
                  <a:gd name="T26" fmla="*/ 109 w 156"/>
                  <a:gd name="T27" fmla="*/ 12 h 61"/>
                  <a:gd name="T28" fmla="*/ 103 w 156"/>
                  <a:gd name="T29" fmla="*/ 6 h 61"/>
                  <a:gd name="T30" fmla="*/ 102 w 156"/>
                  <a:gd name="T31" fmla="*/ 0 h 61"/>
                  <a:gd name="T32" fmla="*/ 102 w 156"/>
                  <a:gd name="T33" fmla="*/ 0 h 61"/>
                  <a:gd name="T34" fmla="*/ 96 w 156"/>
                  <a:gd name="T35" fmla="*/ 12 h 61"/>
                  <a:gd name="T36" fmla="*/ 95 w 156"/>
                  <a:gd name="T37" fmla="*/ 42 h 61"/>
                  <a:gd name="T38" fmla="*/ 100 w 156"/>
                  <a:gd name="T39" fmla="*/ 48 h 61"/>
                  <a:gd name="T40" fmla="*/ 102 w 156"/>
                  <a:gd name="T41" fmla="*/ 61 h 61"/>
                  <a:gd name="T42" fmla="*/ 78 w 156"/>
                  <a:gd name="T43" fmla="*/ 48 h 61"/>
                  <a:gd name="T44" fmla="*/ 84 w 156"/>
                  <a:gd name="T45" fmla="*/ 27 h 61"/>
                  <a:gd name="T46" fmla="*/ 78 w 156"/>
                  <a:gd name="T47" fmla="*/ 6 h 61"/>
                  <a:gd name="T48" fmla="*/ 78 w 156"/>
                  <a:gd name="T49" fmla="*/ 6 h 61"/>
                  <a:gd name="T50" fmla="*/ 53 w 156"/>
                  <a:gd name="T51" fmla="*/ 0 h 61"/>
                  <a:gd name="T52" fmla="*/ 78 w 156"/>
                  <a:gd name="T53" fmla="*/ 6 h 61"/>
                  <a:gd name="T54" fmla="*/ 71 w 156"/>
                  <a:gd name="T55" fmla="*/ 27 h 61"/>
                  <a:gd name="T56" fmla="*/ 78 w 156"/>
                  <a:gd name="T57" fmla="*/ 48 h 61"/>
                  <a:gd name="T58" fmla="*/ 78 w 156"/>
                  <a:gd name="T59" fmla="*/ 48 h 61"/>
                  <a:gd name="T60" fmla="*/ 53 w 156"/>
                  <a:gd name="T61" fmla="*/ 61 h 61"/>
                  <a:gd name="T62" fmla="*/ 55 w 156"/>
                  <a:gd name="T63" fmla="*/ 48 h 61"/>
                  <a:gd name="T64" fmla="*/ 60 w 156"/>
                  <a:gd name="T65" fmla="*/ 42 h 61"/>
                  <a:gd name="T66" fmla="*/ 59 w 156"/>
                  <a:gd name="T67" fmla="*/ 12 h 61"/>
                  <a:gd name="T68" fmla="*/ 53 w 156"/>
                  <a:gd name="T69" fmla="*/ 0 h 61"/>
                  <a:gd name="T70" fmla="*/ 53 w 156"/>
                  <a:gd name="T71" fmla="*/ 0 h 61"/>
                  <a:gd name="T72" fmla="*/ 52 w 156"/>
                  <a:gd name="T73" fmla="*/ 6 h 61"/>
                  <a:gd name="T74" fmla="*/ 46 w 156"/>
                  <a:gd name="T75" fmla="*/ 12 h 61"/>
                  <a:gd name="T76" fmla="*/ 48 w 156"/>
                  <a:gd name="T77" fmla="*/ 42 h 61"/>
                  <a:gd name="T78" fmla="*/ 53 w 156"/>
                  <a:gd name="T79" fmla="*/ 61 h 61"/>
                  <a:gd name="T80" fmla="*/ 29 w 156"/>
                  <a:gd name="T81" fmla="*/ 48 h 61"/>
                  <a:gd name="T82" fmla="*/ 32 w 156"/>
                  <a:gd name="T83" fmla="*/ 48 h 61"/>
                  <a:gd name="T84" fmla="*/ 36 w 156"/>
                  <a:gd name="T85" fmla="*/ 27 h 61"/>
                  <a:gd name="T86" fmla="*/ 29 w 156"/>
                  <a:gd name="T87" fmla="*/ 6 h 61"/>
                  <a:gd name="T88" fmla="*/ 28 w 156"/>
                  <a:gd name="T89" fmla="*/ 61 h 61"/>
                  <a:gd name="T90" fmla="*/ 0 w 156"/>
                  <a:gd name="T91" fmla="*/ 0 h 61"/>
                  <a:gd name="T92" fmla="*/ 29 w 156"/>
                  <a:gd name="T93" fmla="*/ 6 h 61"/>
                  <a:gd name="T94" fmla="*/ 27 w 156"/>
                  <a:gd name="T95" fmla="*/ 6 h 61"/>
                  <a:gd name="T96" fmla="*/ 23 w 156"/>
                  <a:gd name="T97" fmla="*/ 27 h 61"/>
                  <a:gd name="T98" fmla="*/ 29 w 156"/>
                  <a:gd name="T99" fmla="*/ 48 h 61"/>
                  <a:gd name="T100" fmla="*/ 28 w 156"/>
                  <a:gd name="T10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61">
                    <a:moveTo>
                      <a:pt x="126" y="0"/>
                    </a:moveTo>
                    <a:cubicBezTo>
                      <a:pt x="156" y="0"/>
                      <a:pt x="156" y="0"/>
                      <a:pt x="156" y="0"/>
                    </a:cubicBezTo>
                    <a:cubicBezTo>
                      <a:pt x="148" y="44"/>
                      <a:pt x="148" y="44"/>
                      <a:pt x="148" y="44"/>
                    </a:cubicBezTo>
                    <a:cubicBezTo>
                      <a:pt x="146" y="54"/>
                      <a:pt x="142" y="61"/>
                      <a:pt x="127" y="61"/>
                    </a:cubicBezTo>
                    <a:cubicBezTo>
                      <a:pt x="126" y="61"/>
                      <a:pt x="126" y="61"/>
                      <a:pt x="126" y="61"/>
                    </a:cubicBezTo>
                    <a:cubicBezTo>
                      <a:pt x="126" y="48"/>
                      <a:pt x="126" y="48"/>
                      <a:pt x="126" y="48"/>
                    </a:cubicBezTo>
                    <a:cubicBezTo>
                      <a:pt x="128" y="47"/>
                      <a:pt x="130" y="45"/>
                      <a:pt x="130" y="42"/>
                    </a:cubicBezTo>
                    <a:cubicBezTo>
                      <a:pt x="131" y="37"/>
                      <a:pt x="132" y="32"/>
                      <a:pt x="132" y="27"/>
                    </a:cubicBezTo>
                    <a:cubicBezTo>
                      <a:pt x="133" y="22"/>
                      <a:pt x="134" y="17"/>
                      <a:pt x="134" y="12"/>
                    </a:cubicBezTo>
                    <a:cubicBezTo>
                      <a:pt x="135" y="9"/>
                      <a:pt x="132" y="6"/>
                      <a:pt x="129" y="6"/>
                    </a:cubicBezTo>
                    <a:cubicBezTo>
                      <a:pt x="129" y="6"/>
                      <a:pt x="129" y="6"/>
                      <a:pt x="129" y="6"/>
                    </a:cubicBezTo>
                    <a:cubicBezTo>
                      <a:pt x="128" y="6"/>
                      <a:pt x="127" y="6"/>
                      <a:pt x="126" y="6"/>
                    </a:cubicBezTo>
                    <a:lnTo>
                      <a:pt x="126" y="0"/>
                    </a:lnTo>
                    <a:close/>
                    <a:moveTo>
                      <a:pt x="102" y="0"/>
                    </a:moveTo>
                    <a:cubicBezTo>
                      <a:pt x="126" y="0"/>
                      <a:pt x="126" y="0"/>
                      <a:pt x="126" y="0"/>
                    </a:cubicBezTo>
                    <a:cubicBezTo>
                      <a:pt x="126" y="6"/>
                      <a:pt x="126" y="6"/>
                      <a:pt x="126" y="6"/>
                    </a:cubicBezTo>
                    <a:cubicBezTo>
                      <a:pt x="124" y="7"/>
                      <a:pt x="121" y="9"/>
                      <a:pt x="121" y="12"/>
                    </a:cubicBezTo>
                    <a:cubicBezTo>
                      <a:pt x="121" y="17"/>
                      <a:pt x="120" y="22"/>
                      <a:pt x="120" y="27"/>
                    </a:cubicBezTo>
                    <a:cubicBezTo>
                      <a:pt x="119" y="32"/>
                      <a:pt x="119" y="37"/>
                      <a:pt x="118" y="42"/>
                    </a:cubicBezTo>
                    <a:cubicBezTo>
                      <a:pt x="118" y="46"/>
                      <a:pt x="120" y="48"/>
                      <a:pt x="123" y="48"/>
                    </a:cubicBezTo>
                    <a:cubicBezTo>
                      <a:pt x="123" y="48"/>
                      <a:pt x="123" y="48"/>
                      <a:pt x="123" y="48"/>
                    </a:cubicBezTo>
                    <a:cubicBezTo>
                      <a:pt x="124" y="48"/>
                      <a:pt x="125" y="48"/>
                      <a:pt x="126" y="48"/>
                    </a:cubicBezTo>
                    <a:cubicBezTo>
                      <a:pt x="126" y="61"/>
                      <a:pt x="126" y="61"/>
                      <a:pt x="126" y="61"/>
                    </a:cubicBezTo>
                    <a:cubicBezTo>
                      <a:pt x="102" y="61"/>
                      <a:pt x="102" y="61"/>
                      <a:pt x="102" y="61"/>
                    </a:cubicBezTo>
                    <a:cubicBezTo>
                      <a:pt x="102" y="48"/>
                      <a:pt x="102" y="48"/>
                      <a:pt x="102" y="48"/>
                    </a:cubicBezTo>
                    <a:cubicBezTo>
                      <a:pt x="105" y="48"/>
                      <a:pt x="107" y="45"/>
                      <a:pt x="107" y="42"/>
                    </a:cubicBezTo>
                    <a:cubicBezTo>
                      <a:pt x="107" y="37"/>
                      <a:pt x="108" y="32"/>
                      <a:pt x="108" y="27"/>
                    </a:cubicBezTo>
                    <a:cubicBezTo>
                      <a:pt x="109" y="22"/>
                      <a:pt x="109" y="17"/>
                      <a:pt x="109" y="12"/>
                    </a:cubicBezTo>
                    <a:cubicBezTo>
                      <a:pt x="110" y="9"/>
                      <a:pt x="107" y="6"/>
                      <a:pt x="103" y="6"/>
                    </a:cubicBezTo>
                    <a:cubicBezTo>
                      <a:pt x="103" y="6"/>
                      <a:pt x="103" y="6"/>
                      <a:pt x="103" y="6"/>
                    </a:cubicBezTo>
                    <a:cubicBezTo>
                      <a:pt x="103" y="6"/>
                      <a:pt x="102" y="6"/>
                      <a:pt x="102" y="6"/>
                    </a:cubicBezTo>
                    <a:lnTo>
                      <a:pt x="102" y="0"/>
                    </a:lnTo>
                    <a:close/>
                    <a:moveTo>
                      <a:pt x="78" y="0"/>
                    </a:moveTo>
                    <a:cubicBezTo>
                      <a:pt x="102" y="0"/>
                      <a:pt x="102" y="0"/>
                      <a:pt x="102" y="0"/>
                    </a:cubicBezTo>
                    <a:cubicBezTo>
                      <a:pt x="102" y="6"/>
                      <a:pt x="102" y="6"/>
                      <a:pt x="102" y="6"/>
                    </a:cubicBezTo>
                    <a:cubicBezTo>
                      <a:pt x="99" y="6"/>
                      <a:pt x="96" y="9"/>
                      <a:pt x="96" y="12"/>
                    </a:cubicBezTo>
                    <a:cubicBezTo>
                      <a:pt x="96" y="17"/>
                      <a:pt x="96" y="22"/>
                      <a:pt x="95" y="27"/>
                    </a:cubicBezTo>
                    <a:cubicBezTo>
                      <a:pt x="95" y="32"/>
                      <a:pt x="95" y="37"/>
                      <a:pt x="95" y="42"/>
                    </a:cubicBezTo>
                    <a:cubicBezTo>
                      <a:pt x="95" y="46"/>
                      <a:pt x="97" y="48"/>
                      <a:pt x="100" y="48"/>
                    </a:cubicBezTo>
                    <a:cubicBezTo>
                      <a:pt x="100" y="48"/>
                      <a:pt x="100" y="48"/>
                      <a:pt x="100" y="48"/>
                    </a:cubicBezTo>
                    <a:cubicBezTo>
                      <a:pt x="101" y="48"/>
                      <a:pt x="102" y="48"/>
                      <a:pt x="102" y="48"/>
                    </a:cubicBezTo>
                    <a:cubicBezTo>
                      <a:pt x="102" y="61"/>
                      <a:pt x="102" y="61"/>
                      <a:pt x="102" y="61"/>
                    </a:cubicBezTo>
                    <a:cubicBezTo>
                      <a:pt x="78" y="61"/>
                      <a:pt x="78" y="61"/>
                      <a:pt x="78" y="61"/>
                    </a:cubicBezTo>
                    <a:cubicBezTo>
                      <a:pt x="78" y="48"/>
                      <a:pt x="78" y="48"/>
                      <a:pt x="78" y="48"/>
                    </a:cubicBezTo>
                    <a:cubicBezTo>
                      <a:pt x="81" y="48"/>
                      <a:pt x="84" y="46"/>
                      <a:pt x="84" y="42"/>
                    </a:cubicBezTo>
                    <a:cubicBezTo>
                      <a:pt x="84" y="37"/>
                      <a:pt x="84" y="32"/>
                      <a:pt x="84" y="27"/>
                    </a:cubicBezTo>
                    <a:cubicBezTo>
                      <a:pt x="84" y="22"/>
                      <a:pt x="84" y="17"/>
                      <a:pt x="84" y="12"/>
                    </a:cubicBezTo>
                    <a:cubicBezTo>
                      <a:pt x="84" y="9"/>
                      <a:pt x="81" y="6"/>
                      <a:pt x="78" y="6"/>
                    </a:cubicBezTo>
                    <a:cubicBezTo>
                      <a:pt x="78" y="6"/>
                      <a:pt x="78" y="6"/>
                      <a:pt x="78" y="6"/>
                    </a:cubicBezTo>
                    <a:cubicBezTo>
                      <a:pt x="78" y="6"/>
                      <a:pt x="78" y="6"/>
                      <a:pt x="78" y="6"/>
                    </a:cubicBezTo>
                    <a:lnTo>
                      <a:pt x="78" y="0"/>
                    </a:lnTo>
                    <a:close/>
                    <a:moveTo>
                      <a:pt x="53" y="0"/>
                    </a:moveTo>
                    <a:cubicBezTo>
                      <a:pt x="78" y="0"/>
                      <a:pt x="78" y="0"/>
                      <a:pt x="78" y="0"/>
                    </a:cubicBezTo>
                    <a:cubicBezTo>
                      <a:pt x="78" y="6"/>
                      <a:pt x="78" y="6"/>
                      <a:pt x="78" y="6"/>
                    </a:cubicBezTo>
                    <a:cubicBezTo>
                      <a:pt x="74" y="6"/>
                      <a:pt x="71" y="9"/>
                      <a:pt x="71" y="12"/>
                    </a:cubicBezTo>
                    <a:cubicBezTo>
                      <a:pt x="71" y="17"/>
                      <a:pt x="71" y="22"/>
                      <a:pt x="71" y="27"/>
                    </a:cubicBezTo>
                    <a:cubicBezTo>
                      <a:pt x="71" y="32"/>
                      <a:pt x="71" y="37"/>
                      <a:pt x="71" y="42"/>
                    </a:cubicBezTo>
                    <a:cubicBezTo>
                      <a:pt x="72" y="46"/>
                      <a:pt x="74" y="48"/>
                      <a:pt x="78" y="48"/>
                    </a:cubicBezTo>
                    <a:cubicBezTo>
                      <a:pt x="78" y="48"/>
                      <a:pt x="78" y="48"/>
                      <a:pt x="78" y="48"/>
                    </a:cubicBezTo>
                    <a:cubicBezTo>
                      <a:pt x="78" y="48"/>
                      <a:pt x="78" y="48"/>
                      <a:pt x="78" y="48"/>
                    </a:cubicBezTo>
                    <a:cubicBezTo>
                      <a:pt x="78" y="61"/>
                      <a:pt x="78" y="61"/>
                      <a:pt x="78" y="61"/>
                    </a:cubicBezTo>
                    <a:cubicBezTo>
                      <a:pt x="53" y="61"/>
                      <a:pt x="53" y="61"/>
                      <a:pt x="53" y="61"/>
                    </a:cubicBezTo>
                    <a:cubicBezTo>
                      <a:pt x="53" y="48"/>
                      <a:pt x="53" y="48"/>
                      <a:pt x="53" y="48"/>
                    </a:cubicBezTo>
                    <a:cubicBezTo>
                      <a:pt x="54" y="48"/>
                      <a:pt x="54" y="48"/>
                      <a:pt x="55" y="48"/>
                    </a:cubicBezTo>
                    <a:cubicBezTo>
                      <a:pt x="55" y="48"/>
                      <a:pt x="55" y="48"/>
                      <a:pt x="55" y="48"/>
                    </a:cubicBezTo>
                    <a:cubicBezTo>
                      <a:pt x="58" y="48"/>
                      <a:pt x="61" y="46"/>
                      <a:pt x="60" y="42"/>
                    </a:cubicBezTo>
                    <a:cubicBezTo>
                      <a:pt x="60" y="37"/>
                      <a:pt x="60" y="32"/>
                      <a:pt x="60" y="27"/>
                    </a:cubicBezTo>
                    <a:cubicBezTo>
                      <a:pt x="60" y="22"/>
                      <a:pt x="59" y="17"/>
                      <a:pt x="59" y="12"/>
                    </a:cubicBezTo>
                    <a:cubicBezTo>
                      <a:pt x="59" y="9"/>
                      <a:pt x="56" y="6"/>
                      <a:pt x="53" y="6"/>
                    </a:cubicBezTo>
                    <a:lnTo>
                      <a:pt x="53" y="0"/>
                    </a:lnTo>
                    <a:close/>
                    <a:moveTo>
                      <a:pt x="29" y="0"/>
                    </a:moveTo>
                    <a:cubicBezTo>
                      <a:pt x="53" y="0"/>
                      <a:pt x="53" y="0"/>
                      <a:pt x="53" y="0"/>
                    </a:cubicBezTo>
                    <a:cubicBezTo>
                      <a:pt x="53" y="6"/>
                      <a:pt x="53" y="6"/>
                      <a:pt x="53" y="6"/>
                    </a:cubicBezTo>
                    <a:cubicBezTo>
                      <a:pt x="53" y="6"/>
                      <a:pt x="52" y="6"/>
                      <a:pt x="52" y="6"/>
                    </a:cubicBezTo>
                    <a:cubicBezTo>
                      <a:pt x="52" y="6"/>
                      <a:pt x="52" y="6"/>
                      <a:pt x="52" y="6"/>
                    </a:cubicBezTo>
                    <a:cubicBezTo>
                      <a:pt x="48" y="6"/>
                      <a:pt x="46" y="9"/>
                      <a:pt x="46" y="12"/>
                    </a:cubicBezTo>
                    <a:cubicBezTo>
                      <a:pt x="46" y="17"/>
                      <a:pt x="47" y="22"/>
                      <a:pt x="47" y="27"/>
                    </a:cubicBezTo>
                    <a:cubicBezTo>
                      <a:pt x="47" y="32"/>
                      <a:pt x="48" y="37"/>
                      <a:pt x="48" y="42"/>
                    </a:cubicBezTo>
                    <a:cubicBezTo>
                      <a:pt x="48" y="45"/>
                      <a:pt x="50" y="48"/>
                      <a:pt x="53" y="48"/>
                    </a:cubicBezTo>
                    <a:cubicBezTo>
                      <a:pt x="53" y="61"/>
                      <a:pt x="53" y="61"/>
                      <a:pt x="53" y="61"/>
                    </a:cubicBezTo>
                    <a:cubicBezTo>
                      <a:pt x="29" y="61"/>
                      <a:pt x="29" y="61"/>
                      <a:pt x="29" y="61"/>
                    </a:cubicBezTo>
                    <a:cubicBezTo>
                      <a:pt x="29" y="48"/>
                      <a:pt x="29" y="48"/>
                      <a:pt x="29" y="48"/>
                    </a:cubicBezTo>
                    <a:cubicBezTo>
                      <a:pt x="30" y="48"/>
                      <a:pt x="31" y="48"/>
                      <a:pt x="32" y="48"/>
                    </a:cubicBezTo>
                    <a:cubicBezTo>
                      <a:pt x="32" y="48"/>
                      <a:pt x="32" y="48"/>
                      <a:pt x="32" y="48"/>
                    </a:cubicBezTo>
                    <a:cubicBezTo>
                      <a:pt x="35" y="48"/>
                      <a:pt x="38" y="46"/>
                      <a:pt x="37" y="42"/>
                    </a:cubicBezTo>
                    <a:cubicBezTo>
                      <a:pt x="37" y="37"/>
                      <a:pt x="36" y="32"/>
                      <a:pt x="36" y="27"/>
                    </a:cubicBezTo>
                    <a:cubicBezTo>
                      <a:pt x="35" y="22"/>
                      <a:pt x="34" y="17"/>
                      <a:pt x="34" y="12"/>
                    </a:cubicBezTo>
                    <a:cubicBezTo>
                      <a:pt x="34" y="9"/>
                      <a:pt x="32" y="7"/>
                      <a:pt x="29" y="6"/>
                    </a:cubicBezTo>
                    <a:lnTo>
                      <a:pt x="29" y="0"/>
                    </a:lnTo>
                    <a:close/>
                    <a:moveTo>
                      <a:pt x="28" y="61"/>
                    </a:moveTo>
                    <a:cubicBezTo>
                      <a:pt x="14" y="61"/>
                      <a:pt x="9" y="54"/>
                      <a:pt x="7" y="44"/>
                    </a:cubicBezTo>
                    <a:cubicBezTo>
                      <a:pt x="0" y="0"/>
                      <a:pt x="0" y="0"/>
                      <a:pt x="0" y="0"/>
                    </a:cubicBezTo>
                    <a:cubicBezTo>
                      <a:pt x="29" y="0"/>
                      <a:pt x="29" y="0"/>
                      <a:pt x="29" y="0"/>
                    </a:cubicBezTo>
                    <a:cubicBezTo>
                      <a:pt x="29" y="6"/>
                      <a:pt x="29" y="6"/>
                      <a:pt x="29" y="6"/>
                    </a:cubicBezTo>
                    <a:cubicBezTo>
                      <a:pt x="28" y="6"/>
                      <a:pt x="27" y="6"/>
                      <a:pt x="27" y="6"/>
                    </a:cubicBezTo>
                    <a:cubicBezTo>
                      <a:pt x="27" y="6"/>
                      <a:pt x="27" y="6"/>
                      <a:pt x="27" y="6"/>
                    </a:cubicBezTo>
                    <a:cubicBezTo>
                      <a:pt x="23" y="6"/>
                      <a:pt x="20" y="9"/>
                      <a:pt x="21" y="12"/>
                    </a:cubicBezTo>
                    <a:cubicBezTo>
                      <a:pt x="21" y="17"/>
                      <a:pt x="22" y="22"/>
                      <a:pt x="23" y="27"/>
                    </a:cubicBezTo>
                    <a:cubicBezTo>
                      <a:pt x="24" y="32"/>
                      <a:pt x="24" y="37"/>
                      <a:pt x="25" y="42"/>
                    </a:cubicBezTo>
                    <a:cubicBezTo>
                      <a:pt x="25" y="45"/>
                      <a:pt x="27" y="47"/>
                      <a:pt x="29" y="48"/>
                    </a:cubicBezTo>
                    <a:cubicBezTo>
                      <a:pt x="29" y="61"/>
                      <a:pt x="29" y="61"/>
                      <a:pt x="29" y="61"/>
                    </a:cubicBezTo>
                    <a:lnTo>
                      <a:pt x="28"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2" name="iś1iḍe">
                <a:extLst>
                  <a:ext uri="{FF2B5EF4-FFF2-40B4-BE49-F238E27FC236}">
                    <a16:creationId xmlns:a16="http://schemas.microsoft.com/office/drawing/2014/main" id="{80FB7B9A-983F-4061-AE8B-65225C2F324D}"/>
                  </a:ext>
                </a:extLst>
              </p:cNvPr>
              <p:cNvSpPr/>
              <p:nvPr/>
            </p:nvSpPr>
            <p:spPr bwMode="auto">
              <a:xfrm>
                <a:off x="6477039" y="3466021"/>
                <a:ext cx="145904" cy="219460"/>
              </a:xfrm>
              <a:custGeom>
                <a:avLst/>
                <a:gdLst>
                  <a:gd name="T0" fmla="*/ 45 w 90"/>
                  <a:gd name="T1" fmla="*/ 135 h 135"/>
                  <a:gd name="T2" fmla="*/ 6 w 90"/>
                  <a:gd name="T3" fmla="*/ 68 h 135"/>
                  <a:gd name="T4" fmla="*/ 0 w 90"/>
                  <a:gd name="T5" fmla="*/ 45 h 135"/>
                  <a:gd name="T6" fmla="*/ 45 w 90"/>
                  <a:gd name="T7" fmla="*/ 0 h 135"/>
                  <a:gd name="T8" fmla="*/ 90 w 90"/>
                  <a:gd name="T9" fmla="*/ 45 h 135"/>
                  <a:gd name="T10" fmla="*/ 84 w 90"/>
                  <a:gd name="T11" fmla="*/ 68 h 135"/>
                  <a:gd name="T12" fmla="*/ 45 w 90"/>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90" h="135">
                    <a:moveTo>
                      <a:pt x="45" y="135"/>
                    </a:moveTo>
                    <a:cubicBezTo>
                      <a:pt x="6" y="68"/>
                      <a:pt x="6" y="68"/>
                      <a:pt x="6" y="68"/>
                    </a:cubicBezTo>
                    <a:cubicBezTo>
                      <a:pt x="3" y="61"/>
                      <a:pt x="0" y="53"/>
                      <a:pt x="0" y="45"/>
                    </a:cubicBezTo>
                    <a:cubicBezTo>
                      <a:pt x="0" y="20"/>
                      <a:pt x="20" y="0"/>
                      <a:pt x="45" y="0"/>
                    </a:cubicBezTo>
                    <a:cubicBezTo>
                      <a:pt x="70" y="0"/>
                      <a:pt x="90" y="20"/>
                      <a:pt x="90" y="45"/>
                    </a:cubicBezTo>
                    <a:cubicBezTo>
                      <a:pt x="90" y="53"/>
                      <a:pt x="88" y="61"/>
                      <a:pt x="84" y="68"/>
                    </a:cubicBezTo>
                    <a:lnTo>
                      <a:pt x="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3" name="išḻïdé">
                <a:extLst>
                  <a:ext uri="{FF2B5EF4-FFF2-40B4-BE49-F238E27FC236}">
                    <a16:creationId xmlns:a16="http://schemas.microsoft.com/office/drawing/2014/main" id="{7BD8C11B-F342-4D9B-AF38-55AAB0B3B824}"/>
                  </a:ext>
                </a:extLst>
              </p:cNvPr>
              <p:cNvSpPr/>
              <p:nvPr/>
            </p:nvSpPr>
            <p:spPr bwMode="auto">
              <a:xfrm>
                <a:off x="6497538" y="3487726"/>
                <a:ext cx="103701" cy="103701"/>
              </a:xfrm>
              <a:prstGeom prst="ellipse">
                <a:avLst/>
              </a:prstGeom>
              <a:solidFill>
                <a:srgbClr val="5895C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4" name="ïṣľïḑè">
                <a:extLst>
                  <a:ext uri="{FF2B5EF4-FFF2-40B4-BE49-F238E27FC236}">
                    <a16:creationId xmlns:a16="http://schemas.microsoft.com/office/drawing/2014/main" id="{489EFB3B-99B4-46F5-99C0-B0D0F39BF4BF}"/>
                  </a:ext>
                </a:extLst>
              </p:cNvPr>
              <p:cNvSpPr/>
              <p:nvPr/>
            </p:nvSpPr>
            <p:spPr bwMode="auto">
              <a:xfrm>
                <a:off x="5532881" y="3203152"/>
                <a:ext cx="203784" cy="51850"/>
              </a:xfrm>
              <a:custGeom>
                <a:avLst/>
                <a:gdLst>
                  <a:gd name="T0" fmla="*/ 110 w 169"/>
                  <a:gd name="T1" fmla="*/ 23 h 43"/>
                  <a:gd name="T2" fmla="*/ 59 w 169"/>
                  <a:gd name="T3" fmla="*/ 23 h 43"/>
                  <a:gd name="T4" fmla="*/ 59 w 169"/>
                  <a:gd name="T5" fmla="*/ 0 h 43"/>
                  <a:gd name="T6" fmla="*/ 0 w 169"/>
                  <a:gd name="T7" fmla="*/ 0 h 43"/>
                  <a:gd name="T8" fmla="*/ 0 w 169"/>
                  <a:gd name="T9" fmla="*/ 43 h 43"/>
                  <a:gd name="T10" fmla="*/ 169 w 169"/>
                  <a:gd name="T11" fmla="*/ 43 h 43"/>
                  <a:gd name="T12" fmla="*/ 169 w 169"/>
                  <a:gd name="T13" fmla="*/ 0 h 43"/>
                  <a:gd name="T14" fmla="*/ 110 w 169"/>
                  <a:gd name="T15" fmla="*/ 0 h 43"/>
                  <a:gd name="T16" fmla="*/ 110 w 169"/>
                  <a:gd name="T17" fmla="*/ 2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43">
                    <a:moveTo>
                      <a:pt x="110" y="23"/>
                    </a:moveTo>
                    <a:lnTo>
                      <a:pt x="59" y="23"/>
                    </a:lnTo>
                    <a:lnTo>
                      <a:pt x="59" y="0"/>
                    </a:lnTo>
                    <a:lnTo>
                      <a:pt x="0" y="0"/>
                    </a:lnTo>
                    <a:lnTo>
                      <a:pt x="0" y="43"/>
                    </a:lnTo>
                    <a:lnTo>
                      <a:pt x="169" y="43"/>
                    </a:lnTo>
                    <a:lnTo>
                      <a:pt x="169" y="0"/>
                    </a:lnTo>
                    <a:lnTo>
                      <a:pt x="110" y="0"/>
                    </a:lnTo>
                    <a:lnTo>
                      <a:pt x="11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5" name="îS1îďé">
                <a:extLst>
                  <a:ext uri="{FF2B5EF4-FFF2-40B4-BE49-F238E27FC236}">
                    <a16:creationId xmlns:a16="http://schemas.microsoft.com/office/drawing/2014/main" id="{E3C7C5D8-3D98-40B8-8814-D3FF45F70743}"/>
                  </a:ext>
                </a:extLst>
              </p:cNvPr>
              <p:cNvSpPr/>
              <p:nvPr/>
            </p:nvSpPr>
            <p:spPr bwMode="auto">
              <a:xfrm>
                <a:off x="5616082" y="3203152"/>
                <a:ext cx="38586" cy="144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6" name="ïṣľîḓê">
                <a:extLst>
                  <a:ext uri="{FF2B5EF4-FFF2-40B4-BE49-F238E27FC236}">
                    <a16:creationId xmlns:a16="http://schemas.microsoft.com/office/drawing/2014/main" id="{F8009F2B-E9F4-4811-96D9-28BA12E5BC0A}"/>
                  </a:ext>
                </a:extLst>
              </p:cNvPr>
              <p:cNvSpPr/>
              <p:nvPr/>
            </p:nvSpPr>
            <p:spPr bwMode="auto">
              <a:xfrm>
                <a:off x="5532881" y="3084982"/>
                <a:ext cx="203784" cy="106112"/>
              </a:xfrm>
              <a:custGeom>
                <a:avLst/>
                <a:gdLst>
                  <a:gd name="T0" fmla="*/ 126 w 169"/>
                  <a:gd name="T1" fmla="*/ 0 h 88"/>
                  <a:gd name="T2" fmla="*/ 85 w 169"/>
                  <a:gd name="T3" fmla="*/ 0 h 88"/>
                  <a:gd name="T4" fmla="*/ 85 w 169"/>
                  <a:gd name="T5" fmla="*/ 15 h 88"/>
                  <a:gd name="T6" fmla="*/ 112 w 169"/>
                  <a:gd name="T7" fmla="*/ 15 h 88"/>
                  <a:gd name="T8" fmla="*/ 112 w 169"/>
                  <a:gd name="T9" fmla="*/ 32 h 88"/>
                  <a:gd name="T10" fmla="*/ 85 w 169"/>
                  <a:gd name="T11" fmla="*/ 32 h 88"/>
                  <a:gd name="T12" fmla="*/ 85 w 169"/>
                  <a:gd name="T13" fmla="*/ 88 h 88"/>
                  <a:gd name="T14" fmla="*/ 110 w 169"/>
                  <a:gd name="T15" fmla="*/ 88 h 88"/>
                  <a:gd name="T16" fmla="*/ 169 w 169"/>
                  <a:gd name="T17" fmla="*/ 88 h 88"/>
                  <a:gd name="T18" fmla="*/ 169 w 169"/>
                  <a:gd name="T19" fmla="*/ 32 h 88"/>
                  <a:gd name="T20" fmla="*/ 126 w 169"/>
                  <a:gd name="T21" fmla="*/ 32 h 88"/>
                  <a:gd name="T22" fmla="*/ 126 w 169"/>
                  <a:gd name="T23" fmla="*/ 0 h 88"/>
                  <a:gd name="T24" fmla="*/ 85 w 169"/>
                  <a:gd name="T25" fmla="*/ 0 h 88"/>
                  <a:gd name="T26" fmla="*/ 43 w 169"/>
                  <a:gd name="T27" fmla="*/ 0 h 88"/>
                  <a:gd name="T28" fmla="*/ 43 w 169"/>
                  <a:gd name="T29" fmla="*/ 32 h 88"/>
                  <a:gd name="T30" fmla="*/ 0 w 169"/>
                  <a:gd name="T31" fmla="*/ 32 h 88"/>
                  <a:gd name="T32" fmla="*/ 0 w 169"/>
                  <a:gd name="T33" fmla="*/ 88 h 88"/>
                  <a:gd name="T34" fmla="*/ 59 w 169"/>
                  <a:gd name="T35" fmla="*/ 88 h 88"/>
                  <a:gd name="T36" fmla="*/ 85 w 169"/>
                  <a:gd name="T37" fmla="*/ 88 h 88"/>
                  <a:gd name="T38" fmla="*/ 85 w 169"/>
                  <a:gd name="T39" fmla="*/ 32 h 88"/>
                  <a:gd name="T40" fmla="*/ 58 w 169"/>
                  <a:gd name="T41" fmla="*/ 32 h 88"/>
                  <a:gd name="T42" fmla="*/ 58 w 169"/>
                  <a:gd name="T43" fmla="*/ 32 h 88"/>
                  <a:gd name="T44" fmla="*/ 58 w 169"/>
                  <a:gd name="T45" fmla="*/ 15 h 88"/>
                  <a:gd name="T46" fmla="*/ 85 w 169"/>
                  <a:gd name="T47" fmla="*/ 15 h 88"/>
                  <a:gd name="T48" fmla="*/ 85 w 169"/>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 h="88">
                    <a:moveTo>
                      <a:pt x="126" y="0"/>
                    </a:moveTo>
                    <a:lnTo>
                      <a:pt x="85" y="0"/>
                    </a:lnTo>
                    <a:lnTo>
                      <a:pt x="85" y="15"/>
                    </a:lnTo>
                    <a:lnTo>
                      <a:pt x="112" y="15"/>
                    </a:lnTo>
                    <a:lnTo>
                      <a:pt x="112" y="32"/>
                    </a:lnTo>
                    <a:lnTo>
                      <a:pt x="85" y="32"/>
                    </a:lnTo>
                    <a:lnTo>
                      <a:pt x="85" y="88"/>
                    </a:lnTo>
                    <a:lnTo>
                      <a:pt x="110" y="88"/>
                    </a:lnTo>
                    <a:lnTo>
                      <a:pt x="169" y="88"/>
                    </a:lnTo>
                    <a:lnTo>
                      <a:pt x="169" y="32"/>
                    </a:lnTo>
                    <a:lnTo>
                      <a:pt x="126" y="32"/>
                    </a:lnTo>
                    <a:lnTo>
                      <a:pt x="126" y="0"/>
                    </a:lnTo>
                    <a:close/>
                    <a:moveTo>
                      <a:pt x="85" y="0"/>
                    </a:moveTo>
                    <a:lnTo>
                      <a:pt x="43" y="0"/>
                    </a:lnTo>
                    <a:lnTo>
                      <a:pt x="43" y="32"/>
                    </a:lnTo>
                    <a:lnTo>
                      <a:pt x="0" y="32"/>
                    </a:lnTo>
                    <a:lnTo>
                      <a:pt x="0" y="88"/>
                    </a:lnTo>
                    <a:lnTo>
                      <a:pt x="59" y="88"/>
                    </a:lnTo>
                    <a:lnTo>
                      <a:pt x="85" y="88"/>
                    </a:lnTo>
                    <a:lnTo>
                      <a:pt x="85" y="32"/>
                    </a:lnTo>
                    <a:lnTo>
                      <a:pt x="58" y="32"/>
                    </a:lnTo>
                    <a:lnTo>
                      <a:pt x="58" y="32"/>
                    </a:lnTo>
                    <a:lnTo>
                      <a:pt x="58" y="15"/>
                    </a:lnTo>
                    <a:lnTo>
                      <a:pt x="85" y="15"/>
                    </a:lnTo>
                    <a:lnTo>
                      <a:pt x="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7" name="íṥḷiḍe">
                <a:extLst>
                  <a:ext uri="{FF2B5EF4-FFF2-40B4-BE49-F238E27FC236}">
                    <a16:creationId xmlns:a16="http://schemas.microsoft.com/office/drawing/2014/main" id="{A8DBE2C5-BCC5-4D9A-8541-878C25098874}"/>
                  </a:ext>
                </a:extLst>
              </p:cNvPr>
              <p:cNvSpPr/>
              <p:nvPr/>
            </p:nvSpPr>
            <p:spPr bwMode="auto">
              <a:xfrm>
                <a:off x="6387808" y="3136832"/>
                <a:ext cx="207401" cy="21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8" name="íṡliḓê">
                <a:extLst>
                  <a:ext uri="{FF2B5EF4-FFF2-40B4-BE49-F238E27FC236}">
                    <a16:creationId xmlns:a16="http://schemas.microsoft.com/office/drawing/2014/main" id="{52FB5DA2-0C73-4CCB-A4C8-001F32D5F61E}"/>
                  </a:ext>
                </a:extLst>
              </p:cNvPr>
              <p:cNvSpPr/>
              <p:nvPr/>
            </p:nvSpPr>
            <p:spPr bwMode="auto">
              <a:xfrm>
                <a:off x="6387808" y="3185065"/>
                <a:ext cx="207401" cy="84408"/>
              </a:xfrm>
              <a:custGeom>
                <a:avLst/>
                <a:gdLst>
                  <a:gd name="T0" fmla="*/ 146 w 172"/>
                  <a:gd name="T1" fmla="*/ 70 h 70"/>
                  <a:gd name="T2" fmla="*/ 172 w 172"/>
                  <a:gd name="T3" fmla="*/ 70 h 70"/>
                  <a:gd name="T4" fmla="*/ 172 w 172"/>
                  <a:gd name="T5" fmla="*/ 0 h 70"/>
                  <a:gd name="T6" fmla="*/ 146 w 172"/>
                  <a:gd name="T7" fmla="*/ 0 h 70"/>
                  <a:gd name="T8" fmla="*/ 146 w 172"/>
                  <a:gd name="T9" fmla="*/ 33 h 70"/>
                  <a:gd name="T10" fmla="*/ 146 w 172"/>
                  <a:gd name="T11" fmla="*/ 33 h 70"/>
                  <a:gd name="T12" fmla="*/ 160 w 172"/>
                  <a:gd name="T13" fmla="*/ 47 h 70"/>
                  <a:gd name="T14" fmla="*/ 146 w 172"/>
                  <a:gd name="T15" fmla="*/ 59 h 70"/>
                  <a:gd name="T16" fmla="*/ 146 w 172"/>
                  <a:gd name="T17" fmla="*/ 70 h 70"/>
                  <a:gd name="T18" fmla="*/ 0 w 172"/>
                  <a:gd name="T19" fmla="*/ 70 h 70"/>
                  <a:gd name="T20" fmla="*/ 146 w 172"/>
                  <a:gd name="T21" fmla="*/ 70 h 70"/>
                  <a:gd name="T22" fmla="*/ 146 w 172"/>
                  <a:gd name="T23" fmla="*/ 59 h 70"/>
                  <a:gd name="T24" fmla="*/ 134 w 172"/>
                  <a:gd name="T25" fmla="*/ 47 h 70"/>
                  <a:gd name="T26" fmla="*/ 146 w 172"/>
                  <a:gd name="T27" fmla="*/ 33 h 70"/>
                  <a:gd name="T28" fmla="*/ 146 w 172"/>
                  <a:gd name="T29" fmla="*/ 0 h 70"/>
                  <a:gd name="T30" fmla="*/ 0 w 172"/>
                  <a:gd name="T31" fmla="*/ 0 h 70"/>
                  <a:gd name="T32" fmla="*/ 0 w 172"/>
                  <a:gd name="T33" fmla="*/ 70 h 70"/>
                  <a:gd name="T34" fmla="*/ 0 w 172"/>
                  <a:gd name="T35" fmla="*/ 70 h 70"/>
                  <a:gd name="T36" fmla="*/ 146 w 172"/>
                  <a:gd name="T37" fmla="*/ 33 h 70"/>
                  <a:gd name="T38" fmla="*/ 146 w 172"/>
                  <a:gd name="T39"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 h="70">
                    <a:moveTo>
                      <a:pt x="146" y="70"/>
                    </a:moveTo>
                    <a:lnTo>
                      <a:pt x="172" y="70"/>
                    </a:lnTo>
                    <a:lnTo>
                      <a:pt x="172" y="0"/>
                    </a:lnTo>
                    <a:lnTo>
                      <a:pt x="146" y="0"/>
                    </a:lnTo>
                    <a:lnTo>
                      <a:pt x="146" y="33"/>
                    </a:lnTo>
                    <a:lnTo>
                      <a:pt x="146" y="33"/>
                    </a:lnTo>
                    <a:lnTo>
                      <a:pt x="160" y="47"/>
                    </a:lnTo>
                    <a:lnTo>
                      <a:pt x="146" y="59"/>
                    </a:lnTo>
                    <a:lnTo>
                      <a:pt x="146" y="70"/>
                    </a:lnTo>
                    <a:close/>
                    <a:moveTo>
                      <a:pt x="0" y="70"/>
                    </a:moveTo>
                    <a:lnTo>
                      <a:pt x="146" y="70"/>
                    </a:lnTo>
                    <a:lnTo>
                      <a:pt x="146" y="59"/>
                    </a:lnTo>
                    <a:lnTo>
                      <a:pt x="134" y="47"/>
                    </a:lnTo>
                    <a:lnTo>
                      <a:pt x="146" y="33"/>
                    </a:lnTo>
                    <a:lnTo>
                      <a:pt x="146" y="0"/>
                    </a:lnTo>
                    <a:lnTo>
                      <a:pt x="0" y="0"/>
                    </a:lnTo>
                    <a:lnTo>
                      <a:pt x="0" y="70"/>
                    </a:lnTo>
                    <a:lnTo>
                      <a:pt x="0" y="70"/>
                    </a:lnTo>
                    <a:close/>
                    <a:moveTo>
                      <a:pt x="146" y="33"/>
                    </a:moveTo>
                    <a:lnTo>
                      <a:pt x="146"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9" name="îš1îďe">
                <a:extLst>
                  <a:ext uri="{FF2B5EF4-FFF2-40B4-BE49-F238E27FC236}">
                    <a16:creationId xmlns:a16="http://schemas.microsoft.com/office/drawing/2014/main" id="{A10D011C-E38F-4668-AFA1-9740C20C5883}"/>
                  </a:ext>
                </a:extLst>
              </p:cNvPr>
              <p:cNvSpPr/>
              <p:nvPr/>
            </p:nvSpPr>
            <p:spPr bwMode="auto">
              <a:xfrm>
                <a:off x="6387808" y="3185065"/>
                <a:ext cx="207401" cy="84408"/>
              </a:xfrm>
              <a:custGeom>
                <a:avLst/>
                <a:gdLst>
                  <a:gd name="T0" fmla="*/ 146 w 172"/>
                  <a:gd name="T1" fmla="*/ 70 h 70"/>
                  <a:gd name="T2" fmla="*/ 172 w 172"/>
                  <a:gd name="T3" fmla="*/ 70 h 70"/>
                  <a:gd name="T4" fmla="*/ 172 w 172"/>
                  <a:gd name="T5" fmla="*/ 0 h 70"/>
                  <a:gd name="T6" fmla="*/ 146 w 172"/>
                  <a:gd name="T7" fmla="*/ 0 h 70"/>
                  <a:gd name="T8" fmla="*/ 146 w 172"/>
                  <a:gd name="T9" fmla="*/ 33 h 70"/>
                  <a:gd name="T10" fmla="*/ 146 w 172"/>
                  <a:gd name="T11" fmla="*/ 33 h 70"/>
                  <a:gd name="T12" fmla="*/ 160 w 172"/>
                  <a:gd name="T13" fmla="*/ 47 h 70"/>
                  <a:gd name="T14" fmla="*/ 146 w 172"/>
                  <a:gd name="T15" fmla="*/ 59 h 70"/>
                  <a:gd name="T16" fmla="*/ 146 w 172"/>
                  <a:gd name="T17" fmla="*/ 70 h 70"/>
                  <a:gd name="T18" fmla="*/ 0 w 172"/>
                  <a:gd name="T19" fmla="*/ 70 h 70"/>
                  <a:gd name="T20" fmla="*/ 146 w 172"/>
                  <a:gd name="T21" fmla="*/ 70 h 70"/>
                  <a:gd name="T22" fmla="*/ 146 w 172"/>
                  <a:gd name="T23" fmla="*/ 59 h 70"/>
                  <a:gd name="T24" fmla="*/ 134 w 172"/>
                  <a:gd name="T25" fmla="*/ 47 h 70"/>
                  <a:gd name="T26" fmla="*/ 146 w 172"/>
                  <a:gd name="T27" fmla="*/ 33 h 70"/>
                  <a:gd name="T28" fmla="*/ 146 w 172"/>
                  <a:gd name="T29" fmla="*/ 0 h 70"/>
                  <a:gd name="T30" fmla="*/ 0 w 172"/>
                  <a:gd name="T31" fmla="*/ 0 h 70"/>
                  <a:gd name="T32" fmla="*/ 0 w 172"/>
                  <a:gd name="T33" fmla="*/ 70 h 70"/>
                  <a:gd name="T34" fmla="*/ 0 w 172"/>
                  <a:gd name="T35" fmla="*/ 70 h 70"/>
                  <a:gd name="T36" fmla="*/ 146 w 172"/>
                  <a:gd name="T37" fmla="*/ 33 h 70"/>
                  <a:gd name="T38" fmla="*/ 146 w 172"/>
                  <a:gd name="T39"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 h="70">
                    <a:moveTo>
                      <a:pt x="146" y="70"/>
                    </a:moveTo>
                    <a:lnTo>
                      <a:pt x="172" y="70"/>
                    </a:lnTo>
                    <a:lnTo>
                      <a:pt x="172" y="0"/>
                    </a:lnTo>
                    <a:lnTo>
                      <a:pt x="146" y="0"/>
                    </a:lnTo>
                    <a:lnTo>
                      <a:pt x="146" y="33"/>
                    </a:lnTo>
                    <a:lnTo>
                      <a:pt x="146" y="33"/>
                    </a:lnTo>
                    <a:lnTo>
                      <a:pt x="160" y="47"/>
                    </a:lnTo>
                    <a:lnTo>
                      <a:pt x="146" y="59"/>
                    </a:lnTo>
                    <a:lnTo>
                      <a:pt x="146" y="70"/>
                    </a:lnTo>
                    <a:moveTo>
                      <a:pt x="0" y="70"/>
                    </a:moveTo>
                    <a:lnTo>
                      <a:pt x="146" y="70"/>
                    </a:lnTo>
                    <a:lnTo>
                      <a:pt x="146" y="59"/>
                    </a:lnTo>
                    <a:lnTo>
                      <a:pt x="134" y="47"/>
                    </a:lnTo>
                    <a:lnTo>
                      <a:pt x="146" y="33"/>
                    </a:lnTo>
                    <a:lnTo>
                      <a:pt x="146" y="0"/>
                    </a:lnTo>
                    <a:lnTo>
                      <a:pt x="0" y="0"/>
                    </a:lnTo>
                    <a:lnTo>
                      <a:pt x="0" y="70"/>
                    </a:lnTo>
                    <a:lnTo>
                      <a:pt x="0" y="70"/>
                    </a:lnTo>
                    <a:moveTo>
                      <a:pt x="146" y="33"/>
                    </a:moveTo>
                    <a:lnTo>
                      <a:pt x="14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0" name="ïś1iḍê">
                <a:extLst>
                  <a:ext uri="{FF2B5EF4-FFF2-40B4-BE49-F238E27FC236}">
                    <a16:creationId xmlns:a16="http://schemas.microsoft.com/office/drawing/2014/main" id="{A462FD84-5315-4143-9775-8B8E32E0F4E1}"/>
                  </a:ext>
                </a:extLst>
              </p:cNvPr>
              <p:cNvSpPr/>
              <p:nvPr/>
            </p:nvSpPr>
            <p:spPr bwMode="auto">
              <a:xfrm>
                <a:off x="7447726" y="3029514"/>
                <a:ext cx="273722" cy="245988"/>
              </a:xfrm>
              <a:custGeom>
                <a:avLst/>
                <a:gdLst>
                  <a:gd name="T0" fmla="*/ 166 w 169"/>
                  <a:gd name="T1" fmla="*/ 43 h 152"/>
                  <a:gd name="T2" fmla="*/ 127 w 169"/>
                  <a:gd name="T3" fmla="*/ 39 h 152"/>
                  <a:gd name="T4" fmla="*/ 104 w 169"/>
                  <a:gd name="T5" fmla="*/ 48 h 152"/>
                  <a:gd name="T6" fmla="*/ 58 w 169"/>
                  <a:gd name="T7" fmla="*/ 0 h 152"/>
                  <a:gd name="T8" fmla="*/ 42 w 169"/>
                  <a:gd name="T9" fmla="*/ 6 h 152"/>
                  <a:gd name="T10" fmla="*/ 75 w 169"/>
                  <a:gd name="T11" fmla="*/ 59 h 152"/>
                  <a:gd name="T12" fmla="*/ 43 w 169"/>
                  <a:gd name="T13" fmla="*/ 71 h 152"/>
                  <a:gd name="T14" fmla="*/ 16 w 169"/>
                  <a:gd name="T15" fmla="*/ 54 h 152"/>
                  <a:gd name="T16" fmla="*/ 0 w 169"/>
                  <a:gd name="T17" fmla="*/ 60 h 152"/>
                  <a:gd name="T18" fmla="*/ 30 w 169"/>
                  <a:gd name="T19" fmla="*/ 95 h 152"/>
                  <a:gd name="T20" fmla="*/ 31 w 169"/>
                  <a:gd name="T21" fmla="*/ 140 h 152"/>
                  <a:gd name="T22" fmla="*/ 47 w 169"/>
                  <a:gd name="T23" fmla="*/ 134 h 152"/>
                  <a:gd name="T24" fmla="*/ 55 w 169"/>
                  <a:gd name="T25" fmla="*/ 104 h 152"/>
                  <a:gd name="T26" fmla="*/ 87 w 169"/>
                  <a:gd name="T27" fmla="*/ 92 h 152"/>
                  <a:gd name="T28" fmla="*/ 98 w 169"/>
                  <a:gd name="T29" fmla="*/ 152 h 152"/>
                  <a:gd name="T30" fmla="*/ 114 w 169"/>
                  <a:gd name="T31" fmla="*/ 146 h 152"/>
                  <a:gd name="T32" fmla="*/ 117 w 169"/>
                  <a:gd name="T33" fmla="*/ 81 h 152"/>
                  <a:gd name="T34" fmla="*/ 139 w 169"/>
                  <a:gd name="T35" fmla="*/ 72 h 152"/>
                  <a:gd name="T36" fmla="*/ 166 w 169"/>
                  <a:gd name="T37" fmla="*/ 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9" h="152">
                    <a:moveTo>
                      <a:pt x="166" y="43"/>
                    </a:moveTo>
                    <a:cubicBezTo>
                      <a:pt x="162" y="34"/>
                      <a:pt x="136" y="36"/>
                      <a:pt x="127" y="39"/>
                    </a:cubicBezTo>
                    <a:cubicBezTo>
                      <a:pt x="104" y="48"/>
                      <a:pt x="104" y="48"/>
                      <a:pt x="104" y="48"/>
                    </a:cubicBezTo>
                    <a:cubicBezTo>
                      <a:pt x="58" y="0"/>
                      <a:pt x="58" y="0"/>
                      <a:pt x="58" y="0"/>
                    </a:cubicBezTo>
                    <a:cubicBezTo>
                      <a:pt x="42" y="6"/>
                      <a:pt x="42" y="6"/>
                      <a:pt x="42" y="6"/>
                    </a:cubicBezTo>
                    <a:cubicBezTo>
                      <a:pt x="75" y="59"/>
                      <a:pt x="75" y="59"/>
                      <a:pt x="75" y="59"/>
                    </a:cubicBezTo>
                    <a:cubicBezTo>
                      <a:pt x="43" y="71"/>
                      <a:pt x="43" y="71"/>
                      <a:pt x="43" y="71"/>
                    </a:cubicBezTo>
                    <a:cubicBezTo>
                      <a:pt x="16" y="54"/>
                      <a:pt x="16" y="54"/>
                      <a:pt x="16" y="54"/>
                    </a:cubicBezTo>
                    <a:cubicBezTo>
                      <a:pt x="0" y="60"/>
                      <a:pt x="0" y="60"/>
                      <a:pt x="0" y="60"/>
                    </a:cubicBezTo>
                    <a:cubicBezTo>
                      <a:pt x="30" y="95"/>
                      <a:pt x="30" y="95"/>
                      <a:pt x="30" y="95"/>
                    </a:cubicBezTo>
                    <a:cubicBezTo>
                      <a:pt x="31" y="140"/>
                      <a:pt x="31" y="140"/>
                      <a:pt x="31" y="140"/>
                    </a:cubicBezTo>
                    <a:cubicBezTo>
                      <a:pt x="47" y="134"/>
                      <a:pt x="47" y="134"/>
                      <a:pt x="47" y="134"/>
                    </a:cubicBezTo>
                    <a:cubicBezTo>
                      <a:pt x="55" y="104"/>
                      <a:pt x="55" y="104"/>
                      <a:pt x="55" y="104"/>
                    </a:cubicBezTo>
                    <a:cubicBezTo>
                      <a:pt x="87" y="92"/>
                      <a:pt x="87" y="92"/>
                      <a:pt x="87" y="92"/>
                    </a:cubicBezTo>
                    <a:cubicBezTo>
                      <a:pt x="98" y="152"/>
                      <a:pt x="98" y="152"/>
                      <a:pt x="98" y="152"/>
                    </a:cubicBezTo>
                    <a:cubicBezTo>
                      <a:pt x="114" y="146"/>
                      <a:pt x="114" y="146"/>
                      <a:pt x="114" y="146"/>
                    </a:cubicBezTo>
                    <a:cubicBezTo>
                      <a:pt x="117" y="81"/>
                      <a:pt x="117" y="81"/>
                      <a:pt x="117" y="81"/>
                    </a:cubicBezTo>
                    <a:cubicBezTo>
                      <a:pt x="139" y="72"/>
                      <a:pt x="139" y="72"/>
                      <a:pt x="139" y="72"/>
                    </a:cubicBezTo>
                    <a:cubicBezTo>
                      <a:pt x="148" y="68"/>
                      <a:pt x="169" y="52"/>
                      <a:pt x="166"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1" name="ïṣľíḋê">
                <a:extLst>
                  <a:ext uri="{FF2B5EF4-FFF2-40B4-BE49-F238E27FC236}">
                    <a16:creationId xmlns:a16="http://schemas.microsoft.com/office/drawing/2014/main" id="{82B2B247-7FE0-42CE-9E1B-4062F1FF87A0}"/>
                  </a:ext>
                </a:extLst>
              </p:cNvPr>
              <p:cNvSpPr/>
              <p:nvPr/>
            </p:nvSpPr>
            <p:spPr bwMode="auto">
              <a:xfrm>
                <a:off x="6167143" y="2539950"/>
                <a:ext cx="143493" cy="284574"/>
              </a:xfrm>
              <a:custGeom>
                <a:avLst/>
                <a:gdLst>
                  <a:gd name="T0" fmla="*/ 18 w 88"/>
                  <a:gd name="T1" fmla="*/ 0 h 176"/>
                  <a:gd name="T2" fmla="*/ 70 w 88"/>
                  <a:gd name="T3" fmla="*/ 0 h 176"/>
                  <a:gd name="T4" fmla="*/ 88 w 88"/>
                  <a:gd name="T5" fmla="*/ 18 h 176"/>
                  <a:gd name="T6" fmla="*/ 88 w 88"/>
                  <a:gd name="T7" fmla="*/ 158 h 176"/>
                  <a:gd name="T8" fmla="*/ 70 w 88"/>
                  <a:gd name="T9" fmla="*/ 176 h 176"/>
                  <a:gd name="T10" fmla="*/ 18 w 88"/>
                  <a:gd name="T11" fmla="*/ 176 h 176"/>
                  <a:gd name="T12" fmla="*/ 0 w 88"/>
                  <a:gd name="T13" fmla="*/ 158 h 176"/>
                  <a:gd name="T14" fmla="*/ 0 w 88"/>
                  <a:gd name="T15" fmla="*/ 18 h 176"/>
                  <a:gd name="T16" fmla="*/ 18 w 88"/>
                  <a:gd name="T1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76">
                    <a:moveTo>
                      <a:pt x="18" y="0"/>
                    </a:moveTo>
                    <a:cubicBezTo>
                      <a:pt x="70" y="0"/>
                      <a:pt x="70" y="0"/>
                      <a:pt x="70" y="0"/>
                    </a:cubicBezTo>
                    <a:cubicBezTo>
                      <a:pt x="80" y="0"/>
                      <a:pt x="88" y="8"/>
                      <a:pt x="88" y="18"/>
                    </a:cubicBezTo>
                    <a:cubicBezTo>
                      <a:pt x="88" y="158"/>
                      <a:pt x="88" y="158"/>
                      <a:pt x="88" y="158"/>
                    </a:cubicBezTo>
                    <a:cubicBezTo>
                      <a:pt x="88" y="168"/>
                      <a:pt x="80" y="176"/>
                      <a:pt x="70" y="176"/>
                    </a:cubicBezTo>
                    <a:cubicBezTo>
                      <a:pt x="18" y="176"/>
                      <a:pt x="18" y="176"/>
                      <a:pt x="18" y="176"/>
                    </a:cubicBezTo>
                    <a:cubicBezTo>
                      <a:pt x="8" y="176"/>
                      <a:pt x="0" y="168"/>
                      <a:pt x="0" y="158"/>
                    </a:cubicBezTo>
                    <a:cubicBezTo>
                      <a:pt x="0" y="18"/>
                      <a:pt x="0" y="18"/>
                      <a:pt x="0" y="18"/>
                    </a:cubicBezTo>
                    <a:cubicBezTo>
                      <a:pt x="0" y="8"/>
                      <a:pt x="8" y="0"/>
                      <a:pt x="1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2" name="îṣ1ïḑé">
                <a:extLst>
                  <a:ext uri="{FF2B5EF4-FFF2-40B4-BE49-F238E27FC236}">
                    <a16:creationId xmlns:a16="http://schemas.microsoft.com/office/drawing/2014/main" id="{339BDF1F-0031-42B7-BED6-EB0483E6D6B0}"/>
                  </a:ext>
                </a:extLst>
              </p:cNvPr>
              <p:cNvSpPr/>
              <p:nvPr/>
            </p:nvSpPr>
            <p:spPr bwMode="auto">
              <a:xfrm>
                <a:off x="6184024" y="2570096"/>
                <a:ext cx="110936" cy="21343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3" name="ïŝ1íḍe">
                <a:extLst>
                  <a:ext uri="{FF2B5EF4-FFF2-40B4-BE49-F238E27FC236}">
                    <a16:creationId xmlns:a16="http://schemas.microsoft.com/office/drawing/2014/main" id="{73E08767-F9CF-42C5-B597-F7E091388D48}"/>
                  </a:ext>
                </a:extLst>
              </p:cNvPr>
              <p:cNvSpPr/>
              <p:nvPr/>
            </p:nvSpPr>
            <p:spPr bwMode="auto">
              <a:xfrm>
                <a:off x="6209347" y="2550803"/>
                <a:ext cx="60291" cy="4823"/>
              </a:xfrm>
              <a:custGeom>
                <a:avLst/>
                <a:gdLst>
                  <a:gd name="T0" fmla="*/ 1 w 37"/>
                  <a:gd name="T1" fmla="*/ 3 h 3"/>
                  <a:gd name="T2" fmla="*/ 35 w 37"/>
                  <a:gd name="T3" fmla="*/ 3 h 3"/>
                  <a:gd name="T4" fmla="*/ 37 w 37"/>
                  <a:gd name="T5" fmla="*/ 1 h 3"/>
                  <a:gd name="T6" fmla="*/ 37 w 37"/>
                  <a:gd name="T7" fmla="*/ 1 h 3"/>
                  <a:gd name="T8" fmla="*/ 35 w 37"/>
                  <a:gd name="T9" fmla="*/ 0 h 3"/>
                  <a:gd name="T10" fmla="*/ 1 w 37"/>
                  <a:gd name="T11" fmla="*/ 0 h 3"/>
                  <a:gd name="T12" fmla="*/ 0 w 37"/>
                  <a:gd name="T13" fmla="*/ 1 h 3"/>
                  <a:gd name="T14" fmla="*/ 0 w 37"/>
                  <a:gd name="T15" fmla="*/ 1 h 3"/>
                  <a:gd name="T16" fmla="*/ 1 w 37"/>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
                    <a:moveTo>
                      <a:pt x="1" y="3"/>
                    </a:moveTo>
                    <a:cubicBezTo>
                      <a:pt x="35" y="3"/>
                      <a:pt x="35" y="3"/>
                      <a:pt x="35" y="3"/>
                    </a:cubicBezTo>
                    <a:cubicBezTo>
                      <a:pt x="36" y="3"/>
                      <a:pt x="37" y="2"/>
                      <a:pt x="37" y="1"/>
                    </a:cubicBezTo>
                    <a:cubicBezTo>
                      <a:pt x="37" y="1"/>
                      <a:pt x="37" y="1"/>
                      <a:pt x="37" y="1"/>
                    </a:cubicBezTo>
                    <a:cubicBezTo>
                      <a:pt x="37" y="0"/>
                      <a:pt x="36" y="0"/>
                      <a:pt x="35" y="0"/>
                    </a:cubicBezTo>
                    <a:cubicBezTo>
                      <a:pt x="1" y="0"/>
                      <a:pt x="1" y="0"/>
                      <a:pt x="1" y="0"/>
                    </a:cubicBezTo>
                    <a:cubicBezTo>
                      <a:pt x="0" y="0"/>
                      <a:pt x="0" y="0"/>
                      <a:pt x="0" y="1"/>
                    </a:cubicBezTo>
                    <a:cubicBezTo>
                      <a:pt x="0" y="1"/>
                      <a:pt x="0" y="1"/>
                      <a:pt x="0" y="1"/>
                    </a:cubicBezTo>
                    <a:cubicBezTo>
                      <a:pt x="0" y="2"/>
                      <a:pt x="0" y="3"/>
                      <a:pt x="1" y="3"/>
                    </a:cubicBezTo>
                    <a:close/>
                  </a:path>
                </a:pathLst>
              </a:custGeom>
              <a:solidFill>
                <a:srgbClr val="E561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4" name="iṥlide">
                <a:extLst>
                  <a:ext uri="{FF2B5EF4-FFF2-40B4-BE49-F238E27FC236}">
                    <a16:creationId xmlns:a16="http://schemas.microsoft.com/office/drawing/2014/main" id="{630F1D06-BB3C-485B-8A97-EE8E9B4E4505}"/>
                  </a:ext>
                </a:extLst>
              </p:cNvPr>
              <p:cNvSpPr/>
              <p:nvPr/>
            </p:nvSpPr>
            <p:spPr bwMode="auto">
              <a:xfrm>
                <a:off x="6188848" y="2800408"/>
                <a:ext cx="100083" cy="7235"/>
              </a:xfrm>
              <a:custGeom>
                <a:avLst/>
                <a:gdLst>
                  <a:gd name="T0" fmla="*/ 3 w 62"/>
                  <a:gd name="T1" fmla="*/ 5 h 5"/>
                  <a:gd name="T2" fmla="*/ 60 w 62"/>
                  <a:gd name="T3" fmla="*/ 5 h 5"/>
                  <a:gd name="T4" fmla="*/ 62 w 62"/>
                  <a:gd name="T5" fmla="*/ 3 h 5"/>
                  <a:gd name="T6" fmla="*/ 62 w 62"/>
                  <a:gd name="T7" fmla="*/ 3 h 5"/>
                  <a:gd name="T8" fmla="*/ 60 w 62"/>
                  <a:gd name="T9" fmla="*/ 0 h 5"/>
                  <a:gd name="T10" fmla="*/ 3 w 62"/>
                  <a:gd name="T11" fmla="*/ 0 h 5"/>
                  <a:gd name="T12" fmla="*/ 0 w 62"/>
                  <a:gd name="T13" fmla="*/ 3 h 5"/>
                  <a:gd name="T14" fmla="*/ 0 w 62"/>
                  <a:gd name="T15" fmla="*/ 3 h 5"/>
                  <a:gd name="T16" fmla="*/ 3 w 62"/>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
                    <a:moveTo>
                      <a:pt x="3" y="5"/>
                    </a:moveTo>
                    <a:cubicBezTo>
                      <a:pt x="60" y="5"/>
                      <a:pt x="60" y="5"/>
                      <a:pt x="60" y="5"/>
                    </a:cubicBezTo>
                    <a:cubicBezTo>
                      <a:pt x="61" y="5"/>
                      <a:pt x="62" y="4"/>
                      <a:pt x="62" y="3"/>
                    </a:cubicBezTo>
                    <a:cubicBezTo>
                      <a:pt x="62" y="3"/>
                      <a:pt x="62" y="3"/>
                      <a:pt x="62" y="3"/>
                    </a:cubicBezTo>
                    <a:cubicBezTo>
                      <a:pt x="62" y="1"/>
                      <a:pt x="61" y="0"/>
                      <a:pt x="60" y="0"/>
                    </a:cubicBezTo>
                    <a:cubicBezTo>
                      <a:pt x="3" y="0"/>
                      <a:pt x="3" y="0"/>
                      <a:pt x="3" y="0"/>
                    </a:cubicBezTo>
                    <a:cubicBezTo>
                      <a:pt x="1" y="0"/>
                      <a:pt x="0" y="1"/>
                      <a:pt x="0" y="3"/>
                    </a:cubicBezTo>
                    <a:cubicBezTo>
                      <a:pt x="0" y="3"/>
                      <a:pt x="0" y="3"/>
                      <a:pt x="0" y="3"/>
                    </a:cubicBezTo>
                    <a:cubicBezTo>
                      <a:pt x="0" y="4"/>
                      <a:pt x="1" y="5"/>
                      <a:pt x="3" y="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5" name="î$ļíḓè">
                <a:extLst>
                  <a:ext uri="{FF2B5EF4-FFF2-40B4-BE49-F238E27FC236}">
                    <a16:creationId xmlns:a16="http://schemas.microsoft.com/office/drawing/2014/main" id="{F08AC351-7368-418E-8FC9-281CA40F0B1E}"/>
                  </a:ext>
                </a:extLst>
              </p:cNvPr>
              <p:cNvSpPr/>
              <p:nvPr/>
            </p:nvSpPr>
            <p:spPr bwMode="auto">
              <a:xfrm>
                <a:off x="6222611" y="2788350"/>
                <a:ext cx="32557" cy="3255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6" name="ïslïdê">
                <a:extLst>
                  <a:ext uri="{FF2B5EF4-FFF2-40B4-BE49-F238E27FC236}">
                    <a16:creationId xmlns:a16="http://schemas.microsoft.com/office/drawing/2014/main" id="{FC196672-1AAF-4C91-BA3F-D8B4988D7BD6}"/>
                  </a:ext>
                </a:extLst>
              </p:cNvPr>
              <p:cNvSpPr/>
              <p:nvPr/>
            </p:nvSpPr>
            <p:spPr bwMode="auto">
              <a:xfrm>
                <a:off x="6227434" y="2793173"/>
                <a:ext cx="22911" cy="2291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7" name="îS1íḑe">
                <a:extLst>
                  <a:ext uri="{FF2B5EF4-FFF2-40B4-BE49-F238E27FC236}">
                    <a16:creationId xmlns:a16="http://schemas.microsoft.com/office/drawing/2014/main" id="{715C5BED-DB38-4399-A238-287C38F5EDA5}"/>
                  </a:ext>
                </a:extLst>
              </p:cNvPr>
              <p:cNvSpPr/>
              <p:nvPr/>
            </p:nvSpPr>
            <p:spPr bwMode="auto">
              <a:xfrm>
                <a:off x="5736665" y="2017830"/>
                <a:ext cx="37380" cy="74761"/>
              </a:xfrm>
              <a:custGeom>
                <a:avLst/>
                <a:gdLst>
                  <a:gd name="T0" fmla="*/ 0 w 31"/>
                  <a:gd name="T1" fmla="*/ 62 h 62"/>
                  <a:gd name="T2" fmla="*/ 31 w 31"/>
                  <a:gd name="T3" fmla="*/ 25 h 62"/>
                  <a:gd name="T4" fmla="*/ 0 w 31"/>
                  <a:gd name="T5" fmla="*/ 0 h 62"/>
                  <a:gd name="T6" fmla="*/ 0 w 31"/>
                  <a:gd name="T7" fmla="*/ 62 h 62"/>
                </a:gdLst>
                <a:ahLst/>
                <a:cxnLst>
                  <a:cxn ang="0">
                    <a:pos x="T0" y="T1"/>
                  </a:cxn>
                  <a:cxn ang="0">
                    <a:pos x="T2" y="T3"/>
                  </a:cxn>
                  <a:cxn ang="0">
                    <a:pos x="T4" y="T5"/>
                  </a:cxn>
                  <a:cxn ang="0">
                    <a:pos x="T6" y="T7"/>
                  </a:cxn>
                </a:cxnLst>
                <a:rect l="0" t="0" r="r" b="b"/>
                <a:pathLst>
                  <a:path w="31" h="62">
                    <a:moveTo>
                      <a:pt x="0" y="62"/>
                    </a:moveTo>
                    <a:lnTo>
                      <a:pt x="31" y="25"/>
                    </a:lnTo>
                    <a:lnTo>
                      <a:pt x="0" y="0"/>
                    </a:lnTo>
                    <a:lnTo>
                      <a:pt x="0"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8" name="îṥlîďe">
                <a:extLst>
                  <a:ext uri="{FF2B5EF4-FFF2-40B4-BE49-F238E27FC236}">
                    <a16:creationId xmlns:a16="http://schemas.microsoft.com/office/drawing/2014/main" id="{7FAC39F7-8492-4D5D-A581-E4E36FBA0E3A}"/>
                  </a:ext>
                </a:extLst>
              </p:cNvPr>
              <p:cNvSpPr/>
              <p:nvPr/>
            </p:nvSpPr>
            <p:spPr bwMode="auto">
              <a:xfrm>
                <a:off x="5828307" y="2017830"/>
                <a:ext cx="36175" cy="74761"/>
              </a:xfrm>
              <a:custGeom>
                <a:avLst/>
                <a:gdLst>
                  <a:gd name="T0" fmla="*/ 30 w 30"/>
                  <a:gd name="T1" fmla="*/ 62 h 62"/>
                  <a:gd name="T2" fmla="*/ 30 w 30"/>
                  <a:gd name="T3" fmla="*/ 0 h 62"/>
                  <a:gd name="T4" fmla="*/ 0 w 30"/>
                  <a:gd name="T5" fmla="*/ 25 h 62"/>
                  <a:gd name="T6" fmla="*/ 30 w 30"/>
                  <a:gd name="T7" fmla="*/ 62 h 62"/>
                </a:gdLst>
                <a:ahLst/>
                <a:cxnLst>
                  <a:cxn ang="0">
                    <a:pos x="T0" y="T1"/>
                  </a:cxn>
                  <a:cxn ang="0">
                    <a:pos x="T2" y="T3"/>
                  </a:cxn>
                  <a:cxn ang="0">
                    <a:pos x="T4" y="T5"/>
                  </a:cxn>
                  <a:cxn ang="0">
                    <a:pos x="T6" y="T7"/>
                  </a:cxn>
                </a:cxnLst>
                <a:rect l="0" t="0" r="r" b="b"/>
                <a:pathLst>
                  <a:path w="30" h="62">
                    <a:moveTo>
                      <a:pt x="30" y="62"/>
                    </a:moveTo>
                    <a:lnTo>
                      <a:pt x="30" y="0"/>
                    </a:lnTo>
                    <a:lnTo>
                      <a:pt x="0" y="25"/>
                    </a:lnTo>
                    <a:lnTo>
                      <a:pt x="30"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9" name="iṡḻïdê">
                <a:extLst>
                  <a:ext uri="{FF2B5EF4-FFF2-40B4-BE49-F238E27FC236}">
                    <a16:creationId xmlns:a16="http://schemas.microsoft.com/office/drawing/2014/main" id="{AB38974F-D98E-4B05-A830-F7999F9FF3EA}"/>
                  </a:ext>
                </a:extLst>
              </p:cNvPr>
              <p:cNvSpPr/>
              <p:nvPr/>
            </p:nvSpPr>
            <p:spPr bwMode="auto">
              <a:xfrm>
                <a:off x="5864482" y="2096208"/>
                <a:ext cx="1206" cy="12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0" name="îṣļíḓe">
                <a:extLst>
                  <a:ext uri="{FF2B5EF4-FFF2-40B4-BE49-F238E27FC236}">
                    <a16:creationId xmlns:a16="http://schemas.microsoft.com/office/drawing/2014/main" id="{D92B1785-5BD6-45B0-B5B6-E1087AF58F23}"/>
                  </a:ext>
                </a:extLst>
              </p:cNvPr>
              <p:cNvSpPr/>
              <p:nvPr/>
            </p:nvSpPr>
            <p:spPr bwMode="auto">
              <a:xfrm>
                <a:off x="5736665" y="2096208"/>
                <a:ext cx="1206" cy="12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1" name="i$ḻîdé">
                <a:extLst>
                  <a:ext uri="{FF2B5EF4-FFF2-40B4-BE49-F238E27FC236}">
                    <a16:creationId xmlns:a16="http://schemas.microsoft.com/office/drawing/2014/main" id="{6788333B-B9AB-48C0-AC85-474ABF5083B2}"/>
                  </a:ext>
                </a:extLst>
              </p:cNvPr>
              <p:cNvSpPr/>
              <p:nvPr/>
            </p:nvSpPr>
            <p:spPr bwMode="auto">
              <a:xfrm>
                <a:off x="5739076" y="2050387"/>
                <a:ext cx="124200" cy="45821"/>
              </a:xfrm>
              <a:custGeom>
                <a:avLst/>
                <a:gdLst>
                  <a:gd name="T0" fmla="*/ 103 w 103"/>
                  <a:gd name="T1" fmla="*/ 38 h 38"/>
                  <a:gd name="T2" fmla="*/ 103 w 103"/>
                  <a:gd name="T3" fmla="*/ 38 h 38"/>
                  <a:gd name="T4" fmla="*/ 71 w 103"/>
                  <a:gd name="T5" fmla="*/ 0 h 38"/>
                  <a:gd name="T6" fmla="*/ 52 w 103"/>
                  <a:gd name="T7" fmla="*/ 15 h 38"/>
                  <a:gd name="T8" fmla="*/ 32 w 103"/>
                  <a:gd name="T9" fmla="*/ 0 h 38"/>
                  <a:gd name="T10" fmla="*/ 1 w 103"/>
                  <a:gd name="T11" fmla="*/ 38 h 38"/>
                  <a:gd name="T12" fmla="*/ 0 w 103"/>
                  <a:gd name="T13" fmla="*/ 38 h 38"/>
                  <a:gd name="T14" fmla="*/ 103 w 10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38">
                    <a:moveTo>
                      <a:pt x="103" y="38"/>
                    </a:moveTo>
                    <a:lnTo>
                      <a:pt x="103" y="38"/>
                    </a:lnTo>
                    <a:lnTo>
                      <a:pt x="71" y="0"/>
                    </a:lnTo>
                    <a:lnTo>
                      <a:pt x="52" y="15"/>
                    </a:lnTo>
                    <a:lnTo>
                      <a:pt x="32" y="0"/>
                    </a:lnTo>
                    <a:lnTo>
                      <a:pt x="1" y="38"/>
                    </a:lnTo>
                    <a:lnTo>
                      <a:pt x="0" y="38"/>
                    </a:lnTo>
                    <a:lnTo>
                      <a:pt x="103"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2" name="íşļíḓè">
                <a:extLst>
                  <a:ext uri="{FF2B5EF4-FFF2-40B4-BE49-F238E27FC236}">
                    <a16:creationId xmlns:a16="http://schemas.microsoft.com/office/drawing/2014/main" id="{3DB5330F-5515-402D-B018-938C291062AA}"/>
                  </a:ext>
                </a:extLst>
              </p:cNvPr>
              <p:cNvSpPr/>
              <p:nvPr/>
            </p:nvSpPr>
            <p:spPr bwMode="auto">
              <a:xfrm>
                <a:off x="5740282" y="2015418"/>
                <a:ext cx="121788" cy="48233"/>
              </a:xfrm>
              <a:custGeom>
                <a:avLst/>
                <a:gdLst>
                  <a:gd name="T0" fmla="*/ 31 w 101"/>
                  <a:gd name="T1" fmla="*/ 24 h 40"/>
                  <a:gd name="T2" fmla="*/ 32 w 101"/>
                  <a:gd name="T3" fmla="*/ 25 h 40"/>
                  <a:gd name="T4" fmla="*/ 34 w 101"/>
                  <a:gd name="T5" fmla="*/ 27 h 40"/>
                  <a:gd name="T6" fmla="*/ 51 w 101"/>
                  <a:gd name="T7" fmla="*/ 40 h 40"/>
                  <a:gd name="T8" fmla="*/ 69 w 101"/>
                  <a:gd name="T9" fmla="*/ 27 h 40"/>
                  <a:gd name="T10" fmla="*/ 70 w 101"/>
                  <a:gd name="T11" fmla="*/ 25 h 40"/>
                  <a:gd name="T12" fmla="*/ 71 w 101"/>
                  <a:gd name="T13" fmla="*/ 24 h 40"/>
                  <a:gd name="T14" fmla="*/ 101 w 101"/>
                  <a:gd name="T15" fmla="*/ 0 h 40"/>
                  <a:gd name="T16" fmla="*/ 0 w 101"/>
                  <a:gd name="T17" fmla="*/ 0 h 40"/>
                  <a:gd name="T18" fmla="*/ 31 w 101"/>
                  <a:gd name="T19"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40">
                    <a:moveTo>
                      <a:pt x="31" y="24"/>
                    </a:moveTo>
                    <a:lnTo>
                      <a:pt x="32" y="25"/>
                    </a:lnTo>
                    <a:lnTo>
                      <a:pt x="34" y="27"/>
                    </a:lnTo>
                    <a:lnTo>
                      <a:pt x="51" y="40"/>
                    </a:lnTo>
                    <a:lnTo>
                      <a:pt x="69" y="27"/>
                    </a:lnTo>
                    <a:lnTo>
                      <a:pt x="70" y="25"/>
                    </a:lnTo>
                    <a:lnTo>
                      <a:pt x="71" y="24"/>
                    </a:lnTo>
                    <a:lnTo>
                      <a:pt x="101" y="0"/>
                    </a:lnTo>
                    <a:lnTo>
                      <a:pt x="0" y="0"/>
                    </a:lnTo>
                    <a:lnTo>
                      <a:pt x="31"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3" name="iṧḻiḑé">
                <a:extLst>
                  <a:ext uri="{FF2B5EF4-FFF2-40B4-BE49-F238E27FC236}">
                    <a16:creationId xmlns:a16="http://schemas.microsoft.com/office/drawing/2014/main" id="{15893B3B-C03B-4BAD-AAF8-ABF14EC310F4}"/>
                  </a:ext>
                </a:extLst>
              </p:cNvPr>
              <p:cNvSpPr/>
              <p:nvPr/>
            </p:nvSpPr>
            <p:spPr bwMode="auto">
              <a:xfrm>
                <a:off x="7117331" y="4260658"/>
                <a:ext cx="54262" cy="151934"/>
              </a:xfrm>
              <a:custGeom>
                <a:avLst/>
                <a:gdLst>
                  <a:gd name="T0" fmla="*/ 4 w 33"/>
                  <a:gd name="T1" fmla="*/ 11 h 94"/>
                  <a:gd name="T2" fmla="*/ 1 w 33"/>
                  <a:gd name="T3" fmla="*/ 23 h 94"/>
                  <a:gd name="T4" fmla="*/ 3 w 33"/>
                  <a:gd name="T5" fmla="*/ 32 h 94"/>
                  <a:gd name="T6" fmla="*/ 12 w 33"/>
                  <a:gd name="T7" fmla="*/ 43 h 94"/>
                  <a:gd name="T8" fmla="*/ 12 w 33"/>
                  <a:gd name="T9" fmla="*/ 94 h 94"/>
                  <a:gd name="T10" fmla="*/ 21 w 33"/>
                  <a:gd name="T11" fmla="*/ 94 h 94"/>
                  <a:gd name="T12" fmla="*/ 21 w 33"/>
                  <a:gd name="T13" fmla="*/ 43 h 94"/>
                  <a:gd name="T14" fmla="*/ 30 w 33"/>
                  <a:gd name="T15" fmla="*/ 32 h 94"/>
                  <a:gd name="T16" fmla="*/ 33 w 33"/>
                  <a:gd name="T17" fmla="*/ 23 h 94"/>
                  <a:gd name="T18" fmla="*/ 29 w 33"/>
                  <a:gd name="T19" fmla="*/ 11 h 94"/>
                  <a:gd name="T20" fmla="*/ 22 w 33"/>
                  <a:gd name="T21" fmla="*/ 0 h 94"/>
                  <a:gd name="T22" fmla="*/ 25 w 33"/>
                  <a:gd name="T23" fmla="*/ 22 h 94"/>
                  <a:gd name="T24" fmla="*/ 22 w 33"/>
                  <a:gd name="T25" fmla="*/ 22 h 94"/>
                  <a:gd name="T26" fmla="*/ 19 w 33"/>
                  <a:gd name="T27" fmla="*/ 0 h 94"/>
                  <a:gd name="T28" fmla="*/ 17 w 33"/>
                  <a:gd name="T29" fmla="*/ 0 h 94"/>
                  <a:gd name="T30" fmla="*/ 15 w 33"/>
                  <a:gd name="T31" fmla="*/ 0 h 94"/>
                  <a:gd name="T32" fmla="*/ 12 w 33"/>
                  <a:gd name="T33" fmla="*/ 22 h 94"/>
                  <a:gd name="T34" fmla="*/ 9 w 33"/>
                  <a:gd name="T35" fmla="*/ 22 h 94"/>
                  <a:gd name="T36" fmla="*/ 12 w 33"/>
                  <a:gd name="T37" fmla="*/ 0 h 94"/>
                  <a:gd name="T38" fmla="*/ 4 w 33"/>
                  <a:gd name="T39" fmla="*/ 1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94">
                    <a:moveTo>
                      <a:pt x="4" y="11"/>
                    </a:moveTo>
                    <a:cubicBezTo>
                      <a:pt x="3" y="15"/>
                      <a:pt x="1" y="18"/>
                      <a:pt x="1" y="23"/>
                    </a:cubicBezTo>
                    <a:cubicBezTo>
                      <a:pt x="0" y="26"/>
                      <a:pt x="1" y="29"/>
                      <a:pt x="3" y="32"/>
                    </a:cubicBezTo>
                    <a:cubicBezTo>
                      <a:pt x="5" y="36"/>
                      <a:pt x="8" y="40"/>
                      <a:pt x="12" y="43"/>
                    </a:cubicBezTo>
                    <a:cubicBezTo>
                      <a:pt x="12" y="94"/>
                      <a:pt x="12" y="94"/>
                      <a:pt x="12" y="94"/>
                    </a:cubicBezTo>
                    <a:cubicBezTo>
                      <a:pt x="21" y="94"/>
                      <a:pt x="21" y="94"/>
                      <a:pt x="21" y="94"/>
                    </a:cubicBezTo>
                    <a:cubicBezTo>
                      <a:pt x="21" y="43"/>
                      <a:pt x="21" y="43"/>
                      <a:pt x="21" y="43"/>
                    </a:cubicBezTo>
                    <a:cubicBezTo>
                      <a:pt x="25" y="41"/>
                      <a:pt x="29" y="36"/>
                      <a:pt x="30" y="32"/>
                    </a:cubicBezTo>
                    <a:cubicBezTo>
                      <a:pt x="32" y="29"/>
                      <a:pt x="33" y="26"/>
                      <a:pt x="33" y="23"/>
                    </a:cubicBezTo>
                    <a:cubicBezTo>
                      <a:pt x="32" y="18"/>
                      <a:pt x="31" y="15"/>
                      <a:pt x="29" y="11"/>
                    </a:cubicBezTo>
                    <a:cubicBezTo>
                      <a:pt x="28" y="8"/>
                      <a:pt x="26" y="0"/>
                      <a:pt x="22" y="0"/>
                    </a:cubicBezTo>
                    <a:cubicBezTo>
                      <a:pt x="25" y="22"/>
                      <a:pt x="25" y="22"/>
                      <a:pt x="25" y="22"/>
                    </a:cubicBezTo>
                    <a:cubicBezTo>
                      <a:pt x="22" y="22"/>
                      <a:pt x="22" y="22"/>
                      <a:pt x="22" y="22"/>
                    </a:cubicBezTo>
                    <a:cubicBezTo>
                      <a:pt x="19" y="0"/>
                      <a:pt x="19" y="0"/>
                      <a:pt x="19" y="0"/>
                    </a:cubicBezTo>
                    <a:cubicBezTo>
                      <a:pt x="17" y="0"/>
                      <a:pt x="17" y="0"/>
                      <a:pt x="17" y="0"/>
                    </a:cubicBezTo>
                    <a:cubicBezTo>
                      <a:pt x="15" y="0"/>
                      <a:pt x="15" y="0"/>
                      <a:pt x="15" y="0"/>
                    </a:cubicBezTo>
                    <a:cubicBezTo>
                      <a:pt x="12" y="22"/>
                      <a:pt x="12" y="22"/>
                      <a:pt x="12" y="22"/>
                    </a:cubicBezTo>
                    <a:cubicBezTo>
                      <a:pt x="9" y="22"/>
                      <a:pt x="9" y="22"/>
                      <a:pt x="9" y="22"/>
                    </a:cubicBezTo>
                    <a:cubicBezTo>
                      <a:pt x="12" y="0"/>
                      <a:pt x="12" y="0"/>
                      <a:pt x="12" y="0"/>
                    </a:cubicBezTo>
                    <a:cubicBezTo>
                      <a:pt x="8" y="0"/>
                      <a:pt x="5" y="8"/>
                      <a:pt x="4"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4" name="ïSlíḍè">
                <a:extLst>
                  <a:ext uri="{FF2B5EF4-FFF2-40B4-BE49-F238E27FC236}">
                    <a16:creationId xmlns:a16="http://schemas.microsoft.com/office/drawing/2014/main" id="{AE53AA61-9909-4235-939C-A7402EF7303F}"/>
                  </a:ext>
                </a:extLst>
              </p:cNvPr>
              <p:cNvSpPr/>
              <p:nvPr/>
            </p:nvSpPr>
            <p:spPr bwMode="auto">
              <a:xfrm>
                <a:off x="7187268" y="4258246"/>
                <a:ext cx="56674" cy="154345"/>
              </a:xfrm>
              <a:custGeom>
                <a:avLst/>
                <a:gdLst>
                  <a:gd name="T0" fmla="*/ 22 w 35"/>
                  <a:gd name="T1" fmla="*/ 96 h 96"/>
                  <a:gd name="T2" fmla="*/ 22 w 35"/>
                  <a:gd name="T3" fmla="*/ 46 h 96"/>
                  <a:gd name="T4" fmla="*/ 35 w 35"/>
                  <a:gd name="T5" fmla="*/ 25 h 96"/>
                  <a:gd name="T6" fmla="*/ 18 w 35"/>
                  <a:gd name="T7" fmla="*/ 0 h 96"/>
                  <a:gd name="T8" fmla="*/ 0 w 35"/>
                  <a:gd name="T9" fmla="*/ 25 h 96"/>
                  <a:gd name="T10" fmla="*/ 13 w 35"/>
                  <a:gd name="T11" fmla="*/ 45 h 96"/>
                  <a:gd name="T12" fmla="*/ 13 w 35"/>
                  <a:gd name="T13" fmla="*/ 96 h 96"/>
                  <a:gd name="T14" fmla="*/ 22 w 35"/>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96">
                    <a:moveTo>
                      <a:pt x="22" y="96"/>
                    </a:moveTo>
                    <a:cubicBezTo>
                      <a:pt x="22" y="46"/>
                      <a:pt x="22" y="46"/>
                      <a:pt x="22" y="46"/>
                    </a:cubicBezTo>
                    <a:cubicBezTo>
                      <a:pt x="29" y="43"/>
                      <a:pt x="35" y="35"/>
                      <a:pt x="35" y="25"/>
                    </a:cubicBezTo>
                    <a:cubicBezTo>
                      <a:pt x="35" y="14"/>
                      <a:pt x="27" y="0"/>
                      <a:pt x="18" y="0"/>
                    </a:cubicBezTo>
                    <a:cubicBezTo>
                      <a:pt x="8" y="0"/>
                      <a:pt x="0" y="14"/>
                      <a:pt x="0" y="25"/>
                    </a:cubicBezTo>
                    <a:cubicBezTo>
                      <a:pt x="0" y="35"/>
                      <a:pt x="6" y="43"/>
                      <a:pt x="13" y="45"/>
                    </a:cubicBezTo>
                    <a:cubicBezTo>
                      <a:pt x="13" y="96"/>
                      <a:pt x="13" y="96"/>
                      <a:pt x="13" y="96"/>
                    </a:cubicBezTo>
                    <a:lnTo>
                      <a:pt x="22"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5" name="íš1ídé">
                <a:extLst>
                  <a:ext uri="{FF2B5EF4-FFF2-40B4-BE49-F238E27FC236}">
                    <a16:creationId xmlns:a16="http://schemas.microsoft.com/office/drawing/2014/main" id="{A295DEE7-7258-4E02-B75B-5DA58D3CFE96}"/>
                  </a:ext>
                </a:extLst>
              </p:cNvPr>
              <p:cNvSpPr/>
              <p:nvPr/>
            </p:nvSpPr>
            <p:spPr bwMode="auto">
              <a:xfrm>
                <a:off x="5168723" y="3636042"/>
                <a:ext cx="107318" cy="225489"/>
              </a:xfrm>
              <a:custGeom>
                <a:avLst/>
                <a:gdLst>
                  <a:gd name="T0" fmla="*/ 33 w 66"/>
                  <a:gd name="T1" fmla="*/ 119 h 139"/>
                  <a:gd name="T2" fmla="*/ 65 w 66"/>
                  <a:gd name="T3" fmla="*/ 135 h 139"/>
                  <a:gd name="T4" fmla="*/ 66 w 66"/>
                  <a:gd name="T5" fmla="*/ 134 h 139"/>
                  <a:gd name="T6" fmla="*/ 66 w 66"/>
                  <a:gd name="T7" fmla="*/ 30 h 139"/>
                  <a:gd name="T8" fmla="*/ 65 w 66"/>
                  <a:gd name="T9" fmla="*/ 14 h 139"/>
                  <a:gd name="T10" fmla="*/ 33 w 66"/>
                  <a:gd name="T11" fmla="*/ 0 h 139"/>
                  <a:gd name="T12" fmla="*/ 33 w 66"/>
                  <a:gd name="T13" fmla="*/ 18 h 139"/>
                  <a:gd name="T14" fmla="*/ 56 w 66"/>
                  <a:gd name="T15" fmla="*/ 23 h 139"/>
                  <a:gd name="T16" fmla="*/ 57 w 66"/>
                  <a:gd name="T17" fmla="*/ 25 h 139"/>
                  <a:gd name="T18" fmla="*/ 55 w 66"/>
                  <a:gd name="T19" fmla="*/ 26 h 139"/>
                  <a:gd name="T20" fmla="*/ 54 w 66"/>
                  <a:gd name="T21" fmla="*/ 26 h 139"/>
                  <a:gd name="T22" fmla="*/ 50 w 66"/>
                  <a:gd name="T23" fmla="*/ 24 h 139"/>
                  <a:gd name="T24" fmla="*/ 33 w 66"/>
                  <a:gd name="T25" fmla="*/ 22 h 139"/>
                  <a:gd name="T26" fmla="*/ 33 w 66"/>
                  <a:gd name="T27" fmla="*/ 37 h 139"/>
                  <a:gd name="T28" fmla="*/ 56 w 66"/>
                  <a:gd name="T29" fmla="*/ 41 h 139"/>
                  <a:gd name="T30" fmla="*/ 57 w 66"/>
                  <a:gd name="T31" fmla="*/ 44 h 139"/>
                  <a:gd name="T32" fmla="*/ 55 w 66"/>
                  <a:gd name="T33" fmla="*/ 45 h 139"/>
                  <a:gd name="T34" fmla="*/ 54 w 66"/>
                  <a:gd name="T35" fmla="*/ 45 h 139"/>
                  <a:gd name="T36" fmla="*/ 50 w 66"/>
                  <a:gd name="T37" fmla="*/ 43 h 139"/>
                  <a:gd name="T38" fmla="*/ 33 w 66"/>
                  <a:gd name="T39" fmla="*/ 41 h 139"/>
                  <a:gd name="T40" fmla="*/ 33 w 66"/>
                  <a:gd name="T41" fmla="*/ 56 h 139"/>
                  <a:gd name="T42" fmla="*/ 56 w 66"/>
                  <a:gd name="T43" fmla="*/ 60 h 139"/>
                  <a:gd name="T44" fmla="*/ 57 w 66"/>
                  <a:gd name="T45" fmla="*/ 62 h 139"/>
                  <a:gd name="T46" fmla="*/ 55 w 66"/>
                  <a:gd name="T47" fmla="*/ 64 h 139"/>
                  <a:gd name="T48" fmla="*/ 54 w 66"/>
                  <a:gd name="T49" fmla="*/ 63 h 139"/>
                  <a:gd name="T50" fmla="*/ 50 w 66"/>
                  <a:gd name="T51" fmla="*/ 62 h 139"/>
                  <a:gd name="T52" fmla="*/ 33 w 66"/>
                  <a:gd name="T53" fmla="*/ 60 h 139"/>
                  <a:gd name="T54" fmla="*/ 33 w 66"/>
                  <a:gd name="T55" fmla="*/ 119 h 139"/>
                  <a:gd name="T56" fmla="*/ 1 w 66"/>
                  <a:gd name="T57" fmla="*/ 135 h 139"/>
                  <a:gd name="T58" fmla="*/ 33 w 66"/>
                  <a:gd name="T59" fmla="*/ 119 h 139"/>
                  <a:gd name="T60" fmla="*/ 33 w 66"/>
                  <a:gd name="T61" fmla="*/ 60 h 139"/>
                  <a:gd name="T62" fmla="*/ 17 w 66"/>
                  <a:gd name="T63" fmla="*/ 62 h 139"/>
                  <a:gd name="T64" fmla="*/ 12 w 66"/>
                  <a:gd name="T65" fmla="*/ 63 h 139"/>
                  <a:gd name="T66" fmla="*/ 10 w 66"/>
                  <a:gd name="T67" fmla="*/ 62 h 139"/>
                  <a:gd name="T68" fmla="*/ 11 w 66"/>
                  <a:gd name="T69" fmla="*/ 60 h 139"/>
                  <a:gd name="T70" fmla="*/ 11 w 66"/>
                  <a:gd name="T71" fmla="*/ 60 h 139"/>
                  <a:gd name="T72" fmla="*/ 33 w 66"/>
                  <a:gd name="T73" fmla="*/ 56 h 139"/>
                  <a:gd name="T74" fmla="*/ 33 w 66"/>
                  <a:gd name="T75" fmla="*/ 41 h 139"/>
                  <a:gd name="T76" fmla="*/ 17 w 66"/>
                  <a:gd name="T77" fmla="*/ 43 h 139"/>
                  <a:gd name="T78" fmla="*/ 12 w 66"/>
                  <a:gd name="T79" fmla="*/ 45 h 139"/>
                  <a:gd name="T80" fmla="*/ 10 w 66"/>
                  <a:gd name="T81" fmla="*/ 44 h 139"/>
                  <a:gd name="T82" fmla="*/ 11 w 66"/>
                  <a:gd name="T83" fmla="*/ 41 h 139"/>
                  <a:gd name="T84" fmla="*/ 11 w 66"/>
                  <a:gd name="T85" fmla="*/ 41 h 139"/>
                  <a:gd name="T86" fmla="*/ 33 w 66"/>
                  <a:gd name="T87" fmla="*/ 37 h 139"/>
                  <a:gd name="T88" fmla="*/ 33 w 66"/>
                  <a:gd name="T89" fmla="*/ 22 h 139"/>
                  <a:gd name="T90" fmla="*/ 17 w 66"/>
                  <a:gd name="T91" fmla="*/ 24 h 139"/>
                  <a:gd name="T92" fmla="*/ 12 w 66"/>
                  <a:gd name="T93" fmla="*/ 26 h 139"/>
                  <a:gd name="T94" fmla="*/ 10 w 66"/>
                  <a:gd name="T95" fmla="*/ 25 h 139"/>
                  <a:gd name="T96" fmla="*/ 11 w 66"/>
                  <a:gd name="T97" fmla="*/ 23 h 139"/>
                  <a:gd name="T98" fmla="*/ 11 w 66"/>
                  <a:gd name="T99" fmla="*/ 23 h 139"/>
                  <a:gd name="T100" fmla="*/ 33 w 66"/>
                  <a:gd name="T101" fmla="*/ 18 h 139"/>
                  <a:gd name="T102" fmla="*/ 33 w 66"/>
                  <a:gd name="T103" fmla="*/ 0 h 139"/>
                  <a:gd name="T104" fmla="*/ 2 w 66"/>
                  <a:gd name="T105" fmla="*/ 14 h 139"/>
                  <a:gd name="T106" fmla="*/ 0 w 66"/>
                  <a:gd name="T107" fmla="*/ 30 h 139"/>
                  <a:gd name="T108" fmla="*/ 0 w 66"/>
                  <a:gd name="T109" fmla="*/ 134 h 139"/>
                  <a:gd name="T110" fmla="*/ 1 w 66"/>
                  <a:gd name="T111" fmla="*/ 13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139">
                    <a:moveTo>
                      <a:pt x="33" y="119"/>
                    </a:moveTo>
                    <a:cubicBezTo>
                      <a:pt x="49" y="119"/>
                      <a:pt x="61" y="123"/>
                      <a:pt x="65" y="135"/>
                    </a:cubicBezTo>
                    <a:cubicBezTo>
                      <a:pt x="66" y="139"/>
                      <a:pt x="66" y="139"/>
                      <a:pt x="66" y="134"/>
                    </a:cubicBezTo>
                    <a:cubicBezTo>
                      <a:pt x="66" y="113"/>
                      <a:pt x="66" y="51"/>
                      <a:pt x="66" y="30"/>
                    </a:cubicBezTo>
                    <a:cubicBezTo>
                      <a:pt x="66" y="25"/>
                      <a:pt x="66" y="18"/>
                      <a:pt x="65" y="14"/>
                    </a:cubicBezTo>
                    <a:cubicBezTo>
                      <a:pt x="61" y="3"/>
                      <a:pt x="48" y="0"/>
                      <a:pt x="33" y="0"/>
                    </a:cubicBezTo>
                    <a:cubicBezTo>
                      <a:pt x="33" y="18"/>
                      <a:pt x="33" y="18"/>
                      <a:pt x="33" y="18"/>
                    </a:cubicBezTo>
                    <a:cubicBezTo>
                      <a:pt x="43" y="18"/>
                      <a:pt x="50" y="20"/>
                      <a:pt x="56" y="23"/>
                    </a:cubicBezTo>
                    <a:cubicBezTo>
                      <a:pt x="57" y="23"/>
                      <a:pt x="57" y="24"/>
                      <a:pt x="57" y="25"/>
                    </a:cubicBezTo>
                    <a:cubicBezTo>
                      <a:pt x="56" y="26"/>
                      <a:pt x="56" y="26"/>
                      <a:pt x="55" y="26"/>
                    </a:cubicBezTo>
                    <a:cubicBezTo>
                      <a:pt x="55" y="26"/>
                      <a:pt x="54" y="26"/>
                      <a:pt x="54" y="26"/>
                    </a:cubicBezTo>
                    <a:cubicBezTo>
                      <a:pt x="53" y="25"/>
                      <a:pt x="51" y="25"/>
                      <a:pt x="50" y="24"/>
                    </a:cubicBezTo>
                    <a:cubicBezTo>
                      <a:pt x="45" y="23"/>
                      <a:pt x="40" y="22"/>
                      <a:pt x="33" y="22"/>
                    </a:cubicBezTo>
                    <a:cubicBezTo>
                      <a:pt x="33" y="37"/>
                      <a:pt x="33" y="37"/>
                      <a:pt x="33" y="37"/>
                    </a:cubicBezTo>
                    <a:cubicBezTo>
                      <a:pt x="43" y="37"/>
                      <a:pt x="50" y="38"/>
                      <a:pt x="56" y="41"/>
                    </a:cubicBezTo>
                    <a:cubicBezTo>
                      <a:pt x="57" y="42"/>
                      <a:pt x="57" y="43"/>
                      <a:pt x="57" y="44"/>
                    </a:cubicBezTo>
                    <a:cubicBezTo>
                      <a:pt x="56" y="44"/>
                      <a:pt x="56" y="45"/>
                      <a:pt x="55" y="45"/>
                    </a:cubicBezTo>
                    <a:cubicBezTo>
                      <a:pt x="55" y="45"/>
                      <a:pt x="54" y="45"/>
                      <a:pt x="54" y="45"/>
                    </a:cubicBezTo>
                    <a:cubicBezTo>
                      <a:pt x="53" y="44"/>
                      <a:pt x="51" y="43"/>
                      <a:pt x="50" y="43"/>
                    </a:cubicBezTo>
                    <a:cubicBezTo>
                      <a:pt x="45" y="42"/>
                      <a:pt x="40" y="41"/>
                      <a:pt x="33" y="41"/>
                    </a:cubicBezTo>
                    <a:cubicBezTo>
                      <a:pt x="33" y="56"/>
                      <a:pt x="33" y="56"/>
                      <a:pt x="33" y="56"/>
                    </a:cubicBezTo>
                    <a:cubicBezTo>
                      <a:pt x="43" y="56"/>
                      <a:pt x="50" y="57"/>
                      <a:pt x="56" y="60"/>
                    </a:cubicBezTo>
                    <a:cubicBezTo>
                      <a:pt x="57" y="60"/>
                      <a:pt x="57" y="62"/>
                      <a:pt x="57" y="62"/>
                    </a:cubicBezTo>
                    <a:cubicBezTo>
                      <a:pt x="56" y="63"/>
                      <a:pt x="56" y="64"/>
                      <a:pt x="55" y="64"/>
                    </a:cubicBezTo>
                    <a:cubicBezTo>
                      <a:pt x="55" y="64"/>
                      <a:pt x="54" y="64"/>
                      <a:pt x="54" y="63"/>
                    </a:cubicBezTo>
                    <a:cubicBezTo>
                      <a:pt x="53" y="63"/>
                      <a:pt x="51" y="62"/>
                      <a:pt x="50" y="62"/>
                    </a:cubicBezTo>
                    <a:cubicBezTo>
                      <a:pt x="45" y="60"/>
                      <a:pt x="40" y="60"/>
                      <a:pt x="33" y="60"/>
                    </a:cubicBezTo>
                    <a:lnTo>
                      <a:pt x="33" y="119"/>
                    </a:lnTo>
                    <a:close/>
                    <a:moveTo>
                      <a:pt x="1" y="135"/>
                    </a:moveTo>
                    <a:cubicBezTo>
                      <a:pt x="5" y="123"/>
                      <a:pt x="18" y="119"/>
                      <a:pt x="33" y="119"/>
                    </a:cubicBezTo>
                    <a:cubicBezTo>
                      <a:pt x="33" y="60"/>
                      <a:pt x="33" y="60"/>
                      <a:pt x="33" y="60"/>
                    </a:cubicBezTo>
                    <a:cubicBezTo>
                      <a:pt x="27" y="60"/>
                      <a:pt x="21" y="60"/>
                      <a:pt x="17" y="62"/>
                    </a:cubicBezTo>
                    <a:cubicBezTo>
                      <a:pt x="15" y="62"/>
                      <a:pt x="14" y="63"/>
                      <a:pt x="12" y="63"/>
                    </a:cubicBezTo>
                    <a:cubicBezTo>
                      <a:pt x="11" y="64"/>
                      <a:pt x="10" y="63"/>
                      <a:pt x="10" y="62"/>
                    </a:cubicBezTo>
                    <a:cubicBezTo>
                      <a:pt x="9" y="62"/>
                      <a:pt x="10" y="60"/>
                      <a:pt x="11" y="60"/>
                    </a:cubicBezTo>
                    <a:cubicBezTo>
                      <a:pt x="11" y="60"/>
                      <a:pt x="11" y="60"/>
                      <a:pt x="11" y="60"/>
                    </a:cubicBezTo>
                    <a:cubicBezTo>
                      <a:pt x="16" y="57"/>
                      <a:pt x="24" y="56"/>
                      <a:pt x="33" y="56"/>
                    </a:cubicBezTo>
                    <a:cubicBezTo>
                      <a:pt x="33" y="41"/>
                      <a:pt x="33" y="41"/>
                      <a:pt x="33" y="41"/>
                    </a:cubicBezTo>
                    <a:cubicBezTo>
                      <a:pt x="27" y="41"/>
                      <a:pt x="21" y="42"/>
                      <a:pt x="17" y="43"/>
                    </a:cubicBezTo>
                    <a:cubicBezTo>
                      <a:pt x="15" y="43"/>
                      <a:pt x="14" y="44"/>
                      <a:pt x="12" y="45"/>
                    </a:cubicBezTo>
                    <a:cubicBezTo>
                      <a:pt x="11" y="45"/>
                      <a:pt x="10" y="45"/>
                      <a:pt x="10" y="44"/>
                    </a:cubicBezTo>
                    <a:cubicBezTo>
                      <a:pt x="9" y="43"/>
                      <a:pt x="10" y="42"/>
                      <a:pt x="11" y="41"/>
                    </a:cubicBezTo>
                    <a:cubicBezTo>
                      <a:pt x="11" y="41"/>
                      <a:pt x="11" y="41"/>
                      <a:pt x="11" y="41"/>
                    </a:cubicBezTo>
                    <a:cubicBezTo>
                      <a:pt x="16" y="38"/>
                      <a:pt x="24" y="37"/>
                      <a:pt x="33" y="37"/>
                    </a:cubicBezTo>
                    <a:cubicBezTo>
                      <a:pt x="33" y="22"/>
                      <a:pt x="33" y="22"/>
                      <a:pt x="33" y="22"/>
                    </a:cubicBezTo>
                    <a:cubicBezTo>
                      <a:pt x="27" y="22"/>
                      <a:pt x="21" y="23"/>
                      <a:pt x="17" y="24"/>
                    </a:cubicBezTo>
                    <a:cubicBezTo>
                      <a:pt x="15" y="25"/>
                      <a:pt x="14" y="25"/>
                      <a:pt x="12" y="26"/>
                    </a:cubicBezTo>
                    <a:cubicBezTo>
                      <a:pt x="11" y="26"/>
                      <a:pt x="10" y="26"/>
                      <a:pt x="10" y="25"/>
                    </a:cubicBezTo>
                    <a:cubicBezTo>
                      <a:pt x="9" y="24"/>
                      <a:pt x="10" y="23"/>
                      <a:pt x="11" y="23"/>
                    </a:cubicBezTo>
                    <a:cubicBezTo>
                      <a:pt x="11" y="23"/>
                      <a:pt x="11" y="23"/>
                      <a:pt x="11" y="23"/>
                    </a:cubicBezTo>
                    <a:cubicBezTo>
                      <a:pt x="16" y="20"/>
                      <a:pt x="24" y="18"/>
                      <a:pt x="33" y="18"/>
                    </a:cubicBezTo>
                    <a:cubicBezTo>
                      <a:pt x="33" y="0"/>
                      <a:pt x="33" y="0"/>
                      <a:pt x="33" y="0"/>
                    </a:cubicBezTo>
                    <a:cubicBezTo>
                      <a:pt x="18" y="0"/>
                      <a:pt x="6" y="3"/>
                      <a:pt x="2" y="14"/>
                    </a:cubicBezTo>
                    <a:cubicBezTo>
                      <a:pt x="0" y="18"/>
                      <a:pt x="0" y="25"/>
                      <a:pt x="0" y="30"/>
                    </a:cubicBezTo>
                    <a:cubicBezTo>
                      <a:pt x="0" y="51"/>
                      <a:pt x="0" y="113"/>
                      <a:pt x="0" y="134"/>
                    </a:cubicBezTo>
                    <a:cubicBezTo>
                      <a:pt x="0" y="139"/>
                      <a:pt x="0" y="139"/>
                      <a:pt x="1" y="1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6" name="iṡľiḋè">
                <a:extLst>
                  <a:ext uri="{FF2B5EF4-FFF2-40B4-BE49-F238E27FC236}">
                    <a16:creationId xmlns:a16="http://schemas.microsoft.com/office/drawing/2014/main" id="{410544AA-7193-458B-9681-40DF0C4A25D9}"/>
                  </a:ext>
                </a:extLst>
              </p:cNvPr>
              <p:cNvSpPr/>
              <p:nvPr/>
            </p:nvSpPr>
            <p:spPr bwMode="auto">
              <a:xfrm>
                <a:off x="5285687" y="3636042"/>
                <a:ext cx="106112" cy="225489"/>
              </a:xfrm>
              <a:custGeom>
                <a:avLst/>
                <a:gdLst>
                  <a:gd name="T0" fmla="*/ 66 w 66"/>
                  <a:gd name="T1" fmla="*/ 134 h 139"/>
                  <a:gd name="T2" fmla="*/ 65 w 66"/>
                  <a:gd name="T3" fmla="*/ 14 h 139"/>
                  <a:gd name="T4" fmla="*/ 33 w 66"/>
                  <a:gd name="T5" fmla="*/ 18 h 139"/>
                  <a:gd name="T6" fmla="*/ 57 w 66"/>
                  <a:gd name="T7" fmla="*/ 25 h 139"/>
                  <a:gd name="T8" fmla="*/ 55 w 66"/>
                  <a:gd name="T9" fmla="*/ 26 h 139"/>
                  <a:gd name="T10" fmla="*/ 50 w 66"/>
                  <a:gd name="T11" fmla="*/ 24 h 139"/>
                  <a:gd name="T12" fmla="*/ 33 w 66"/>
                  <a:gd name="T13" fmla="*/ 37 h 139"/>
                  <a:gd name="T14" fmla="*/ 57 w 66"/>
                  <a:gd name="T15" fmla="*/ 44 h 139"/>
                  <a:gd name="T16" fmla="*/ 55 w 66"/>
                  <a:gd name="T17" fmla="*/ 45 h 139"/>
                  <a:gd name="T18" fmla="*/ 50 w 66"/>
                  <a:gd name="T19" fmla="*/ 43 h 139"/>
                  <a:gd name="T20" fmla="*/ 33 w 66"/>
                  <a:gd name="T21" fmla="*/ 56 h 139"/>
                  <a:gd name="T22" fmla="*/ 57 w 66"/>
                  <a:gd name="T23" fmla="*/ 62 h 139"/>
                  <a:gd name="T24" fmla="*/ 55 w 66"/>
                  <a:gd name="T25" fmla="*/ 64 h 139"/>
                  <a:gd name="T26" fmla="*/ 50 w 66"/>
                  <a:gd name="T27" fmla="*/ 62 h 139"/>
                  <a:gd name="T28" fmla="*/ 33 w 66"/>
                  <a:gd name="T29" fmla="*/ 119 h 139"/>
                  <a:gd name="T30" fmla="*/ 65 w 66"/>
                  <a:gd name="T31" fmla="*/ 135 h 139"/>
                  <a:gd name="T32" fmla="*/ 33 w 66"/>
                  <a:gd name="T33" fmla="*/ 0 h 139"/>
                  <a:gd name="T34" fmla="*/ 0 w 66"/>
                  <a:gd name="T35" fmla="*/ 30 h 139"/>
                  <a:gd name="T36" fmla="*/ 1 w 66"/>
                  <a:gd name="T37" fmla="*/ 135 h 139"/>
                  <a:gd name="T38" fmla="*/ 33 w 66"/>
                  <a:gd name="T39" fmla="*/ 60 h 139"/>
                  <a:gd name="T40" fmla="*/ 17 w 66"/>
                  <a:gd name="T41" fmla="*/ 62 h 139"/>
                  <a:gd name="T42" fmla="*/ 10 w 66"/>
                  <a:gd name="T43" fmla="*/ 62 h 139"/>
                  <a:gd name="T44" fmla="*/ 33 w 66"/>
                  <a:gd name="T45" fmla="*/ 56 h 139"/>
                  <a:gd name="T46" fmla="*/ 33 w 66"/>
                  <a:gd name="T47" fmla="*/ 41 h 139"/>
                  <a:gd name="T48" fmla="*/ 17 w 66"/>
                  <a:gd name="T49" fmla="*/ 43 h 139"/>
                  <a:gd name="T50" fmla="*/ 10 w 66"/>
                  <a:gd name="T51" fmla="*/ 44 h 139"/>
                  <a:gd name="T52" fmla="*/ 33 w 66"/>
                  <a:gd name="T53" fmla="*/ 37 h 139"/>
                  <a:gd name="T54" fmla="*/ 33 w 66"/>
                  <a:gd name="T55" fmla="*/ 22 h 139"/>
                  <a:gd name="T56" fmla="*/ 17 w 66"/>
                  <a:gd name="T57" fmla="*/ 24 h 139"/>
                  <a:gd name="T58" fmla="*/ 10 w 66"/>
                  <a:gd name="T59" fmla="*/ 25 h 139"/>
                  <a:gd name="T60" fmla="*/ 33 w 66"/>
                  <a:gd name="T61" fmla="*/ 18 h 139"/>
                  <a:gd name="T62" fmla="*/ 33 w 66"/>
                  <a:gd name="T6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139">
                    <a:moveTo>
                      <a:pt x="65" y="135"/>
                    </a:moveTo>
                    <a:cubicBezTo>
                      <a:pt x="66" y="139"/>
                      <a:pt x="66" y="139"/>
                      <a:pt x="66" y="134"/>
                    </a:cubicBezTo>
                    <a:cubicBezTo>
                      <a:pt x="66" y="113"/>
                      <a:pt x="66" y="51"/>
                      <a:pt x="66" y="30"/>
                    </a:cubicBezTo>
                    <a:cubicBezTo>
                      <a:pt x="66" y="25"/>
                      <a:pt x="66" y="18"/>
                      <a:pt x="65" y="14"/>
                    </a:cubicBezTo>
                    <a:cubicBezTo>
                      <a:pt x="61" y="3"/>
                      <a:pt x="48" y="0"/>
                      <a:pt x="33" y="0"/>
                    </a:cubicBezTo>
                    <a:cubicBezTo>
                      <a:pt x="33" y="18"/>
                      <a:pt x="33" y="18"/>
                      <a:pt x="33" y="18"/>
                    </a:cubicBezTo>
                    <a:cubicBezTo>
                      <a:pt x="43" y="18"/>
                      <a:pt x="50" y="20"/>
                      <a:pt x="56" y="23"/>
                    </a:cubicBezTo>
                    <a:cubicBezTo>
                      <a:pt x="57" y="23"/>
                      <a:pt x="57" y="24"/>
                      <a:pt x="57" y="25"/>
                    </a:cubicBezTo>
                    <a:cubicBezTo>
                      <a:pt x="57" y="25"/>
                      <a:pt x="57" y="25"/>
                      <a:pt x="57" y="25"/>
                    </a:cubicBezTo>
                    <a:cubicBezTo>
                      <a:pt x="56" y="26"/>
                      <a:pt x="56" y="26"/>
                      <a:pt x="55" y="26"/>
                    </a:cubicBezTo>
                    <a:cubicBezTo>
                      <a:pt x="55" y="26"/>
                      <a:pt x="54" y="26"/>
                      <a:pt x="54" y="26"/>
                    </a:cubicBezTo>
                    <a:cubicBezTo>
                      <a:pt x="53" y="25"/>
                      <a:pt x="51" y="25"/>
                      <a:pt x="50" y="24"/>
                    </a:cubicBezTo>
                    <a:cubicBezTo>
                      <a:pt x="45" y="23"/>
                      <a:pt x="40" y="22"/>
                      <a:pt x="33" y="22"/>
                    </a:cubicBezTo>
                    <a:cubicBezTo>
                      <a:pt x="33" y="37"/>
                      <a:pt x="33" y="37"/>
                      <a:pt x="33" y="37"/>
                    </a:cubicBezTo>
                    <a:cubicBezTo>
                      <a:pt x="43" y="37"/>
                      <a:pt x="50" y="38"/>
                      <a:pt x="56" y="41"/>
                    </a:cubicBezTo>
                    <a:cubicBezTo>
                      <a:pt x="57" y="42"/>
                      <a:pt x="57" y="43"/>
                      <a:pt x="57" y="44"/>
                    </a:cubicBezTo>
                    <a:cubicBezTo>
                      <a:pt x="57" y="44"/>
                      <a:pt x="57" y="44"/>
                      <a:pt x="57" y="44"/>
                    </a:cubicBezTo>
                    <a:cubicBezTo>
                      <a:pt x="56" y="44"/>
                      <a:pt x="56" y="45"/>
                      <a:pt x="55" y="45"/>
                    </a:cubicBezTo>
                    <a:cubicBezTo>
                      <a:pt x="55" y="45"/>
                      <a:pt x="54" y="45"/>
                      <a:pt x="54" y="45"/>
                    </a:cubicBezTo>
                    <a:cubicBezTo>
                      <a:pt x="53" y="44"/>
                      <a:pt x="51" y="43"/>
                      <a:pt x="50" y="43"/>
                    </a:cubicBezTo>
                    <a:cubicBezTo>
                      <a:pt x="45" y="42"/>
                      <a:pt x="40" y="41"/>
                      <a:pt x="33" y="41"/>
                    </a:cubicBezTo>
                    <a:cubicBezTo>
                      <a:pt x="33" y="56"/>
                      <a:pt x="33" y="56"/>
                      <a:pt x="33" y="56"/>
                    </a:cubicBezTo>
                    <a:cubicBezTo>
                      <a:pt x="43" y="56"/>
                      <a:pt x="50" y="57"/>
                      <a:pt x="56" y="60"/>
                    </a:cubicBezTo>
                    <a:cubicBezTo>
                      <a:pt x="57" y="60"/>
                      <a:pt x="57" y="62"/>
                      <a:pt x="57" y="62"/>
                    </a:cubicBezTo>
                    <a:cubicBezTo>
                      <a:pt x="57" y="62"/>
                      <a:pt x="57" y="62"/>
                      <a:pt x="57" y="62"/>
                    </a:cubicBezTo>
                    <a:cubicBezTo>
                      <a:pt x="56" y="63"/>
                      <a:pt x="56" y="64"/>
                      <a:pt x="55" y="64"/>
                    </a:cubicBezTo>
                    <a:cubicBezTo>
                      <a:pt x="55" y="64"/>
                      <a:pt x="54" y="64"/>
                      <a:pt x="54" y="63"/>
                    </a:cubicBezTo>
                    <a:cubicBezTo>
                      <a:pt x="53" y="63"/>
                      <a:pt x="51" y="62"/>
                      <a:pt x="50" y="62"/>
                    </a:cubicBezTo>
                    <a:cubicBezTo>
                      <a:pt x="45" y="60"/>
                      <a:pt x="40" y="60"/>
                      <a:pt x="33" y="60"/>
                    </a:cubicBezTo>
                    <a:cubicBezTo>
                      <a:pt x="33" y="119"/>
                      <a:pt x="33" y="119"/>
                      <a:pt x="33" y="119"/>
                    </a:cubicBezTo>
                    <a:cubicBezTo>
                      <a:pt x="33" y="119"/>
                      <a:pt x="33" y="119"/>
                      <a:pt x="33" y="119"/>
                    </a:cubicBezTo>
                    <a:cubicBezTo>
                      <a:pt x="48" y="119"/>
                      <a:pt x="61" y="123"/>
                      <a:pt x="65" y="135"/>
                    </a:cubicBezTo>
                    <a:close/>
                    <a:moveTo>
                      <a:pt x="33" y="0"/>
                    </a:moveTo>
                    <a:cubicBezTo>
                      <a:pt x="33" y="0"/>
                      <a:pt x="33" y="0"/>
                      <a:pt x="33" y="0"/>
                    </a:cubicBezTo>
                    <a:cubicBezTo>
                      <a:pt x="18" y="0"/>
                      <a:pt x="5" y="3"/>
                      <a:pt x="2" y="14"/>
                    </a:cubicBezTo>
                    <a:cubicBezTo>
                      <a:pt x="0" y="18"/>
                      <a:pt x="0" y="25"/>
                      <a:pt x="0" y="30"/>
                    </a:cubicBezTo>
                    <a:cubicBezTo>
                      <a:pt x="0" y="51"/>
                      <a:pt x="0" y="113"/>
                      <a:pt x="0" y="134"/>
                    </a:cubicBezTo>
                    <a:cubicBezTo>
                      <a:pt x="0" y="139"/>
                      <a:pt x="0" y="139"/>
                      <a:pt x="1" y="135"/>
                    </a:cubicBezTo>
                    <a:cubicBezTo>
                      <a:pt x="5" y="123"/>
                      <a:pt x="18" y="119"/>
                      <a:pt x="33" y="119"/>
                    </a:cubicBezTo>
                    <a:cubicBezTo>
                      <a:pt x="33" y="60"/>
                      <a:pt x="33" y="60"/>
                      <a:pt x="33" y="60"/>
                    </a:cubicBezTo>
                    <a:cubicBezTo>
                      <a:pt x="33" y="60"/>
                      <a:pt x="33" y="60"/>
                      <a:pt x="33" y="60"/>
                    </a:cubicBezTo>
                    <a:cubicBezTo>
                      <a:pt x="26" y="60"/>
                      <a:pt x="21" y="60"/>
                      <a:pt x="17" y="62"/>
                    </a:cubicBezTo>
                    <a:cubicBezTo>
                      <a:pt x="15" y="62"/>
                      <a:pt x="14" y="63"/>
                      <a:pt x="12" y="63"/>
                    </a:cubicBezTo>
                    <a:cubicBezTo>
                      <a:pt x="11" y="64"/>
                      <a:pt x="10" y="63"/>
                      <a:pt x="10" y="62"/>
                    </a:cubicBezTo>
                    <a:cubicBezTo>
                      <a:pt x="9" y="62"/>
                      <a:pt x="10" y="60"/>
                      <a:pt x="10" y="60"/>
                    </a:cubicBezTo>
                    <a:cubicBezTo>
                      <a:pt x="16" y="57"/>
                      <a:pt x="23" y="56"/>
                      <a:pt x="33" y="56"/>
                    </a:cubicBezTo>
                    <a:cubicBezTo>
                      <a:pt x="33" y="56"/>
                      <a:pt x="33" y="56"/>
                      <a:pt x="33" y="56"/>
                    </a:cubicBezTo>
                    <a:cubicBezTo>
                      <a:pt x="33" y="41"/>
                      <a:pt x="33" y="41"/>
                      <a:pt x="33" y="41"/>
                    </a:cubicBezTo>
                    <a:cubicBezTo>
                      <a:pt x="33" y="41"/>
                      <a:pt x="33" y="41"/>
                      <a:pt x="33" y="41"/>
                    </a:cubicBezTo>
                    <a:cubicBezTo>
                      <a:pt x="26" y="41"/>
                      <a:pt x="21" y="42"/>
                      <a:pt x="17" y="43"/>
                    </a:cubicBezTo>
                    <a:cubicBezTo>
                      <a:pt x="15" y="43"/>
                      <a:pt x="14" y="44"/>
                      <a:pt x="12" y="45"/>
                    </a:cubicBezTo>
                    <a:cubicBezTo>
                      <a:pt x="11" y="45"/>
                      <a:pt x="10" y="45"/>
                      <a:pt x="10" y="44"/>
                    </a:cubicBezTo>
                    <a:cubicBezTo>
                      <a:pt x="9" y="43"/>
                      <a:pt x="10" y="42"/>
                      <a:pt x="10" y="41"/>
                    </a:cubicBezTo>
                    <a:cubicBezTo>
                      <a:pt x="16" y="38"/>
                      <a:pt x="23" y="37"/>
                      <a:pt x="33" y="37"/>
                    </a:cubicBezTo>
                    <a:cubicBezTo>
                      <a:pt x="33" y="37"/>
                      <a:pt x="33" y="37"/>
                      <a:pt x="33" y="37"/>
                    </a:cubicBezTo>
                    <a:cubicBezTo>
                      <a:pt x="33" y="22"/>
                      <a:pt x="33" y="22"/>
                      <a:pt x="33" y="22"/>
                    </a:cubicBezTo>
                    <a:cubicBezTo>
                      <a:pt x="33" y="22"/>
                      <a:pt x="33" y="22"/>
                      <a:pt x="33" y="22"/>
                    </a:cubicBezTo>
                    <a:cubicBezTo>
                      <a:pt x="26" y="22"/>
                      <a:pt x="21" y="23"/>
                      <a:pt x="17" y="24"/>
                    </a:cubicBezTo>
                    <a:cubicBezTo>
                      <a:pt x="15" y="25"/>
                      <a:pt x="14" y="25"/>
                      <a:pt x="12" y="26"/>
                    </a:cubicBezTo>
                    <a:cubicBezTo>
                      <a:pt x="11" y="26"/>
                      <a:pt x="10" y="26"/>
                      <a:pt x="10" y="25"/>
                    </a:cubicBezTo>
                    <a:cubicBezTo>
                      <a:pt x="9" y="24"/>
                      <a:pt x="10" y="23"/>
                      <a:pt x="10" y="23"/>
                    </a:cubicBezTo>
                    <a:cubicBezTo>
                      <a:pt x="16" y="20"/>
                      <a:pt x="23" y="18"/>
                      <a:pt x="33" y="18"/>
                    </a:cubicBezTo>
                    <a:cubicBezTo>
                      <a:pt x="33" y="18"/>
                      <a:pt x="33" y="18"/>
                      <a:pt x="33" y="18"/>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7" name="íSľïḋe">
                <a:extLst>
                  <a:ext uri="{FF2B5EF4-FFF2-40B4-BE49-F238E27FC236}">
                    <a16:creationId xmlns:a16="http://schemas.microsoft.com/office/drawing/2014/main" id="{BBBC6363-E0BE-4D3A-B285-C910404C7053}"/>
                  </a:ext>
                </a:extLst>
              </p:cNvPr>
              <p:cNvSpPr/>
              <p:nvPr/>
            </p:nvSpPr>
            <p:spPr bwMode="auto">
              <a:xfrm>
                <a:off x="4837122" y="4251011"/>
                <a:ext cx="166403" cy="166403"/>
              </a:xfrm>
              <a:custGeom>
                <a:avLst/>
                <a:gdLst>
                  <a:gd name="T0" fmla="*/ 78 w 103"/>
                  <a:gd name="T1" fmla="*/ 96 h 103"/>
                  <a:gd name="T2" fmla="*/ 97 w 103"/>
                  <a:gd name="T3" fmla="*/ 77 h 103"/>
                  <a:gd name="T4" fmla="*/ 102 w 103"/>
                  <a:gd name="T5" fmla="*/ 62 h 103"/>
                  <a:gd name="T6" fmla="*/ 102 w 103"/>
                  <a:gd name="T7" fmla="*/ 41 h 103"/>
                  <a:gd name="T8" fmla="*/ 97 w 103"/>
                  <a:gd name="T9" fmla="*/ 26 h 103"/>
                  <a:gd name="T10" fmla="*/ 78 w 103"/>
                  <a:gd name="T11" fmla="*/ 7 h 103"/>
                  <a:gd name="T12" fmla="*/ 71 w 103"/>
                  <a:gd name="T13" fmla="*/ 4 h 103"/>
                  <a:gd name="T14" fmla="*/ 55 w 103"/>
                  <a:gd name="T15" fmla="*/ 0 h 103"/>
                  <a:gd name="T16" fmla="*/ 58 w 103"/>
                  <a:gd name="T17" fmla="*/ 5 h 103"/>
                  <a:gd name="T18" fmla="*/ 64 w 103"/>
                  <a:gd name="T19" fmla="*/ 6 h 103"/>
                  <a:gd name="T20" fmla="*/ 70 w 103"/>
                  <a:gd name="T21" fmla="*/ 7 h 103"/>
                  <a:gd name="T22" fmla="*/ 68 w 103"/>
                  <a:gd name="T23" fmla="*/ 8 h 103"/>
                  <a:gd name="T24" fmla="*/ 60 w 103"/>
                  <a:gd name="T25" fmla="*/ 11 h 103"/>
                  <a:gd name="T26" fmla="*/ 61 w 103"/>
                  <a:gd name="T27" fmla="*/ 17 h 103"/>
                  <a:gd name="T28" fmla="*/ 66 w 103"/>
                  <a:gd name="T29" fmla="*/ 20 h 103"/>
                  <a:gd name="T30" fmla="*/ 73 w 103"/>
                  <a:gd name="T31" fmla="*/ 11 h 103"/>
                  <a:gd name="T32" fmla="*/ 79 w 103"/>
                  <a:gd name="T33" fmla="*/ 12 h 103"/>
                  <a:gd name="T34" fmla="*/ 83 w 103"/>
                  <a:gd name="T35" fmla="*/ 14 h 103"/>
                  <a:gd name="T36" fmla="*/ 85 w 103"/>
                  <a:gd name="T37" fmla="*/ 22 h 103"/>
                  <a:gd name="T38" fmla="*/ 84 w 103"/>
                  <a:gd name="T39" fmla="*/ 25 h 103"/>
                  <a:gd name="T40" fmla="*/ 81 w 103"/>
                  <a:gd name="T41" fmla="*/ 22 h 103"/>
                  <a:gd name="T42" fmla="*/ 75 w 103"/>
                  <a:gd name="T43" fmla="*/ 23 h 103"/>
                  <a:gd name="T44" fmla="*/ 79 w 103"/>
                  <a:gd name="T45" fmla="*/ 26 h 103"/>
                  <a:gd name="T46" fmla="*/ 68 w 103"/>
                  <a:gd name="T47" fmla="*/ 30 h 103"/>
                  <a:gd name="T48" fmla="*/ 63 w 103"/>
                  <a:gd name="T49" fmla="*/ 34 h 103"/>
                  <a:gd name="T50" fmla="*/ 56 w 103"/>
                  <a:gd name="T51" fmla="*/ 40 h 103"/>
                  <a:gd name="T52" fmla="*/ 60 w 103"/>
                  <a:gd name="T53" fmla="*/ 61 h 103"/>
                  <a:gd name="T54" fmla="*/ 66 w 103"/>
                  <a:gd name="T55" fmla="*/ 63 h 103"/>
                  <a:gd name="T56" fmla="*/ 71 w 103"/>
                  <a:gd name="T57" fmla="*/ 65 h 103"/>
                  <a:gd name="T58" fmla="*/ 81 w 103"/>
                  <a:gd name="T59" fmla="*/ 70 h 103"/>
                  <a:gd name="T60" fmla="*/ 86 w 103"/>
                  <a:gd name="T61" fmla="*/ 75 h 103"/>
                  <a:gd name="T62" fmla="*/ 93 w 103"/>
                  <a:gd name="T63" fmla="*/ 77 h 103"/>
                  <a:gd name="T64" fmla="*/ 59 w 103"/>
                  <a:gd name="T65" fmla="*/ 90 h 103"/>
                  <a:gd name="T66" fmla="*/ 1 w 103"/>
                  <a:gd name="T67" fmla="*/ 44 h 103"/>
                  <a:gd name="T68" fmla="*/ 2 w 103"/>
                  <a:gd name="T69" fmla="*/ 65 h 103"/>
                  <a:gd name="T70" fmla="*/ 11 w 103"/>
                  <a:gd name="T71" fmla="*/ 84 h 103"/>
                  <a:gd name="T72" fmla="*/ 33 w 103"/>
                  <a:gd name="T73" fmla="*/ 100 h 103"/>
                  <a:gd name="T74" fmla="*/ 53 w 103"/>
                  <a:gd name="T75" fmla="*/ 82 h 103"/>
                  <a:gd name="T76" fmla="*/ 51 w 103"/>
                  <a:gd name="T77" fmla="*/ 74 h 103"/>
                  <a:gd name="T78" fmla="*/ 54 w 103"/>
                  <a:gd name="T79" fmla="*/ 66 h 103"/>
                  <a:gd name="T80" fmla="*/ 47 w 103"/>
                  <a:gd name="T81" fmla="*/ 64 h 103"/>
                  <a:gd name="T82" fmla="*/ 41 w 103"/>
                  <a:gd name="T83" fmla="*/ 59 h 103"/>
                  <a:gd name="T84" fmla="*/ 30 w 103"/>
                  <a:gd name="T85" fmla="*/ 55 h 103"/>
                  <a:gd name="T86" fmla="*/ 25 w 103"/>
                  <a:gd name="T87" fmla="*/ 46 h 103"/>
                  <a:gd name="T88" fmla="*/ 23 w 103"/>
                  <a:gd name="T89" fmla="*/ 45 h 103"/>
                  <a:gd name="T90" fmla="*/ 23 w 103"/>
                  <a:gd name="T91" fmla="*/ 47 h 103"/>
                  <a:gd name="T92" fmla="*/ 19 w 103"/>
                  <a:gd name="T93" fmla="*/ 39 h 103"/>
                  <a:gd name="T94" fmla="*/ 19 w 103"/>
                  <a:gd name="T95" fmla="*/ 30 h 103"/>
                  <a:gd name="T96" fmla="*/ 23 w 103"/>
                  <a:gd name="T97" fmla="*/ 21 h 103"/>
                  <a:gd name="T98" fmla="*/ 22 w 103"/>
                  <a:gd name="T99" fmla="*/ 15 h 103"/>
                  <a:gd name="T100" fmla="*/ 47 w 103"/>
                  <a:gd name="T101" fmla="*/ 4 h 103"/>
                  <a:gd name="T102" fmla="*/ 55 w 103"/>
                  <a:gd name="T103" fmla="*/ 0 h 103"/>
                  <a:gd name="T104" fmla="*/ 32 w 103"/>
                  <a:gd name="T105" fmla="*/ 4 h 103"/>
                  <a:gd name="T106" fmla="*/ 15 w 103"/>
                  <a:gd name="T107" fmla="*/ 15 h 103"/>
                  <a:gd name="T108" fmla="*/ 4 w 103"/>
                  <a:gd name="T109" fmla="*/ 33 h 103"/>
                  <a:gd name="T110" fmla="*/ 55 w 103"/>
                  <a:gd name="T111" fmla="*/ 65 h 103"/>
                  <a:gd name="T112" fmla="*/ 48 w 103"/>
                  <a:gd name="T113" fmla="*/ 57 h 103"/>
                  <a:gd name="T114" fmla="*/ 46 w 103"/>
                  <a:gd name="T115" fmla="*/ 53 h 103"/>
                  <a:gd name="T116" fmla="*/ 37 w 103"/>
                  <a:gd name="T117" fmla="*/ 54 h 103"/>
                  <a:gd name="T118" fmla="*/ 42 w 103"/>
                  <a:gd name="T119" fmla="*/ 43 h 103"/>
                  <a:gd name="T120" fmla="*/ 51 w 103"/>
                  <a:gd name="T121" fmla="*/ 43 h 103"/>
                  <a:gd name="T122" fmla="*/ 54 w 103"/>
                  <a:gd name="T123" fmla="*/ 4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 h="103">
                    <a:moveTo>
                      <a:pt x="55" y="103"/>
                    </a:moveTo>
                    <a:cubicBezTo>
                      <a:pt x="58" y="103"/>
                      <a:pt x="61" y="103"/>
                      <a:pt x="63" y="102"/>
                    </a:cubicBezTo>
                    <a:cubicBezTo>
                      <a:pt x="65" y="102"/>
                      <a:pt x="67" y="101"/>
                      <a:pt x="68" y="101"/>
                    </a:cubicBezTo>
                    <a:cubicBezTo>
                      <a:pt x="69" y="100"/>
                      <a:pt x="70" y="100"/>
                      <a:pt x="71" y="100"/>
                    </a:cubicBezTo>
                    <a:cubicBezTo>
                      <a:pt x="72" y="99"/>
                      <a:pt x="74" y="98"/>
                      <a:pt x="75" y="98"/>
                    </a:cubicBezTo>
                    <a:cubicBezTo>
                      <a:pt x="76" y="97"/>
                      <a:pt x="77" y="97"/>
                      <a:pt x="78" y="96"/>
                    </a:cubicBezTo>
                    <a:cubicBezTo>
                      <a:pt x="81" y="95"/>
                      <a:pt x="84" y="92"/>
                      <a:pt x="87" y="90"/>
                    </a:cubicBezTo>
                    <a:cubicBezTo>
                      <a:pt x="87" y="89"/>
                      <a:pt x="88" y="89"/>
                      <a:pt x="88" y="88"/>
                    </a:cubicBezTo>
                    <a:cubicBezTo>
                      <a:pt x="89" y="88"/>
                      <a:pt x="89" y="87"/>
                      <a:pt x="90" y="86"/>
                    </a:cubicBezTo>
                    <a:cubicBezTo>
                      <a:pt x="91" y="86"/>
                      <a:pt x="92" y="85"/>
                      <a:pt x="92" y="84"/>
                    </a:cubicBezTo>
                    <a:cubicBezTo>
                      <a:pt x="94" y="82"/>
                      <a:pt x="95" y="80"/>
                      <a:pt x="96" y="79"/>
                    </a:cubicBezTo>
                    <a:cubicBezTo>
                      <a:pt x="96" y="78"/>
                      <a:pt x="96" y="78"/>
                      <a:pt x="97" y="77"/>
                    </a:cubicBezTo>
                    <a:cubicBezTo>
                      <a:pt x="97" y="77"/>
                      <a:pt x="97" y="76"/>
                      <a:pt x="98" y="75"/>
                    </a:cubicBezTo>
                    <a:cubicBezTo>
                      <a:pt x="98" y="75"/>
                      <a:pt x="98" y="75"/>
                      <a:pt x="98" y="74"/>
                    </a:cubicBezTo>
                    <a:cubicBezTo>
                      <a:pt x="99" y="73"/>
                      <a:pt x="99" y="73"/>
                      <a:pt x="99" y="72"/>
                    </a:cubicBezTo>
                    <a:cubicBezTo>
                      <a:pt x="100" y="71"/>
                      <a:pt x="100" y="70"/>
                      <a:pt x="100" y="70"/>
                    </a:cubicBezTo>
                    <a:cubicBezTo>
                      <a:pt x="101" y="68"/>
                      <a:pt x="101" y="66"/>
                      <a:pt x="102" y="65"/>
                    </a:cubicBezTo>
                    <a:cubicBezTo>
                      <a:pt x="102" y="64"/>
                      <a:pt x="102" y="63"/>
                      <a:pt x="102" y="62"/>
                    </a:cubicBezTo>
                    <a:cubicBezTo>
                      <a:pt x="103" y="61"/>
                      <a:pt x="103" y="61"/>
                      <a:pt x="103" y="60"/>
                    </a:cubicBezTo>
                    <a:cubicBezTo>
                      <a:pt x="103" y="59"/>
                      <a:pt x="103" y="58"/>
                      <a:pt x="103" y="57"/>
                    </a:cubicBezTo>
                    <a:cubicBezTo>
                      <a:pt x="103" y="55"/>
                      <a:pt x="103" y="54"/>
                      <a:pt x="103" y="52"/>
                    </a:cubicBezTo>
                    <a:cubicBezTo>
                      <a:pt x="103" y="50"/>
                      <a:pt x="103" y="48"/>
                      <a:pt x="103" y="47"/>
                    </a:cubicBezTo>
                    <a:cubicBezTo>
                      <a:pt x="103" y="46"/>
                      <a:pt x="103" y="45"/>
                      <a:pt x="103" y="44"/>
                    </a:cubicBezTo>
                    <a:cubicBezTo>
                      <a:pt x="103" y="43"/>
                      <a:pt x="103" y="42"/>
                      <a:pt x="102" y="41"/>
                    </a:cubicBezTo>
                    <a:cubicBezTo>
                      <a:pt x="102" y="41"/>
                      <a:pt x="102" y="40"/>
                      <a:pt x="102" y="39"/>
                    </a:cubicBezTo>
                    <a:cubicBezTo>
                      <a:pt x="101" y="37"/>
                      <a:pt x="101" y="36"/>
                      <a:pt x="100" y="34"/>
                    </a:cubicBezTo>
                    <a:cubicBezTo>
                      <a:pt x="100" y="34"/>
                      <a:pt x="100" y="33"/>
                      <a:pt x="100" y="33"/>
                    </a:cubicBezTo>
                    <a:cubicBezTo>
                      <a:pt x="99" y="32"/>
                      <a:pt x="99" y="31"/>
                      <a:pt x="98" y="29"/>
                    </a:cubicBezTo>
                    <a:cubicBezTo>
                      <a:pt x="98" y="29"/>
                      <a:pt x="98" y="29"/>
                      <a:pt x="98" y="28"/>
                    </a:cubicBezTo>
                    <a:cubicBezTo>
                      <a:pt x="97" y="28"/>
                      <a:pt x="97" y="27"/>
                      <a:pt x="97" y="26"/>
                    </a:cubicBezTo>
                    <a:cubicBezTo>
                      <a:pt x="95" y="24"/>
                      <a:pt x="94" y="22"/>
                      <a:pt x="92" y="20"/>
                    </a:cubicBezTo>
                    <a:cubicBezTo>
                      <a:pt x="92" y="19"/>
                      <a:pt x="91" y="18"/>
                      <a:pt x="90" y="17"/>
                    </a:cubicBezTo>
                    <a:cubicBezTo>
                      <a:pt x="89" y="17"/>
                      <a:pt x="89" y="16"/>
                      <a:pt x="88" y="15"/>
                    </a:cubicBezTo>
                    <a:cubicBezTo>
                      <a:pt x="88" y="15"/>
                      <a:pt x="87" y="14"/>
                      <a:pt x="87" y="14"/>
                    </a:cubicBezTo>
                    <a:cubicBezTo>
                      <a:pt x="85" y="13"/>
                      <a:pt x="84" y="12"/>
                      <a:pt x="83" y="11"/>
                    </a:cubicBezTo>
                    <a:cubicBezTo>
                      <a:pt x="81" y="9"/>
                      <a:pt x="79" y="8"/>
                      <a:pt x="78" y="7"/>
                    </a:cubicBezTo>
                    <a:cubicBezTo>
                      <a:pt x="77" y="7"/>
                      <a:pt x="76" y="6"/>
                      <a:pt x="75" y="6"/>
                    </a:cubicBezTo>
                    <a:cubicBezTo>
                      <a:pt x="75" y="6"/>
                      <a:pt x="75" y="6"/>
                      <a:pt x="74" y="5"/>
                    </a:cubicBezTo>
                    <a:cubicBezTo>
                      <a:pt x="74" y="5"/>
                      <a:pt x="74" y="5"/>
                      <a:pt x="73" y="5"/>
                    </a:cubicBezTo>
                    <a:cubicBezTo>
                      <a:pt x="73" y="5"/>
                      <a:pt x="73" y="5"/>
                      <a:pt x="73" y="5"/>
                    </a:cubicBezTo>
                    <a:cubicBezTo>
                      <a:pt x="72" y="4"/>
                      <a:pt x="71" y="4"/>
                      <a:pt x="71" y="4"/>
                    </a:cubicBezTo>
                    <a:cubicBezTo>
                      <a:pt x="71" y="4"/>
                      <a:pt x="71" y="4"/>
                      <a:pt x="71" y="4"/>
                    </a:cubicBezTo>
                    <a:cubicBezTo>
                      <a:pt x="70" y="4"/>
                      <a:pt x="69" y="3"/>
                      <a:pt x="69" y="3"/>
                    </a:cubicBezTo>
                    <a:cubicBezTo>
                      <a:pt x="69" y="3"/>
                      <a:pt x="69" y="3"/>
                      <a:pt x="68" y="3"/>
                    </a:cubicBezTo>
                    <a:cubicBezTo>
                      <a:pt x="67" y="2"/>
                      <a:pt x="65" y="2"/>
                      <a:pt x="64" y="2"/>
                    </a:cubicBezTo>
                    <a:cubicBezTo>
                      <a:pt x="63" y="2"/>
                      <a:pt x="63" y="1"/>
                      <a:pt x="62" y="1"/>
                    </a:cubicBezTo>
                    <a:cubicBezTo>
                      <a:pt x="62" y="1"/>
                      <a:pt x="62" y="1"/>
                      <a:pt x="61" y="1"/>
                    </a:cubicBezTo>
                    <a:cubicBezTo>
                      <a:pt x="59" y="1"/>
                      <a:pt x="57" y="1"/>
                      <a:pt x="55" y="0"/>
                    </a:cubicBezTo>
                    <a:cubicBezTo>
                      <a:pt x="55" y="3"/>
                      <a:pt x="55" y="3"/>
                      <a:pt x="55" y="3"/>
                    </a:cubicBezTo>
                    <a:cubicBezTo>
                      <a:pt x="58" y="3"/>
                      <a:pt x="60" y="4"/>
                      <a:pt x="62" y="4"/>
                    </a:cubicBezTo>
                    <a:cubicBezTo>
                      <a:pt x="62" y="4"/>
                      <a:pt x="61" y="4"/>
                      <a:pt x="61" y="4"/>
                    </a:cubicBezTo>
                    <a:cubicBezTo>
                      <a:pt x="60" y="5"/>
                      <a:pt x="60" y="5"/>
                      <a:pt x="60" y="5"/>
                    </a:cubicBezTo>
                    <a:cubicBezTo>
                      <a:pt x="59" y="5"/>
                      <a:pt x="58" y="5"/>
                      <a:pt x="57" y="5"/>
                    </a:cubicBezTo>
                    <a:cubicBezTo>
                      <a:pt x="57" y="5"/>
                      <a:pt x="58" y="5"/>
                      <a:pt x="58" y="5"/>
                    </a:cubicBezTo>
                    <a:cubicBezTo>
                      <a:pt x="59" y="6"/>
                      <a:pt x="59" y="6"/>
                      <a:pt x="60" y="6"/>
                    </a:cubicBezTo>
                    <a:cubicBezTo>
                      <a:pt x="61" y="6"/>
                      <a:pt x="62" y="6"/>
                      <a:pt x="62" y="6"/>
                    </a:cubicBezTo>
                    <a:cubicBezTo>
                      <a:pt x="62" y="5"/>
                      <a:pt x="62" y="5"/>
                      <a:pt x="63" y="5"/>
                    </a:cubicBezTo>
                    <a:cubicBezTo>
                      <a:pt x="63" y="5"/>
                      <a:pt x="63" y="4"/>
                      <a:pt x="63" y="4"/>
                    </a:cubicBezTo>
                    <a:cubicBezTo>
                      <a:pt x="64" y="4"/>
                      <a:pt x="64" y="5"/>
                      <a:pt x="65" y="5"/>
                    </a:cubicBezTo>
                    <a:cubicBezTo>
                      <a:pt x="65" y="5"/>
                      <a:pt x="64" y="5"/>
                      <a:pt x="64" y="6"/>
                    </a:cubicBezTo>
                    <a:cubicBezTo>
                      <a:pt x="64" y="6"/>
                      <a:pt x="65" y="5"/>
                      <a:pt x="66" y="5"/>
                    </a:cubicBezTo>
                    <a:cubicBezTo>
                      <a:pt x="66" y="5"/>
                      <a:pt x="66" y="5"/>
                      <a:pt x="66" y="5"/>
                    </a:cubicBezTo>
                    <a:cubicBezTo>
                      <a:pt x="67" y="5"/>
                      <a:pt x="68" y="6"/>
                      <a:pt x="68" y="6"/>
                    </a:cubicBezTo>
                    <a:cubicBezTo>
                      <a:pt x="69" y="6"/>
                      <a:pt x="71" y="7"/>
                      <a:pt x="72" y="7"/>
                    </a:cubicBezTo>
                    <a:cubicBezTo>
                      <a:pt x="71" y="7"/>
                      <a:pt x="71" y="7"/>
                      <a:pt x="71" y="7"/>
                    </a:cubicBezTo>
                    <a:cubicBezTo>
                      <a:pt x="71" y="7"/>
                      <a:pt x="70" y="7"/>
                      <a:pt x="70" y="7"/>
                    </a:cubicBezTo>
                    <a:cubicBezTo>
                      <a:pt x="70" y="8"/>
                      <a:pt x="70" y="8"/>
                      <a:pt x="71" y="8"/>
                    </a:cubicBezTo>
                    <a:cubicBezTo>
                      <a:pt x="71" y="8"/>
                      <a:pt x="72" y="9"/>
                      <a:pt x="72" y="9"/>
                    </a:cubicBezTo>
                    <a:cubicBezTo>
                      <a:pt x="72" y="10"/>
                      <a:pt x="71" y="9"/>
                      <a:pt x="70" y="9"/>
                    </a:cubicBezTo>
                    <a:cubicBezTo>
                      <a:pt x="69" y="9"/>
                      <a:pt x="68" y="11"/>
                      <a:pt x="68" y="10"/>
                    </a:cubicBezTo>
                    <a:cubicBezTo>
                      <a:pt x="68" y="9"/>
                      <a:pt x="68" y="9"/>
                      <a:pt x="69" y="8"/>
                    </a:cubicBezTo>
                    <a:cubicBezTo>
                      <a:pt x="68" y="8"/>
                      <a:pt x="68" y="8"/>
                      <a:pt x="68" y="8"/>
                    </a:cubicBezTo>
                    <a:cubicBezTo>
                      <a:pt x="68" y="8"/>
                      <a:pt x="68" y="9"/>
                      <a:pt x="67" y="9"/>
                    </a:cubicBezTo>
                    <a:cubicBezTo>
                      <a:pt x="67" y="9"/>
                      <a:pt x="67" y="9"/>
                      <a:pt x="66" y="9"/>
                    </a:cubicBezTo>
                    <a:cubicBezTo>
                      <a:pt x="66" y="9"/>
                      <a:pt x="65" y="9"/>
                      <a:pt x="65" y="9"/>
                    </a:cubicBezTo>
                    <a:cubicBezTo>
                      <a:pt x="64" y="10"/>
                      <a:pt x="64" y="10"/>
                      <a:pt x="63" y="10"/>
                    </a:cubicBezTo>
                    <a:cubicBezTo>
                      <a:pt x="63" y="10"/>
                      <a:pt x="63" y="10"/>
                      <a:pt x="62" y="10"/>
                    </a:cubicBezTo>
                    <a:cubicBezTo>
                      <a:pt x="62" y="11"/>
                      <a:pt x="61" y="11"/>
                      <a:pt x="60" y="11"/>
                    </a:cubicBezTo>
                    <a:cubicBezTo>
                      <a:pt x="60" y="12"/>
                      <a:pt x="59" y="12"/>
                      <a:pt x="58" y="13"/>
                    </a:cubicBezTo>
                    <a:cubicBezTo>
                      <a:pt x="58" y="13"/>
                      <a:pt x="57" y="13"/>
                      <a:pt x="57" y="14"/>
                    </a:cubicBezTo>
                    <a:cubicBezTo>
                      <a:pt x="57" y="14"/>
                      <a:pt x="58" y="14"/>
                      <a:pt x="58" y="14"/>
                    </a:cubicBezTo>
                    <a:cubicBezTo>
                      <a:pt x="58" y="15"/>
                      <a:pt x="58" y="15"/>
                      <a:pt x="58" y="15"/>
                    </a:cubicBezTo>
                    <a:cubicBezTo>
                      <a:pt x="58" y="16"/>
                      <a:pt x="59" y="15"/>
                      <a:pt x="59" y="16"/>
                    </a:cubicBezTo>
                    <a:cubicBezTo>
                      <a:pt x="60" y="16"/>
                      <a:pt x="61" y="16"/>
                      <a:pt x="61" y="17"/>
                    </a:cubicBezTo>
                    <a:cubicBezTo>
                      <a:pt x="62" y="17"/>
                      <a:pt x="62" y="17"/>
                      <a:pt x="63" y="17"/>
                    </a:cubicBezTo>
                    <a:cubicBezTo>
                      <a:pt x="64" y="17"/>
                      <a:pt x="65" y="17"/>
                      <a:pt x="65" y="18"/>
                    </a:cubicBezTo>
                    <a:cubicBezTo>
                      <a:pt x="65" y="18"/>
                      <a:pt x="64" y="19"/>
                      <a:pt x="64" y="19"/>
                    </a:cubicBezTo>
                    <a:cubicBezTo>
                      <a:pt x="64" y="19"/>
                      <a:pt x="64" y="20"/>
                      <a:pt x="64" y="20"/>
                    </a:cubicBezTo>
                    <a:cubicBezTo>
                      <a:pt x="64" y="21"/>
                      <a:pt x="64" y="21"/>
                      <a:pt x="65" y="21"/>
                    </a:cubicBezTo>
                    <a:cubicBezTo>
                      <a:pt x="65" y="21"/>
                      <a:pt x="66" y="21"/>
                      <a:pt x="66" y="20"/>
                    </a:cubicBezTo>
                    <a:cubicBezTo>
                      <a:pt x="66" y="19"/>
                      <a:pt x="66" y="19"/>
                      <a:pt x="67" y="18"/>
                    </a:cubicBezTo>
                    <a:cubicBezTo>
                      <a:pt x="69" y="18"/>
                      <a:pt x="72" y="17"/>
                      <a:pt x="71" y="14"/>
                    </a:cubicBezTo>
                    <a:cubicBezTo>
                      <a:pt x="71" y="14"/>
                      <a:pt x="71" y="14"/>
                      <a:pt x="71" y="13"/>
                    </a:cubicBezTo>
                    <a:cubicBezTo>
                      <a:pt x="71" y="13"/>
                      <a:pt x="72" y="13"/>
                      <a:pt x="72" y="12"/>
                    </a:cubicBezTo>
                    <a:cubicBezTo>
                      <a:pt x="72" y="12"/>
                      <a:pt x="72" y="12"/>
                      <a:pt x="73" y="11"/>
                    </a:cubicBezTo>
                    <a:cubicBezTo>
                      <a:pt x="73" y="11"/>
                      <a:pt x="73" y="11"/>
                      <a:pt x="73" y="11"/>
                    </a:cubicBezTo>
                    <a:cubicBezTo>
                      <a:pt x="73" y="10"/>
                      <a:pt x="73" y="10"/>
                      <a:pt x="73" y="10"/>
                    </a:cubicBezTo>
                    <a:cubicBezTo>
                      <a:pt x="74" y="10"/>
                      <a:pt x="74" y="10"/>
                      <a:pt x="74" y="11"/>
                    </a:cubicBezTo>
                    <a:cubicBezTo>
                      <a:pt x="75" y="11"/>
                      <a:pt x="75" y="11"/>
                      <a:pt x="76" y="11"/>
                    </a:cubicBezTo>
                    <a:cubicBezTo>
                      <a:pt x="76" y="11"/>
                      <a:pt x="76" y="11"/>
                      <a:pt x="76" y="11"/>
                    </a:cubicBezTo>
                    <a:cubicBezTo>
                      <a:pt x="77" y="11"/>
                      <a:pt x="77" y="11"/>
                      <a:pt x="78" y="12"/>
                    </a:cubicBezTo>
                    <a:cubicBezTo>
                      <a:pt x="78" y="12"/>
                      <a:pt x="78" y="12"/>
                      <a:pt x="79" y="12"/>
                    </a:cubicBezTo>
                    <a:cubicBezTo>
                      <a:pt x="78" y="13"/>
                      <a:pt x="78" y="13"/>
                      <a:pt x="78" y="13"/>
                    </a:cubicBezTo>
                    <a:cubicBezTo>
                      <a:pt x="78" y="13"/>
                      <a:pt x="78" y="13"/>
                      <a:pt x="78" y="13"/>
                    </a:cubicBezTo>
                    <a:cubicBezTo>
                      <a:pt x="78" y="14"/>
                      <a:pt x="79" y="14"/>
                      <a:pt x="79" y="14"/>
                    </a:cubicBezTo>
                    <a:cubicBezTo>
                      <a:pt x="79" y="14"/>
                      <a:pt x="80" y="14"/>
                      <a:pt x="80" y="14"/>
                    </a:cubicBezTo>
                    <a:cubicBezTo>
                      <a:pt x="81" y="14"/>
                      <a:pt x="81" y="13"/>
                      <a:pt x="82" y="13"/>
                    </a:cubicBezTo>
                    <a:cubicBezTo>
                      <a:pt x="82" y="14"/>
                      <a:pt x="83" y="14"/>
                      <a:pt x="83" y="14"/>
                    </a:cubicBezTo>
                    <a:cubicBezTo>
                      <a:pt x="83" y="15"/>
                      <a:pt x="83" y="15"/>
                      <a:pt x="83" y="15"/>
                    </a:cubicBezTo>
                    <a:cubicBezTo>
                      <a:pt x="83" y="16"/>
                      <a:pt x="83" y="16"/>
                      <a:pt x="83" y="17"/>
                    </a:cubicBezTo>
                    <a:cubicBezTo>
                      <a:pt x="83" y="18"/>
                      <a:pt x="84" y="17"/>
                      <a:pt x="85" y="18"/>
                    </a:cubicBezTo>
                    <a:cubicBezTo>
                      <a:pt x="85" y="18"/>
                      <a:pt x="85" y="18"/>
                      <a:pt x="85" y="19"/>
                    </a:cubicBezTo>
                    <a:cubicBezTo>
                      <a:pt x="86" y="19"/>
                      <a:pt x="86" y="19"/>
                      <a:pt x="86" y="19"/>
                    </a:cubicBezTo>
                    <a:cubicBezTo>
                      <a:pt x="86" y="20"/>
                      <a:pt x="85" y="20"/>
                      <a:pt x="85" y="22"/>
                    </a:cubicBezTo>
                    <a:cubicBezTo>
                      <a:pt x="85" y="22"/>
                      <a:pt x="85" y="22"/>
                      <a:pt x="85" y="22"/>
                    </a:cubicBezTo>
                    <a:cubicBezTo>
                      <a:pt x="85" y="23"/>
                      <a:pt x="86" y="23"/>
                      <a:pt x="86" y="23"/>
                    </a:cubicBezTo>
                    <a:cubicBezTo>
                      <a:pt x="86" y="24"/>
                      <a:pt x="86" y="24"/>
                      <a:pt x="86" y="24"/>
                    </a:cubicBezTo>
                    <a:cubicBezTo>
                      <a:pt x="87" y="25"/>
                      <a:pt x="87" y="26"/>
                      <a:pt x="86" y="26"/>
                    </a:cubicBezTo>
                    <a:cubicBezTo>
                      <a:pt x="85" y="26"/>
                      <a:pt x="85" y="25"/>
                      <a:pt x="85" y="25"/>
                    </a:cubicBezTo>
                    <a:cubicBezTo>
                      <a:pt x="84" y="25"/>
                      <a:pt x="84" y="25"/>
                      <a:pt x="84" y="25"/>
                    </a:cubicBezTo>
                    <a:cubicBezTo>
                      <a:pt x="84" y="25"/>
                      <a:pt x="83" y="25"/>
                      <a:pt x="83" y="25"/>
                    </a:cubicBezTo>
                    <a:cubicBezTo>
                      <a:pt x="82" y="25"/>
                      <a:pt x="81" y="25"/>
                      <a:pt x="81" y="25"/>
                    </a:cubicBezTo>
                    <a:cubicBezTo>
                      <a:pt x="82" y="24"/>
                      <a:pt x="83" y="23"/>
                      <a:pt x="83" y="22"/>
                    </a:cubicBezTo>
                    <a:cubicBezTo>
                      <a:pt x="84" y="22"/>
                      <a:pt x="84" y="22"/>
                      <a:pt x="84" y="21"/>
                    </a:cubicBezTo>
                    <a:cubicBezTo>
                      <a:pt x="84" y="21"/>
                      <a:pt x="83" y="21"/>
                      <a:pt x="83" y="22"/>
                    </a:cubicBezTo>
                    <a:cubicBezTo>
                      <a:pt x="82" y="22"/>
                      <a:pt x="82" y="22"/>
                      <a:pt x="81" y="22"/>
                    </a:cubicBezTo>
                    <a:cubicBezTo>
                      <a:pt x="80" y="22"/>
                      <a:pt x="79" y="22"/>
                      <a:pt x="78" y="23"/>
                    </a:cubicBezTo>
                    <a:cubicBezTo>
                      <a:pt x="78" y="23"/>
                      <a:pt x="79" y="23"/>
                      <a:pt x="79" y="23"/>
                    </a:cubicBezTo>
                    <a:cubicBezTo>
                      <a:pt x="79" y="24"/>
                      <a:pt x="78" y="24"/>
                      <a:pt x="78" y="23"/>
                    </a:cubicBezTo>
                    <a:cubicBezTo>
                      <a:pt x="78" y="23"/>
                      <a:pt x="78" y="23"/>
                      <a:pt x="78" y="23"/>
                    </a:cubicBezTo>
                    <a:cubicBezTo>
                      <a:pt x="77" y="22"/>
                      <a:pt x="76" y="22"/>
                      <a:pt x="76" y="22"/>
                    </a:cubicBezTo>
                    <a:cubicBezTo>
                      <a:pt x="75" y="22"/>
                      <a:pt x="75" y="23"/>
                      <a:pt x="75" y="23"/>
                    </a:cubicBezTo>
                    <a:cubicBezTo>
                      <a:pt x="75" y="24"/>
                      <a:pt x="77" y="23"/>
                      <a:pt x="77" y="24"/>
                    </a:cubicBezTo>
                    <a:cubicBezTo>
                      <a:pt x="76" y="24"/>
                      <a:pt x="75" y="25"/>
                      <a:pt x="76" y="26"/>
                    </a:cubicBezTo>
                    <a:cubicBezTo>
                      <a:pt x="76" y="26"/>
                      <a:pt x="76" y="27"/>
                      <a:pt x="76" y="27"/>
                    </a:cubicBezTo>
                    <a:cubicBezTo>
                      <a:pt x="77" y="27"/>
                      <a:pt x="77" y="26"/>
                      <a:pt x="77" y="26"/>
                    </a:cubicBezTo>
                    <a:cubicBezTo>
                      <a:pt x="77" y="26"/>
                      <a:pt x="77" y="27"/>
                      <a:pt x="78" y="27"/>
                    </a:cubicBezTo>
                    <a:cubicBezTo>
                      <a:pt x="78" y="27"/>
                      <a:pt x="79" y="26"/>
                      <a:pt x="79" y="26"/>
                    </a:cubicBezTo>
                    <a:cubicBezTo>
                      <a:pt x="80" y="27"/>
                      <a:pt x="79" y="27"/>
                      <a:pt x="78" y="27"/>
                    </a:cubicBezTo>
                    <a:cubicBezTo>
                      <a:pt x="77" y="28"/>
                      <a:pt x="76" y="28"/>
                      <a:pt x="75" y="28"/>
                    </a:cubicBezTo>
                    <a:cubicBezTo>
                      <a:pt x="75" y="28"/>
                      <a:pt x="73" y="30"/>
                      <a:pt x="73" y="29"/>
                    </a:cubicBezTo>
                    <a:cubicBezTo>
                      <a:pt x="73" y="28"/>
                      <a:pt x="74" y="28"/>
                      <a:pt x="74" y="28"/>
                    </a:cubicBezTo>
                    <a:cubicBezTo>
                      <a:pt x="73" y="27"/>
                      <a:pt x="72" y="28"/>
                      <a:pt x="72" y="28"/>
                    </a:cubicBezTo>
                    <a:cubicBezTo>
                      <a:pt x="70" y="29"/>
                      <a:pt x="69" y="29"/>
                      <a:pt x="68" y="30"/>
                    </a:cubicBezTo>
                    <a:cubicBezTo>
                      <a:pt x="68" y="30"/>
                      <a:pt x="68" y="31"/>
                      <a:pt x="68" y="31"/>
                    </a:cubicBezTo>
                    <a:cubicBezTo>
                      <a:pt x="68" y="31"/>
                      <a:pt x="67" y="31"/>
                      <a:pt x="67" y="31"/>
                    </a:cubicBezTo>
                    <a:cubicBezTo>
                      <a:pt x="66" y="31"/>
                      <a:pt x="66" y="32"/>
                      <a:pt x="66" y="32"/>
                    </a:cubicBezTo>
                    <a:cubicBezTo>
                      <a:pt x="65" y="32"/>
                      <a:pt x="65" y="32"/>
                      <a:pt x="65" y="32"/>
                    </a:cubicBezTo>
                    <a:cubicBezTo>
                      <a:pt x="64" y="32"/>
                      <a:pt x="64" y="33"/>
                      <a:pt x="64" y="33"/>
                    </a:cubicBezTo>
                    <a:cubicBezTo>
                      <a:pt x="64" y="33"/>
                      <a:pt x="63" y="34"/>
                      <a:pt x="63" y="34"/>
                    </a:cubicBezTo>
                    <a:cubicBezTo>
                      <a:pt x="63" y="34"/>
                      <a:pt x="63" y="35"/>
                      <a:pt x="62" y="35"/>
                    </a:cubicBezTo>
                    <a:cubicBezTo>
                      <a:pt x="62" y="35"/>
                      <a:pt x="62" y="35"/>
                      <a:pt x="61" y="35"/>
                    </a:cubicBezTo>
                    <a:cubicBezTo>
                      <a:pt x="61" y="35"/>
                      <a:pt x="61" y="36"/>
                      <a:pt x="61" y="37"/>
                    </a:cubicBezTo>
                    <a:cubicBezTo>
                      <a:pt x="61" y="38"/>
                      <a:pt x="60" y="38"/>
                      <a:pt x="59" y="38"/>
                    </a:cubicBezTo>
                    <a:cubicBezTo>
                      <a:pt x="58" y="39"/>
                      <a:pt x="58" y="39"/>
                      <a:pt x="58" y="39"/>
                    </a:cubicBezTo>
                    <a:cubicBezTo>
                      <a:pt x="57" y="39"/>
                      <a:pt x="57" y="40"/>
                      <a:pt x="56" y="40"/>
                    </a:cubicBezTo>
                    <a:cubicBezTo>
                      <a:pt x="56" y="40"/>
                      <a:pt x="56" y="40"/>
                      <a:pt x="55" y="41"/>
                    </a:cubicBezTo>
                    <a:cubicBezTo>
                      <a:pt x="55" y="65"/>
                      <a:pt x="55" y="65"/>
                      <a:pt x="55" y="65"/>
                    </a:cubicBezTo>
                    <a:cubicBezTo>
                      <a:pt x="56" y="64"/>
                      <a:pt x="56" y="64"/>
                      <a:pt x="56" y="64"/>
                    </a:cubicBezTo>
                    <a:cubicBezTo>
                      <a:pt x="56" y="63"/>
                      <a:pt x="57" y="63"/>
                      <a:pt x="57" y="62"/>
                    </a:cubicBezTo>
                    <a:cubicBezTo>
                      <a:pt x="58" y="62"/>
                      <a:pt x="58" y="62"/>
                      <a:pt x="59" y="62"/>
                    </a:cubicBezTo>
                    <a:cubicBezTo>
                      <a:pt x="59" y="62"/>
                      <a:pt x="60" y="62"/>
                      <a:pt x="60" y="61"/>
                    </a:cubicBezTo>
                    <a:cubicBezTo>
                      <a:pt x="60" y="61"/>
                      <a:pt x="60" y="61"/>
                      <a:pt x="61" y="61"/>
                    </a:cubicBezTo>
                    <a:cubicBezTo>
                      <a:pt x="61" y="62"/>
                      <a:pt x="60" y="62"/>
                      <a:pt x="61" y="62"/>
                    </a:cubicBezTo>
                    <a:cubicBezTo>
                      <a:pt x="61" y="63"/>
                      <a:pt x="62" y="61"/>
                      <a:pt x="62" y="61"/>
                    </a:cubicBezTo>
                    <a:cubicBezTo>
                      <a:pt x="62" y="61"/>
                      <a:pt x="63" y="62"/>
                      <a:pt x="63" y="62"/>
                    </a:cubicBezTo>
                    <a:cubicBezTo>
                      <a:pt x="64" y="62"/>
                      <a:pt x="64" y="63"/>
                      <a:pt x="64" y="63"/>
                    </a:cubicBezTo>
                    <a:cubicBezTo>
                      <a:pt x="65" y="63"/>
                      <a:pt x="65" y="63"/>
                      <a:pt x="66" y="63"/>
                    </a:cubicBezTo>
                    <a:cubicBezTo>
                      <a:pt x="66" y="63"/>
                      <a:pt x="67" y="63"/>
                      <a:pt x="67" y="63"/>
                    </a:cubicBezTo>
                    <a:cubicBezTo>
                      <a:pt x="67" y="63"/>
                      <a:pt x="68" y="63"/>
                      <a:pt x="68" y="63"/>
                    </a:cubicBezTo>
                    <a:cubicBezTo>
                      <a:pt x="69" y="62"/>
                      <a:pt x="70" y="63"/>
                      <a:pt x="70" y="63"/>
                    </a:cubicBezTo>
                    <a:cubicBezTo>
                      <a:pt x="70" y="63"/>
                      <a:pt x="70" y="63"/>
                      <a:pt x="71" y="63"/>
                    </a:cubicBezTo>
                    <a:cubicBezTo>
                      <a:pt x="71" y="63"/>
                      <a:pt x="71" y="64"/>
                      <a:pt x="71" y="64"/>
                    </a:cubicBezTo>
                    <a:cubicBezTo>
                      <a:pt x="71" y="64"/>
                      <a:pt x="71" y="65"/>
                      <a:pt x="71" y="65"/>
                    </a:cubicBezTo>
                    <a:cubicBezTo>
                      <a:pt x="72" y="65"/>
                      <a:pt x="72" y="65"/>
                      <a:pt x="73" y="65"/>
                    </a:cubicBezTo>
                    <a:cubicBezTo>
                      <a:pt x="73" y="65"/>
                      <a:pt x="73" y="66"/>
                      <a:pt x="74" y="66"/>
                    </a:cubicBezTo>
                    <a:cubicBezTo>
                      <a:pt x="74" y="67"/>
                      <a:pt x="75" y="68"/>
                      <a:pt x="76" y="68"/>
                    </a:cubicBezTo>
                    <a:cubicBezTo>
                      <a:pt x="76" y="68"/>
                      <a:pt x="77" y="67"/>
                      <a:pt x="77" y="67"/>
                    </a:cubicBezTo>
                    <a:cubicBezTo>
                      <a:pt x="78" y="68"/>
                      <a:pt x="79" y="68"/>
                      <a:pt x="80" y="69"/>
                    </a:cubicBezTo>
                    <a:cubicBezTo>
                      <a:pt x="80" y="69"/>
                      <a:pt x="81" y="69"/>
                      <a:pt x="81" y="70"/>
                    </a:cubicBezTo>
                    <a:cubicBezTo>
                      <a:pt x="81" y="70"/>
                      <a:pt x="81" y="70"/>
                      <a:pt x="81" y="71"/>
                    </a:cubicBezTo>
                    <a:cubicBezTo>
                      <a:pt x="81" y="71"/>
                      <a:pt x="82" y="72"/>
                      <a:pt x="82" y="73"/>
                    </a:cubicBezTo>
                    <a:cubicBezTo>
                      <a:pt x="82" y="73"/>
                      <a:pt x="82" y="73"/>
                      <a:pt x="83" y="74"/>
                    </a:cubicBezTo>
                    <a:cubicBezTo>
                      <a:pt x="83" y="74"/>
                      <a:pt x="83" y="74"/>
                      <a:pt x="84" y="74"/>
                    </a:cubicBezTo>
                    <a:cubicBezTo>
                      <a:pt x="84" y="74"/>
                      <a:pt x="84" y="74"/>
                      <a:pt x="84" y="74"/>
                    </a:cubicBezTo>
                    <a:cubicBezTo>
                      <a:pt x="85" y="74"/>
                      <a:pt x="86" y="75"/>
                      <a:pt x="86" y="75"/>
                    </a:cubicBezTo>
                    <a:cubicBezTo>
                      <a:pt x="86" y="75"/>
                      <a:pt x="87" y="75"/>
                      <a:pt x="87" y="75"/>
                    </a:cubicBezTo>
                    <a:cubicBezTo>
                      <a:pt x="87" y="75"/>
                      <a:pt x="87" y="76"/>
                      <a:pt x="88" y="76"/>
                    </a:cubicBezTo>
                    <a:cubicBezTo>
                      <a:pt x="88" y="76"/>
                      <a:pt x="88" y="76"/>
                      <a:pt x="89" y="76"/>
                    </a:cubicBezTo>
                    <a:cubicBezTo>
                      <a:pt x="89" y="76"/>
                      <a:pt x="90" y="77"/>
                      <a:pt x="91" y="77"/>
                    </a:cubicBezTo>
                    <a:cubicBezTo>
                      <a:pt x="91" y="77"/>
                      <a:pt x="91" y="76"/>
                      <a:pt x="92" y="76"/>
                    </a:cubicBezTo>
                    <a:cubicBezTo>
                      <a:pt x="92" y="77"/>
                      <a:pt x="93" y="77"/>
                      <a:pt x="93" y="77"/>
                    </a:cubicBezTo>
                    <a:cubicBezTo>
                      <a:pt x="87" y="88"/>
                      <a:pt x="76" y="96"/>
                      <a:pt x="63" y="99"/>
                    </a:cubicBezTo>
                    <a:cubicBezTo>
                      <a:pt x="63" y="99"/>
                      <a:pt x="63" y="98"/>
                      <a:pt x="63" y="98"/>
                    </a:cubicBezTo>
                    <a:cubicBezTo>
                      <a:pt x="63" y="97"/>
                      <a:pt x="63" y="96"/>
                      <a:pt x="63" y="95"/>
                    </a:cubicBezTo>
                    <a:cubicBezTo>
                      <a:pt x="63" y="94"/>
                      <a:pt x="63" y="93"/>
                      <a:pt x="63" y="93"/>
                    </a:cubicBezTo>
                    <a:cubicBezTo>
                      <a:pt x="62" y="92"/>
                      <a:pt x="61" y="91"/>
                      <a:pt x="60" y="91"/>
                    </a:cubicBezTo>
                    <a:cubicBezTo>
                      <a:pt x="60" y="91"/>
                      <a:pt x="60" y="91"/>
                      <a:pt x="59" y="90"/>
                    </a:cubicBezTo>
                    <a:cubicBezTo>
                      <a:pt x="58" y="90"/>
                      <a:pt x="57" y="89"/>
                      <a:pt x="56" y="88"/>
                    </a:cubicBezTo>
                    <a:cubicBezTo>
                      <a:pt x="56" y="88"/>
                      <a:pt x="56" y="88"/>
                      <a:pt x="56" y="87"/>
                    </a:cubicBezTo>
                    <a:cubicBezTo>
                      <a:pt x="56" y="87"/>
                      <a:pt x="56" y="87"/>
                      <a:pt x="55" y="87"/>
                    </a:cubicBezTo>
                    <a:lnTo>
                      <a:pt x="55" y="103"/>
                    </a:lnTo>
                    <a:close/>
                    <a:moveTo>
                      <a:pt x="1" y="41"/>
                    </a:moveTo>
                    <a:cubicBezTo>
                      <a:pt x="1" y="42"/>
                      <a:pt x="1" y="43"/>
                      <a:pt x="1" y="44"/>
                    </a:cubicBezTo>
                    <a:cubicBezTo>
                      <a:pt x="1" y="45"/>
                      <a:pt x="1" y="46"/>
                      <a:pt x="1" y="47"/>
                    </a:cubicBezTo>
                    <a:cubicBezTo>
                      <a:pt x="0" y="48"/>
                      <a:pt x="0" y="50"/>
                      <a:pt x="0" y="52"/>
                    </a:cubicBezTo>
                    <a:cubicBezTo>
                      <a:pt x="0" y="54"/>
                      <a:pt x="0" y="55"/>
                      <a:pt x="1" y="57"/>
                    </a:cubicBezTo>
                    <a:cubicBezTo>
                      <a:pt x="1" y="58"/>
                      <a:pt x="1" y="59"/>
                      <a:pt x="1" y="60"/>
                    </a:cubicBezTo>
                    <a:cubicBezTo>
                      <a:pt x="1" y="61"/>
                      <a:pt x="1" y="61"/>
                      <a:pt x="1" y="62"/>
                    </a:cubicBezTo>
                    <a:cubicBezTo>
                      <a:pt x="2" y="63"/>
                      <a:pt x="2" y="64"/>
                      <a:pt x="2" y="65"/>
                    </a:cubicBezTo>
                    <a:cubicBezTo>
                      <a:pt x="2" y="66"/>
                      <a:pt x="3" y="68"/>
                      <a:pt x="4" y="70"/>
                    </a:cubicBezTo>
                    <a:cubicBezTo>
                      <a:pt x="4" y="70"/>
                      <a:pt x="4" y="71"/>
                      <a:pt x="4" y="72"/>
                    </a:cubicBezTo>
                    <a:cubicBezTo>
                      <a:pt x="5" y="73"/>
                      <a:pt x="5" y="73"/>
                      <a:pt x="5" y="74"/>
                    </a:cubicBezTo>
                    <a:cubicBezTo>
                      <a:pt x="6" y="75"/>
                      <a:pt x="6" y="75"/>
                      <a:pt x="6" y="75"/>
                    </a:cubicBezTo>
                    <a:cubicBezTo>
                      <a:pt x="6" y="76"/>
                      <a:pt x="7" y="77"/>
                      <a:pt x="7" y="77"/>
                    </a:cubicBezTo>
                    <a:cubicBezTo>
                      <a:pt x="8" y="80"/>
                      <a:pt x="10" y="82"/>
                      <a:pt x="11" y="84"/>
                    </a:cubicBezTo>
                    <a:cubicBezTo>
                      <a:pt x="12" y="85"/>
                      <a:pt x="13" y="86"/>
                      <a:pt x="14" y="86"/>
                    </a:cubicBezTo>
                    <a:cubicBezTo>
                      <a:pt x="14" y="87"/>
                      <a:pt x="15" y="88"/>
                      <a:pt x="15" y="88"/>
                    </a:cubicBezTo>
                    <a:cubicBezTo>
                      <a:pt x="16" y="89"/>
                      <a:pt x="17" y="89"/>
                      <a:pt x="17" y="90"/>
                    </a:cubicBezTo>
                    <a:cubicBezTo>
                      <a:pt x="20" y="92"/>
                      <a:pt x="23" y="95"/>
                      <a:pt x="26" y="96"/>
                    </a:cubicBezTo>
                    <a:cubicBezTo>
                      <a:pt x="27" y="97"/>
                      <a:pt x="28" y="97"/>
                      <a:pt x="28" y="98"/>
                    </a:cubicBezTo>
                    <a:cubicBezTo>
                      <a:pt x="30" y="98"/>
                      <a:pt x="31" y="99"/>
                      <a:pt x="33" y="100"/>
                    </a:cubicBezTo>
                    <a:cubicBezTo>
                      <a:pt x="34" y="100"/>
                      <a:pt x="35" y="100"/>
                      <a:pt x="35" y="101"/>
                    </a:cubicBezTo>
                    <a:cubicBezTo>
                      <a:pt x="41" y="102"/>
                      <a:pt x="46" y="103"/>
                      <a:pt x="52" y="103"/>
                    </a:cubicBezTo>
                    <a:cubicBezTo>
                      <a:pt x="53" y="103"/>
                      <a:pt x="54" y="103"/>
                      <a:pt x="55" y="103"/>
                    </a:cubicBezTo>
                    <a:cubicBezTo>
                      <a:pt x="55" y="87"/>
                      <a:pt x="55" y="87"/>
                      <a:pt x="55" y="87"/>
                    </a:cubicBezTo>
                    <a:cubicBezTo>
                      <a:pt x="55" y="86"/>
                      <a:pt x="55" y="86"/>
                      <a:pt x="55" y="86"/>
                    </a:cubicBezTo>
                    <a:cubicBezTo>
                      <a:pt x="54" y="85"/>
                      <a:pt x="54" y="83"/>
                      <a:pt x="53" y="82"/>
                    </a:cubicBezTo>
                    <a:cubicBezTo>
                      <a:pt x="53" y="82"/>
                      <a:pt x="52" y="81"/>
                      <a:pt x="52" y="81"/>
                    </a:cubicBezTo>
                    <a:cubicBezTo>
                      <a:pt x="52" y="80"/>
                      <a:pt x="51" y="80"/>
                      <a:pt x="51" y="80"/>
                    </a:cubicBezTo>
                    <a:cubicBezTo>
                      <a:pt x="51" y="79"/>
                      <a:pt x="50" y="79"/>
                      <a:pt x="50" y="78"/>
                    </a:cubicBezTo>
                    <a:cubicBezTo>
                      <a:pt x="50" y="78"/>
                      <a:pt x="51" y="77"/>
                      <a:pt x="51" y="77"/>
                    </a:cubicBezTo>
                    <a:cubicBezTo>
                      <a:pt x="51" y="76"/>
                      <a:pt x="51" y="76"/>
                      <a:pt x="51" y="76"/>
                    </a:cubicBezTo>
                    <a:cubicBezTo>
                      <a:pt x="51" y="75"/>
                      <a:pt x="51" y="74"/>
                      <a:pt x="51" y="74"/>
                    </a:cubicBezTo>
                    <a:cubicBezTo>
                      <a:pt x="51" y="73"/>
                      <a:pt x="52" y="73"/>
                      <a:pt x="52" y="73"/>
                    </a:cubicBezTo>
                    <a:cubicBezTo>
                      <a:pt x="52" y="73"/>
                      <a:pt x="52" y="73"/>
                      <a:pt x="53" y="72"/>
                    </a:cubicBezTo>
                    <a:cubicBezTo>
                      <a:pt x="53" y="72"/>
                      <a:pt x="53" y="72"/>
                      <a:pt x="53" y="71"/>
                    </a:cubicBezTo>
                    <a:cubicBezTo>
                      <a:pt x="53" y="71"/>
                      <a:pt x="54" y="71"/>
                      <a:pt x="54" y="70"/>
                    </a:cubicBezTo>
                    <a:cubicBezTo>
                      <a:pt x="54" y="70"/>
                      <a:pt x="54" y="68"/>
                      <a:pt x="54" y="67"/>
                    </a:cubicBezTo>
                    <a:cubicBezTo>
                      <a:pt x="54" y="67"/>
                      <a:pt x="54" y="66"/>
                      <a:pt x="54" y="66"/>
                    </a:cubicBezTo>
                    <a:cubicBezTo>
                      <a:pt x="53" y="65"/>
                      <a:pt x="53" y="64"/>
                      <a:pt x="53" y="64"/>
                    </a:cubicBezTo>
                    <a:cubicBezTo>
                      <a:pt x="52" y="64"/>
                      <a:pt x="52" y="65"/>
                      <a:pt x="52" y="65"/>
                    </a:cubicBezTo>
                    <a:cubicBezTo>
                      <a:pt x="52" y="66"/>
                      <a:pt x="52" y="66"/>
                      <a:pt x="51" y="66"/>
                    </a:cubicBezTo>
                    <a:cubicBezTo>
                      <a:pt x="51" y="66"/>
                      <a:pt x="50" y="66"/>
                      <a:pt x="50" y="65"/>
                    </a:cubicBezTo>
                    <a:cubicBezTo>
                      <a:pt x="49" y="65"/>
                      <a:pt x="49" y="65"/>
                      <a:pt x="49" y="65"/>
                    </a:cubicBezTo>
                    <a:cubicBezTo>
                      <a:pt x="48" y="65"/>
                      <a:pt x="48" y="64"/>
                      <a:pt x="47" y="64"/>
                    </a:cubicBezTo>
                    <a:cubicBezTo>
                      <a:pt x="47" y="64"/>
                      <a:pt x="47" y="64"/>
                      <a:pt x="46" y="63"/>
                    </a:cubicBezTo>
                    <a:cubicBezTo>
                      <a:pt x="46" y="63"/>
                      <a:pt x="46" y="63"/>
                      <a:pt x="46" y="62"/>
                    </a:cubicBezTo>
                    <a:cubicBezTo>
                      <a:pt x="46" y="62"/>
                      <a:pt x="45" y="60"/>
                      <a:pt x="44" y="60"/>
                    </a:cubicBezTo>
                    <a:cubicBezTo>
                      <a:pt x="44" y="60"/>
                      <a:pt x="43" y="60"/>
                      <a:pt x="43" y="60"/>
                    </a:cubicBezTo>
                    <a:cubicBezTo>
                      <a:pt x="42" y="60"/>
                      <a:pt x="42" y="60"/>
                      <a:pt x="42" y="60"/>
                    </a:cubicBezTo>
                    <a:cubicBezTo>
                      <a:pt x="41" y="59"/>
                      <a:pt x="41" y="59"/>
                      <a:pt x="41" y="59"/>
                    </a:cubicBezTo>
                    <a:cubicBezTo>
                      <a:pt x="40" y="59"/>
                      <a:pt x="39" y="57"/>
                      <a:pt x="38" y="57"/>
                    </a:cubicBezTo>
                    <a:cubicBezTo>
                      <a:pt x="37" y="57"/>
                      <a:pt x="37" y="58"/>
                      <a:pt x="36" y="58"/>
                    </a:cubicBezTo>
                    <a:cubicBezTo>
                      <a:pt x="36" y="58"/>
                      <a:pt x="35" y="57"/>
                      <a:pt x="34" y="57"/>
                    </a:cubicBezTo>
                    <a:cubicBezTo>
                      <a:pt x="33" y="57"/>
                      <a:pt x="33" y="56"/>
                      <a:pt x="32" y="56"/>
                    </a:cubicBezTo>
                    <a:cubicBezTo>
                      <a:pt x="32" y="56"/>
                      <a:pt x="31" y="55"/>
                      <a:pt x="31" y="55"/>
                    </a:cubicBezTo>
                    <a:cubicBezTo>
                      <a:pt x="31" y="55"/>
                      <a:pt x="30" y="55"/>
                      <a:pt x="30" y="55"/>
                    </a:cubicBezTo>
                    <a:cubicBezTo>
                      <a:pt x="30" y="55"/>
                      <a:pt x="29" y="54"/>
                      <a:pt x="29" y="54"/>
                    </a:cubicBezTo>
                    <a:cubicBezTo>
                      <a:pt x="28" y="54"/>
                      <a:pt x="28" y="53"/>
                      <a:pt x="28" y="53"/>
                    </a:cubicBezTo>
                    <a:cubicBezTo>
                      <a:pt x="28" y="53"/>
                      <a:pt x="28" y="52"/>
                      <a:pt x="28" y="52"/>
                    </a:cubicBezTo>
                    <a:cubicBezTo>
                      <a:pt x="28" y="51"/>
                      <a:pt x="28" y="50"/>
                      <a:pt x="27" y="49"/>
                    </a:cubicBezTo>
                    <a:cubicBezTo>
                      <a:pt x="26" y="48"/>
                      <a:pt x="26" y="48"/>
                      <a:pt x="25" y="47"/>
                    </a:cubicBezTo>
                    <a:cubicBezTo>
                      <a:pt x="25" y="47"/>
                      <a:pt x="25" y="47"/>
                      <a:pt x="25" y="46"/>
                    </a:cubicBezTo>
                    <a:cubicBezTo>
                      <a:pt x="25" y="46"/>
                      <a:pt x="25" y="46"/>
                      <a:pt x="24" y="45"/>
                    </a:cubicBezTo>
                    <a:cubicBezTo>
                      <a:pt x="24" y="45"/>
                      <a:pt x="23" y="44"/>
                      <a:pt x="23" y="44"/>
                    </a:cubicBezTo>
                    <a:cubicBezTo>
                      <a:pt x="23" y="43"/>
                      <a:pt x="24" y="42"/>
                      <a:pt x="23" y="42"/>
                    </a:cubicBezTo>
                    <a:cubicBezTo>
                      <a:pt x="23" y="41"/>
                      <a:pt x="22" y="41"/>
                      <a:pt x="22" y="43"/>
                    </a:cubicBezTo>
                    <a:cubicBezTo>
                      <a:pt x="22" y="43"/>
                      <a:pt x="22" y="44"/>
                      <a:pt x="23" y="44"/>
                    </a:cubicBezTo>
                    <a:cubicBezTo>
                      <a:pt x="23" y="44"/>
                      <a:pt x="23" y="45"/>
                      <a:pt x="23" y="45"/>
                    </a:cubicBezTo>
                    <a:cubicBezTo>
                      <a:pt x="23" y="46"/>
                      <a:pt x="23" y="46"/>
                      <a:pt x="24" y="46"/>
                    </a:cubicBezTo>
                    <a:cubicBezTo>
                      <a:pt x="24" y="47"/>
                      <a:pt x="24" y="48"/>
                      <a:pt x="24" y="48"/>
                    </a:cubicBezTo>
                    <a:cubicBezTo>
                      <a:pt x="24" y="49"/>
                      <a:pt x="25" y="49"/>
                      <a:pt x="24" y="50"/>
                    </a:cubicBezTo>
                    <a:cubicBezTo>
                      <a:pt x="24" y="50"/>
                      <a:pt x="24" y="49"/>
                      <a:pt x="23" y="49"/>
                    </a:cubicBezTo>
                    <a:cubicBezTo>
                      <a:pt x="23" y="49"/>
                      <a:pt x="23" y="49"/>
                      <a:pt x="22" y="48"/>
                    </a:cubicBezTo>
                    <a:cubicBezTo>
                      <a:pt x="22" y="48"/>
                      <a:pt x="23" y="47"/>
                      <a:pt x="23" y="47"/>
                    </a:cubicBezTo>
                    <a:cubicBezTo>
                      <a:pt x="22" y="46"/>
                      <a:pt x="21" y="46"/>
                      <a:pt x="21" y="45"/>
                    </a:cubicBezTo>
                    <a:cubicBezTo>
                      <a:pt x="21" y="45"/>
                      <a:pt x="21" y="45"/>
                      <a:pt x="21" y="44"/>
                    </a:cubicBezTo>
                    <a:cubicBezTo>
                      <a:pt x="21" y="44"/>
                      <a:pt x="21" y="43"/>
                      <a:pt x="21" y="43"/>
                    </a:cubicBezTo>
                    <a:cubicBezTo>
                      <a:pt x="20" y="43"/>
                      <a:pt x="20" y="42"/>
                      <a:pt x="20" y="41"/>
                    </a:cubicBezTo>
                    <a:cubicBezTo>
                      <a:pt x="20" y="41"/>
                      <a:pt x="20" y="40"/>
                      <a:pt x="20" y="40"/>
                    </a:cubicBezTo>
                    <a:cubicBezTo>
                      <a:pt x="20" y="39"/>
                      <a:pt x="20" y="39"/>
                      <a:pt x="19" y="39"/>
                    </a:cubicBezTo>
                    <a:cubicBezTo>
                      <a:pt x="19" y="38"/>
                      <a:pt x="18" y="38"/>
                      <a:pt x="18" y="38"/>
                    </a:cubicBezTo>
                    <a:cubicBezTo>
                      <a:pt x="18" y="38"/>
                      <a:pt x="18" y="37"/>
                      <a:pt x="18" y="37"/>
                    </a:cubicBezTo>
                    <a:cubicBezTo>
                      <a:pt x="18" y="36"/>
                      <a:pt x="18" y="35"/>
                      <a:pt x="18" y="34"/>
                    </a:cubicBezTo>
                    <a:cubicBezTo>
                      <a:pt x="18" y="34"/>
                      <a:pt x="18" y="33"/>
                      <a:pt x="18" y="32"/>
                    </a:cubicBezTo>
                    <a:cubicBezTo>
                      <a:pt x="18" y="32"/>
                      <a:pt x="18" y="32"/>
                      <a:pt x="19" y="31"/>
                    </a:cubicBezTo>
                    <a:cubicBezTo>
                      <a:pt x="19" y="31"/>
                      <a:pt x="19" y="30"/>
                      <a:pt x="19" y="30"/>
                    </a:cubicBezTo>
                    <a:cubicBezTo>
                      <a:pt x="20" y="29"/>
                      <a:pt x="20" y="28"/>
                      <a:pt x="21" y="28"/>
                    </a:cubicBezTo>
                    <a:cubicBezTo>
                      <a:pt x="22" y="27"/>
                      <a:pt x="22" y="26"/>
                      <a:pt x="23" y="25"/>
                    </a:cubicBezTo>
                    <a:cubicBezTo>
                      <a:pt x="23" y="25"/>
                      <a:pt x="23" y="24"/>
                      <a:pt x="23" y="24"/>
                    </a:cubicBezTo>
                    <a:cubicBezTo>
                      <a:pt x="23" y="23"/>
                      <a:pt x="22" y="23"/>
                      <a:pt x="22" y="22"/>
                    </a:cubicBezTo>
                    <a:cubicBezTo>
                      <a:pt x="22" y="22"/>
                      <a:pt x="23" y="22"/>
                      <a:pt x="23" y="22"/>
                    </a:cubicBezTo>
                    <a:cubicBezTo>
                      <a:pt x="23" y="21"/>
                      <a:pt x="23" y="21"/>
                      <a:pt x="23" y="21"/>
                    </a:cubicBezTo>
                    <a:cubicBezTo>
                      <a:pt x="23" y="20"/>
                      <a:pt x="23" y="19"/>
                      <a:pt x="23" y="19"/>
                    </a:cubicBezTo>
                    <a:cubicBezTo>
                      <a:pt x="23" y="18"/>
                      <a:pt x="24" y="18"/>
                      <a:pt x="23" y="18"/>
                    </a:cubicBezTo>
                    <a:cubicBezTo>
                      <a:pt x="23" y="17"/>
                      <a:pt x="22" y="18"/>
                      <a:pt x="22" y="18"/>
                    </a:cubicBezTo>
                    <a:cubicBezTo>
                      <a:pt x="21" y="17"/>
                      <a:pt x="22" y="17"/>
                      <a:pt x="22" y="16"/>
                    </a:cubicBezTo>
                    <a:cubicBezTo>
                      <a:pt x="22" y="16"/>
                      <a:pt x="22" y="16"/>
                      <a:pt x="22" y="16"/>
                    </a:cubicBezTo>
                    <a:cubicBezTo>
                      <a:pt x="22" y="15"/>
                      <a:pt x="22" y="15"/>
                      <a:pt x="22" y="15"/>
                    </a:cubicBezTo>
                    <a:cubicBezTo>
                      <a:pt x="22" y="15"/>
                      <a:pt x="22" y="14"/>
                      <a:pt x="22" y="14"/>
                    </a:cubicBezTo>
                    <a:cubicBezTo>
                      <a:pt x="28" y="9"/>
                      <a:pt x="35" y="5"/>
                      <a:pt x="43" y="4"/>
                    </a:cubicBezTo>
                    <a:cubicBezTo>
                      <a:pt x="43" y="4"/>
                      <a:pt x="43" y="4"/>
                      <a:pt x="43" y="4"/>
                    </a:cubicBezTo>
                    <a:cubicBezTo>
                      <a:pt x="43" y="4"/>
                      <a:pt x="43" y="4"/>
                      <a:pt x="44" y="4"/>
                    </a:cubicBezTo>
                    <a:cubicBezTo>
                      <a:pt x="44" y="4"/>
                      <a:pt x="45" y="4"/>
                      <a:pt x="45" y="4"/>
                    </a:cubicBezTo>
                    <a:cubicBezTo>
                      <a:pt x="46" y="4"/>
                      <a:pt x="46" y="4"/>
                      <a:pt x="47" y="4"/>
                    </a:cubicBezTo>
                    <a:cubicBezTo>
                      <a:pt x="48" y="4"/>
                      <a:pt x="49" y="5"/>
                      <a:pt x="50" y="5"/>
                    </a:cubicBezTo>
                    <a:cubicBezTo>
                      <a:pt x="50" y="5"/>
                      <a:pt x="50" y="4"/>
                      <a:pt x="50" y="4"/>
                    </a:cubicBezTo>
                    <a:cubicBezTo>
                      <a:pt x="50" y="4"/>
                      <a:pt x="51" y="3"/>
                      <a:pt x="51" y="3"/>
                    </a:cubicBezTo>
                    <a:cubicBezTo>
                      <a:pt x="51" y="3"/>
                      <a:pt x="52" y="3"/>
                      <a:pt x="52" y="3"/>
                    </a:cubicBezTo>
                    <a:cubicBezTo>
                      <a:pt x="53" y="3"/>
                      <a:pt x="54" y="3"/>
                      <a:pt x="55" y="3"/>
                    </a:cubicBezTo>
                    <a:cubicBezTo>
                      <a:pt x="55" y="0"/>
                      <a:pt x="55" y="0"/>
                      <a:pt x="55" y="0"/>
                    </a:cubicBezTo>
                    <a:cubicBezTo>
                      <a:pt x="55" y="0"/>
                      <a:pt x="54" y="0"/>
                      <a:pt x="53" y="0"/>
                    </a:cubicBezTo>
                    <a:cubicBezTo>
                      <a:pt x="53" y="0"/>
                      <a:pt x="52" y="0"/>
                      <a:pt x="52" y="0"/>
                    </a:cubicBezTo>
                    <a:cubicBezTo>
                      <a:pt x="51" y="0"/>
                      <a:pt x="51" y="0"/>
                      <a:pt x="50" y="0"/>
                    </a:cubicBezTo>
                    <a:cubicBezTo>
                      <a:pt x="45" y="0"/>
                      <a:pt x="40" y="1"/>
                      <a:pt x="35" y="3"/>
                    </a:cubicBezTo>
                    <a:cubicBezTo>
                      <a:pt x="35" y="3"/>
                      <a:pt x="34" y="4"/>
                      <a:pt x="33" y="4"/>
                    </a:cubicBezTo>
                    <a:cubicBezTo>
                      <a:pt x="33" y="4"/>
                      <a:pt x="33" y="4"/>
                      <a:pt x="32" y="4"/>
                    </a:cubicBezTo>
                    <a:cubicBezTo>
                      <a:pt x="32" y="4"/>
                      <a:pt x="31" y="5"/>
                      <a:pt x="31" y="5"/>
                    </a:cubicBezTo>
                    <a:cubicBezTo>
                      <a:pt x="30" y="5"/>
                      <a:pt x="29" y="6"/>
                      <a:pt x="28" y="6"/>
                    </a:cubicBezTo>
                    <a:cubicBezTo>
                      <a:pt x="28" y="6"/>
                      <a:pt x="27" y="7"/>
                      <a:pt x="26" y="7"/>
                    </a:cubicBezTo>
                    <a:cubicBezTo>
                      <a:pt x="23" y="9"/>
                      <a:pt x="21" y="11"/>
                      <a:pt x="18" y="13"/>
                    </a:cubicBezTo>
                    <a:cubicBezTo>
                      <a:pt x="18" y="13"/>
                      <a:pt x="18" y="13"/>
                      <a:pt x="17" y="14"/>
                    </a:cubicBezTo>
                    <a:cubicBezTo>
                      <a:pt x="17" y="14"/>
                      <a:pt x="16" y="15"/>
                      <a:pt x="15" y="15"/>
                    </a:cubicBezTo>
                    <a:cubicBezTo>
                      <a:pt x="15" y="16"/>
                      <a:pt x="14" y="17"/>
                      <a:pt x="14" y="17"/>
                    </a:cubicBezTo>
                    <a:cubicBezTo>
                      <a:pt x="13" y="18"/>
                      <a:pt x="12" y="19"/>
                      <a:pt x="11" y="20"/>
                    </a:cubicBezTo>
                    <a:cubicBezTo>
                      <a:pt x="10" y="22"/>
                      <a:pt x="8" y="24"/>
                      <a:pt x="7" y="26"/>
                    </a:cubicBezTo>
                    <a:cubicBezTo>
                      <a:pt x="7" y="27"/>
                      <a:pt x="6" y="28"/>
                      <a:pt x="6" y="28"/>
                    </a:cubicBezTo>
                    <a:cubicBezTo>
                      <a:pt x="6" y="29"/>
                      <a:pt x="6" y="29"/>
                      <a:pt x="5" y="29"/>
                    </a:cubicBezTo>
                    <a:cubicBezTo>
                      <a:pt x="5" y="31"/>
                      <a:pt x="4" y="32"/>
                      <a:pt x="4" y="33"/>
                    </a:cubicBezTo>
                    <a:cubicBezTo>
                      <a:pt x="4" y="33"/>
                      <a:pt x="4" y="34"/>
                      <a:pt x="4" y="34"/>
                    </a:cubicBezTo>
                    <a:cubicBezTo>
                      <a:pt x="3" y="36"/>
                      <a:pt x="2" y="37"/>
                      <a:pt x="2" y="39"/>
                    </a:cubicBezTo>
                    <a:cubicBezTo>
                      <a:pt x="2" y="40"/>
                      <a:pt x="2" y="41"/>
                      <a:pt x="1" y="41"/>
                    </a:cubicBezTo>
                    <a:close/>
                    <a:moveTo>
                      <a:pt x="55" y="41"/>
                    </a:moveTo>
                    <a:cubicBezTo>
                      <a:pt x="55" y="65"/>
                      <a:pt x="55" y="65"/>
                      <a:pt x="55" y="65"/>
                    </a:cubicBezTo>
                    <a:cubicBezTo>
                      <a:pt x="55" y="65"/>
                      <a:pt x="55" y="65"/>
                      <a:pt x="55" y="65"/>
                    </a:cubicBezTo>
                    <a:cubicBezTo>
                      <a:pt x="54" y="65"/>
                      <a:pt x="54" y="64"/>
                      <a:pt x="54" y="64"/>
                    </a:cubicBezTo>
                    <a:cubicBezTo>
                      <a:pt x="52" y="63"/>
                      <a:pt x="52" y="65"/>
                      <a:pt x="51" y="65"/>
                    </a:cubicBezTo>
                    <a:cubicBezTo>
                      <a:pt x="50" y="65"/>
                      <a:pt x="48" y="63"/>
                      <a:pt x="48" y="62"/>
                    </a:cubicBezTo>
                    <a:cubicBezTo>
                      <a:pt x="48" y="61"/>
                      <a:pt x="49" y="61"/>
                      <a:pt x="49" y="60"/>
                    </a:cubicBezTo>
                    <a:cubicBezTo>
                      <a:pt x="49" y="59"/>
                      <a:pt x="49" y="59"/>
                      <a:pt x="49" y="59"/>
                    </a:cubicBezTo>
                    <a:cubicBezTo>
                      <a:pt x="49" y="58"/>
                      <a:pt x="48" y="57"/>
                      <a:pt x="48" y="57"/>
                    </a:cubicBezTo>
                    <a:cubicBezTo>
                      <a:pt x="47" y="57"/>
                      <a:pt x="45" y="58"/>
                      <a:pt x="44" y="57"/>
                    </a:cubicBezTo>
                    <a:cubicBezTo>
                      <a:pt x="44" y="57"/>
                      <a:pt x="44" y="57"/>
                      <a:pt x="45" y="56"/>
                    </a:cubicBezTo>
                    <a:cubicBezTo>
                      <a:pt x="45" y="56"/>
                      <a:pt x="45" y="56"/>
                      <a:pt x="45" y="56"/>
                    </a:cubicBezTo>
                    <a:cubicBezTo>
                      <a:pt x="45" y="55"/>
                      <a:pt x="45" y="55"/>
                      <a:pt x="45" y="55"/>
                    </a:cubicBezTo>
                    <a:cubicBezTo>
                      <a:pt x="46" y="54"/>
                      <a:pt x="46" y="54"/>
                      <a:pt x="46" y="53"/>
                    </a:cubicBezTo>
                    <a:cubicBezTo>
                      <a:pt x="46" y="53"/>
                      <a:pt x="46" y="53"/>
                      <a:pt x="46" y="53"/>
                    </a:cubicBezTo>
                    <a:cubicBezTo>
                      <a:pt x="46" y="52"/>
                      <a:pt x="46" y="52"/>
                      <a:pt x="46" y="52"/>
                    </a:cubicBezTo>
                    <a:cubicBezTo>
                      <a:pt x="45" y="52"/>
                      <a:pt x="44" y="52"/>
                      <a:pt x="44" y="52"/>
                    </a:cubicBezTo>
                    <a:cubicBezTo>
                      <a:pt x="42" y="52"/>
                      <a:pt x="43" y="54"/>
                      <a:pt x="42" y="54"/>
                    </a:cubicBezTo>
                    <a:cubicBezTo>
                      <a:pt x="41" y="55"/>
                      <a:pt x="41" y="55"/>
                      <a:pt x="40" y="55"/>
                    </a:cubicBezTo>
                    <a:cubicBezTo>
                      <a:pt x="40" y="55"/>
                      <a:pt x="39" y="55"/>
                      <a:pt x="39" y="55"/>
                    </a:cubicBezTo>
                    <a:cubicBezTo>
                      <a:pt x="38" y="55"/>
                      <a:pt x="37" y="54"/>
                      <a:pt x="37" y="54"/>
                    </a:cubicBezTo>
                    <a:cubicBezTo>
                      <a:pt x="37" y="54"/>
                      <a:pt x="36" y="52"/>
                      <a:pt x="36" y="52"/>
                    </a:cubicBezTo>
                    <a:cubicBezTo>
                      <a:pt x="36" y="51"/>
                      <a:pt x="36" y="49"/>
                      <a:pt x="37" y="48"/>
                    </a:cubicBezTo>
                    <a:cubicBezTo>
                      <a:pt x="37" y="48"/>
                      <a:pt x="37" y="48"/>
                      <a:pt x="37" y="47"/>
                    </a:cubicBezTo>
                    <a:cubicBezTo>
                      <a:pt x="38" y="47"/>
                      <a:pt x="37" y="46"/>
                      <a:pt x="38" y="46"/>
                    </a:cubicBezTo>
                    <a:cubicBezTo>
                      <a:pt x="38" y="45"/>
                      <a:pt x="39" y="45"/>
                      <a:pt x="39" y="44"/>
                    </a:cubicBezTo>
                    <a:cubicBezTo>
                      <a:pt x="40" y="44"/>
                      <a:pt x="41" y="43"/>
                      <a:pt x="42" y="43"/>
                    </a:cubicBezTo>
                    <a:cubicBezTo>
                      <a:pt x="42" y="43"/>
                      <a:pt x="43" y="43"/>
                      <a:pt x="44" y="43"/>
                    </a:cubicBezTo>
                    <a:cubicBezTo>
                      <a:pt x="44" y="43"/>
                      <a:pt x="44" y="44"/>
                      <a:pt x="45" y="44"/>
                    </a:cubicBezTo>
                    <a:cubicBezTo>
                      <a:pt x="46" y="44"/>
                      <a:pt x="46" y="43"/>
                      <a:pt x="47" y="43"/>
                    </a:cubicBezTo>
                    <a:cubicBezTo>
                      <a:pt x="48" y="43"/>
                      <a:pt x="48" y="42"/>
                      <a:pt x="49" y="43"/>
                    </a:cubicBezTo>
                    <a:cubicBezTo>
                      <a:pt x="49" y="43"/>
                      <a:pt x="50" y="43"/>
                      <a:pt x="50" y="43"/>
                    </a:cubicBezTo>
                    <a:cubicBezTo>
                      <a:pt x="51" y="43"/>
                      <a:pt x="51" y="43"/>
                      <a:pt x="51" y="43"/>
                    </a:cubicBezTo>
                    <a:cubicBezTo>
                      <a:pt x="52" y="43"/>
                      <a:pt x="52" y="44"/>
                      <a:pt x="52" y="44"/>
                    </a:cubicBezTo>
                    <a:cubicBezTo>
                      <a:pt x="52" y="45"/>
                      <a:pt x="52" y="45"/>
                      <a:pt x="52" y="46"/>
                    </a:cubicBezTo>
                    <a:cubicBezTo>
                      <a:pt x="52" y="46"/>
                      <a:pt x="53" y="46"/>
                      <a:pt x="54" y="46"/>
                    </a:cubicBezTo>
                    <a:cubicBezTo>
                      <a:pt x="55" y="46"/>
                      <a:pt x="54" y="45"/>
                      <a:pt x="54" y="45"/>
                    </a:cubicBezTo>
                    <a:cubicBezTo>
                      <a:pt x="54" y="45"/>
                      <a:pt x="54" y="44"/>
                      <a:pt x="54" y="44"/>
                    </a:cubicBezTo>
                    <a:cubicBezTo>
                      <a:pt x="54" y="44"/>
                      <a:pt x="54" y="43"/>
                      <a:pt x="54" y="43"/>
                    </a:cubicBezTo>
                    <a:cubicBezTo>
                      <a:pt x="54" y="42"/>
                      <a:pt x="55" y="41"/>
                      <a:pt x="55"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8" name="îŝļîďè">
                <a:extLst>
                  <a:ext uri="{FF2B5EF4-FFF2-40B4-BE49-F238E27FC236}">
                    <a16:creationId xmlns:a16="http://schemas.microsoft.com/office/drawing/2014/main" id="{71601CF3-1951-4E16-ACF8-501192B9D175}"/>
                  </a:ext>
                </a:extLst>
              </p:cNvPr>
              <p:cNvSpPr/>
              <p:nvPr/>
            </p:nvSpPr>
            <p:spPr bwMode="auto">
              <a:xfrm>
                <a:off x="7254794" y="2679826"/>
                <a:ext cx="116965" cy="92848"/>
              </a:xfrm>
              <a:custGeom>
                <a:avLst/>
                <a:gdLst>
                  <a:gd name="T0" fmla="*/ 64 w 72"/>
                  <a:gd name="T1" fmla="*/ 13 h 57"/>
                  <a:gd name="T2" fmla="*/ 58 w 72"/>
                  <a:gd name="T3" fmla="*/ 13 h 57"/>
                  <a:gd name="T4" fmla="*/ 58 w 72"/>
                  <a:gd name="T5" fmla="*/ 16 h 57"/>
                  <a:gd name="T6" fmla="*/ 65 w 72"/>
                  <a:gd name="T7" fmla="*/ 32 h 57"/>
                  <a:gd name="T8" fmla="*/ 65 w 72"/>
                  <a:gd name="T9" fmla="*/ 39 h 57"/>
                  <a:gd name="T10" fmla="*/ 58 w 72"/>
                  <a:gd name="T11" fmla="*/ 57 h 57"/>
                  <a:gd name="T12" fmla="*/ 72 w 72"/>
                  <a:gd name="T13" fmla="*/ 53 h 57"/>
                  <a:gd name="T14" fmla="*/ 72 w 72"/>
                  <a:gd name="T15" fmla="*/ 20 h 57"/>
                  <a:gd name="T16" fmla="*/ 58 w 72"/>
                  <a:gd name="T17" fmla="*/ 0 h 57"/>
                  <a:gd name="T18" fmla="*/ 36 w 72"/>
                  <a:gd name="T19" fmla="*/ 4 h 57"/>
                  <a:gd name="T20" fmla="*/ 58 w 72"/>
                  <a:gd name="T21" fmla="*/ 13 h 57"/>
                  <a:gd name="T22" fmla="*/ 36 w 72"/>
                  <a:gd name="T23" fmla="*/ 45 h 57"/>
                  <a:gd name="T24" fmla="*/ 55 w 72"/>
                  <a:gd name="T25" fmla="*/ 53 h 57"/>
                  <a:gd name="T26" fmla="*/ 58 w 72"/>
                  <a:gd name="T27" fmla="*/ 57 h 57"/>
                  <a:gd name="T28" fmla="*/ 51 w 72"/>
                  <a:gd name="T29" fmla="*/ 39 h 57"/>
                  <a:gd name="T30" fmla="*/ 58 w 72"/>
                  <a:gd name="T31" fmla="*/ 32 h 57"/>
                  <a:gd name="T32" fmla="*/ 36 w 72"/>
                  <a:gd name="T33" fmla="*/ 16 h 57"/>
                  <a:gd name="T34" fmla="*/ 36 w 72"/>
                  <a:gd name="T35" fmla="*/ 0 h 57"/>
                  <a:gd name="T36" fmla="*/ 13 w 72"/>
                  <a:gd name="T37" fmla="*/ 0 h 57"/>
                  <a:gd name="T38" fmla="*/ 18 w 72"/>
                  <a:gd name="T39" fmla="*/ 4 h 57"/>
                  <a:gd name="T40" fmla="*/ 36 w 72"/>
                  <a:gd name="T41" fmla="*/ 4 h 57"/>
                  <a:gd name="T42" fmla="*/ 13 w 72"/>
                  <a:gd name="T43" fmla="*/ 57 h 57"/>
                  <a:gd name="T44" fmla="*/ 17 w 72"/>
                  <a:gd name="T45" fmla="*/ 53 h 57"/>
                  <a:gd name="T46" fmla="*/ 36 w 72"/>
                  <a:gd name="T47" fmla="*/ 45 h 57"/>
                  <a:gd name="T48" fmla="*/ 13 w 72"/>
                  <a:gd name="T49" fmla="*/ 16 h 57"/>
                  <a:gd name="T50" fmla="*/ 21 w 72"/>
                  <a:gd name="T51" fmla="*/ 32 h 57"/>
                  <a:gd name="T52" fmla="*/ 21 w 72"/>
                  <a:gd name="T53" fmla="*/ 39 h 57"/>
                  <a:gd name="T54" fmla="*/ 13 w 72"/>
                  <a:gd name="T55" fmla="*/ 57 h 57"/>
                  <a:gd name="T56" fmla="*/ 7 w 72"/>
                  <a:gd name="T57" fmla="*/ 13 h 57"/>
                  <a:gd name="T58" fmla="*/ 0 w 72"/>
                  <a:gd name="T59" fmla="*/ 43 h 57"/>
                  <a:gd name="T60" fmla="*/ 0 w 72"/>
                  <a:gd name="T61" fmla="*/ 53 h 57"/>
                  <a:gd name="T62" fmla="*/ 13 w 72"/>
                  <a:gd name="T63" fmla="*/ 57 h 57"/>
                  <a:gd name="T64" fmla="*/ 6 w 72"/>
                  <a:gd name="T65" fmla="*/ 39 h 57"/>
                  <a:gd name="T66" fmla="*/ 13 w 72"/>
                  <a:gd name="T67" fmla="*/ 32 h 57"/>
                  <a:gd name="T68" fmla="*/ 12 w 72"/>
                  <a:gd name="T69" fmla="*/ 16 h 57"/>
                  <a:gd name="T70" fmla="*/ 13 w 72"/>
                  <a:gd name="T7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 h="57">
                    <a:moveTo>
                      <a:pt x="72" y="20"/>
                    </a:moveTo>
                    <a:cubicBezTo>
                      <a:pt x="64" y="13"/>
                      <a:pt x="64" y="13"/>
                      <a:pt x="64" y="13"/>
                    </a:cubicBezTo>
                    <a:cubicBezTo>
                      <a:pt x="58" y="0"/>
                      <a:pt x="58" y="0"/>
                      <a:pt x="58" y="0"/>
                    </a:cubicBezTo>
                    <a:cubicBezTo>
                      <a:pt x="58" y="13"/>
                      <a:pt x="58" y="13"/>
                      <a:pt x="58" y="13"/>
                    </a:cubicBezTo>
                    <a:cubicBezTo>
                      <a:pt x="60" y="16"/>
                      <a:pt x="60" y="16"/>
                      <a:pt x="60" y="16"/>
                    </a:cubicBezTo>
                    <a:cubicBezTo>
                      <a:pt x="58" y="16"/>
                      <a:pt x="58" y="16"/>
                      <a:pt x="58" y="16"/>
                    </a:cubicBezTo>
                    <a:cubicBezTo>
                      <a:pt x="58" y="32"/>
                      <a:pt x="58" y="32"/>
                      <a:pt x="58" y="32"/>
                    </a:cubicBezTo>
                    <a:cubicBezTo>
                      <a:pt x="65" y="32"/>
                      <a:pt x="65" y="32"/>
                      <a:pt x="65" y="32"/>
                    </a:cubicBezTo>
                    <a:cubicBezTo>
                      <a:pt x="65" y="39"/>
                      <a:pt x="65" y="39"/>
                      <a:pt x="65" y="39"/>
                    </a:cubicBezTo>
                    <a:cubicBezTo>
                      <a:pt x="65" y="39"/>
                      <a:pt x="65" y="39"/>
                      <a:pt x="65" y="39"/>
                    </a:cubicBezTo>
                    <a:cubicBezTo>
                      <a:pt x="58" y="39"/>
                      <a:pt x="58" y="39"/>
                      <a:pt x="58" y="39"/>
                    </a:cubicBezTo>
                    <a:cubicBezTo>
                      <a:pt x="58" y="57"/>
                      <a:pt x="58" y="57"/>
                      <a:pt x="58" y="57"/>
                    </a:cubicBezTo>
                    <a:cubicBezTo>
                      <a:pt x="68" y="57"/>
                      <a:pt x="68" y="57"/>
                      <a:pt x="68" y="57"/>
                    </a:cubicBezTo>
                    <a:cubicBezTo>
                      <a:pt x="70" y="57"/>
                      <a:pt x="72" y="55"/>
                      <a:pt x="72" y="53"/>
                    </a:cubicBezTo>
                    <a:cubicBezTo>
                      <a:pt x="72" y="45"/>
                      <a:pt x="72" y="45"/>
                      <a:pt x="72" y="45"/>
                    </a:cubicBezTo>
                    <a:lnTo>
                      <a:pt x="72" y="20"/>
                    </a:lnTo>
                    <a:close/>
                    <a:moveTo>
                      <a:pt x="58" y="0"/>
                    </a:moveTo>
                    <a:cubicBezTo>
                      <a:pt x="58" y="0"/>
                      <a:pt x="58" y="0"/>
                      <a:pt x="58" y="0"/>
                    </a:cubicBezTo>
                    <a:cubicBezTo>
                      <a:pt x="36" y="0"/>
                      <a:pt x="36" y="0"/>
                      <a:pt x="36" y="0"/>
                    </a:cubicBezTo>
                    <a:cubicBezTo>
                      <a:pt x="36" y="4"/>
                      <a:pt x="36" y="4"/>
                      <a:pt x="36" y="4"/>
                    </a:cubicBezTo>
                    <a:cubicBezTo>
                      <a:pt x="54" y="4"/>
                      <a:pt x="54" y="4"/>
                      <a:pt x="54" y="4"/>
                    </a:cubicBezTo>
                    <a:cubicBezTo>
                      <a:pt x="58" y="13"/>
                      <a:pt x="58" y="13"/>
                      <a:pt x="58" y="13"/>
                    </a:cubicBezTo>
                    <a:cubicBezTo>
                      <a:pt x="58" y="0"/>
                      <a:pt x="58" y="0"/>
                      <a:pt x="58" y="0"/>
                    </a:cubicBezTo>
                    <a:close/>
                    <a:moveTo>
                      <a:pt x="36" y="45"/>
                    </a:moveTo>
                    <a:cubicBezTo>
                      <a:pt x="55" y="45"/>
                      <a:pt x="55" y="45"/>
                      <a:pt x="55" y="45"/>
                    </a:cubicBezTo>
                    <a:cubicBezTo>
                      <a:pt x="55" y="53"/>
                      <a:pt x="55" y="53"/>
                      <a:pt x="55" y="53"/>
                    </a:cubicBezTo>
                    <a:cubicBezTo>
                      <a:pt x="55" y="55"/>
                      <a:pt x="56" y="57"/>
                      <a:pt x="58" y="57"/>
                    </a:cubicBezTo>
                    <a:cubicBezTo>
                      <a:pt x="58" y="57"/>
                      <a:pt x="58" y="57"/>
                      <a:pt x="58" y="57"/>
                    </a:cubicBezTo>
                    <a:cubicBezTo>
                      <a:pt x="58" y="39"/>
                      <a:pt x="58" y="39"/>
                      <a:pt x="58" y="39"/>
                    </a:cubicBezTo>
                    <a:cubicBezTo>
                      <a:pt x="51" y="39"/>
                      <a:pt x="51" y="39"/>
                      <a:pt x="51" y="39"/>
                    </a:cubicBezTo>
                    <a:cubicBezTo>
                      <a:pt x="51" y="32"/>
                      <a:pt x="51" y="32"/>
                      <a:pt x="51" y="32"/>
                    </a:cubicBezTo>
                    <a:cubicBezTo>
                      <a:pt x="58" y="32"/>
                      <a:pt x="58" y="32"/>
                      <a:pt x="58" y="32"/>
                    </a:cubicBezTo>
                    <a:cubicBezTo>
                      <a:pt x="58" y="16"/>
                      <a:pt x="58" y="16"/>
                      <a:pt x="58" y="16"/>
                    </a:cubicBezTo>
                    <a:cubicBezTo>
                      <a:pt x="36" y="16"/>
                      <a:pt x="36" y="16"/>
                      <a:pt x="36" y="16"/>
                    </a:cubicBezTo>
                    <a:lnTo>
                      <a:pt x="36" y="45"/>
                    </a:lnTo>
                    <a:close/>
                    <a:moveTo>
                      <a:pt x="36" y="0"/>
                    </a:moveTo>
                    <a:cubicBezTo>
                      <a:pt x="14" y="0"/>
                      <a:pt x="14" y="0"/>
                      <a:pt x="14" y="0"/>
                    </a:cubicBezTo>
                    <a:cubicBezTo>
                      <a:pt x="13" y="0"/>
                      <a:pt x="13" y="0"/>
                      <a:pt x="13" y="0"/>
                    </a:cubicBezTo>
                    <a:cubicBezTo>
                      <a:pt x="13" y="13"/>
                      <a:pt x="13" y="13"/>
                      <a:pt x="13" y="13"/>
                    </a:cubicBezTo>
                    <a:cubicBezTo>
                      <a:pt x="18" y="4"/>
                      <a:pt x="18" y="4"/>
                      <a:pt x="18" y="4"/>
                    </a:cubicBezTo>
                    <a:cubicBezTo>
                      <a:pt x="18" y="4"/>
                      <a:pt x="18" y="4"/>
                      <a:pt x="18" y="4"/>
                    </a:cubicBezTo>
                    <a:cubicBezTo>
                      <a:pt x="36" y="4"/>
                      <a:pt x="36" y="4"/>
                      <a:pt x="36" y="4"/>
                    </a:cubicBezTo>
                    <a:cubicBezTo>
                      <a:pt x="36" y="0"/>
                      <a:pt x="36" y="0"/>
                      <a:pt x="36" y="0"/>
                    </a:cubicBezTo>
                    <a:close/>
                    <a:moveTo>
                      <a:pt x="13" y="57"/>
                    </a:moveTo>
                    <a:cubicBezTo>
                      <a:pt x="14" y="57"/>
                      <a:pt x="14" y="57"/>
                      <a:pt x="14" y="57"/>
                    </a:cubicBezTo>
                    <a:cubicBezTo>
                      <a:pt x="15" y="57"/>
                      <a:pt x="17" y="55"/>
                      <a:pt x="17" y="53"/>
                    </a:cubicBezTo>
                    <a:cubicBezTo>
                      <a:pt x="17" y="45"/>
                      <a:pt x="17" y="45"/>
                      <a:pt x="17" y="45"/>
                    </a:cubicBezTo>
                    <a:cubicBezTo>
                      <a:pt x="36" y="45"/>
                      <a:pt x="36" y="45"/>
                      <a:pt x="36" y="45"/>
                    </a:cubicBezTo>
                    <a:cubicBezTo>
                      <a:pt x="36" y="16"/>
                      <a:pt x="36" y="16"/>
                      <a:pt x="36" y="16"/>
                    </a:cubicBezTo>
                    <a:cubicBezTo>
                      <a:pt x="13" y="16"/>
                      <a:pt x="13" y="16"/>
                      <a:pt x="13" y="16"/>
                    </a:cubicBezTo>
                    <a:cubicBezTo>
                      <a:pt x="13" y="32"/>
                      <a:pt x="13" y="32"/>
                      <a:pt x="13" y="32"/>
                    </a:cubicBezTo>
                    <a:cubicBezTo>
                      <a:pt x="21" y="32"/>
                      <a:pt x="21" y="32"/>
                      <a:pt x="21" y="32"/>
                    </a:cubicBezTo>
                    <a:cubicBezTo>
                      <a:pt x="21" y="39"/>
                      <a:pt x="21" y="39"/>
                      <a:pt x="21" y="39"/>
                    </a:cubicBezTo>
                    <a:cubicBezTo>
                      <a:pt x="21" y="39"/>
                      <a:pt x="21" y="39"/>
                      <a:pt x="21" y="39"/>
                    </a:cubicBezTo>
                    <a:cubicBezTo>
                      <a:pt x="13" y="39"/>
                      <a:pt x="13" y="39"/>
                      <a:pt x="13" y="39"/>
                    </a:cubicBezTo>
                    <a:lnTo>
                      <a:pt x="13" y="57"/>
                    </a:lnTo>
                    <a:close/>
                    <a:moveTo>
                      <a:pt x="13" y="0"/>
                    </a:moveTo>
                    <a:cubicBezTo>
                      <a:pt x="7" y="13"/>
                      <a:pt x="7" y="13"/>
                      <a:pt x="7" y="13"/>
                    </a:cubicBezTo>
                    <a:cubicBezTo>
                      <a:pt x="0" y="20"/>
                      <a:pt x="0" y="20"/>
                      <a:pt x="0" y="20"/>
                    </a:cubicBezTo>
                    <a:cubicBezTo>
                      <a:pt x="0" y="43"/>
                      <a:pt x="0" y="43"/>
                      <a:pt x="0" y="43"/>
                    </a:cubicBezTo>
                    <a:cubicBezTo>
                      <a:pt x="0" y="45"/>
                      <a:pt x="0" y="45"/>
                      <a:pt x="0" y="45"/>
                    </a:cubicBezTo>
                    <a:cubicBezTo>
                      <a:pt x="0" y="53"/>
                      <a:pt x="0" y="53"/>
                      <a:pt x="0" y="53"/>
                    </a:cubicBezTo>
                    <a:cubicBezTo>
                      <a:pt x="0" y="55"/>
                      <a:pt x="1" y="57"/>
                      <a:pt x="3" y="57"/>
                    </a:cubicBezTo>
                    <a:cubicBezTo>
                      <a:pt x="13" y="57"/>
                      <a:pt x="13" y="57"/>
                      <a:pt x="13" y="57"/>
                    </a:cubicBezTo>
                    <a:cubicBezTo>
                      <a:pt x="13" y="39"/>
                      <a:pt x="13" y="39"/>
                      <a:pt x="13" y="39"/>
                    </a:cubicBezTo>
                    <a:cubicBezTo>
                      <a:pt x="6" y="39"/>
                      <a:pt x="6" y="39"/>
                      <a:pt x="6" y="39"/>
                    </a:cubicBezTo>
                    <a:cubicBezTo>
                      <a:pt x="6" y="32"/>
                      <a:pt x="6" y="32"/>
                      <a:pt x="6" y="32"/>
                    </a:cubicBezTo>
                    <a:cubicBezTo>
                      <a:pt x="13" y="32"/>
                      <a:pt x="13" y="32"/>
                      <a:pt x="13" y="32"/>
                    </a:cubicBezTo>
                    <a:cubicBezTo>
                      <a:pt x="13" y="16"/>
                      <a:pt x="13" y="16"/>
                      <a:pt x="13" y="16"/>
                    </a:cubicBezTo>
                    <a:cubicBezTo>
                      <a:pt x="12" y="16"/>
                      <a:pt x="12" y="16"/>
                      <a:pt x="12" y="16"/>
                    </a:cubicBezTo>
                    <a:cubicBezTo>
                      <a:pt x="13" y="13"/>
                      <a:pt x="13" y="13"/>
                      <a:pt x="13" y="13"/>
                    </a:cubicBez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73" name="îšliḓê">
              <a:extLst>
                <a:ext uri="{FF2B5EF4-FFF2-40B4-BE49-F238E27FC236}">
                  <a16:creationId xmlns:a16="http://schemas.microsoft.com/office/drawing/2014/main" id="{0F9E0FCA-326B-46B0-BA00-9AA99BC96C37}"/>
                </a:ext>
              </a:extLst>
            </p:cNvPr>
            <p:cNvGrpSpPr/>
            <p:nvPr/>
          </p:nvGrpSpPr>
          <p:grpSpPr>
            <a:xfrm>
              <a:off x="5329098" y="4471677"/>
              <a:ext cx="1473514" cy="2386321"/>
              <a:chOff x="5329097" y="4471677"/>
              <a:chExt cx="1473514" cy="2386321"/>
            </a:xfrm>
          </p:grpSpPr>
          <p:sp>
            <p:nvSpPr>
              <p:cNvPr id="274" name="ïṣ1iḑé">
                <a:extLst>
                  <a:ext uri="{FF2B5EF4-FFF2-40B4-BE49-F238E27FC236}">
                    <a16:creationId xmlns:a16="http://schemas.microsoft.com/office/drawing/2014/main" id="{B366322E-944D-4021-855F-E516B93BCA3F}"/>
                  </a:ext>
                </a:extLst>
              </p:cNvPr>
              <p:cNvSpPr/>
              <p:nvPr/>
            </p:nvSpPr>
            <p:spPr bwMode="auto">
              <a:xfrm>
                <a:off x="5436415" y="5380866"/>
                <a:ext cx="904366" cy="1231144"/>
              </a:xfrm>
              <a:custGeom>
                <a:avLst/>
                <a:gdLst>
                  <a:gd name="T0" fmla="*/ 41 w 559"/>
                  <a:gd name="T1" fmla="*/ 22 h 761"/>
                  <a:gd name="T2" fmla="*/ 41 w 559"/>
                  <a:gd name="T3" fmla="*/ 22 h 761"/>
                  <a:gd name="T4" fmla="*/ 22 w 559"/>
                  <a:gd name="T5" fmla="*/ 122 h 761"/>
                  <a:gd name="T6" fmla="*/ 419 w 559"/>
                  <a:gd name="T7" fmla="*/ 720 h 761"/>
                  <a:gd name="T8" fmla="*/ 518 w 559"/>
                  <a:gd name="T9" fmla="*/ 739 h 761"/>
                  <a:gd name="T10" fmla="*/ 518 w 559"/>
                  <a:gd name="T11" fmla="*/ 739 h 761"/>
                  <a:gd name="T12" fmla="*/ 537 w 559"/>
                  <a:gd name="T13" fmla="*/ 640 h 761"/>
                  <a:gd name="T14" fmla="*/ 140 w 559"/>
                  <a:gd name="T15" fmla="*/ 41 h 761"/>
                  <a:gd name="T16" fmla="*/ 41 w 559"/>
                  <a:gd name="T17" fmla="*/ 22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9" h="761">
                    <a:moveTo>
                      <a:pt x="41" y="22"/>
                    </a:moveTo>
                    <a:cubicBezTo>
                      <a:pt x="41" y="22"/>
                      <a:pt x="41" y="22"/>
                      <a:pt x="41" y="22"/>
                    </a:cubicBezTo>
                    <a:cubicBezTo>
                      <a:pt x="8" y="45"/>
                      <a:pt x="0" y="89"/>
                      <a:pt x="22" y="122"/>
                    </a:cubicBezTo>
                    <a:cubicBezTo>
                      <a:pt x="419" y="720"/>
                      <a:pt x="419" y="720"/>
                      <a:pt x="419" y="720"/>
                    </a:cubicBezTo>
                    <a:cubicBezTo>
                      <a:pt x="441" y="753"/>
                      <a:pt x="486" y="761"/>
                      <a:pt x="518" y="739"/>
                    </a:cubicBezTo>
                    <a:cubicBezTo>
                      <a:pt x="518" y="739"/>
                      <a:pt x="518" y="739"/>
                      <a:pt x="518" y="739"/>
                    </a:cubicBezTo>
                    <a:cubicBezTo>
                      <a:pt x="551" y="717"/>
                      <a:pt x="559" y="672"/>
                      <a:pt x="537" y="640"/>
                    </a:cubicBezTo>
                    <a:cubicBezTo>
                      <a:pt x="140" y="41"/>
                      <a:pt x="140" y="41"/>
                      <a:pt x="140" y="41"/>
                    </a:cubicBezTo>
                    <a:cubicBezTo>
                      <a:pt x="118" y="8"/>
                      <a:pt x="73" y="0"/>
                      <a:pt x="41" y="22"/>
                    </a:cubicBezTo>
                    <a:close/>
                  </a:path>
                </a:pathLst>
              </a:custGeom>
              <a:solidFill>
                <a:srgbClr val="E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5" name="îṧḷîdè">
                <a:extLst>
                  <a:ext uri="{FF2B5EF4-FFF2-40B4-BE49-F238E27FC236}">
                    <a16:creationId xmlns:a16="http://schemas.microsoft.com/office/drawing/2014/main" id="{9B0DC8C9-0EF7-4FBC-8F72-C5514A30EBC3}"/>
                  </a:ext>
                </a:extLst>
              </p:cNvPr>
              <p:cNvSpPr/>
              <p:nvPr/>
            </p:nvSpPr>
            <p:spPr bwMode="auto">
              <a:xfrm>
                <a:off x="5696872" y="5916251"/>
                <a:ext cx="950188" cy="941747"/>
              </a:xfrm>
              <a:custGeom>
                <a:avLst/>
                <a:gdLst>
                  <a:gd name="T0" fmla="*/ 258 w 788"/>
                  <a:gd name="T1" fmla="*/ 781 h 781"/>
                  <a:gd name="T2" fmla="*/ 258 w 788"/>
                  <a:gd name="T3" fmla="*/ 589 h 781"/>
                  <a:gd name="T4" fmla="*/ 0 w 788"/>
                  <a:gd name="T5" fmla="*/ 0 h 781"/>
                  <a:gd name="T6" fmla="*/ 788 w 788"/>
                  <a:gd name="T7" fmla="*/ 0 h 781"/>
                  <a:gd name="T8" fmla="*/ 788 w 788"/>
                  <a:gd name="T9" fmla="*/ 781 h 781"/>
                  <a:gd name="T10" fmla="*/ 258 w 788"/>
                  <a:gd name="T11" fmla="*/ 781 h 781"/>
                </a:gdLst>
                <a:ahLst/>
                <a:cxnLst>
                  <a:cxn ang="0">
                    <a:pos x="T0" y="T1"/>
                  </a:cxn>
                  <a:cxn ang="0">
                    <a:pos x="T2" y="T3"/>
                  </a:cxn>
                  <a:cxn ang="0">
                    <a:pos x="T4" y="T5"/>
                  </a:cxn>
                  <a:cxn ang="0">
                    <a:pos x="T6" y="T7"/>
                  </a:cxn>
                  <a:cxn ang="0">
                    <a:pos x="T8" y="T9"/>
                  </a:cxn>
                  <a:cxn ang="0">
                    <a:pos x="T10" y="T11"/>
                  </a:cxn>
                </a:cxnLst>
                <a:rect l="0" t="0" r="r" b="b"/>
                <a:pathLst>
                  <a:path w="788" h="781">
                    <a:moveTo>
                      <a:pt x="258" y="781"/>
                    </a:moveTo>
                    <a:lnTo>
                      <a:pt x="258" y="589"/>
                    </a:lnTo>
                    <a:lnTo>
                      <a:pt x="0" y="0"/>
                    </a:lnTo>
                    <a:lnTo>
                      <a:pt x="788" y="0"/>
                    </a:lnTo>
                    <a:lnTo>
                      <a:pt x="788" y="781"/>
                    </a:lnTo>
                    <a:lnTo>
                      <a:pt x="258" y="781"/>
                    </a:lnTo>
                    <a:close/>
                  </a:path>
                </a:pathLst>
              </a:custGeom>
              <a:solidFill>
                <a:srgbClr val="E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6" name="íşḷidè">
                <a:extLst>
                  <a:ext uri="{FF2B5EF4-FFF2-40B4-BE49-F238E27FC236}">
                    <a16:creationId xmlns:a16="http://schemas.microsoft.com/office/drawing/2014/main" id="{7C680833-9A7B-4907-AD9B-B1AB425D0FF0}"/>
                  </a:ext>
                </a:extLst>
              </p:cNvPr>
              <p:cNvSpPr/>
              <p:nvPr/>
            </p:nvSpPr>
            <p:spPr bwMode="auto">
              <a:xfrm>
                <a:off x="5390594" y="5720908"/>
                <a:ext cx="893514" cy="1137090"/>
              </a:xfrm>
              <a:custGeom>
                <a:avLst/>
                <a:gdLst>
                  <a:gd name="T0" fmla="*/ 40 w 552"/>
                  <a:gd name="T1" fmla="*/ 22 h 703"/>
                  <a:gd name="T2" fmla="*/ 40 w 552"/>
                  <a:gd name="T3" fmla="*/ 22 h 703"/>
                  <a:gd name="T4" fmla="*/ 21 w 552"/>
                  <a:gd name="T5" fmla="*/ 121 h 703"/>
                  <a:gd name="T6" fmla="*/ 407 w 552"/>
                  <a:gd name="T7" fmla="*/ 703 h 703"/>
                  <a:gd name="T8" fmla="*/ 544 w 552"/>
                  <a:gd name="T9" fmla="*/ 703 h 703"/>
                  <a:gd name="T10" fmla="*/ 536 w 552"/>
                  <a:gd name="T11" fmla="*/ 639 h 703"/>
                  <a:gd name="T12" fmla="*/ 139 w 552"/>
                  <a:gd name="T13" fmla="*/ 41 h 703"/>
                  <a:gd name="T14" fmla="*/ 40 w 552"/>
                  <a:gd name="T15" fmla="*/ 22 h 7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703">
                    <a:moveTo>
                      <a:pt x="40" y="22"/>
                    </a:moveTo>
                    <a:cubicBezTo>
                      <a:pt x="40" y="22"/>
                      <a:pt x="40" y="22"/>
                      <a:pt x="40" y="22"/>
                    </a:cubicBezTo>
                    <a:cubicBezTo>
                      <a:pt x="8" y="44"/>
                      <a:pt x="0" y="88"/>
                      <a:pt x="21" y="121"/>
                    </a:cubicBezTo>
                    <a:cubicBezTo>
                      <a:pt x="407" y="703"/>
                      <a:pt x="407" y="703"/>
                      <a:pt x="407" y="703"/>
                    </a:cubicBezTo>
                    <a:cubicBezTo>
                      <a:pt x="544" y="703"/>
                      <a:pt x="544" y="703"/>
                      <a:pt x="544" y="703"/>
                    </a:cubicBezTo>
                    <a:cubicBezTo>
                      <a:pt x="552" y="682"/>
                      <a:pt x="549" y="659"/>
                      <a:pt x="536" y="639"/>
                    </a:cubicBezTo>
                    <a:cubicBezTo>
                      <a:pt x="139" y="41"/>
                      <a:pt x="139" y="41"/>
                      <a:pt x="139" y="41"/>
                    </a:cubicBezTo>
                    <a:cubicBezTo>
                      <a:pt x="118" y="8"/>
                      <a:pt x="72" y="0"/>
                      <a:pt x="40" y="22"/>
                    </a:cubicBezTo>
                    <a:close/>
                  </a:path>
                </a:pathLst>
              </a:custGeom>
              <a:solidFill>
                <a:srgbClr val="E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7" name="ïşļîḓè">
                <a:extLst>
                  <a:ext uri="{FF2B5EF4-FFF2-40B4-BE49-F238E27FC236}">
                    <a16:creationId xmlns:a16="http://schemas.microsoft.com/office/drawing/2014/main" id="{53D34252-FF2B-4072-95E7-E2EEA496184C}"/>
                  </a:ext>
                </a:extLst>
              </p:cNvPr>
              <p:cNvSpPr/>
              <p:nvPr/>
            </p:nvSpPr>
            <p:spPr bwMode="auto">
              <a:xfrm>
                <a:off x="5361654" y="4524733"/>
                <a:ext cx="881456" cy="1193764"/>
              </a:xfrm>
              <a:custGeom>
                <a:avLst/>
                <a:gdLst>
                  <a:gd name="T0" fmla="*/ 41 w 545"/>
                  <a:gd name="T1" fmla="*/ 22 h 738"/>
                  <a:gd name="T2" fmla="*/ 41 w 545"/>
                  <a:gd name="T3" fmla="*/ 22 h 738"/>
                  <a:gd name="T4" fmla="*/ 22 w 545"/>
                  <a:gd name="T5" fmla="*/ 121 h 738"/>
                  <a:gd name="T6" fmla="*/ 405 w 545"/>
                  <a:gd name="T7" fmla="*/ 697 h 738"/>
                  <a:gd name="T8" fmla="*/ 504 w 545"/>
                  <a:gd name="T9" fmla="*/ 716 h 738"/>
                  <a:gd name="T10" fmla="*/ 504 w 545"/>
                  <a:gd name="T11" fmla="*/ 716 h 738"/>
                  <a:gd name="T12" fmla="*/ 523 w 545"/>
                  <a:gd name="T13" fmla="*/ 617 h 738"/>
                  <a:gd name="T14" fmla="*/ 140 w 545"/>
                  <a:gd name="T15" fmla="*/ 41 h 738"/>
                  <a:gd name="T16" fmla="*/ 41 w 545"/>
                  <a:gd name="T17" fmla="*/ 22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738">
                    <a:moveTo>
                      <a:pt x="41" y="22"/>
                    </a:moveTo>
                    <a:cubicBezTo>
                      <a:pt x="41" y="22"/>
                      <a:pt x="41" y="22"/>
                      <a:pt x="41" y="22"/>
                    </a:cubicBezTo>
                    <a:cubicBezTo>
                      <a:pt x="8" y="44"/>
                      <a:pt x="0" y="89"/>
                      <a:pt x="22" y="121"/>
                    </a:cubicBezTo>
                    <a:cubicBezTo>
                      <a:pt x="405" y="697"/>
                      <a:pt x="405" y="697"/>
                      <a:pt x="405" y="697"/>
                    </a:cubicBezTo>
                    <a:cubicBezTo>
                      <a:pt x="427" y="730"/>
                      <a:pt x="472" y="738"/>
                      <a:pt x="504" y="716"/>
                    </a:cubicBezTo>
                    <a:cubicBezTo>
                      <a:pt x="504" y="716"/>
                      <a:pt x="504" y="716"/>
                      <a:pt x="504" y="716"/>
                    </a:cubicBezTo>
                    <a:cubicBezTo>
                      <a:pt x="537" y="694"/>
                      <a:pt x="545" y="650"/>
                      <a:pt x="523" y="617"/>
                    </a:cubicBezTo>
                    <a:cubicBezTo>
                      <a:pt x="140" y="41"/>
                      <a:pt x="140" y="41"/>
                      <a:pt x="140" y="41"/>
                    </a:cubicBezTo>
                    <a:cubicBezTo>
                      <a:pt x="118" y="8"/>
                      <a:pt x="73" y="0"/>
                      <a:pt x="41" y="22"/>
                    </a:cubicBezTo>
                    <a:close/>
                  </a:path>
                </a:pathLst>
              </a:custGeom>
              <a:solidFill>
                <a:srgbClr val="E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8" name="işḷíḓé">
                <a:extLst>
                  <a:ext uri="{FF2B5EF4-FFF2-40B4-BE49-F238E27FC236}">
                    <a16:creationId xmlns:a16="http://schemas.microsoft.com/office/drawing/2014/main" id="{865F30A2-3338-43E5-BBC2-A723A81C8EFD}"/>
                  </a:ext>
                </a:extLst>
              </p:cNvPr>
              <p:cNvSpPr/>
              <p:nvPr/>
            </p:nvSpPr>
            <p:spPr bwMode="auto">
              <a:xfrm>
                <a:off x="5611259" y="4471677"/>
                <a:ext cx="974304" cy="1920874"/>
              </a:xfrm>
              <a:custGeom>
                <a:avLst/>
                <a:gdLst>
                  <a:gd name="T0" fmla="*/ 478 w 602"/>
                  <a:gd name="T1" fmla="*/ 0 h 1187"/>
                  <a:gd name="T2" fmla="*/ 124 w 602"/>
                  <a:gd name="T3" fmla="*/ 0 h 1187"/>
                  <a:gd name="T4" fmla="*/ 0 w 602"/>
                  <a:gd name="T5" fmla="*/ 124 h 1187"/>
                  <a:gd name="T6" fmla="*/ 0 w 602"/>
                  <a:gd name="T7" fmla="*/ 1062 h 1187"/>
                  <a:gd name="T8" fmla="*/ 124 w 602"/>
                  <a:gd name="T9" fmla="*/ 1187 h 1187"/>
                  <a:gd name="T10" fmla="*/ 478 w 602"/>
                  <a:gd name="T11" fmla="*/ 1187 h 1187"/>
                  <a:gd name="T12" fmla="*/ 602 w 602"/>
                  <a:gd name="T13" fmla="*/ 1062 h 1187"/>
                  <a:gd name="T14" fmla="*/ 602 w 602"/>
                  <a:gd name="T15" fmla="*/ 124 h 1187"/>
                  <a:gd name="T16" fmla="*/ 478 w 602"/>
                  <a:gd name="T17" fmla="*/ 0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1187">
                    <a:moveTo>
                      <a:pt x="478" y="0"/>
                    </a:moveTo>
                    <a:cubicBezTo>
                      <a:pt x="124" y="0"/>
                      <a:pt x="124" y="0"/>
                      <a:pt x="124" y="0"/>
                    </a:cubicBezTo>
                    <a:cubicBezTo>
                      <a:pt x="56" y="0"/>
                      <a:pt x="0" y="56"/>
                      <a:pt x="0" y="124"/>
                    </a:cubicBezTo>
                    <a:cubicBezTo>
                      <a:pt x="0" y="1062"/>
                      <a:pt x="0" y="1062"/>
                      <a:pt x="0" y="1062"/>
                    </a:cubicBezTo>
                    <a:cubicBezTo>
                      <a:pt x="0" y="1131"/>
                      <a:pt x="56" y="1187"/>
                      <a:pt x="124" y="1187"/>
                    </a:cubicBezTo>
                    <a:cubicBezTo>
                      <a:pt x="478" y="1187"/>
                      <a:pt x="478" y="1187"/>
                      <a:pt x="478" y="1187"/>
                    </a:cubicBezTo>
                    <a:cubicBezTo>
                      <a:pt x="546" y="1187"/>
                      <a:pt x="602" y="1131"/>
                      <a:pt x="602" y="1062"/>
                    </a:cubicBezTo>
                    <a:cubicBezTo>
                      <a:pt x="602" y="124"/>
                      <a:pt x="602" y="124"/>
                      <a:pt x="602" y="124"/>
                    </a:cubicBezTo>
                    <a:cubicBezTo>
                      <a:pt x="602" y="56"/>
                      <a:pt x="546" y="0"/>
                      <a:pt x="478"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9" name="îṧḻïḍè">
                <a:extLst>
                  <a:ext uri="{FF2B5EF4-FFF2-40B4-BE49-F238E27FC236}">
                    <a16:creationId xmlns:a16="http://schemas.microsoft.com/office/drawing/2014/main" id="{30DBCDF8-33AD-413D-9125-090A2E3D53DA}"/>
                  </a:ext>
                </a:extLst>
              </p:cNvPr>
              <p:cNvSpPr/>
              <p:nvPr/>
            </p:nvSpPr>
            <p:spPr bwMode="auto">
              <a:xfrm>
                <a:off x="5696872" y="4632051"/>
                <a:ext cx="803077" cy="1582038"/>
              </a:xfrm>
              <a:custGeom>
                <a:avLst/>
                <a:gdLst>
                  <a:gd name="T0" fmla="*/ 494 w 496"/>
                  <a:gd name="T1" fmla="*/ 0 h 978"/>
                  <a:gd name="T2" fmla="*/ 2 w 496"/>
                  <a:gd name="T3" fmla="*/ 0 h 978"/>
                  <a:gd name="T4" fmla="*/ 0 w 496"/>
                  <a:gd name="T5" fmla="*/ 2 h 978"/>
                  <a:gd name="T6" fmla="*/ 0 w 496"/>
                  <a:gd name="T7" fmla="*/ 976 h 978"/>
                  <a:gd name="T8" fmla="*/ 2 w 496"/>
                  <a:gd name="T9" fmla="*/ 978 h 978"/>
                  <a:gd name="T10" fmla="*/ 494 w 496"/>
                  <a:gd name="T11" fmla="*/ 978 h 978"/>
                  <a:gd name="T12" fmla="*/ 496 w 496"/>
                  <a:gd name="T13" fmla="*/ 976 h 978"/>
                  <a:gd name="T14" fmla="*/ 496 w 496"/>
                  <a:gd name="T15" fmla="*/ 2 h 978"/>
                  <a:gd name="T16" fmla="*/ 494 w 496"/>
                  <a:gd name="T17" fmla="*/ 0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978">
                    <a:moveTo>
                      <a:pt x="494" y="0"/>
                    </a:moveTo>
                    <a:cubicBezTo>
                      <a:pt x="2" y="0"/>
                      <a:pt x="2" y="0"/>
                      <a:pt x="2" y="0"/>
                    </a:cubicBezTo>
                    <a:cubicBezTo>
                      <a:pt x="1" y="0"/>
                      <a:pt x="0" y="1"/>
                      <a:pt x="0" y="2"/>
                    </a:cubicBezTo>
                    <a:cubicBezTo>
                      <a:pt x="0" y="976"/>
                      <a:pt x="0" y="976"/>
                      <a:pt x="0" y="976"/>
                    </a:cubicBezTo>
                    <a:cubicBezTo>
                      <a:pt x="0" y="977"/>
                      <a:pt x="1" y="978"/>
                      <a:pt x="2" y="978"/>
                    </a:cubicBezTo>
                    <a:cubicBezTo>
                      <a:pt x="494" y="978"/>
                      <a:pt x="494" y="978"/>
                      <a:pt x="494" y="978"/>
                    </a:cubicBezTo>
                    <a:cubicBezTo>
                      <a:pt x="495" y="978"/>
                      <a:pt x="496" y="977"/>
                      <a:pt x="496" y="976"/>
                    </a:cubicBezTo>
                    <a:cubicBezTo>
                      <a:pt x="496" y="2"/>
                      <a:pt x="496" y="2"/>
                      <a:pt x="496" y="2"/>
                    </a:cubicBezTo>
                    <a:cubicBezTo>
                      <a:pt x="496" y="1"/>
                      <a:pt x="495" y="0"/>
                      <a:pt x="494" y="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0" name="ísḷîḍè">
                <a:extLst>
                  <a:ext uri="{FF2B5EF4-FFF2-40B4-BE49-F238E27FC236}">
                    <a16:creationId xmlns:a16="http://schemas.microsoft.com/office/drawing/2014/main" id="{8910207B-04E2-479D-BE91-5A8F9CF31024}"/>
                  </a:ext>
                </a:extLst>
              </p:cNvPr>
              <p:cNvSpPr/>
              <p:nvPr/>
            </p:nvSpPr>
            <p:spPr bwMode="auto">
              <a:xfrm>
                <a:off x="5935625" y="4539203"/>
                <a:ext cx="324366" cy="28940"/>
              </a:xfrm>
              <a:custGeom>
                <a:avLst/>
                <a:gdLst>
                  <a:gd name="T0" fmla="*/ 191 w 200"/>
                  <a:gd name="T1" fmla="*/ 0 h 18"/>
                  <a:gd name="T2" fmla="*/ 9 w 200"/>
                  <a:gd name="T3" fmla="*/ 0 h 18"/>
                  <a:gd name="T4" fmla="*/ 0 w 200"/>
                  <a:gd name="T5" fmla="*/ 9 h 18"/>
                  <a:gd name="T6" fmla="*/ 0 w 200"/>
                  <a:gd name="T7" fmla="*/ 9 h 18"/>
                  <a:gd name="T8" fmla="*/ 9 w 200"/>
                  <a:gd name="T9" fmla="*/ 18 h 18"/>
                  <a:gd name="T10" fmla="*/ 191 w 200"/>
                  <a:gd name="T11" fmla="*/ 18 h 18"/>
                  <a:gd name="T12" fmla="*/ 200 w 200"/>
                  <a:gd name="T13" fmla="*/ 9 h 18"/>
                  <a:gd name="T14" fmla="*/ 200 w 200"/>
                  <a:gd name="T15" fmla="*/ 9 h 18"/>
                  <a:gd name="T16" fmla="*/ 191 w 200"/>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8">
                    <a:moveTo>
                      <a:pt x="191" y="0"/>
                    </a:moveTo>
                    <a:cubicBezTo>
                      <a:pt x="9" y="0"/>
                      <a:pt x="9" y="0"/>
                      <a:pt x="9" y="0"/>
                    </a:cubicBezTo>
                    <a:cubicBezTo>
                      <a:pt x="4" y="0"/>
                      <a:pt x="0" y="4"/>
                      <a:pt x="0" y="9"/>
                    </a:cubicBezTo>
                    <a:cubicBezTo>
                      <a:pt x="0" y="9"/>
                      <a:pt x="0" y="9"/>
                      <a:pt x="0" y="9"/>
                    </a:cubicBezTo>
                    <a:cubicBezTo>
                      <a:pt x="0" y="14"/>
                      <a:pt x="4" y="18"/>
                      <a:pt x="9" y="18"/>
                    </a:cubicBezTo>
                    <a:cubicBezTo>
                      <a:pt x="191" y="18"/>
                      <a:pt x="191" y="18"/>
                      <a:pt x="191" y="18"/>
                    </a:cubicBezTo>
                    <a:cubicBezTo>
                      <a:pt x="196" y="18"/>
                      <a:pt x="200" y="14"/>
                      <a:pt x="200" y="9"/>
                    </a:cubicBezTo>
                    <a:cubicBezTo>
                      <a:pt x="200" y="9"/>
                      <a:pt x="200" y="9"/>
                      <a:pt x="200" y="9"/>
                    </a:cubicBezTo>
                    <a:cubicBezTo>
                      <a:pt x="200" y="4"/>
                      <a:pt x="196" y="0"/>
                      <a:pt x="191"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1" name="îŝḻiḍe">
                <a:extLst>
                  <a:ext uri="{FF2B5EF4-FFF2-40B4-BE49-F238E27FC236}">
                    <a16:creationId xmlns:a16="http://schemas.microsoft.com/office/drawing/2014/main" id="{2C8994B9-1240-4764-A2E7-6D9E80A4AB9F}"/>
                  </a:ext>
                </a:extLst>
              </p:cNvPr>
              <p:cNvSpPr/>
              <p:nvPr/>
            </p:nvSpPr>
            <p:spPr bwMode="auto">
              <a:xfrm>
                <a:off x="6047767" y="6251470"/>
                <a:ext cx="98877" cy="98877"/>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2" name="iṥḷiḓê">
                <a:extLst>
                  <a:ext uri="{FF2B5EF4-FFF2-40B4-BE49-F238E27FC236}">
                    <a16:creationId xmlns:a16="http://schemas.microsoft.com/office/drawing/2014/main" id="{4CBE271B-EFD5-4ED6-B9A6-736E14901522}"/>
                  </a:ext>
                </a:extLst>
              </p:cNvPr>
              <p:cNvSpPr/>
              <p:nvPr/>
            </p:nvSpPr>
            <p:spPr bwMode="auto">
              <a:xfrm>
                <a:off x="5370095" y="5322987"/>
                <a:ext cx="365364" cy="414803"/>
              </a:xfrm>
              <a:custGeom>
                <a:avLst/>
                <a:gdLst>
                  <a:gd name="T0" fmla="*/ 41 w 226"/>
                  <a:gd name="T1" fmla="*/ 23 h 257"/>
                  <a:gd name="T2" fmla="*/ 41 w 226"/>
                  <a:gd name="T3" fmla="*/ 23 h 257"/>
                  <a:gd name="T4" fmla="*/ 22 w 226"/>
                  <a:gd name="T5" fmla="*/ 122 h 257"/>
                  <a:gd name="T6" fmla="*/ 86 w 226"/>
                  <a:gd name="T7" fmla="*/ 216 h 257"/>
                  <a:gd name="T8" fmla="*/ 185 w 226"/>
                  <a:gd name="T9" fmla="*/ 235 h 257"/>
                  <a:gd name="T10" fmla="*/ 185 w 226"/>
                  <a:gd name="T11" fmla="*/ 235 h 257"/>
                  <a:gd name="T12" fmla="*/ 204 w 226"/>
                  <a:gd name="T13" fmla="*/ 135 h 257"/>
                  <a:gd name="T14" fmla="*/ 140 w 226"/>
                  <a:gd name="T15" fmla="*/ 41 h 257"/>
                  <a:gd name="T16" fmla="*/ 41 w 226"/>
                  <a:gd name="T17" fmla="*/ 23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57">
                    <a:moveTo>
                      <a:pt x="41" y="23"/>
                    </a:moveTo>
                    <a:cubicBezTo>
                      <a:pt x="41" y="23"/>
                      <a:pt x="41" y="23"/>
                      <a:pt x="41" y="23"/>
                    </a:cubicBezTo>
                    <a:cubicBezTo>
                      <a:pt x="8" y="45"/>
                      <a:pt x="0" y="89"/>
                      <a:pt x="22" y="122"/>
                    </a:cubicBezTo>
                    <a:cubicBezTo>
                      <a:pt x="86" y="216"/>
                      <a:pt x="86" y="216"/>
                      <a:pt x="86" y="216"/>
                    </a:cubicBezTo>
                    <a:cubicBezTo>
                      <a:pt x="108" y="248"/>
                      <a:pt x="153" y="257"/>
                      <a:pt x="185" y="235"/>
                    </a:cubicBezTo>
                    <a:cubicBezTo>
                      <a:pt x="185" y="235"/>
                      <a:pt x="185" y="235"/>
                      <a:pt x="185" y="235"/>
                    </a:cubicBezTo>
                    <a:cubicBezTo>
                      <a:pt x="218" y="213"/>
                      <a:pt x="226" y="168"/>
                      <a:pt x="204" y="135"/>
                    </a:cubicBezTo>
                    <a:cubicBezTo>
                      <a:pt x="140" y="41"/>
                      <a:pt x="140" y="41"/>
                      <a:pt x="140" y="41"/>
                    </a:cubicBezTo>
                    <a:cubicBezTo>
                      <a:pt x="118" y="9"/>
                      <a:pt x="73" y="0"/>
                      <a:pt x="41" y="23"/>
                    </a:cubicBezTo>
                    <a:close/>
                  </a:path>
                </a:pathLst>
              </a:custGeom>
              <a:solidFill>
                <a:srgbClr val="E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3" name="îśḷîďé">
                <a:extLst>
                  <a:ext uri="{FF2B5EF4-FFF2-40B4-BE49-F238E27FC236}">
                    <a16:creationId xmlns:a16="http://schemas.microsoft.com/office/drawing/2014/main" id="{7A5A4F47-85CE-4741-8B02-1DC4955E9C65}"/>
                  </a:ext>
                </a:extLst>
              </p:cNvPr>
              <p:cNvSpPr/>
              <p:nvPr/>
            </p:nvSpPr>
            <p:spPr bwMode="auto">
              <a:xfrm>
                <a:off x="5329097" y="5630471"/>
                <a:ext cx="383451" cy="441331"/>
              </a:xfrm>
              <a:custGeom>
                <a:avLst/>
                <a:gdLst>
                  <a:gd name="T0" fmla="*/ 41 w 237"/>
                  <a:gd name="T1" fmla="*/ 23 h 273"/>
                  <a:gd name="T2" fmla="*/ 41 w 237"/>
                  <a:gd name="T3" fmla="*/ 23 h 273"/>
                  <a:gd name="T4" fmla="*/ 22 w 237"/>
                  <a:gd name="T5" fmla="*/ 122 h 273"/>
                  <a:gd name="T6" fmla="*/ 97 w 237"/>
                  <a:gd name="T7" fmla="*/ 232 h 273"/>
                  <a:gd name="T8" fmla="*/ 196 w 237"/>
                  <a:gd name="T9" fmla="*/ 251 h 273"/>
                  <a:gd name="T10" fmla="*/ 196 w 237"/>
                  <a:gd name="T11" fmla="*/ 251 h 273"/>
                  <a:gd name="T12" fmla="*/ 215 w 237"/>
                  <a:gd name="T13" fmla="*/ 152 h 273"/>
                  <a:gd name="T14" fmla="*/ 140 w 237"/>
                  <a:gd name="T15" fmla="*/ 41 h 273"/>
                  <a:gd name="T16" fmla="*/ 41 w 237"/>
                  <a:gd name="T17" fmla="*/ 2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273">
                    <a:moveTo>
                      <a:pt x="41" y="23"/>
                    </a:moveTo>
                    <a:cubicBezTo>
                      <a:pt x="41" y="23"/>
                      <a:pt x="41" y="23"/>
                      <a:pt x="41" y="23"/>
                    </a:cubicBezTo>
                    <a:cubicBezTo>
                      <a:pt x="8" y="45"/>
                      <a:pt x="0" y="89"/>
                      <a:pt x="22" y="122"/>
                    </a:cubicBezTo>
                    <a:cubicBezTo>
                      <a:pt x="97" y="232"/>
                      <a:pt x="97" y="232"/>
                      <a:pt x="97" y="232"/>
                    </a:cubicBezTo>
                    <a:cubicBezTo>
                      <a:pt x="119" y="265"/>
                      <a:pt x="163" y="273"/>
                      <a:pt x="196" y="251"/>
                    </a:cubicBezTo>
                    <a:cubicBezTo>
                      <a:pt x="196" y="251"/>
                      <a:pt x="196" y="251"/>
                      <a:pt x="196" y="251"/>
                    </a:cubicBezTo>
                    <a:cubicBezTo>
                      <a:pt x="228" y="229"/>
                      <a:pt x="237" y="184"/>
                      <a:pt x="215" y="152"/>
                    </a:cubicBezTo>
                    <a:cubicBezTo>
                      <a:pt x="140" y="41"/>
                      <a:pt x="140" y="41"/>
                      <a:pt x="140" y="41"/>
                    </a:cubicBezTo>
                    <a:cubicBezTo>
                      <a:pt x="118" y="9"/>
                      <a:pt x="73" y="0"/>
                      <a:pt x="41" y="23"/>
                    </a:cubicBezTo>
                    <a:close/>
                  </a:path>
                </a:pathLst>
              </a:custGeom>
              <a:solidFill>
                <a:srgbClr val="E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4" name="ïṩḻiďè">
                <a:extLst>
                  <a:ext uri="{FF2B5EF4-FFF2-40B4-BE49-F238E27FC236}">
                    <a16:creationId xmlns:a16="http://schemas.microsoft.com/office/drawing/2014/main" id="{24B46660-5B61-430F-B2F0-127B02C91A5C}"/>
                  </a:ext>
                </a:extLst>
              </p:cNvPr>
              <p:cNvSpPr/>
              <p:nvPr/>
            </p:nvSpPr>
            <p:spPr bwMode="auto">
              <a:xfrm>
                <a:off x="5403858" y="5001033"/>
                <a:ext cx="365364" cy="413597"/>
              </a:xfrm>
              <a:custGeom>
                <a:avLst/>
                <a:gdLst>
                  <a:gd name="T0" fmla="*/ 41 w 226"/>
                  <a:gd name="T1" fmla="*/ 22 h 256"/>
                  <a:gd name="T2" fmla="*/ 41 w 226"/>
                  <a:gd name="T3" fmla="*/ 22 h 256"/>
                  <a:gd name="T4" fmla="*/ 22 w 226"/>
                  <a:gd name="T5" fmla="*/ 121 h 256"/>
                  <a:gd name="T6" fmla="*/ 86 w 226"/>
                  <a:gd name="T7" fmla="*/ 215 h 256"/>
                  <a:gd name="T8" fmla="*/ 185 w 226"/>
                  <a:gd name="T9" fmla="*/ 234 h 256"/>
                  <a:gd name="T10" fmla="*/ 185 w 226"/>
                  <a:gd name="T11" fmla="*/ 234 h 256"/>
                  <a:gd name="T12" fmla="*/ 204 w 226"/>
                  <a:gd name="T13" fmla="*/ 134 h 256"/>
                  <a:gd name="T14" fmla="*/ 140 w 226"/>
                  <a:gd name="T15" fmla="*/ 40 h 256"/>
                  <a:gd name="T16" fmla="*/ 41 w 226"/>
                  <a:gd name="T17" fmla="*/ 2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56">
                    <a:moveTo>
                      <a:pt x="41" y="22"/>
                    </a:moveTo>
                    <a:cubicBezTo>
                      <a:pt x="41" y="22"/>
                      <a:pt x="41" y="22"/>
                      <a:pt x="41" y="22"/>
                    </a:cubicBezTo>
                    <a:cubicBezTo>
                      <a:pt x="8" y="44"/>
                      <a:pt x="0" y="88"/>
                      <a:pt x="22" y="121"/>
                    </a:cubicBezTo>
                    <a:cubicBezTo>
                      <a:pt x="86" y="215"/>
                      <a:pt x="86" y="215"/>
                      <a:pt x="86" y="215"/>
                    </a:cubicBezTo>
                    <a:cubicBezTo>
                      <a:pt x="108" y="247"/>
                      <a:pt x="153" y="256"/>
                      <a:pt x="185" y="234"/>
                    </a:cubicBezTo>
                    <a:cubicBezTo>
                      <a:pt x="185" y="234"/>
                      <a:pt x="185" y="234"/>
                      <a:pt x="185" y="234"/>
                    </a:cubicBezTo>
                    <a:cubicBezTo>
                      <a:pt x="217" y="212"/>
                      <a:pt x="226" y="167"/>
                      <a:pt x="204" y="134"/>
                    </a:cubicBezTo>
                    <a:cubicBezTo>
                      <a:pt x="140" y="40"/>
                      <a:pt x="140" y="40"/>
                      <a:pt x="140" y="40"/>
                    </a:cubicBezTo>
                    <a:cubicBezTo>
                      <a:pt x="118" y="8"/>
                      <a:pt x="73" y="0"/>
                      <a:pt x="41" y="22"/>
                    </a:cubicBezTo>
                    <a:close/>
                  </a:path>
                </a:pathLst>
              </a:custGeom>
              <a:solidFill>
                <a:srgbClr val="E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5" name="íṣļíḑê">
                <a:extLst>
                  <a:ext uri="{FF2B5EF4-FFF2-40B4-BE49-F238E27FC236}">
                    <a16:creationId xmlns:a16="http://schemas.microsoft.com/office/drawing/2014/main" id="{19028A59-3263-4065-9D7C-04F89D6C443C}"/>
                  </a:ext>
                </a:extLst>
              </p:cNvPr>
              <p:cNvSpPr/>
              <p:nvPr/>
            </p:nvSpPr>
            <p:spPr bwMode="auto">
              <a:xfrm>
                <a:off x="6486686" y="5521948"/>
                <a:ext cx="315925" cy="1103327"/>
              </a:xfrm>
              <a:custGeom>
                <a:avLst/>
                <a:gdLst>
                  <a:gd name="T0" fmla="*/ 51 w 195"/>
                  <a:gd name="T1" fmla="*/ 682 h 682"/>
                  <a:gd name="T2" fmla="*/ 0 w 195"/>
                  <a:gd name="T3" fmla="*/ 682 h 682"/>
                  <a:gd name="T4" fmla="*/ 6 w 195"/>
                  <a:gd name="T5" fmla="*/ 620 h 682"/>
                  <a:gd name="T6" fmla="*/ 49 w 195"/>
                  <a:gd name="T7" fmla="*/ 119 h 682"/>
                  <a:gd name="T8" fmla="*/ 195 w 195"/>
                  <a:gd name="T9" fmla="*/ 0 h 682"/>
                  <a:gd name="T10" fmla="*/ 144 w 195"/>
                  <a:gd name="T11" fmla="*/ 592 h 682"/>
                  <a:gd name="T12" fmla="*/ 51 w 195"/>
                  <a:gd name="T13" fmla="*/ 682 h 682"/>
                </a:gdLst>
                <a:ahLst/>
                <a:cxnLst>
                  <a:cxn ang="0">
                    <a:pos x="T0" y="T1"/>
                  </a:cxn>
                  <a:cxn ang="0">
                    <a:pos x="T2" y="T3"/>
                  </a:cxn>
                  <a:cxn ang="0">
                    <a:pos x="T4" y="T5"/>
                  </a:cxn>
                  <a:cxn ang="0">
                    <a:pos x="T6" y="T7"/>
                  </a:cxn>
                  <a:cxn ang="0">
                    <a:pos x="T8" y="T9"/>
                  </a:cxn>
                  <a:cxn ang="0">
                    <a:pos x="T10" y="T11"/>
                  </a:cxn>
                  <a:cxn ang="0">
                    <a:pos x="T12" y="T13"/>
                  </a:cxn>
                </a:cxnLst>
                <a:rect l="0" t="0" r="r" b="b"/>
                <a:pathLst>
                  <a:path w="195" h="682">
                    <a:moveTo>
                      <a:pt x="51" y="682"/>
                    </a:moveTo>
                    <a:cubicBezTo>
                      <a:pt x="0" y="682"/>
                      <a:pt x="0" y="682"/>
                      <a:pt x="0" y="682"/>
                    </a:cubicBezTo>
                    <a:cubicBezTo>
                      <a:pt x="6" y="620"/>
                      <a:pt x="6" y="620"/>
                      <a:pt x="6" y="620"/>
                    </a:cubicBezTo>
                    <a:cubicBezTo>
                      <a:pt x="49" y="119"/>
                      <a:pt x="49" y="119"/>
                      <a:pt x="49" y="119"/>
                    </a:cubicBezTo>
                    <a:cubicBezTo>
                      <a:pt x="58" y="14"/>
                      <a:pt x="129" y="0"/>
                      <a:pt x="195" y="0"/>
                    </a:cubicBezTo>
                    <a:cubicBezTo>
                      <a:pt x="144" y="592"/>
                      <a:pt x="144" y="592"/>
                      <a:pt x="144" y="592"/>
                    </a:cubicBezTo>
                    <a:cubicBezTo>
                      <a:pt x="139" y="642"/>
                      <a:pt x="98" y="682"/>
                      <a:pt x="51" y="682"/>
                    </a:cubicBezTo>
                    <a:close/>
                  </a:path>
                </a:pathLst>
              </a:custGeom>
              <a:solidFill>
                <a:srgbClr val="ECBB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6" name="îśļide">
                <a:extLst>
                  <a:ext uri="{FF2B5EF4-FFF2-40B4-BE49-F238E27FC236}">
                    <a16:creationId xmlns:a16="http://schemas.microsoft.com/office/drawing/2014/main" id="{8FAFD868-2B5C-4226-9533-CEEA2EFF1284}"/>
                  </a:ext>
                </a:extLst>
              </p:cNvPr>
              <p:cNvSpPr/>
              <p:nvPr/>
            </p:nvSpPr>
            <p:spPr bwMode="auto">
              <a:xfrm>
                <a:off x="5986270" y="5091469"/>
                <a:ext cx="220665" cy="279751"/>
              </a:xfrm>
              <a:custGeom>
                <a:avLst/>
                <a:gdLst>
                  <a:gd name="T0" fmla="*/ 43 w 183"/>
                  <a:gd name="T1" fmla="*/ 119 h 232"/>
                  <a:gd name="T2" fmla="*/ 0 w 183"/>
                  <a:gd name="T3" fmla="*/ 119 h 232"/>
                  <a:gd name="T4" fmla="*/ 91 w 183"/>
                  <a:gd name="T5" fmla="*/ 232 h 232"/>
                  <a:gd name="T6" fmla="*/ 183 w 183"/>
                  <a:gd name="T7" fmla="*/ 119 h 232"/>
                  <a:gd name="T8" fmla="*/ 140 w 183"/>
                  <a:gd name="T9" fmla="*/ 119 h 232"/>
                  <a:gd name="T10" fmla="*/ 140 w 183"/>
                  <a:gd name="T11" fmla="*/ 0 h 232"/>
                  <a:gd name="T12" fmla="*/ 43 w 183"/>
                  <a:gd name="T13" fmla="*/ 0 h 232"/>
                  <a:gd name="T14" fmla="*/ 43 w 183"/>
                  <a:gd name="T15" fmla="*/ 119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232">
                    <a:moveTo>
                      <a:pt x="43" y="119"/>
                    </a:moveTo>
                    <a:lnTo>
                      <a:pt x="0" y="119"/>
                    </a:lnTo>
                    <a:lnTo>
                      <a:pt x="91" y="232"/>
                    </a:lnTo>
                    <a:lnTo>
                      <a:pt x="183" y="119"/>
                    </a:lnTo>
                    <a:lnTo>
                      <a:pt x="140" y="119"/>
                    </a:lnTo>
                    <a:lnTo>
                      <a:pt x="140" y="0"/>
                    </a:lnTo>
                    <a:lnTo>
                      <a:pt x="43" y="0"/>
                    </a:lnTo>
                    <a:lnTo>
                      <a:pt x="43" y="1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7" name="îSļîde">
                <a:extLst>
                  <a:ext uri="{FF2B5EF4-FFF2-40B4-BE49-F238E27FC236}">
                    <a16:creationId xmlns:a16="http://schemas.microsoft.com/office/drawing/2014/main" id="{D928DB29-F4A6-4E36-986A-DE6FA31424CE}"/>
                  </a:ext>
                </a:extLst>
              </p:cNvPr>
              <p:cNvSpPr/>
              <p:nvPr/>
            </p:nvSpPr>
            <p:spPr bwMode="auto">
              <a:xfrm>
                <a:off x="5854835" y="4887685"/>
                <a:ext cx="485946" cy="305073"/>
              </a:xfrm>
              <a:custGeom>
                <a:avLst/>
                <a:gdLst>
                  <a:gd name="T0" fmla="*/ 239 w 300"/>
                  <a:gd name="T1" fmla="*/ 189 h 189"/>
                  <a:gd name="T2" fmla="*/ 300 w 300"/>
                  <a:gd name="T3" fmla="*/ 129 h 189"/>
                  <a:gd name="T4" fmla="*/ 239 w 300"/>
                  <a:gd name="T5" fmla="*/ 69 h 189"/>
                  <a:gd name="T6" fmla="*/ 234 w 300"/>
                  <a:gd name="T7" fmla="*/ 69 h 189"/>
                  <a:gd name="T8" fmla="*/ 153 w 300"/>
                  <a:gd name="T9" fmla="*/ 0 h 189"/>
                  <a:gd name="T10" fmla="*/ 71 w 300"/>
                  <a:gd name="T11" fmla="*/ 70 h 189"/>
                  <a:gd name="T12" fmla="*/ 60 w 300"/>
                  <a:gd name="T13" fmla="*/ 69 h 189"/>
                  <a:gd name="T14" fmla="*/ 0 w 300"/>
                  <a:gd name="T15" fmla="*/ 129 h 189"/>
                  <a:gd name="T16" fmla="*/ 60 w 300"/>
                  <a:gd name="T17" fmla="*/ 189 h 189"/>
                  <a:gd name="T18" fmla="*/ 102 w 300"/>
                  <a:gd name="T19" fmla="*/ 189 h 189"/>
                  <a:gd name="T20" fmla="*/ 102 w 300"/>
                  <a:gd name="T21" fmla="*/ 114 h 189"/>
                  <a:gd name="T22" fmla="*/ 196 w 300"/>
                  <a:gd name="T23" fmla="*/ 114 h 189"/>
                  <a:gd name="T24" fmla="*/ 196 w 300"/>
                  <a:gd name="T25" fmla="*/ 189 h 189"/>
                  <a:gd name="T26" fmla="*/ 239 w 300"/>
                  <a:gd name="T27"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 h="189">
                    <a:moveTo>
                      <a:pt x="239" y="189"/>
                    </a:moveTo>
                    <a:cubicBezTo>
                      <a:pt x="273" y="189"/>
                      <a:pt x="300" y="162"/>
                      <a:pt x="300" y="129"/>
                    </a:cubicBezTo>
                    <a:cubicBezTo>
                      <a:pt x="300" y="96"/>
                      <a:pt x="273" y="69"/>
                      <a:pt x="239" y="69"/>
                    </a:cubicBezTo>
                    <a:cubicBezTo>
                      <a:pt x="238" y="69"/>
                      <a:pt x="236" y="69"/>
                      <a:pt x="234" y="69"/>
                    </a:cubicBezTo>
                    <a:cubicBezTo>
                      <a:pt x="228" y="30"/>
                      <a:pt x="194" y="0"/>
                      <a:pt x="153" y="0"/>
                    </a:cubicBezTo>
                    <a:cubicBezTo>
                      <a:pt x="111" y="0"/>
                      <a:pt x="77" y="30"/>
                      <a:pt x="71" y="70"/>
                    </a:cubicBezTo>
                    <a:cubicBezTo>
                      <a:pt x="67" y="69"/>
                      <a:pt x="64" y="69"/>
                      <a:pt x="60" y="69"/>
                    </a:cubicBezTo>
                    <a:cubicBezTo>
                      <a:pt x="27" y="69"/>
                      <a:pt x="0" y="96"/>
                      <a:pt x="0" y="129"/>
                    </a:cubicBezTo>
                    <a:cubicBezTo>
                      <a:pt x="0" y="162"/>
                      <a:pt x="27" y="189"/>
                      <a:pt x="60" y="189"/>
                    </a:cubicBezTo>
                    <a:cubicBezTo>
                      <a:pt x="102" y="189"/>
                      <a:pt x="102" y="189"/>
                      <a:pt x="102" y="189"/>
                    </a:cubicBezTo>
                    <a:cubicBezTo>
                      <a:pt x="102" y="114"/>
                      <a:pt x="102" y="114"/>
                      <a:pt x="102" y="114"/>
                    </a:cubicBezTo>
                    <a:cubicBezTo>
                      <a:pt x="196" y="114"/>
                      <a:pt x="196" y="114"/>
                      <a:pt x="196" y="114"/>
                    </a:cubicBezTo>
                    <a:cubicBezTo>
                      <a:pt x="196" y="189"/>
                      <a:pt x="196" y="189"/>
                      <a:pt x="196" y="189"/>
                    </a:cubicBezTo>
                    <a:lnTo>
                      <a:pt x="239" y="1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31" name="PA-组合 27">
            <a:extLst>
              <a:ext uri="{FF2B5EF4-FFF2-40B4-BE49-F238E27FC236}">
                <a16:creationId xmlns:a16="http://schemas.microsoft.com/office/drawing/2014/main" id="{490736B8-4304-495B-BB9C-2FA30816366C}"/>
              </a:ext>
            </a:extLst>
          </p:cNvPr>
          <p:cNvGrpSpPr/>
          <p:nvPr>
            <p:custDataLst>
              <p:tags r:id="rId5"/>
            </p:custDataLst>
          </p:nvPr>
        </p:nvGrpSpPr>
        <p:grpSpPr>
          <a:xfrm>
            <a:off x="6091873" y="3906601"/>
            <a:ext cx="1669668" cy="2066185"/>
            <a:chOff x="6169649" y="4486174"/>
            <a:chExt cx="1926668" cy="2384219"/>
          </a:xfrm>
        </p:grpSpPr>
        <p:sp>
          <p:nvSpPr>
            <p:cNvPr id="32" name="PA-文本框 6">
              <a:extLst>
                <a:ext uri="{FF2B5EF4-FFF2-40B4-BE49-F238E27FC236}">
                  <a16:creationId xmlns:a16="http://schemas.microsoft.com/office/drawing/2014/main" id="{22FF84B3-7B97-4CB0-AEA1-D484FB1B31B5}"/>
                </a:ext>
              </a:extLst>
            </p:cNvPr>
            <p:cNvSpPr txBox="1"/>
            <p:nvPr>
              <p:custDataLst>
                <p:tags r:id="rId11"/>
              </p:custDataLst>
            </p:nvPr>
          </p:nvSpPr>
          <p:spPr>
            <a:xfrm>
              <a:off x="6169649" y="4486174"/>
              <a:ext cx="1926666" cy="383413"/>
            </a:xfrm>
            <a:prstGeom prst="rect">
              <a:avLst/>
            </a:prstGeom>
            <a:noFill/>
          </p:spPr>
          <p:txBody>
            <a:bodyPr wrap="square" rtlCol="0">
              <a:spAutoFit/>
            </a:bodyPr>
            <a:lstStyle/>
            <a:p>
              <a:pPr algn="ctr"/>
              <a:r>
                <a:rPr lang="zh-CN" altLang="en-US" sz="1559" b="1" dirty="0">
                  <a:latin typeface="Huawei Sans" panose="020C0503030203020204" pitchFamily="34" charset="0"/>
                  <a:ea typeface="方正兰亭黑简体" panose="02000000000000000000" pitchFamily="2" charset="-122"/>
                  <a:sym typeface="Huawei Sans" panose="020C0503030203020204" pitchFamily="34" charset="0"/>
                </a:rPr>
                <a:t>交叉融合分析</a:t>
              </a:r>
              <a:endParaRPr lang="en-US" sz="1559"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PA-文本框 42">
              <a:extLst>
                <a:ext uri="{FF2B5EF4-FFF2-40B4-BE49-F238E27FC236}">
                  <a16:creationId xmlns:a16="http://schemas.microsoft.com/office/drawing/2014/main" id="{2BF47411-0BD0-45E0-A8F7-EC642A5D381E}"/>
                </a:ext>
              </a:extLst>
            </p:cNvPr>
            <p:cNvSpPr txBox="1"/>
            <p:nvPr>
              <p:custDataLst>
                <p:tags r:id="rId12"/>
              </p:custDataLst>
            </p:nvPr>
          </p:nvSpPr>
          <p:spPr>
            <a:xfrm>
              <a:off x="6169651" y="4824726"/>
              <a:ext cx="1926666" cy="2045667"/>
            </a:xfrm>
            <a:prstGeom prst="rect">
              <a:avLst/>
            </a:prstGeom>
          </p:spPr>
          <p:txBody>
            <a:bodyPr wrap="square">
              <a:spAutoFit/>
            </a:bodyPr>
            <a:lstStyle>
              <a:defPPr>
                <a:defRPr lang="zh-CN"/>
              </a:defPPr>
              <a:lvl1pPr defTabSz="457143">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企业都有大量分散在不同部门的数据，将各个孤立系统的信息汇集在一起，将会发现新的机会和潜力。</a:t>
              </a:r>
              <a:endParaRPr lang="id-ID" b="1" dirty="0">
                <a:solidFill>
                  <a:schemeClr val="bg1">
                    <a:lumMod val="65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684" name="8ddc0833-a0b8-4c63-b8c2-94d4fc7ce7b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6"/>
            </p:custDataLst>
          </p:nvPr>
        </p:nvGrpSpPr>
        <p:grpSpPr>
          <a:xfrm>
            <a:off x="6033175" y="1757924"/>
            <a:ext cx="1764024" cy="1599743"/>
            <a:chOff x="3300413" y="1065213"/>
            <a:chExt cx="5591174" cy="5070476"/>
          </a:xfrm>
        </p:grpSpPr>
        <p:sp>
          <p:nvSpPr>
            <p:cNvPr id="685" name="í$lïḋê"/>
            <p:cNvSpPr/>
            <p:nvPr/>
          </p:nvSpPr>
          <p:spPr bwMode="auto">
            <a:xfrm>
              <a:off x="3513138" y="3692526"/>
              <a:ext cx="1639887" cy="1898650"/>
            </a:xfrm>
            <a:custGeom>
              <a:avLst/>
              <a:gdLst>
                <a:gd name="T0" fmla="*/ 294 w 1033"/>
                <a:gd name="T1" fmla="*/ 0 h 1196"/>
                <a:gd name="T2" fmla="*/ 0 w 1033"/>
                <a:gd name="T3" fmla="*/ 950 h 1196"/>
                <a:gd name="T4" fmla="*/ 797 w 1033"/>
                <a:gd name="T5" fmla="*/ 1196 h 1196"/>
                <a:gd name="T6" fmla="*/ 1033 w 1033"/>
                <a:gd name="T7" fmla="*/ 431 h 1196"/>
                <a:gd name="T8" fmla="*/ 676 w 1033"/>
                <a:gd name="T9" fmla="*/ 119 h 1196"/>
                <a:gd name="T10" fmla="*/ 294 w 1033"/>
                <a:gd name="T11" fmla="*/ 0 h 1196"/>
              </a:gdLst>
              <a:ahLst/>
              <a:cxnLst>
                <a:cxn ang="0">
                  <a:pos x="T0" y="T1"/>
                </a:cxn>
                <a:cxn ang="0">
                  <a:pos x="T2" y="T3"/>
                </a:cxn>
                <a:cxn ang="0">
                  <a:pos x="T4" y="T5"/>
                </a:cxn>
                <a:cxn ang="0">
                  <a:pos x="T6" y="T7"/>
                </a:cxn>
                <a:cxn ang="0">
                  <a:pos x="T8" y="T9"/>
                </a:cxn>
                <a:cxn ang="0">
                  <a:pos x="T10" y="T11"/>
                </a:cxn>
              </a:cxnLst>
              <a:rect l="0" t="0" r="r" b="b"/>
              <a:pathLst>
                <a:path w="1033" h="1196">
                  <a:moveTo>
                    <a:pt x="294" y="0"/>
                  </a:moveTo>
                  <a:lnTo>
                    <a:pt x="0" y="950"/>
                  </a:lnTo>
                  <a:lnTo>
                    <a:pt x="797" y="1196"/>
                  </a:lnTo>
                  <a:lnTo>
                    <a:pt x="1033" y="431"/>
                  </a:lnTo>
                  <a:lnTo>
                    <a:pt x="676" y="119"/>
                  </a:lnTo>
                  <a:lnTo>
                    <a:pt x="294"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6" name="ïšlîḋé"/>
            <p:cNvSpPr/>
            <p:nvPr/>
          </p:nvSpPr>
          <p:spPr bwMode="auto">
            <a:xfrm>
              <a:off x="3732213" y="4138614"/>
              <a:ext cx="1162050" cy="1189038"/>
            </a:xfrm>
            <a:custGeom>
              <a:avLst/>
              <a:gdLst>
                <a:gd name="T0" fmla="*/ 732 w 841"/>
                <a:gd name="T1" fmla="*/ 705 h 861"/>
                <a:gd name="T2" fmla="*/ 701 w 841"/>
                <a:gd name="T3" fmla="*/ 671 h 861"/>
                <a:gd name="T4" fmla="*/ 786 w 841"/>
                <a:gd name="T5" fmla="*/ 397 h 861"/>
                <a:gd name="T6" fmla="*/ 814 w 841"/>
                <a:gd name="T7" fmla="*/ 305 h 861"/>
                <a:gd name="T8" fmla="*/ 841 w 841"/>
                <a:gd name="T9" fmla="*/ 219 h 861"/>
                <a:gd name="T10" fmla="*/ 357 w 841"/>
                <a:gd name="T11" fmla="*/ 0 h 861"/>
                <a:gd name="T12" fmla="*/ 349 w 841"/>
                <a:gd name="T13" fmla="*/ 25 h 861"/>
                <a:gd name="T14" fmla="*/ 301 w 841"/>
                <a:gd name="T15" fmla="*/ 179 h 861"/>
                <a:gd name="T16" fmla="*/ 242 w 841"/>
                <a:gd name="T17" fmla="*/ 371 h 861"/>
                <a:gd name="T18" fmla="*/ 155 w 841"/>
                <a:gd name="T19" fmla="*/ 382 h 861"/>
                <a:gd name="T20" fmla="*/ 13 w 841"/>
                <a:gd name="T21" fmla="*/ 512 h 861"/>
                <a:gd name="T22" fmla="*/ 202 w 841"/>
                <a:gd name="T23" fmla="*/ 551 h 861"/>
                <a:gd name="T24" fmla="*/ 344 w 841"/>
                <a:gd name="T25" fmla="*/ 421 h 861"/>
                <a:gd name="T26" fmla="*/ 305 w 841"/>
                <a:gd name="T27" fmla="*/ 383 h 861"/>
                <a:gd name="T28" fmla="*/ 360 w 841"/>
                <a:gd name="T29" fmla="*/ 205 h 861"/>
                <a:gd name="T30" fmla="*/ 727 w 841"/>
                <a:gd name="T31" fmla="*/ 371 h 861"/>
                <a:gd name="T32" fmla="*/ 639 w 841"/>
                <a:gd name="T33" fmla="*/ 655 h 861"/>
                <a:gd name="T34" fmla="*/ 543 w 841"/>
                <a:gd name="T35" fmla="*/ 666 h 861"/>
                <a:gd name="T36" fmla="*/ 400 w 841"/>
                <a:gd name="T37" fmla="*/ 796 h 861"/>
                <a:gd name="T38" fmla="*/ 589 w 841"/>
                <a:gd name="T39" fmla="*/ 836 h 861"/>
                <a:gd name="T40" fmla="*/ 732 w 841"/>
                <a:gd name="T41" fmla="*/ 705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1" h="861">
                  <a:moveTo>
                    <a:pt x="732" y="705"/>
                  </a:moveTo>
                  <a:cubicBezTo>
                    <a:pt x="728" y="691"/>
                    <a:pt x="717" y="680"/>
                    <a:pt x="701" y="671"/>
                  </a:cubicBezTo>
                  <a:cubicBezTo>
                    <a:pt x="786" y="397"/>
                    <a:pt x="786" y="397"/>
                    <a:pt x="786" y="397"/>
                  </a:cubicBezTo>
                  <a:cubicBezTo>
                    <a:pt x="814" y="305"/>
                    <a:pt x="814" y="305"/>
                    <a:pt x="814" y="305"/>
                  </a:cubicBezTo>
                  <a:cubicBezTo>
                    <a:pt x="841" y="219"/>
                    <a:pt x="841" y="219"/>
                    <a:pt x="841" y="219"/>
                  </a:cubicBezTo>
                  <a:cubicBezTo>
                    <a:pt x="357" y="0"/>
                    <a:pt x="357" y="0"/>
                    <a:pt x="357" y="0"/>
                  </a:cubicBezTo>
                  <a:cubicBezTo>
                    <a:pt x="349" y="25"/>
                    <a:pt x="349" y="25"/>
                    <a:pt x="349" y="25"/>
                  </a:cubicBezTo>
                  <a:cubicBezTo>
                    <a:pt x="301" y="179"/>
                    <a:pt x="301" y="179"/>
                    <a:pt x="301" y="179"/>
                  </a:cubicBezTo>
                  <a:cubicBezTo>
                    <a:pt x="242" y="371"/>
                    <a:pt x="242" y="371"/>
                    <a:pt x="242" y="371"/>
                  </a:cubicBezTo>
                  <a:cubicBezTo>
                    <a:pt x="215" y="370"/>
                    <a:pt x="186" y="374"/>
                    <a:pt x="155" y="382"/>
                  </a:cubicBezTo>
                  <a:cubicBezTo>
                    <a:pt x="64" y="408"/>
                    <a:pt x="0" y="466"/>
                    <a:pt x="13" y="512"/>
                  </a:cubicBezTo>
                  <a:cubicBezTo>
                    <a:pt x="26" y="559"/>
                    <a:pt x="110" y="577"/>
                    <a:pt x="202" y="551"/>
                  </a:cubicBezTo>
                  <a:cubicBezTo>
                    <a:pt x="293" y="526"/>
                    <a:pt x="357" y="468"/>
                    <a:pt x="344" y="421"/>
                  </a:cubicBezTo>
                  <a:cubicBezTo>
                    <a:pt x="340" y="405"/>
                    <a:pt x="326" y="391"/>
                    <a:pt x="305" y="383"/>
                  </a:cubicBezTo>
                  <a:cubicBezTo>
                    <a:pt x="360" y="205"/>
                    <a:pt x="360" y="205"/>
                    <a:pt x="360" y="205"/>
                  </a:cubicBezTo>
                  <a:cubicBezTo>
                    <a:pt x="727" y="371"/>
                    <a:pt x="727" y="371"/>
                    <a:pt x="727" y="371"/>
                  </a:cubicBezTo>
                  <a:cubicBezTo>
                    <a:pt x="639" y="655"/>
                    <a:pt x="639" y="655"/>
                    <a:pt x="639" y="655"/>
                  </a:cubicBezTo>
                  <a:cubicBezTo>
                    <a:pt x="610" y="654"/>
                    <a:pt x="577" y="657"/>
                    <a:pt x="543" y="666"/>
                  </a:cubicBezTo>
                  <a:cubicBezTo>
                    <a:pt x="451" y="692"/>
                    <a:pt x="387" y="750"/>
                    <a:pt x="400" y="796"/>
                  </a:cubicBezTo>
                  <a:cubicBezTo>
                    <a:pt x="413" y="843"/>
                    <a:pt x="497" y="861"/>
                    <a:pt x="589" y="836"/>
                  </a:cubicBezTo>
                  <a:cubicBezTo>
                    <a:pt x="681" y="810"/>
                    <a:pt x="744" y="752"/>
                    <a:pt x="732" y="705"/>
                  </a:cubicBezTo>
                  <a:close/>
                </a:path>
              </a:pathLst>
            </a:custGeom>
            <a:solidFill>
              <a:srgbClr val="CF21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7" name="îṩḻîḑè"/>
            <p:cNvSpPr/>
            <p:nvPr/>
          </p:nvSpPr>
          <p:spPr bwMode="auto">
            <a:xfrm>
              <a:off x="4495800" y="3881439"/>
              <a:ext cx="657225" cy="495300"/>
            </a:xfrm>
            <a:custGeom>
              <a:avLst/>
              <a:gdLst>
                <a:gd name="T0" fmla="*/ 414 w 414"/>
                <a:gd name="T1" fmla="*/ 312 h 312"/>
                <a:gd name="T2" fmla="*/ 57 w 414"/>
                <a:gd name="T3" fmla="*/ 0 h 312"/>
                <a:gd name="T4" fmla="*/ 0 w 414"/>
                <a:gd name="T5" fmla="*/ 184 h 312"/>
                <a:gd name="T6" fmla="*/ 414 w 414"/>
                <a:gd name="T7" fmla="*/ 312 h 312"/>
              </a:gdLst>
              <a:ahLst/>
              <a:cxnLst>
                <a:cxn ang="0">
                  <a:pos x="T0" y="T1"/>
                </a:cxn>
                <a:cxn ang="0">
                  <a:pos x="T2" y="T3"/>
                </a:cxn>
                <a:cxn ang="0">
                  <a:pos x="T4" y="T5"/>
                </a:cxn>
                <a:cxn ang="0">
                  <a:pos x="T6" y="T7"/>
                </a:cxn>
              </a:cxnLst>
              <a:rect l="0" t="0" r="r" b="b"/>
              <a:pathLst>
                <a:path w="414" h="312">
                  <a:moveTo>
                    <a:pt x="414" y="312"/>
                  </a:moveTo>
                  <a:lnTo>
                    <a:pt x="57" y="0"/>
                  </a:lnTo>
                  <a:lnTo>
                    <a:pt x="0" y="184"/>
                  </a:lnTo>
                  <a:lnTo>
                    <a:pt x="414" y="31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8" name="îŝľîďé"/>
            <p:cNvSpPr/>
            <p:nvPr/>
          </p:nvSpPr>
          <p:spPr bwMode="auto">
            <a:xfrm>
              <a:off x="3810000" y="1817688"/>
              <a:ext cx="2209800" cy="2216150"/>
            </a:xfrm>
            <a:custGeom>
              <a:avLst/>
              <a:gdLst>
                <a:gd name="T0" fmla="*/ 812 w 1601"/>
                <a:gd name="T1" fmla="*/ 8 h 1605"/>
                <a:gd name="T2" fmla="*/ 4 w 1601"/>
                <a:gd name="T3" fmla="*/ 790 h 1605"/>
                <a:gd name="T4" fmla="*/ 210 w 1601"/>
                <a:gd name="T5" fmla="*/ 1337 h 1605"/>
                <a:gd name="T6" fmla="*/ 244 w 1601"/>
                <a:gd name="T7" fmla="*/ 1372 h 1605"/>
                <a:gd name="T8" fmla="*/ 786 w 1601"/>
                <a:gd name="T9" fmla="*/ 1598 h 1605"/>
                <a:gd name="T10" fmla="*/ 1594 w 1601"/>
                <a:gd name="T11" fmla="*/ 816 h 1605"/>
                <a:gd name="T12" fmla="*/ 812 w 1601"/>
                <a:gd name="T13" fmla="*/ 8 h 1605"/>
              </a:gdLst>
              <a:ahLst/>
              <a:cxnLst>
                <a:cxn ang="0">
                  <a:pos x="T0" y="T1"/>
                </a:cxn>
                <a:cxn ang="0">
                  <a:pos x="T2" y="T3"/>
                </a:cxn>
                <a:cxn ang="0">
                  <a:pos x="T4" y="T5"/>
                </a:cxn>
                <a:cxn ang="0">
                  <a:pos x="T6" y="T7"/>
                </a:cxn>
                <a:cxn ang="0">
                  <a:pos x="T8" y="T9"/>
                </a:cxn>
                <a:cxn ang="0">
                  <a:pos x="T10" y="T11"/>
                </a:cxn>
                <a:cxn ang="0">
                  <a:pos x="T12" y="T13"/>
                </a:cxn>
              </a:cxnLst>
              <a:rect l="0" t="0" r="r" b="b"/>
              <a:pathLst>
                <a:path w="1601" h="1605">
                  <a:moveTo>
                    <a:pt x="812" y="8"/>
                  </a:moveTo>
                  <a:cubicBezTo>
                    <a:pt x="373" y="0"/>
                    <a:pt x="11" y="351"/>
                    <a:pt x="4" y="790"/>
                  </a:cubicBezTo>
                  <a:cubicBezTo>
                    <a:pt x="0" y="1000"/>
                    <a:pt x="79" y="1192"/>
                    <a:pt x="210" y="1337"/>
                  </a:cubicBezTo>
                  <a:cubicBezTo>
                    <a:pt x="221" y="1349"/>
                    <a:pt x="232" y="1361"/>
                    <a:pt x="244" y="1372"/>
                  </a:cubicBezTo>
                  <a:cubicBezTo>
                    <a:pt x="384" y="1509"/>
                    <a:pt x="575" y="1594"/>
                    <a:pt x="786" y="1598"/>
                  </a:cubicBezTo>
                  <a:cubicBezTo>
                    <a:pt x="1225" y="1605"/>
                    <a:pt x="1587" y="1255"/>
                    <a:pt x="1594" y="816"/>
                  </a:cubicBezTo>
                  <a:cubicBezTo>
                    <a:pt x="1601" y="377"/>
                    <a:pt x="1251" y="15"/>
                    <a:pt x="812" y="8"/>
                  </a:cubicBezTo>
                </a:path>
              </a:pathLst>
            </a:custGeom>
            <a:solidFill>
              <a:srgbClr val="EC1B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9" name="íšļïďè"/>
            <p:cNvSpPr/>
            <p:nvPr/>
          </p:nvSpPr>
          <p:spPr bwMode="auto">
            <a:xfrm>
              <a:off x="4016375" y="2028826"/>
              <a:ext cx="1793875" cy="1793875"/>
            </a:xfrm>
            <a:custGeom>
              <a:avLst/>
              <a:gdLst>
                <a:gd name="T0" fmla="*/ 1294 w 1300"/>
                <a:gd name="T1" fmla="*/ 660 h 1299"/>
                <a:gd name="T2" fmla="*/ 639 w 1300"/>
                <a:gd name="T3" fmla="*/ 1294 h 1299"/>
                <a:gd name="T4" fmla="*/ 6 w 1300"/>
                <a:gd name="T5" fmla="*/ 639 h 1299"/>
                <a:gd name="T6" fmla="*/ 660 w 1300"/>
                <a:gd name="T7" fmla="*/ 6 h 1299"/>
                <a:gd name="T8" fmla="*/ 1294 w 1300"/>
                <a:gd name="T9" fmla="*/ 660 h 1299"/>
              </a:gdLst>
              <a:ahLst/>
              <a:cxnLst>
                <a:cxn ang="0">
                  <a:pos x="T0" y="T1"/>
                </a:cxn>
                <a:cxn ang="0">
                  <a:pos x="T2" y="T3"/>
                </a:cxn>
                <a:cxn ang="0">
                  <a:pos x="T4" y="T5"/>
                </a:cxn>
                <a:cxn ang="0">
                  <a:pos x="T6" y="T7"/>
                </a:cxn>
                <a:cxn ang="0">
                  <a:pos x="T8" y="T9"/>
                </a:cxn>
              </a:cxnLst>
              <a:rect l="0" t="0" r="r" b="b"/>
              <a:pathLst>
                <a:path w="1300" h="1299">
                  <a:moveTo>
                    <a:pt x="1294" y="660"/>
                  </a:moveTo>
                  <a:cubicBezTo>
                    <a:pt x="1288" y="1016"/>
                    <a:pt x="995" y="1299"/>
                    <a:pt x="639" y="1294"/>
                  </a:cubicBezTo>
                  <a:cubicBezTo>
                    <a:pt x="284" y="1288"/>
                    <a:pt x="0" y="995"/>
                    <a:pt x="6" y="639"/>
                  </a:cubicBezTo>
                  <a:cubicBezTo>
                    <a:pt x="12" y="283"/>
                    <a:pt x="305" y="0"/>
                    <a:pt x="660" y="6"/>
                  </a:cubicBezTo>
                  <a:cubicBezTo>
                    <a:pt x="1016" y="12"/>
                    <a:pt x="1300" y="305"/>
                    <a:pt x="1294" y="660"/>
                  </a:cubicBezTo>
                </a:path>
              </a:pathLst>
            </a:custGeom>
            <a:solidFill>
              <a:srgbClr val="E7E5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0" name="iṡļiḓé"/>
            <p:cNvSpPr/>
            <p:nvPr/>
          </p:nvSpPr>
          <p:spPr bwMode="auto">
            <a:xfrm>
              <a:off x="4183063" y="2195513"/>
              <a:ext cx="1460500" cy="1462088"/>
            </a:xfrm>
            <a:custGeom>
              <a:avLst/>
              <a:gdLst>
                <a:gd name="T0" fmla="*/ 1054 w 1058"/>
                <a:gd name="T1" fmla="*/ 538 h 1059"/>
                <a:gd name="T2" fmla="*/ 520 w 1058"/>
                <a:gd name="T3" fmla="*/ 1054 h 1059"/>
                <a:gd name="T4" fmla="*/ 4 w 1058"/>
                <a:gd name="T5" fmla="*/ 521 h 1059"/>
                <a:gd name="T6" fmla="*/ 538 w 1058"/>
                <a:gd name="T7" fmla="*/ 5 h 1059"/>
                <a:gd name="T8" fmla="*/ 1054 w 1058"/>
                <a:gd name="T9" fmla="*/ 538 h 1059"/>
              </a:gdLst>
              <a:ahLst/>
              <a:cxnLst>
                <a:cxn ang="0">
                  <a:pos x="T0" y="T1"/>
                </a:cxn>
                <a:cxn ang="0">
                  <a:pos x="T2" y="T3"/>
                </a:cxn>
                <a:cxn ang="0">
                  <a:pos x="T4" y="T5"/>
                </a:cxn>
                <a:cxn ang="0">
                  <a:pos x="T6" y="T7"/>
                </a:cxn>
                <a:cxn ang="0">
                  <a:pos x="T8" y="T9"/>
                </a:cxn>
              </a:cxnLst>
              <a:rect l="0" t="0" r="r" b="b"/>
              <a:pathLst>
                <a:path w="1058" h="1059">
                  <a:moveTo>
                    <a:pt x="1054" y="538"/>
                  </a:moveTo>
                  <a:cubicBezTo>
                    <a:pt x="1049" y="828"/>
                    <a:pt x="810" y="1059"/>
                    <a:pt x="520" y="1054"/>
                  </a:cubicBezTo>
                  <a:cubicBezTo>
                    <a:pt x="231" y="1050"/>
                    <a:pt x="0" y="811"/>
                    <a:pt x="4" y="521"/>
                  </a:cubicBezTo>
                  <a:cubicBezTo>
                    <a:pt x="9" y="231"/>
                    <a:pt x="248" y="0"/>
                    <a:pt x="538" y="5"/>
                  </a:cubicBezTo>
                  <a:cubicBezTo>
                    <a:pt x="827" y="10"/>
                    <a:pt x="1058" y="249"/>
                    <a:pt x="1054" y="538"/>
                  </a:cubicBezTo>
                </a:path>
              </a:pathLst>
            </a:custGeom>
            <a:solidFill>
              <a:srgbClr val="1A00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1" name="îṡ1iḋê"/>
            <p:cNvSpPr/>
            <p:nvPr/>
          </p:nvSpPr>
          <p:spPr bwMode="auto">
            <a:xfrm>
              <a:off x="4329113" y="2341563"/>
              <a:ext cx="1168400" cy="1169988"/>
            </a:xfrm>
            <a:custGeom>
              <a:avLst/>
              <a:gdLst>
                <a:gd name="T0" fmla="*/ 843 w 846"/>
                <a:gd name="T1" fmla="*/ 431 h 847"/>
                <a:gd name="T2" fmla="*/ 416 w 846"/>
                <a:gd name="T3" fmla="*/ 843 h 847"/>
                <a:gd name="T4" fmla="*/ 3 w 846"/>
                <a:gd name="T5" fmla="*/ 417 h 847"/>
                <a:gd name="T6" fmla="*/ 430 w 846"/>
                <a:gd name="T7" fmla="*/ 4 h 847"/>
                <a:gd name="T8" fmla="*/ 843 w 846"/>
                <a:gd name="T9" fmla="*/ 431 h 847"/>
              </a:gdLst>
              <a:ahLst/>
              <a:cxnLst>
                <a:cxn ang="0">
                  <a:pos x="T0" y="T1"/>
                </a:cxn>
                <a:cxn ang="0">
                  <a:pos x="T2" y="T3"/>
                </a:cxn>
                <a:cxn ang="0">
                  <a:pos x="T4" y="T5"/>
                </a:cxn>
                <a:cxn ang="0">
                  <a:pos x="T6" y="T7"/>
                </a:cxn>
                <a:cxn ang="0">
                  <a:pos x="T8" y="T9"/>
                </a:cxn>
              </a:cxnLst>
              <a:rect l="0" t="0" r="r" b="b"/>
              <a:pathLst>
                <a:path w="846" h="847">
                  <a:moveTo>
                    <a:pt x="843" y="431"/>
                  </a:moveTo>
                  <a:cubicBezTo>
                    <a:pt x="839" y="662"/>
                    <a:pt x="648" y="847"/>
                    <a:pt x="416" y="843"/>
                  </a:cubicBezTo>
                  <a:cubicBezTo>
                    <a:pt x="184" y="839"/>
                    <a:pt x="0" y="649"/>
                    <a:pt x="3" y="417"/>
                  </a:cubicBezTo>
                  <a:cubicBezTo>
                    <a:pt x="7" y="185"/>
                    <a:pt x="198" y="0"/>
                    <a:pt x="430" y="4"/>
                  </a:cubicBezTo>
                  <a:cubicBezTo>
                    <a:pt x="662" y="8"/>
                    <a:pt x="846" y="199"/>
                    <a:pt x="843" y="431"/>
                  </a:cubicBezTo>
                </a:path>
              </a:pathLst>
            </a:custGeom>
            <a:solidFill>
              <a:srgbClr val="EC1B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2" name="iSľíḑe"/>
            <p:cNvSpPr/>
            <p:nvPr/>
          </p:nvSpPr>
          <p:spPr bwMode="auto">
            <a:xfrm>
              <a:off x="4530725" y="2543176"/>
              <a:ext cx="765175" cy="766763"/>
            </a:xfrm>
            <a:custGeom>
              <a:avLst/>
              <a:gdLst>
                <a:gd name="T0" fmla="*/ 552 w 554"/>
                <a:gd name="T1" fmla="*/ 282 h 555"/>
                <a:gd name="T2" fmla="*/ 272 w 554"/>
                <a:gd name="T3" fmla="*/ 552 h 555"/>
                <a:gd name="T4" fmla="*/ 2 w 554"/>
                <a:gd name="T5" fmla="*/ 273 h 555"/>
                <a:gd name="T6" fmla="*/ 281 w 554"/>
                <a:gd name="T7" fmla="*/ 3 h 555"/>
                <a:gd name="T8" fmla="*/ 552 w 554"/>
                <a:gd name="T9" fmla="*/ 282 h 555"/>
              </a:gdLst>
              <a:ahLst/>
              <a:cxnLst>
                <a:cxn ang="0">
                  <a:pos x="T0" y="T1"/>
                </a:cxn>
                <a:cxn ang="0">
                  <a:pos x="T2" y="T3"/>
                </a:cxn>
                <a:cxn ang="0">
                  <a:pos x="T4" y="T5"/>
                </a:cxn>
                <a:cxn ang="0">
                  <a:pos x="T6" y="T7"/>
                </a:cxn>
                <a:cxn ang="0">
                  <a:pos x="T8" y="T9"/>
                </a:cxn>
              </a:cxnLst>
              <a:rect l="0" t="0" r="r" b="b"/>
              <a:pathLst>
                <a:path w="554" h="555">
                  <a:moveTo>
                    <a:pt x="552" y="282"/>
                  </a:moveTo>
                  <a:cubicBezTo>
                    <a:pt x="549" y="434"/>
                    <a:pt x="424" y="555"/>
                    <a:pt x="272" y="552"/>
                  </a:cubicBezTo>
                  <a:cubicBezTo>
                    <a:pt x="121" y="550"/>
                    <a:pt x="0" y="425"/>
                    <a:pt x="2" y="273"/>
                  </a:cubicBezTo>
                  <a:cubicBezTo>
                    <a:pt x="5" y="121"/>
                    <a:pt x="130" y="0"/>
                    <a:pt x="281" y="3"/>
                  </a:cubicBezTo>
                  <a:cubicBezTo>
                    <a:pt x="433" y="5"/>
                    <a:pt x="554" y="130"/>
                    <a:pt x="552" y="282"/>
                  </a:cubicBezTo>
                </a:path>
              </a:pathLst>
            </a:custGeom>
            <a:solidFill>
              <a:srgbClr val="E7E5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3" name="ïSḷíḑe"/>
            <p:cNvSpPr/>
            <p:nvPr/>
          </p:nvSpPr>
          <p:spPr bwMode="auto">
            <a:xfrm>
              <a:off x="4721225" y="2733676"/>
              <a:ext cx="384175" cy="385763"/>
            </a:xfrm>
            <a:custGeom>
              <a:avLst/>
              <a:gdLst>
                <a:gd name="T0" fmla="*/ 277 w 278"/>
                <a:gd name="T1" fmla="*/ 142 h 279"/>
                <a:gd name="T2" fmla="*/ 137 w 278"/>
                <a:gd name="T3" fmla="*/ 278 h 279"/>
                <a:gd name="T4" fmla="*/ 1 w 278"/>
                <a:gd name="T5" fmla="*/ 137 h 279"/>
                <a:gd name="T6" fmla="*/ 141 w 278"/>
                <a:gd name="T7" fmla="*/ 2 h 279"/>
                <a:gd name="T8" fmla="*/ 277 w 278"/>
                <a:gd name="T9" fmla="*/ 142 h 279"/>
              </a:gdLst>
              <a:ahLst/>
              <a:cxnLst>
                <a:cxn ang="0">
                  <a:pos x="T0" y="T1"/>
                </a:cxn>
                <a:cxn ang="0">
                  <a:pos x="T2" y="T3"/>
                </a:cxn>
                <a:cxn ang="0">
                  <a:pos x="T4" y="T5"/>
                </a:cxn>
                <a:cxn ang="0">
                  <a:pos x="T6" y="T7"/>
                </a:cxn>
                <a:cxn ang="0">
                  <a:pos x="T8" y="T9"/>
                </a:cxn>
              </a:cxnLst>
              <a:rect l="0" t="0" r="r" b="b"/>
              <a:pathLst>
                <a:path w="278" h="279">
                  <a:moveTo>
                    <a:pt x="277" y="142"/>
                  </a:moveTo>
                  <a:cubicBezTo>
                    <a:pt x="276" y="218"/>
                    <a:pt x="213" y="279"/>
                    <a:pt x="137" y="278"/>
                  </a:cubicBezTo>
                  <a:cubicBezTo>
                    <a:pt x="60" y="276"/>
                    <a:pt x="0" y="214"/>
                    <a:pt x="1" y="137"/>
                  </a:cubicBezTo>
                  <a:cubicBezTo>
                    <a:pt x="2" y="61"/>
                    <a:pt x="65" y="0"/>
                    <a:pt x="141" y="2"/>
                  </a:cubicBezTo>
                  <a:cubicBezTo>
                    <a:pt x="217" y="3"/>
                    <a:pt x="278" y="66"/>
                    <a:pt x="277" y="142"/>
                  </a:cubicBezTo>
                </a:path>
              </a:pathLst>
            </a:custGeom>
            <a:solidFill>
              <a:srgbClr val="E84E1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4" name="îŝlïḍè"/>
            <p:cNvSpPr/>
            <p:nvPr/>
          </p:nvSpPr>
          <p:spPr bwMode="auto">
            <a:xfrm>
              <a:off x="4100513" y="3516313"/>
              <a:ext cx="193675" cy="196850"/>
            </a:xfrm>
            <a:custGeom>
              <a:avLst/>
              <a:gdLst>
                <a:gd name="T0" fmla="*/ 107 w 141"/>
                <a:gd name="T1" fmla="*/ 0 h 142"/>
                <a:gd name="T2" fmla="*/ 0 w 141"/>
                <a:gd name="T3" fmla="*/ 107 h 142"/>
                <a:gd name="T4" fmla="*/ 34 w 141"/>
                <a:gd name="T5" fmla="*/ 142 h 142"/>
                <a:gd name="T6" fmla="*/ 141 w 141"/>
                <a:gd name="T7" fmla="*/ 35 h 142"/>
                <a:gd name="T8" fmla="*/ 107 w 141"/>
                <a:gd name="T9" fmla="*/ 0 h 142"/>
              </a:gdLst>
              <a:ahLst/>
              <a:cxnLst>
                <a:cxn ang="0">
                  <a:pos x="T0" y="T1"/>
                </a:cxn>
                <a:cxn ang="0">
                  <a:pos x="T2" y="T3"/>
                </a:cxn>
                <a:cxn ang="0">
                  <a:pos x="T4" y="T5"/>
                </a:cxn>
                <a:cxn ang="0">
                  <a:pos x="T6" y="T7"/>
                </a:cxn>
                <a:cxn ang="0">
                  <a:pos x="T8" y="T9"/>
                </a:cxn>
              </a:cxnLst>
              <a:rect l="0" t="0" r="r" b="b"/>
              <a:pathLst>
                <a:path w="141" h="142">
                  <a:moveTo>
                    <a:pt x="107" y="0"/>
                  </a:moveTo>
                  <a:cubicBezTo>
                    <a:pt x="0" y="107"/>
                    <a:pt x="0" y="107"/>
                    <a:pt x="0" y="107"/>
                  </a:cubicBezTo>
                  <a:cubicBezTo>
                    <a:pt x="11" y="119"/>
                    <a:pt x="22" y="131"/>
                    <a:pt x="34" y="142"/>
                  </a:cubicBezTo>
                  <a:cubicBezTo>
                    <a:pt x="141" y="35"/>
                    <a:pt x="141" y="35"/>
                    <a:pt x="141" y="35"/>
                  </a:cubicBezTo>
                  <a:cubicBezTo>
                    <a:pt x="129" y="24"/>
                    <a:pt x="118" y="12"/>
                    <a:pt x="107" y="0"/>
                  </a:cubicBezTo>
                </a:path>
              </a:pathLst>
            </a:custGeom>
            <a:solidFill>
              <a:srgbClr val="841C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5" name="íSḻïḑê"/>
            <p:cNvSpPr/>
            <p:nvPr/>
          </p:nvSpPr>
          <p:spPr bwMode="auto">
            <a:xfrm>
              <a:off x="4248150" y="3400426"/>
              <a:ext cx="163512" cy="165100"/>
            </a:xfrm>
            <a:custGeom>
              <a:avLst/>
              <a:gdLst>
                <a:gd name="T0" fmla="*/ 85 w 119"/>
                <a:gd name="T1" fmla="*/ 0 h 119"/>
                <a:gd name="T2" fmla="*/ 0 w 119"/>
                <a:gd name="T3" fmla="*/ 84 h 119"/>
                <a:gd name="T4" fmla="*/ 34 w 119"/>
                <a:gd name="T5" fmla="*/ 119 h 119"/>
                <a:gd name="T6" fmla="*/ 119 w 119"/>
                <a:gd name="T7" fmla="*/ 35 h 119"/>
                <a:gd name="T8" fmla="*/ 85 w 119"/>
                <a:gd name="T9" fmla="*/ 0 h 119"/>
              </a:gdLst>
              <a:ahLst/>
              <a:cxnLst>
                <a:cxn ang="0">
                  <a:pos x="T0" y="T1"/>
                </a:cxn>
                <a:cxn ang="0">
                  <a:pos x="T2" y="T3"/>
                </a:cxn>
                <a:cxn ang="0">
                  <a:pos x="T4" y="T5"/>
                </a:cxn>
                <a:cxn ang="0">
                  <a:pos x="T6" y="T7"/>
                </a:cxn>
                <a:cxn ang="0">
                  <a:pos x="T8" y="T9"/>
                </a:cxn>
              </a:cxnLst>
              <a:rect l="0" t="0" r="r" b="b"/>
              <a:pathLst>
                <a:path w="119" h="119">
                  <a:moveTo>
                    <a:pt x="85" y="0"/>
                  </a:moveTo>
                  <a:cubicBezTo>
                    <a:pt x="0" y="84"/>
                    <a:pt x="0" y="84"/>
                    <a:pt x="0" y="84"/>
                  </a:cubicBezTo>
                  <a:cubicBezTo>
                    <a:pt x="11" y="96"/>
                    <a:pt x="22" y="108"/>
                    <a:pt x="34" y="119"/>
                  </a:cubicBezTo>
                  <a:cubicBezTo>
                    <a:pt x="119" y="35"/>
                    <a:pt x="119" y="35"/>
                    <a:pt x="119" y="35"/>
                  </a:cubicBezTo>
                  <a:cubicBezTo>
                    <a:pt x="107" y="24"/>
                    <a:pt x="96" y="12"/>
                    <a:pt x="85" y="0"/>
                  </a:cubicBezTo>
                </a:path>
              </a:pathLst>
            </a:custGeom>
            <a:solidFill>
              <a:srgbClr val="8281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6" name="iṣḷíďe"/>
            <p:cNvSpPr/>
            <p:nvPr/>
          </p:nvSpPr>
          <p:spPr bwMode="auto">
            <a:xfrm>
              <a:off x="4365625" y="3298826"/>
              <a:ext cx="149225" cy="150813"/>
            </a:xfrm>
            <a:custGeom>
              <a:avLst/>
              <a:gdLst>
                <a:gd name="T0" fmla="*/ 75 w 108"/>
                <a:gd name="T1" fmla="*/ 0 h 109"/>
                <a:gd name="T2" fmla="*/ 0 w 108"/>
                <a:gd name="T3" fmla="*/ 74 h 109"/>
                <a:gd name="T4" fmla="*/ 34 w 108"/>
                <a:gd name="T5" fmla="*/ 109 h 109"/>
                <a:gd name="T6" fmla="*/ 108 w 108"/>
                <a:gd name="T7" fmla="*/ 35 h 109"/>
                <a:gd name="T8" fmla="*/ 75 w 108"/>
                <a:gd name="T9" fmla="*/ 0 h 109"/>
              </a:gdLst>
              <a:ahLst/>
              <a:cxnLst>
                <a:cxn ang="0">
                  <a:pos x="T0" y="T1"/>
                </a:cxn>
                <a:cxn ang="0">
                  <a:pos x="T2" y="T3"/>
                </a:cxn>
                <a:cxn ang="0">
                  <a:pos x="T4" y="T5"/>
                </a:cxn>
                <a:cxn ang="0">
                  <a:pos x="T6" y="T7"/>
                </a:cxn>
                <a:cxn ang="0">
                  <a:pos x="T8" y="T9"/>
                </a:cxn>
              </a:cxnLst>
              <a:rect l="0" t="0" r="r" b="b"/>
              <a:pathLst>
                <a:path w="108" h="109">
                  <a:moveTo>
                    <a:pt x="75" y="0"/>
                  </a:moveTo>
                  <a:cubicBezTo>
                    <a:pt x="0" y="74"/>
                    <a:pt x="0" y="74"/>
                    <a:pt x="0" y="74"/>
                  </a:cubicBezTo>
                  <a:cubicBezTo>
                    <a:pt x="11" y="86"/>
                    <a:pt x="22" y="98"/>
                    <a:pt x="34" y="109"/>
                  </a:cubicBezTo>
                  <a:cubicBezTo>
                    <a:pt x="108" y="35"/>
                    <a:pt x="108" y="35"/>
                    <a:pt x="108" y="35"/>
                  </a:cubicBezTo>
                  <a:cubicBezTo>
                    <a:pt x="96" y="24"/>
                    <a:pt x="85" y="12"/>
                    <a:pt x="75" y="0"/>
                  </a:cubicBezTo>
                </a:path>
              </a:pathLst>
            </a:custGeom>
            <a:solidFill>
              <a:srgbClr val="1C0F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7" name="iṥľíḍê"/>
            <p:cNvSpPr/>
            <p:nvPr/>
          </p:nvSpPr>
          <p:spPr bwMode="auto">
            <a:xfrm>
              <a:off x="4468813" y="3155951"/>
              <a:ext cx="187325" cy="190500"/>
            </a:xfrm>
            <a:custGeom>
              <a:avLst/>
              <a:gdLst>
                <a:gd name="T0" fmla="*/ 103 w 136"/>
                <a:gd name="T1" fmla="*/ 0 h 138"/>
                <a:gd name="T2" fmla="*/ 0 w 136"/>
                <a:gd name="T3" fmla="*/ 103 h 138"/>
                <a:gd name="T4" fmla="*/ 33 w 136"/>
                <a:gd name="T5" fmla="*/ 138 h 138"/>
                <a:gd name="T6" fmla="*/ 136 w 136"/>
                <a:gd name="T7" fmla="*/ 36 h 138"/>
                <a:gd name="T8" fmla="*/ 103 w 136"/>
                <a:gd name="T9" fmla="*/ 0 h 138"/>
              </a:gdLst>
              <a:ahLst/>
              <a:cxnLst>
                <a:cxn ang="0">
                  <a:pos x="T0" y="T1"/>
                </a:cxn>
                <a:cxn ang="0">
                  <a:pos x="T2" y="T3"/>
                </a:cxn>
                <a:cxn ang="0">
                  <a:pos x="T4" y="T5"/>
                </a:cxn>
                <a:cxn ang="0">
                  <a:pos x="T6" y="T7"/>
                </a:cxn>
                <a:cxn ang="0">
                  <a:pos x="T8" y="T9"/>
                </a:cxn>
              </a:cxnLst>
              <a:rect l="0" t="0" r="r" b="b"/>
              <a:pathLst>
                <a:path w="136" h="138">
                  <a:moveTo>
                    <a:pt x="103" y="0"/>
                  </a:moveTo>
                  <a:cubicBezTo>
                    <a:pt x="0" y="103"/>
                    <a:pt x="0" y="103"/>
                    <a:pt x="0" y="103"/>
                  </a:cubicBezTo>
                  <a:cubicBezTo>
                    <a:pt x="10" y="115"/>
                    <a:pt x="21" y="127"/>
                    <a:pt x="33" y="138"/>
                  </a:cubicBezTo>
                  <a:cubicBezTo>
                    <a:pt x="136" y="36"/>
                    <a:pt x="136" y="36"/>
                    <a:pt x="136" y="36"/>
                  </a:cubicBezTo>
                  <a:cubicBezTo>
                    <a:pt x="124" y="25"/>
                    <a:pt x="113" y="13"/>
                    <a:pt x="103" y="0"/>
                  </a:cubicBezTo>
                </a:path>
              </a:pathLst>
            </a:custGeom>
            <a:solidFill>
              <a:srgbClr val="841C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8" name="islíďê"/>
            <p:cNvSpPr/>
            <p:nvPr/>
          </p:nvSpPr>
          <p:spPr bwMode="auto">
            <a:xfrm>
              <a:off x="4610100" y="3021013"/>
              <a:ext cx="180975" cy="184150"/>
            </a:xfrm>
            <a:custGeom>
              <a:avLst/>
              <a:gdLst>
                <a:gd name="T0" fmla="*/ 99 w 130"/>
                <a:gd name="T1" fmla="*/ 0 h 134"/>
                <a:gd name="T2" fmla="*/ 0 w 130"/>
                <a:gd name="T3" fmla="*/ 98 h 134"/>
                <a:gd name="T4" fmla="*/ 33 w 130"/>
                <a:gd name="T5" fmla="*/ 134 h 134"/>
                <a:gd name="T6" fmla="*/ 130 w 130"/>
                <a:gd name="T7" fmla="*/ 37 h 134"/>
                <a:gd name="T8" fmla="*/ 99 w 130"/>
                <a:gd name="T9" fmla="*/ 0 h 134"/>
              </a:gdLst>
              <a:ahLst/>
              <a:cxnLst>
                <a:cxn ang="0">
                  <a:pos x="T0" y="T1"/>
                </a:cxn>
                <a:cxn ang="0">
                  <a:pos x="T2" y="T3"/>
                </a:cxn>
                <a:cxn ang="0">
                  <a:pos x="T4" y="T5"/>
                </a:cxn>
                <a:cxn ang="0">
                  <a:pos x="T6" y="T7"/>
                </a:cxn>
                <a:cxn ang="0">
                  <a:pos x="T8" y="T9"/>
                </a:cxn>
              </a:cxnLst>
              <a:rect l="0" t="0" r="r" b="b"/>
              <a:pathLst>
                <a:path w="130" h="134">
                  <a:moveTo>
                    <a:pt x="99" y="0"/>
                  </a:moveTo>
                  <a:cubicBezTo>
                    <a:pt x="0" y="98"/>
                    <a:pt x="0" y="98"/>
                    <a:pt x="0" y="98"/>
                  </a:cubicBezTo>
                  <a:cubicBezTo>
                    <a:pt x="10" y="111"/>
                    <a:pt x="21" y="123"/>
                    <a:pt x="33" y="134"/>
                  </a:cubicBezTo>
                  <a:cubicBezTo>
                    <a:pt x="130" y="37"/>
                    <a:pt x="130" y="37"/>
                    <a:pt x="130" y="37"/>
                  </a:cubicBezTo>
                  <a:cubicBezTo>
                    <a:pt x="118" y="27"/>
                    <a:pt x="107" y="14"/>
                    <a:pt x="99" y="0"/>
                  </a:cubicBezTo>
                </a:path>
              </a:pathLst>
            </a:custGeom>
            <a:solidFill>
              <a:srgbClr val="8281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9" name="îṧḷíḋe"/>
            <p:cNvSpPr/>
            <p:nvPr/>
          </p:nvSpPr>
          <p:spPr bwMode="auto">
            <a:xfrm>
              <a:off x="4748213" y="2903538"/>
              <a:ext cx="165100" cy="168275"/>
            </a:xfrm>
            <a:custGeom>
              <a:avLst/>
              <a:gdLst>
                <a:gd name="T0" fmla="*/ 85 w 120"/>
                <a:gd name="T1" fmla="*/ 0 h 122"/>
                <a:gd name="T2" fmla="*/ 0 w 120"/>
                <a:gd name="T3" fmla="*/ 85 h 122"/>
                <a:gd name="T4" fmla="*/ 31 w 120"/>
                <a:gd name="T5" fmla="*/ 122 h 122"/>
                <a:gd name="T6" fmla="*/ 120 w 120"/>
                <a:gd name="T7" fmla="*/ 34 h 122"/>
                <a:gd name="T8" fmla="*/ 85 w 120"/>
                <a:gd name="T9" fmla="*/ 0 h 122"/>
              </a:gdLst>
              <a:ahLst/>
              <a:cxnLst>
                <a:cxn ang="0">
                  <a:pos x="T0" y="T1"/>
                </a:cxn>
                <a:cxn ang="0">
                  <a:pos x="T2" y="T3"/>
                </a:cxn>
                <a:cxn ang="0">
                  <a:pos x="T4" y="T5"/>
                </a:cxn>
                <a:cxn ang="0">
                  <a:pos x="T6" y="T7"/>
                </a:cxn>
                <a:cxn ang="0">
                  <a:pos x="T8" y="T9"/>
                </a:cxn>
              </a:cxnLst>
              <a:rect l="0" t="0" r="r" b="b"/>
              <a:pathLst>
                <a:path w="120" h="122">
                  <a:moveTo>
                    <a:pt x="85" y="0"/>
                  </a:moveTo>
                  <a:cubicBezTo>
                    <a:pt x="0" y="85"/>
                    <a:pt x="0" y="85"/>
                    <a:pt x="0" y="85"/>
                  </a:cubicBezTo>
                  <a:cubicBezTo>
                    <a:pt x="8" y="99"/>
                    <a:pt x="19" y="112"/>
                    <a:pt x="31" y="122"/>
                  </a:cubicBezTo>
                  <a:cubicBezTo>
                    <a:pt x="120" y="34"/>
                    <a:pt x="120" y="34"/>
                    <a:pt x="120" y="34"/>
                  </a:cubicBezTo>
                  <a:cubicBezTo>
                    <a:pt x="85" y="0"/>
                    <a:pt x="85" y="0"/>
                    <a:pt x="85" y="0"/>
                  </a:cubicBezTo>
                </a:path>
              </a:pathLst>
            </a:custGeom>
            <a:solidFill>
              <a:srgbClr val="82351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0" name="íšḻïďe"/>
            <p:cNvSpPr/>
            <p:nvPr/>
          </p:nvSpPr>
          <p:spPr bwMode="auto">
            <a:xfrm>
              <a:off x="3636963" y="2906713"/>
              <a:ext cx="1206500" cy="442913"/>
            </a:xfrm>
            <a:custGeom>
              <a:avLst/>
              <a:gdLst>
                <a:gd name="T0" fmla="*/ 747 w 760"/>
                <a:gd name="T1" fmla="*/ 0 h 279"/>
                <a:gd name="T2" fmla="*/ 0 w 760"/>
                <a:gd name="T3" fmla="*/ 238 h 279"/>
                <a:gd name="T4" fmla="*/ 13 w 760"/>
                <a:gd name="T5" fmla="*/ 279 h 279"/>
                <a:gd name="T6" fmla="*/ 760 w 760"/>
                <a:gd name="T7" fmla="*/ 40 h 279"/>
                <a:gd name="T8" fmla="*/ 747 w 760"/>
                <a:gd name="T9" fmla="*/ 0 h 279"/>
              </a:gdLst>
              <a:ahLst/>
              <a:cxnLst>
                <a:cxn ang="0">
                  <a:pos x="T0" y="T1"/>
                </a:cxn>
                <a:cxn ang="0">
                  <a:pos x="T2" y="T3"/>
                </a:cxn>
                <a:cxn ang="0">
                  <a:pos x="T4" y="T5"/>
                </a:cxn>
                <a:cxn ang="0">
                  <a:pos x="T6" y="T7"/>
                </a:cxn>
                <a:cxn ang="0">
                  <a:pos x="T8" y="T9"/>
                </a:cxn>
              </a:cxnLst>
              <a:rect l="0" t="0" r="r" b="b"/>
              <a:pathLst>
                <a:path w="760" h="279">
                  <a:moveTo>
                    <a:pt x="747" y="0"/>
                  </a:moveTo>
                  <a:lnTo>
                    <a:pt x="0" y="238"/>
                  </a:lnTo>
                  <a:lnTo>
                    <a:pt x="13" y="279"/>
                  </a:lnTo>
                  <a:lnTo>
                    <a:pt x="760" y="40"/>
                  </a:lnTo>
                  <a:lnTo>
                    <a:pt x="747"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1" name="ïṡļîḋe"/>
            <p:cNvSpPr/>
            <p:nvPr/>
          </p:nvSpPr>
          <p:spPr bwMode="auto">
            <a:xfrm>
              <a:off x="4602163" y="2833688"/>
              <a:ext cx="379412" cy="323850"/>
            </a:xfrm>
            <a:custGeom>
              <a:avLst/>
              <a:gdLst>
                <a:gd name="T0" fmla="*/ 239 w 239"/>
                <a:gd name="T1" fmla="*/ 30 h 204"/>
                <a:gd name="T2" fmla="*/ 65 w 239"/>
                <a:gd name="T3" fmla="*/ 204 h 204"/>
                <a:gd name="T4" fmla="*/ 89 w 239"/>
                <a:gd name="T5" fmla="*/ 84 h 204"/>
                <a:gd name="T6" fmla="*/ 0 w 239"/>
                <a:gd name="T7" fmla="*/ 0 h 204"/>
                <a:gd name="T8" fmla="*/ 239 w 239"/>
                <a:gd name="T9" fmla="*/ 30 h 204"/>
              </a:gdLst>
              <a:ahLst/>
              <a:cxnLst>
                <a:cxn ang="0">
                  <a:pos x="T0" y="T1"/>
                </a:cxn>
                <a:cxn ang="0">
                  <a:pos x="T2" y="T3"/>
                </a:cxn>
                <a:cxn ang="0">
                  <a:pos x="T4" y="T5"/>
                </a:cxn>
                <a:cxn ang="0">
                  <a:pos x="T6" y="T7"/>
                </a:cxn>
                <a:cxn ang="0">
                  <a:pos x="T8" y="T9"/>
                </a:cxn>
              </a:cxnLst>
              <a:rect l="0" t="0" r="r" b="b"/>
              <a:pathLst>
                <a:path w="239" h="204">
                  <a:moveTo>
                    <a:pt x="239" y="30"/>
                  </a:moveTo>
                  <a:lnTo>
                    <a:pt x="65" y="204"/>
                  </a:lnTo>
                  <a:lnTo>
                    <a:pt x="89" y="84"/>
                  </a:lnTo>
                  <a:lnTo>
                    <a:pt x="0" y="0"/>
                  </a:lnTo>
                  <a:lnTo>
                    <a:pt x="239" y="30"/>
                  </a:lnTo>
                  <a:close/>
                </a:path>
              </a:pathLst>
            </a:custGeom>
            <a:solidFill>
              <a:srgbClr val="FFBF0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2" name="îṣ1îḋe"/>
            <p:cNvSpPr/>
            <p:nvPr/>
          </p:nvSpPr>
          <p:spPr bwMode="auto">
            <a:xfrm>
              <a:off x="3448050" y="3163888"/>
              <a:ext cx="315912" cy="363538"/>
            </a:xfrm>
            <a:custGeom>
              <a:avLst/>
              <a:gdLst>
                <a:gd name="T0" fmla="*/ 73 w 199"/>
                <a:gd name="T1" fmla="*/ 0 h 229"/>
                <a:gd name="T2" fmla="*/ 0 w 199"/>
                <a:gd name="T3" fmla="*/ 24 h 229"/>
                <a:gd name="T4" fmla="*/ 126 w 199"/>
                <a:gd name="T5" fmla="*/ 97 h 229"/>
                <a:gd name="T6" fmla="*/ 65 w 199"/>
                <a:gd name="T7" fmla="*/ 229 h 229"/>
                <a:gd name="T8" fmla="*/ 139 w 199"/>
                <a:gd name="T9" fmla="*/ 206 h 229"/>
                <a:gd name="T10" fmla="*/ 199 w 199"/>
                <a:gd name="T11" fmla="*/ 73 h 229"/>
                <a:gd name="T12" fmla="*/ 73 w 199"/>
                <a:gd name="T13" fmla="*/ 0 h 229"/>
              </a:gdLst>
              <a:ahLst/>
              <a:cxnLst>
                <a:cxn ang="0">
                  <a:pos x="T0" y="T1"/>
                </a:cxn>
                <a:cxn ang="0">
                  <a:pos x="T2" y="T3"/>
                </a:cxn>
                <a:cxn ang="0">
                  <a:pos x="T4" y="T5"/>
                </a:cxn>
                <a:cxn ang="0">
                  <a:pos x="T6" y="T7"/>
                </a:cxn>
                <a:cxn ang="0">
                  <a:pos x="T8" y="T9"/>
                </a:cxn>
                <a:cxn ang="0">
                  <a:pos x="T10" y="T11"/>
                </a:cxn>
                <a:cxn ang="0">
                  <a:pos x="T12" y="T13"/>
                </a:cxn>
              </a:cxnLst>
              <a:rect l="0" t="0" r="r" b="b"/>
              <a:pathLst>
                <a:path w="199" h="229">
                  <a:moveTo>
                    <a:pt x="73" y="0"/>
                  </a:moveTo>
                  <a:lnTo>
                    <a:pt x="0" y="24"/>
                  </a:lnTo>
                  <a:lnTo>
                    <a:pt x="126" y="97"/>
                  </a:lnTo>
                  <a:lnTo>
                    <a:pt x="65" y="229"/>
                  </a:lnTo>
                  <a:lnTo>
                    <a:pt x="139" y="206"/>
                  </a:lnTo>
                  <a:lnTo>
                    <a:pt x="199" y="73"/>
                  </a:lnTo>
                  <a:lnTo>
                    <a:pt x="73" y="0"/>
                  </a:lnTo>
                  <a:close/>
                </a:path>
              </a:pathLst>
            </a:custGeom>
            <a:solidFill>
              <a:srgbClr val="E7E5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3" name="îśľíḓè"/>
            <p:cNvSpPr/>
            <p:nvPr/>
          </p:nvSpPr>
          <p:spPr bwMode="auto">
            <a:xfrm>
              <a:off x="3300413" y="3211513"/>
              <a:ext cx="315912" cy="363538"/>
            </a:xfrm>
            <a:custGeom>
              <a:avLst/>
              <a:gdLst>
                <a:gd name="T0" fmla="*/ 73 w 199"/>
                <a:gd name="T1" fmla="*/ 0 h 229"/>
                <a:gd name="T2" fmla="*/ 0 w 199"/>
                <a:gd name="T3" fmla="*/ 23 h 229"/>
                <a:gd name="T4" fmla="*/ 125 w 199"/>
                <a:gd name="T5" fmla="*/ 96 h 229"/>
                <a:gd name="T6" fmla="*/ 65 w 199"/>
                <a:gd name="T7" fmla="*/ 229 h 229"/>
                <a:gd name="T8" fmla="*/ 138 w 199"/>
                <a:gd name="T9" fmla="*/ 205 h 229"/>
                <a:gd name="T10" fmla="*/ 199 w 199"/>
                <a:gd name="T11" fmla="*/ 73 h 229"/>
                <a:gd name="T12" fmla="*/ 73 w 199"/>
                <a:gd name="T13" fmla="*/ 0 h 229"/>
              </a:gdLst>
              <a:ahLst/>
              <a:cxnLst>
                <a:cxn ang="0">
                  <a:pos x="T0" y="T1"/>
                </a:cxn>
                <a:cxn ang="0">
                  <a:pos x="T2" y="T3"/>
                </a:cxn>
                <a:cxn ang="0">
                  <a:pos x="T4" y="T5"/>
                </a:cxn>
                <a:cxn ang="0">
                  <a:pos x="T6" y="T7"/>
                </a:cxn>
                <a:cxn ang="0">
                  <a:pos x="T8" y="T9"/>
                </a:cxn>
                <a:cxn ang="0">
                  <a:pos x="T10" y="T11"/>
                </a:cxn>
                <a:cxn ang="0">
                  <a:pos x="T12" y="T13"/>
                </a:cxn>
              </a:cxnLst>
              <a:rect l="0" t="0" r="r" b="b"/>
              <a:pathLst>
                <a:path w="199" h="229">
                  <a:moveTo>
                    <a:pt x="73" y="0"/>
                  </a:moveTo>
                  <a:lnTo>
                    <a:pt x="0" y="23"/>
                  </a:lnTo>
                  <a:lnTo>
                    <a:pt x="125" y="96"/>
                  </a:lnTo>
                  <a:lnTo>
                    <a:pt x="65" y="229"/>
                  </a:lnTo>
                  <a:lnTo>
                    <a:pt x="138" y="205"/>
                  </a:lnTo>
                  <a:lnTo>
                    <a:pt x="199" y="73"/>
                  </a:lnTo>
                  <a:lnTo>
                    <a:pt x="73" y="0"/>
                  </a:lnTo>
                  <a:close/>
                </a:path>
              </a:pathLst>
            </a:custGeom>
            <a:solidFill>
              <a:srgbClr val="E7E5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4" name="iş1idé"/>
            <p:cNvSpPr/>
            <p:nvPr/>
          </p:nvSpPr>
          <p:spPr bwMode="auto">
            <a:xfrm>
              <a:off x="4171950" y="1573213"/>
              <a:ext cx="2362200" cy="468313"/>
            </a:xfrm>
            <a:custGeom>
              <a:avLst/>
              <a:gdLst>
                <a:gd name="T0" fmla="*/ 96 w 1711"/>
                <a:gd name="T1" fmla="*/ 0 h 339"/>
                <a:gd name="T2" fmla="*/ 0 w 1711"/>
                <a:gd name="T3" fmla="*/ 97 h 339"/>
                <a:gd name="T4" fmla="*/ 0 w 1711"/>
                <a:gd name="T5" fmla="*/ 242 h 339"/>
                <a:gd name="T6" fmla="*/ 96 w 1711"/>
                <a:gd name="T7" fmla="*/ 339 h 339"/>
                <a:gd name="T8" fmla="*/ 1711 w 1711"/>
                <a:gd name="T9" fmla="*/ 339 h 339"/>
                <a:gd name="T10" fmla="*/ 1711 w 1711"/>
                <a:gd name="T11" fmla="*/ 0 h 339"/>
                <a:gd name="T12" fmla="*/ 96 w 1711"/>
                <a:gd name="T13" fmla="*/ 0 h 339"/>
              </a:gdLst>
              <a:ahLst/>
              <a:cxnLst>
                <a:cxn ang="0">
                  <a:pos x="T0" y="T1"/>
                </a:cxn>
                <a:cxn ang="0">
                  <a:pos x="T2" y="T3"/>
                </a:cxn>
                <a:cxn ang="0">
                  <a:pos x="T4" y="T5"/>
                </a:cxn>
                <a:cxn ang="0">
                  <a:pos x="T6" y="T7"/>
                </a:cxn>
                <a:cxn ang="0">
                  <a:pos x="T8" y="T9"/>
                </a:cxn>
                <a:cxn ang="0">
                  <a:pos x="T10" y="T11"/>
                </a:cxn>
                <a:cxn ang="0">
                  <a:pos x="T12" y="T13"/>
                </a:cxn>
              </a:cxnLst>
              <a:rect l="0" t="0" r="r" b="b"/>
              <a:pathLst>
                <a:path w="1711" h="339">
                  <a:moveTo>
                    <a:pt x="96" y="0"/>
                  </a:moveTo>
                  <a:cubicBezTo>
                    <a:pt x="43" y="0"/>
                    <a:pt x="0" y="44"/>
                    <a:pt x="0" y="97"/>
                  </a:cubicBezTo>
                  <a:cubicBezTo>
                    <a:pt x="0" y="242"/>
                    <a:pt x="0" y="242"/>
                    <a:pt x="0" y="242"/>
                  </a:cubicBezTo>
                  <a:cubicBezTo>
                    <a:pt x="0" y="296"/>
                    <a:pt x="43" y="339"/>
                    <a:pt x="96" y="339"/>
                  </a:cubicBezTo>
                  <a:cubicBezTo>
                    <a:pt x="1711" y="339"/>
                    <a:pt x="1711" y="339"/>
                    <a:pt x="1711" y="339"/>
                  </a:cubicBezTo>
                  <a:cubicBezTo>
                    <a:pt x="1711" y="0"/>
                    <a:pt x="1711" y="0"/>
                    <a:pt x="1711" y="0"/>
                  </a:cubicBezTo>
                  <a:lnTo>
                    <a:pt x="96"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5" name="iṣlîďe"/>
            <p:cNvSpPr/>
            <p:nvPr/>
          </p:nvSpPr>
          <p:spPr bwMode="auto">
            <a:xfrm>
              <a:off x="4362450" y="1722438"/>
              <a:ext cx="103187" cy="150813"/>
            </a:xfrm>
            <a:custGeom>
              <a:avLst/>
              <a:gdLst>
                <a:gd name="T0" fmla="*/ 33 w 75"/>
                <a:gd name="T1" fmla="*/ 94 h 110"/>
                <a:gd name="T2" fmla="*/ 50 w 75"/>
                <a:gd name="T3" fmla="*/ 91 h 110"/>
                <a:gd name="T4" fmla="*/ 56 w 75"/>
                <a:gd name="T5" fmla="*/ 81 h 110"/>
                <a:gd name="T6" fmla="*/ 50 w 75"/>
                <a:gd name="T7" fmla="*/ 70 h 110"/>
                <a:gd name="T8" fmla="*/ 32 w 75"/>
                <a:gd name="T9" fmla="*/ 61 h 110"/>
                <a:gd name="T10" fmla="*/ 20 w 75"/>
                <a:gd name="T11" fmla="*/ 56 h 110"/>
                <a:gd name="T12" fmla="*/ 11 w 75"/>
                <a:gd name="T13" fmla="*/ 50 h 110"/>
                <a:gd name="T14" fmla="*/ 4 w 75"/>
                <a:gd name="T15" fmla="*/ 42 h 110"/>
                <a:gd name="T16" fmla="*/ 2 w 75"/>
                <a:gd name="T17" fmla="*/ 30 h 110"/>
                <a:gd name="T18" fmla="*/ 12 w 75"/>
                <a:gd name="T19" fmla="*/ 8 h 110"/>
                <a:gd name="T20" fmla="*/ 40 w 75"/>
                <a:gd name="T21" fmla="*/ 0 h 110"/>
                <a:gd name="T22" fmla="*/ 49 w 75"/>
                <a:gd name="T23" fmla="*/ 0 h 110"/>
                <a:gd name="T24" fmla="*/ 58 w 75"/>
                <a:gd name="T25" fmla="*/ 1 h 110"/>
                <a:gd name="T26" fmla="*/ 64 w 75"/>
                <a:gd name="T27" fmla="*/ 3 h 110"/>
                <a:gd name="T28" fmla="*/ 69 w 75"/>
                <a:gd name="T29" fmla="*/ 4 h 110"/>
                <a:gd name="T30" fmla="*/ 65 w 75"/>
                <a:gd name="T31" fmla="*/ 21 h 110"/>
                <a:gd name="T32" fmla="*/ 56 w 75"/>
                <a:gd name="T33" fmla="*/ 17 h 110"/>
                <a:gd name="T34" fmla="*/ 40 w 75"/>
                <a:gd name="T35" fmla="*/ 16 h 110"/>
                <a:gd name="T36" fmla="*/ 27 w 75"/>
                <a:gd name="T37" fmla="*/ 19 h 110"/>
                <a:gd name="T38" fmla="*/ 21 w 75"/>
                <a:gd name="T39" fmla="*/ 28 h 110"/>
                <a:gd name="T40" fmla="*/ 22 w 75"/>
                <a:gd name="T41" fmla="*/ 35 h 110"/>
                <a:gd name="T42" fmla="*/ 26 w 75"/>
                <a:gd name="T43" fmla="*/ 39 h 110"/>
                <a:gd name="T44" fmla="*/ 33 w 75"/>
                <a:gd name="T45" fmla="*/ 43 h 110"/>
                <a:gd name="T46" fmla="*/ 43 w 75"/>
                <a:gd name="T47" fmla="*/ 47 h 110"/>
                <a:gd name="T48" fmla="*/ 56 w 75"/>
                <a:gd name="T49" fmla="*/ 53 h 110"/>
                <a:gd name="T50" fmla="*/ 66 w 75"/>
                <a:gd name="T51" fmla="*/ 59 h 110"/>
                <a:gd name="T52" fmla="*/ 72 w 75"/>
                <a:gd name="T53" fmla="*/ 68 h 110"/>
                <a:gd name="T54" fmla="*/ 75 w 75"/>
                <a:gd name="T55" fmla="*/ 80 h 110"/>
                <a:gd name="T56" fmla="*/ 64 w 75"/>
                <a:gd name="T57" fmla="*/ 102 h 110"/>
                <a:gd name="T58" fmla="*/ 33 w 75"/>
                <a:gd name="T59" fmla="*/ 110 h 110"/>
                <a:gd name="T60" fmla="*/ 11 w 75"/>
                <a:gd name="T61" fmla="*/ 108 h 110"/>
                <a:gd name="T62" fmla="*/ 0 w 75"/>
                <a:gd name="T63" fmla="*/ 104 h 110"/>
                <a:gd name="T64" fmla="*/ 4 w 75"/>
                <a:gd name="T65" fmla="*/ 88 h 110"/>
                <a:gd name="T66" fmla="*/ 14 w 75"/>
                <a:gd name="T67" fmla="*/ 92 h 110"/>
                <a:gd name="T68" fmla="*/ 33 w 75"/>
                <a:gd name="T69"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5" h="110">
                  <a:moveTo>
                    <a:pt x="33" y="94"/>
                  </a:moveTo>
                  <a:cubicBezTo>
                    <a:pt x="41" y="94"/>
                    <a:pt x="46" y="93"/>
                    <a:pt x="50" y="91"/>
                  </a:cubicBezTo>
                  <a:cubicBezTo>
                    <a:pt x="54" y="89"/>
                    <a:pt x="56" y="86"/>
                    <a:pt x="56" y="81"/>
                  </a:cubicBezTo>
                  <a:cubicBezTo>
                    <a:pt x="56" y="77"/>
                    <a:pt x="54" y="73"/>
                    <a:pt x="50" y="70"/>
                  </a:cubicBezTo>
                  <a:cubicBezTo>
                    <a:pt x="46" y="68"/>
                    <a:pt x="40" y="65"/>
                    <a:pt x="32" y="61"/>
                  </a:cubicBezTo>
                  <a:cubicBezTo>
                    <a:pt x="28" y="60"/>
                    <a:pt x="24" y="58"/>
                    <a:pt x="20" y="56"/>
                  </a:cubicBezTo>
                  <a:cubicBezTo>
                    <a:pt x="17" y="55"/>
                    <a:pt x="14" y="53"/>
                    <a:pt x="11" y="50"/>
                  </a:cubicBezTo>
                  <a:cubicBezTo>
                    <a:pt x="8" y="48"/>
                    <a:pt x="6" y="45"/>
                    <a:pt x="4" y="42"/>
                  </a:cubicBezTo>
                  <a:cubicBezTo>
                    <a:pt x="3" y="39"/>
                    <a:pt x="2" y="35"/>
                    <a:pt x="2" y="30"/>
                  </a:cubicBezTo>
                  <a:cubicBezTo>
                    <a:pt x="2" y="21"/>
                    <a:pt x="5" y="13"/>
                    <a:pt x="12" y="8"/>
                  </a:cubicBezTo>
                  <a:cubicBezTo>
                    <a:pt x="19" y="2"/>
                    <a:pt x="29" y="0"/>
                    <a:pt x="40" y="0"/>
                  </a:cubicBezTo>
                  <a:cubicBezTo>
                    <a:pt x="43" y="0"/>
                    <a:pt x="46" y="0"/>
                    <a:pt x="49" y="0"/>
                  </a:cubicBezTo>
                  <a:cubicBezTo>
                    <a:pt x="52" y="1"/>
                    <a:pt x="55" y="1"/>
                    <a:pt x="58" y="1"/>
                  </a:cubicBezTo>
                  <a:cubicBezTo>
                    <a:pt x="60" y="2"/>
                    <a:pt x="62" y="2"/>
                    <a:pt x="64" y="3"/>
                  </a:cubicBezTo>
                  <a:cubicBezTo>
                    <a:pt x="66" y="4"/>
                    <a:pt x="68" y="4"/>
                    <a:pt x="69" y="4"/>
                  </a:cubicBezTo>
                  <a:cubicBezTo>
                    <a:pt x="65" y="21"/>
                    <a:pt x="65" y="21"/>
                    <a:pt x="65" y="21"/>
                  </a:cubicBezTo>
                  <a:cubicBezTo>
                    <a:pt x="63" y="19"/>
                    <a:pt x="60" y="18"/>
                    <a:pt x="56" y="17"/>
                  </a:cubicBezTo>
                  <a:cubicBezTo>
                    <a:pt x="52" y="16"/>
                    <a:pt x="46" y="16"/>
                    <a:pt x="40" y="16"/>
                  </a:cubicBezTo>
                  <a:cubicBezTo>
                    <a:pt x="35" y="16"/>
                    <a:pt x="31" y="17"/>
                    <a:pt x="27" y="19"/>
                  </a:cubicBezTo>
                  <a:cubicBezTo>
                    <a:pt x="23" y="21"/>
                    <a:pt x="21" y="24"/>
                    <a:pt x="21" y="28"/>
                  </a:cubicBezTo>
                  <a:cubicBezTo>
                    <a:pt x="21" y="31"/>
                    <a:pt x="21" y="33"/>
                    <a:pt x="22" y="35"/>
                  </a:cubicBezTo>
                  <a:cubicBezTo>
                    <a:pt x="23" y="36"/>
                    <a:pt x="24" y="38"/>
                    <a:pt x="26" y="39"/>
                  </a:cubicBezTo>
                  <a:cubicBezTo>
                    <a:pt x="28" y="41"/>
                    <a:pt x="30" y="42"/>
                    <a:pt x="33" y="43"/>
                  </a:cubicBezTo>
                  <a:cubicBezTo>
                    <a:pt x="36" y="44"/>
                    <a:pt x="39" y="46"/>
                    <a:pt x="43" y="47"/>
                  </a:cubicBezTo>
                  <a:cubicBezTo>
                    <a:pt x="48" y="49"/>
                    <a:pt x="52" y="51"/>
                    <a:pt x="56" y="53"/>
                  </a:cubicBezTo>
                  <a:cubicBezTo>
                    <a:pt x="60" y="54"/>
                    <a:pt x="63" y="57"/>
                    <a:pt x="66" y="59"/>
                  </a:cubicBezTo>
                  <a:cubicBezTo>
                    <a:pt x="69" y="61"/>
                    <a:pt x="71" y="64"/>
                    <a:pt x="72" y="68"/>
                  </a:cubicBezTo>
                  <a:cubicBezTo>
                    <a:pt x="74" y="71"/>
                    <a:pt x="75" y="75"/>
                    <a:pt x="75" y="80"/>
                  </a:cubicBezTo>
                  <a:cubicBezTo>
                    <a:pt x="75" y="90"/>
                    <a:pt x="71" y="98"/>
                    <a:pt x="64" y="102"/>
                  </a:cubicBezTo>
                  <a:cubicBezTo>
                    <a:pt x="57" y="107"/>
                    <a:pt x="46" y="110"/>
                    <a:pt x="33" y="110"/>
                  </a:cubicBezTo>
                  <a:cubicBezTo>
                    <a:pt x="24" y="110"/>
                    <a:pt x="16" y="109"/>
                    <a:pt x="11" y="108"/>
                  </a:cubicBezTo>
                  <a:cubicBezTo>
                    <a:pt x="6" y="106"/>
                    <a:pt x="2" y="105"/>
                    <a:pt x="0" y="104"/>
                  </a:cubicBezTo>
                  <a:cubicBezTo>
                    <a:pt x="4" y="88"/>
                    <a:pt x="4" y="88"/>
                    <a:pt x="4" y="88"/>
                  </a:cubicBezTo>
                  <a:cubicBezTo>
                    <a:pt x="6" y="89"/>
                    <a:pt x="9" y="90"/>
                    <a:pt x="14" y="92"/>
                  </a:cubicBezTo>
                  <a:cubicBezTo>
                    <a:pt x="19" y="93"/>
                    <a:pt x="25" y="94"/>
                    <a:pt x="33" y="94"/>
                  </a:cubicBezTo>
                  <a:close/>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6" name="íṩļiḑê"/>
            <p:cNvSpPr/>
            <p:nvPr/>
          </p:nvSpPr>
          <p:spPr bwMode="auto">
            <a:xfrm>
              <a:off x="4491038" y="1722438"/>
              <a:ext cx="127000" cy="150813"/>
            </a:xfrm>
            <a:custGeom>
              <a:avLst/>
              <a:gdLst>
                <a:gd name="T0" fmla="*/ 0 w 92"/>
                <a:gd name="T1" fmla="*/ 55 h 110"/>
                <a:gd name="T2" fmla="*/ 4 w 92"/>
                <a:gd name="T3" fmla="*/ 31 h 110"/>
                <a:gd name="T4" fmla="*/ 15 w 92"/>
                <a:gd name="T5" fmla="*/ 14 h 110"/>
                <a:gd name="T6" fmla="*/ 30 w 92"/>
                <a:gd name="T7" fmla="*/ 3 h 110"/>
                <a:gd name="T8" fmla="*/ 48 w 92"/>
                <a:gd name="T9" fmla="*/ 0 h 110"/>
                <a:gd name="T10" fmla="*/ 80 w 92"/>
                <a:gd name="T11" fmla="*/ 13 h 110"/>
                <a:gd name="T12" fmla="*/ 92 w 92"/>
                <a:gd name="T13" fmla="*/ 53 h 110"/>
                <a:gd name="T14" fmla="*/ 92 w 92"/>
                <a:gd name="T15" fmla="*/ 56 h 110"/>
                <a:gd name="T16" fmla="*/ 91 w 92"/>
                <a:gd name="T17" fmla="*/ 60 h 110"/>
                <a:gd name="T18" fmla="*/ 19 w 92"/>
                <a:gd name="T19" fmla="*/ 60 h 110"/>
                <a:gd name="T20" fmla="*/ 29 w 92"/>
                <a:gd name="T21" fmla="*/ 85 h 110"/>
                <a:gd name="T22" fmla="*/ 55 w 92"/>
                <a:gd name="T23" fmla="*/ 93 h 110"/>
                <a:gd name="T24" fmla="*/ 71 w 92"/>
                <a:gd name="T25" fmla="*/ 92 h 110"/>
                <a:gd name="T26" fmla="*/ 82 w 92"/>
                <a:gd name="T27" fmla="*/ 88 h 110"/>
                <a:gd name="T28" fmla="*/ 84 w 92"/>
                <a:gd name="T29" fmla="*/ 104 h 110"/>
                <a:gd name="T30" fmla="*/ 72 w 92"/>
                <a:gd name="T31" fmla="*/ 108 h 110"/>
                <a:gd name="T32" fmla="*/ 53 w 92"/>
                <a:gd name="T33" fmla="*/ 110 h 110"/>
                <a:gd name="T34" fmla="*/ 29 w 92"/>
                <a:gd name="T35" fmla="*/ 106 h 110"/>
                <a:gd name="T36" fmla="*/ 13 w 92"/>
                <a:gd name="T37" fmla="*/ 94 h 110"/>
                <a:gd name="T38" fmla="*/ 3 w 92"/>
                <a:gd name="T39" fmla="*/ 77 h 110"/>
                <a:gd name="T40" fmla="*/ 0 w 92"/>
                <a:gd name="T41" fmla="*/ 55 h 110"/>
                <a:gd name="T42" fmla="*/ 72 w 92"/>
                <a:gd name="T43" fmla="*/ 45 h 110"/>
                <a:gd name="T44" fmla="*/ 66 w 92"/>
                <a:gd name="T45" fmla="*/ 24 h 110"/>
                <a:gd name="T46" fmla="*/ 48 w 92"/>
                <a:gd name="T47" fmla="*/ 16 h 110"/>
                <a:gd name="T48" fmla="*/ 36 w 92"/>
                <a:gd name="T49" fmla="*/ 18 h 110"/>
                <a:gd name="T50" fmla="*/ 28 w 92"/>
                <a:gd name="T51" fmla="*/ 25 h 110"/>
                <a:gd name="T52" fmla="*/ 22 w 92"/>
                <a:gd name="T53" fmla="*/ 34 h 110"/>
                <a:gd name="T54" fmla="*/ 20 w 92"/>
                <a:gd name="T55" fmla="*/ 45 h 110"/>
                <a:gd name="T56" fmla="*/ 72 w 92"/>
                <a:gd name="T5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110">
                  <a:moveTo>
                    <a:pt x="0" y="55"/>
                  </a:moveTo>
                  <a:cubicBezTo>
                    <a:pt x="0" y="46"/>
                    <a:pt x="1" y="38"/>
                    <a:pt x="4" y="31"/>
                  </a:cubicBezTo>
                  <a:cubicBezTo>
                    <a:pt x="7" y="24"/>
                    <a:pt x="10" y="18"/>
                    <a:pt x="15" y="14"/>
                  </a:cubicBezTo>
                  <a:cubicBezTo>
                    <a:pt x="19" y="9"/>
                    <a:pt x="24" y="5"/>
                    <a:pt x="30" y="3"/>
                  </a:cubicBezTo>
                  <a:cubicBezTo>
                    <a:pt x="36" y="1"/>
                    <a:pt x="42" y="0"/>
                    <a:pt x="48" y="0"/>
                  </a:cubicBezTo>
                  <a:cubicBezTo>
                    <a:pt x="62" y="0"/>
                    <a:pt x="73" y="4"/>
                    <a:pt x="80" y="13"/>
                  </a:cubicBezTo>
                  <a:cubicBezTo>
                    <a:pt x="88" y="22"/>
                    <a:pt x="92" y="35"/>
                    <a:pt x="92" y="53"/>
                  </a:cubicBezTo>
                  <a:cubicBezTo>
                    <a:pt x="92" y="54"/>
                    <a:pt x="92" y="55"/>
                    <a:pt x="92" y="56"/>
                  </a:cubicBezTo>
                  <a:cubicBezTo>
                    <a:pt x="92" y="58"/>
                    <a:pt x="92" y="59"/>
                    <a:pt x="91" y="60"/>
                  </a:cubicBezTo>
                  <a:cubicBezTo>
                    <a:pt x="19" y="60"/>
                    <a:pt x="19" y="60"/>
                    <a:pt x="19" y="60"/>
                  </a:cubicBezTo>
                  <a:cubicBezTo>
                    <a:pt x="20" y="71"/>
                    <a:pt x="23" y="79"/>
                    <a:pt x="29" y="85"/>
                  </a:cubicBezTo>
                  <a:cubicBezTo>
                    <a:pt x="34" y="91"/>
                    <a:pt x="43" y="93"/>
                    <a:pt x="55" y="93"/>
                  </a:cubicBezTo>
                  <a:cubicBezTo>
                    <a:pt x="61" y="93"/>
                    <a:pt x="67" y="93"/>
                    <a:pt x="71" y="92"/>
                  </a:cubicBezTo>
                  <a:cubicBezTo>
                    <a:pt x="76" y="91"/>
                    <a:pt x="79" y="89"/>
                    <a:pt x="82" y="88"/>
                  </a:cubicBezTo>
                  <a:cubicBezTo>
                    <a:pt x="84" y="104"/>
                    <a:pt x="84" y="104"/>
                    <a:pt x="84" y="104"/>
                  </a:cubicBezTo>
                  <a:cubicBezTo>
                    <a:pt x="82" y="105"/>
                    <a:pt x="78" y="107"/>
                    <a:pt x="72" y="108"/>
                  </a:cubicBezTo>
                  <a:cubicBezTo>
                    <a:pt x="67" y="109"/>
                    <a:pt x="60" y="110"/>
                    <a:pt x="53" y="110"/>
                  </a:cubicBezTo>
                  <a:cubicBezTo>
                    <a:pt x="44" y="110"/>
                    <a:pt x="36" y="109"/>
                    <a:pt x="29" y="106"/>
                  </a:cubicBezTo>
                  <a:cubicBezTo>
                    <a:pt x="22" y="103"/>
                    <a:pt x="17" y="99"/>
                    <a:pt x="13" y="94"/>
                  </a:cubicBezTo>
                  <a:cubicBezTo>
                    <a:pt x="8" y="90"/>
                    <a:pt x="5" y="84"/>
                    <a:pt x="3" y="77"/>
                  </a:cubicBezTo>
                  <a:cubicBezTo>
                    <a:pt x="1" y="70"/>
                    <a:pt x="0" y="63"/>
                    <a:pt x="0" y="55"/>
                  </a:cubicBezTo>
                  <a:close/>
                  <a:moveTo>
                    <a:pt x="72" y="45"/>
                  </a:moveTo>
                  <a:cubicBezTo>
                    <a:pt x="72" y="36"/>
                    <a:pt x="70" y="29"/>
                    <a:pt x="66" y="24"/>
                  </a:cubicBezTo>
                  <a:cubicBezTo>
                    <a:pt x="61" y="18"/>
                    <a:pt x="55" y="16"/>
                    <a:pt x="48" y="16"/>
                  </a:cubicBezTo>
                  <a:cubicBezTo>
                    <a:pt x="43" y="16"/>
                    <a:pt x="39" y="17"/>
                    <a:pt x="36" y="18"/>
                  </a:cubicBezTo>
                  <a:cubicBezTo>
                    <a:pt x="33" y="20"/>
                    <a:pt x="30" y="22"/>
                    <a:pt x="28" y="25"/>
                  </a:cubicBezTo>
                  <a:cubicBezTo>
                    <a:pt x="25" y="28"/>
                    <a:pt x="24" y="31"/>
                    <a:pt x="22" y="34"/>
                  </a:cubicBezTo>
                  <a:cubicBezTo>
                    <a:pt x="21" y="38"/>
                    <a:pt x="20" y="41"/>
                    <a:pt x="20" y="45"/>
                  </a:cubicBezTo>
                  <a:lnTo>
                    <a:pt x="72" y="45"/>
                  </a:lnTo>
                  <a:close/>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7" name="íśḷiḓè"/>
            <p:cNvSpPr/>
            <p:nvPr/>
          </p:nvSpPr>
          <p:spPr bwMode="auto">
            <a:xfrm>
              <a:off x="4643438" y="1722438"/>
              <a:ext cx="114300" cy="150813"/>
            </a:xfrm>
            <a:custGeom>
              <a:avLst/>
              <a:gdLst>
                <a:gd name="T0" fmla="*/ 42 w 82"/>
                <a:gd name="T1" fmla="*/ 0 h 110"/>
                <a:gd name="T2" fmla="*/ 61 w 82"/>
                <a:gd name="T3" fmla="*/ 3 h 110"/>
                <a:gd name="T4" fmla="*/ 73 w 82"/>
                <a:gd name="T5" fmla="*/ 11 h 110"/>
                <a:gd name="T6" fmla="*/ 80 w 82"/>
                <a:gd name="T7" fmla="*/ 24 h 110"/>
                <a:gd name="T8" fmla="*/ 82 w 82"/>
                <a:gd name="T9" fmla="*/ 40 h 110"/>
                <a:gd name="T10" fmla="*/ 82 w 82"/>
                <a:gd name="T11" fmla="*/ 106 h 110"/>
                <a:gd name="T12" fmla="*/ 75 w 82"/>
                <a:gd name="T13" fmla="*/ 107 h 110"/>
                <a:gd name="T14" fmla="*/ 66 w 82"/>
                <a:gd name="T15" fmla="*/ 108 h 110"/>
                <a:gd name="T16" fmla="*/ 54 w 82"/>
                <a:gd name="T17" fmla="*/ 109 h 110"/>
                <a:gd name="T18" fmla="*/ 41 w 82"/>
                <a:gd name="T19" fmla="*/ 110 h 110"/>
                <a:gd name="T20" fmla="*/ 25 w 82"/>
                <a:gd name="T21" fmla="*/ 108 h 110"/>
                <a:gd name="T22" fmla="*/ 12 w 82"/>
                <a:gd name="T23" fmla="*/ 102 h 110"/>
                <a:gd name="T24" fmla="*/ 3 w 82"/>
                <a:gd name="T25" fmla="*/ 92 h 110"/>
                <a:gd name="T26" fmla="*/ 0 w 82"/>
                <a:gd name="T27" fmla="*/ 76 h 110"/>
                <a:gd name="T28" fmla="*/ 4 w 82"/>
                <a:gd name="T29" fmla="*/ 61 h 110"/>
                <a:gd name="T30" fmla="*/ 13 w 82"/>
                <a:gd name="T31" fmla="*/ 51 h 110"/>
                <a:gd name="T32" fmla="*/ 28 w 82"/>
                <a:gd name="T33" fmla="*/ 45 h 110"/>
                <a:gd name="T34" fmla="*/ 45 w 82"/>
                <a:gd name="T35" fmla="*/ 44 h 110"/>
                <a:gd name="T36" fmla="*/ 50 w 82"/>
                <a:gd name="T37" fmla="*/ 44 h 110"/>
                <a:gd name="T38" fmla="*/ 56 w 82"/>
                <a:gd name="T39" fmla="*/ 45 h 110"/>
                <a:gd name="T40" fmla="*/ 61 w 82"/>
                <a:gd name="T41" fmla="*/ 46 h 110"/>
                <a:gd name="T42" fmla="*/ 64 w 82"/>
                <a:gd name="T43" fmla="*/ 46 h 110"/>
                <a:gd name="T44" fmla="*/ 64 w 82"/>
                <a:gd name="T45" fmla="*/ 41 h 110"/>
                <a:gd name="T46" fmla="*/ 63 w 82"/>
                <a:gd name="T47" fmla="*/ 32 h 110"/>
                <a:gd name="T48" fmla="*/ 59 w 82"/>
                <a:gd name="T49" fmla="*/ 24 h 110"/>
                <a:gd name="T50" fmla="*/ 52 w 82"/>
                <a:gd name="T51" fmla="*/ 18 h 110"/>
                <a:gd name="T52" fmla="*/ 40 w 82"/>
                <a:gd name="T53" fmla="*/ 16 h 110"/>
                <a:gd name="T54" fmla="*/ 24 w 82"/>
                <a:gd name="T55" fmla="*/ 17 h 110"/>
                <a:gd name="T56" fmla="*/ 13 w 82"/>
                <a:gd name="T57" fmla="*/ 20 h 110"/>
                <a:gd name="T58" fmla="*/ 11 w 82"/>
                <a:gd name="T59" fmla="*/ 4 h 110"/>
                <a:gd name="T60" fmla="*/ 23 w 82"/>
                <a:gd name="T61" fmla="*/ 1 h 110"/>
                <a:gd name="T62" fmla="*/ 42 w 82"/>
                <a:gd name="T63" fmla="*/ 0 h 110"/>
                <a:gd name="T64" fmla="*/ 43 w 82"/>
                <a:gd name="T65" fmla="*/ 94 h 110"/>
                <a:gd name="T66" fmla="*/ 55 w 82"/>
                <a:gd name="T67" fmla="*/ 94 h 110"/>
                <a:gd name="T68" fmla="*/ 64 w 82"/>
                <a:gd name="T69" fmla="*/ 93 h 110"/>
                <a:gd name="T70" fmla="*/ 64 w 82"/>
                <a:gd name="T71" fmla="*/ 61 h 110"/>
                <a:gd name="T72" fmla="*/ 57 w 82"/>
                <a:gd name="T73" fmla="*/ 60 h 110"/>
                <a:gd name="T74" fmla="*/ 46 w 82"/>
                <a:gd name="T75" fmla="*/ 59 h 110"/>
                <a:gd name="T76" fmla="*/ 37 w 82"/>
                <a:gd name="T77" fmla="*/ 59 h 110"/>
                <a:gd name="T78" fmla="*/ 28 w 82"/>
                <a:gd name="T79" fmla="*/ 62 h 110"/>
                <a:gd name="T80" fmla="*/ 22 w 82"/>
                <a:gd name="T81" fmla="*/ 67 h 110"/>
                <a:gd name="T82" fmla="*/ 19 w 82"/>
                <a:gd name="T83" fmla="*/ 76 h 110"/>
                <a:gd name="T84" fmla="*/ 26 w 82"/>
                <a:gd name="T85" fmla="*/ 90 h 110"/>
                <a:gd name="T86" fmla="*/ 43 w 82"/>
                <a:gd name="T8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 h="110">
                  <a:moveTo>
                    <a:pt x="42" y="0"/>
                  </a:moveTo>
                  <a:cubicBezTo>
                    <a:pt x="49" y="0"/>
                    <a:pt x="56" y="1"/>
                    <a:pt x="61" y="3"/>
                  </a:cubicBezTo>
                  <a:cubicBezTo>
                    <a:pt x="66" y="5"/>
                    <a:pt x="70" y="7"/>
                    <a:pt x="73" y="11"/>
                  </a:cubicBezTo>
                  <a:cubicBezTo>
                    <a:pt x="77" y="15"/>
                    <a:pt x="79" y="19"/>
                    <a:pt x="80" y="24"/>
                  </a:cubicBezTo>
                  <a:cubicBezTo>
                    <a:pt x="81" y="29"/>
                    <a:pt x="82" y="34"/>
                    <a:pt x="82" y="40"/>
                  </a:cubicBezTo>
                  <a:cubicBezTo>
                    <a:pt x="82" y="106"/>
                    <a:pt x="82" y="106"/>
                    <a:pt x="82" y="106"/>
                  </a:cubicBezTo>
                  <a:cubicBezTo>
                    <a:pt x="81" y="106"/>
                    <a:pt x="78" y="106"/>
                    <a:pt x="75" y="107"/>
                  </a:cubicBezTo>
                  <a:cubicBezTo>
                    <a:pt x="72" y="107"/>
                    <a:pt x="69" y="108"/>
                    <a:pt x="66" y="108"/>
                  </a:cubicBezTo>
                  <a:cubicBezTo>
                    <a:pt x="62" y="109"/>
                    <a:pt x="58" y="109"/>
                    <a:pt x="54" y="109"/>
                  </a:cubicBezTo>
                  <a:cubicBezTo>
                    <a:pt x="49" y="110"/>
                    <a:pt x="45" y="110"/>
                    <a:pt x="41" y="110"/>
                  </a:cubicBezTo>
                  <a:cubicBezTo>
                    <a:pt x="35" y="110"/>
                    <a:pt x="30" y="109"/>
                    <a:pt x="25" y="108"/>
                  </a:cubicBezTo>
                  <a:cubicBezTo>
                    <a:pt x="20" y="107"/>
                    <a:pt x="15" y="105"/>
                    <a:pt x="12" y="102"/>
                  </a:cubicBezTo>
                  <a:cubicBezTo>
                    <a:pt x="8" y="100"/>
                    <a:pt x="5" y="96"/>
                    <a:pt x="3" y="92"/>
                  </a:cubicBezTo>
                  <a:cubicBezTo>
                    <a:pt x="1" y="87"/>
                    <a:pt x="0" y="82"/>
                    <a:pt x="0" y="76"/>
                  </a:cubicBezTo>
                  <a:cubicBezTo>
                    <a:pt x="0" y="70"/>
                    <a:pt x="1" y="65"/>
                    <a:pt x="4" y="61"/>
                  </a:cubicBezTo>
                  <a:cubicBezTo>
                    <a:pt x="6" y="57"/>
                    <a:pt x="9" y="54"/>
                    <a:pt x="13" y="51"/>
                  </a:cubicBezTo>
                  <a:cubicBezTo>
                    <a:pt x="17" y="49"/>
                    <a:pt x="22" y="47"/>
                    <a:pt x="28" y="45"/>
                  </a:cubicBezTo>
                  <a:cubicBezTo>
                    <a:pt x="33" y="44"/>
                    <a:pt x="39" y="44"/>
                    <a:pt x="45" y="44"/>
                  </a:cubicBezTo>
                  <a:cubicBezTo>
                    <a:pt x="46" y="44"/>
                    <a:pt x="48" y="44"/>
                    <a:pt x="50" y="44"/>
                  </a:cubicBezTo>
                  <a:cubicBezTo>
                    <a:pt x="52" y="44"/>
                    <a:pt x="54" y="44"/>
                    <a:pt x="56" y="45"/>
                  </a:cubicBezTo>
                  <a:cubicBezTo>
                    <a:pt x="58" y="45"/>
                    <a:pt x="60" y="45"/>
                    <a:pt x="61" y="46"/>
                  </a:cubicBezTo>
                  <a:cubicBezTo>
                    <a:pt x="62" y="46"/>
                    <a:pt x="63" y="46"/>
                    <a:pt x="64" y="46"/>
                  </a:cubicBezTo>
                  <a:cubicBezTo>
                    <a:pt x="64" y="41"/>
                    <a:pt x="64" y="41"/>
                    <a:pt x="64" y="41"/>
                  </a:cubicBezTo>
                  <a:cubicBezTo>
                    <a:pt x="64" y="38"/>
                    <a:pt x="63" y="35"/>
                    <a:pt x="63" y="32"/>
                  </a:cubicBezTo>
                  <a:cubicBezTo>
                    <a:pt x="62" y="29"/>
                    <a:pt x="61" y="26"/>
                    <a:pt x="59" y="24"/>
                  </a:cubicBezTo>
                  <a:cubicBezTo>
                    <a:pt x="57" y="21"/>
                    <a:pt x="55" y="19"/>
                    <a:pt x="52" y="18"/>
                  </a:cubicBezTo>
                  <a:cubicBezTo>
                    <a:pt x="49" y="17"/>
                    <a:pt x="45" y="16"/>
                    <a:pt x="40" y="16"/>
                  </a:cubicBezTo>
                  <a:cubicBezTo>
                    <a:pt x="34" y="16"/>
                    <a:pt x="28" y="16"/>
                    <a:pt x="24" y="17"/>
                  </a:cubicBezTo>
                  <a:cubicBezTo>
                    <a:pt x="19" y="18"/>
                    <a:pt x="16" y="19"/>
                    <a:pt x="13" y="20"/>
                  </a:cubicBezTo>
                  <a:cubicBezTo>
                    <a:pt x="11" y="4"/>
                    <a:pt x="11" y="4"/>
                    <a:pt x="11" y="4"/>
                  </a:cubicBezTo>
                  <a:cubicBezTo>
                    <a:pt x="14" y="3"/>
                    <a:pt x="18" y="2"/>
                    <a:pt x="23" y="1"/>
                  </a:cubicBezTo>
                  <a:cubicBezTo>
                    <a:pt x="29" y="0"/>
                    <a:pt x="35" y="0"/>
                    <a:pt x="42" y="0"/>
                  </a:cubicBezTo>
                  <a:close/>
                  <a:moveTo>
                    <a:pt x="43" y="94"/>
                  </a:moveTo>
                  <a:cubicBezTo>
                    <a:pt x="48" y="94"/>
                    <a:pt x="52" y="94"/>
                    <a:pt x="55" y="94"/>
                  </a:cubicBezTo>
                  <a:cubicBezTo>
                    <a:pt x="59" y="94"/>
                    <a:pt x="61" y="93"/>
                    <a:pt x="64" y="93"/>
                  </a:cubicBezTo>
                  <a:cubicBezTo>
                    <a:pt x="64" y="61"/>
                    <a:pt x="64" y="61"/>
                    <a:pt x="64" y="61"/>
                  </a:cubicBezTo>
                  <a:cubicBezTo>
                    <a:pt x="62" y="61"/>
                    <a:pt x="60" y="60"/>
                    <a:pt x="57" y="60"/>
                  </a:cubicBezTo>
                  <a:cubicBezTo>
                    <a:pt x="54" y="59"/>
                    <a:pt x="50" y="59"/>
                    <a:pt x="46" y="59"/>
                  </a:cubicBezTo>
                  <a:cubicBezTo>
                    <a:pt x="43" y="59"/>
                    <a:pt x="40" y="59"/>
                    <a:pt x="37" y="59"/>
                  </a:cubicBezTo>
                  <a:cubicBezTo>
                    <a:pt x="34" y="60"/>
                    <a:pt x="31" y="61"/>
                    <a:pt x="28" y="62"/>
                  </a:cubicBezTo>
                  <a:cubicBezTo>
                    <a:pt x="26" y="63"/>
                    <a:pt x="24" y="65"/>
                    <a:pt x="22" y="67"/>
                  </a:cubicBezTo>
                  <a:cubicBezTo>
                    <a:pt x="20" y="69"/>
                    <a:pt x="19" y="72"/>
                    <a:pt x="19" y="76"/>
                  </a:cubicBezTo>
                  <a:cubicBezTo>
                    <a:pt x="19" y="83"/>
                    <a:pt x="21" y="87"/>
                    <a:pt x="26" y="90"/>
                  </a:cubicBezTo>
                  <a:cubicBezTo>
                    <a:pt x="30" y="93"/>
                    <a:pt x="36" y="94"/>
                    <a:pt x="43" y="94"/>
                  </a:cubicBezTo>
                  <a:close/>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8" name="îSļîḓe"/>
            <p:cNvSpPr/>
            <p:nvPr/>
          </p:nvSpPr>
          <p:spPr bwMode="auto">
            <a:xfrm>
              <a:off x="4800600" y="1722438"/>
              <a:ext cx="82550" cy="147638"/>
            </a:xfrm>
            <a:custGeom>
              <a:avLst/>
              <a:gdLst>
                <a:gd name="T0" fmla="*/ 39 w 60"/>
                <a:gd name="T1" fmla="*/ 0 h 108"/>
                <a:gd name="T2" fmla="*/ 45 w 60"/>
                <a:gd name="T3" fmla="*/ 0 h 108"/>
                <a:gd name="T4" fmla="*/ 51 w 60"/>
                <a:gd name="T5" fmla="*/ 1 h 108"/>
                <a:gd name="T6" fmla="*/ 56 w 60"/>
                <a:gd name="T7" fmla="*/ 2 h 108"/>
                <a:gd name="T8" fmla="*/ 60 w 60"/>
                <a:gd name="T9" fmla="*/ 3 h 108"/>
                <a:gd name="T10" fmla="*/ 57 w 60"/>
                <a:gd name="T11" fmla="*/ 20 h 108"/>
                <a:gd name="T12" fmla="*/ 50 w 60"/>
                <a:gd name="T13" fmla="*/ 18 h 108"/>
                <a:gd name="T14" fmla="*/ 36 w 60"/>
                <a:gd name="T15" fmla="*/ 17 h 108"/>
                <a:gd name="T16" fmla="*/ 26 w 60"/>
                <a:gd name="T17" fmla="*/ 18 h 108"/>
                <a:gd name="T18" fmla="*/ 19 w 60"/>
                <a:gd name="T19" fmla="*/ 19 h 108"/>
                <a:gd name="T20" fmla="*/ 19 w 60"/>
                <a:gd name="T21" fmla="*/ 108 h 108"/>
                <a:gd name="T22" fmla="*/ 0 w 60"/>
                <a:gd name="T23" fmla="*/ 108 h 108"/>
                <a:gd name="T24" fmla="*/ 0 w 60"/>
                <a:gd name="T25" fmla="*/ 7 h 108"/>
                <a:gd name="T26" fmla="*/ 17 w 60"/>
                <a:gd name="T27" fmla="*/ 2 h 108"/>
                <a:gd name="T28" fmla="*/ 39 w 60"/>
                <a:gd name="T2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08">
                  <a:moveTo>
                    <a:pt x="39" y="0"/>
                  </a:moveTo>
                  <a:cubicBezTo>
                    <a:pt x="41" y="0"/>
                    <a:pt x="43" y="0"/>
                    <a:pt x="45" y="0"/>
                  </a:cubicBezTo>
                  <a:cubicBezTo>
                    <a:pt x="47" y="1"/>
                    <a:pt x="49" y="1"/>
                    <a:pt x="51" y="1"/>
                  </a:cubicBezTo>
                  <a:cubicBezTo>
                    <a:pt x="53" y="2"/>
                    <a:pt x="55" y="2"/>
                    <a:pt x="56" y="2"/>
                  </a:cubicBezTo>
                  <a:cubicBezTo>
                    <a:pt x="58" y="3"/>
                    <a:pt x="59" y="3"/>
                    <a:pt x="60" y="3"/>
                  </a:cubicBezTo>
                  <a:cubicBezTo>
                    <a:pt x="57" y="20"/>
                    <a:pt x="57" y="20"/>
                    <a:pt x="57" y="20"/>
                  </a:cubicBezTo>
                  <a:cubicBezTo>
                    <a:pt x="55" y="19"/>
                    <a:pt x="53" y="18"/>
                    <a:pt x="50" y="18"/>
                  </a:cubicBezTo>
                  <a:cubicBezTo>
                    <a:pt x="46" y="17"/>
                    <a:pt x="42" y="17"/>
                    <a:pt x="36" y="17"/>
                  </a:cubicBezTo>
                  <a:cubicBezTo>
                    <a:pt x="33" y="17"/>
                    <a:pt x="29" y="17"/>
                    <a:pt x="26" y="18"/>
                  </a:cubicBezTo>
                  <a:cubicBezTo>
                    <a:pt x="22" y="18"/>
                    <a:pt x="20" y="19"/>
                    <a:pt x="19" y="19"/>
                  </a:cubicBezTo>
                  <a:cubicBezTo>
                    <a:pt x="19" y="108"/>
                    <a:pt x="19" y="108"/>
                    <a:pt x="19" y="108"/>
                  </a:cubicBezTo>
                  <a:cubicBezTo>
                    <a:pt x="0" y="108"/>
                    <a:pt x="0" y="108"/>
                    <a:pt x="0" y="108"/>
                  </a:cubicBezTo>
                  <a:cubicBezTo>
                    <a:pt x="0" y="7"/>
                    <a:pt x="0" y="7"/>
                    <a:pt x="0" y="7"/>
                  </a:cubicBezTo>
                  <a:cubicBezTo>
                    <a:pt x="5" y="5"/>
                    <a:pt x="10" y="4"/>
                    <a:pt x="17" y="2"/>
                  </a:cubicBezTo>
                  <a:cubicBezTo>
                    <a:pt x="23" y="1"/>
                    <a:pt x="31" y="0"/>
                    <a:pt x="39" y="0"/>
                  </a:cubicBezTo>
                  <a:close/>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9" name="îS1íḓê"/>
            <p:cNvSpPr/>
            <p:nvPr/>
          </p:nvSpPr>
          <p:spPr bwMode="auto">
            <a:xfrm>
              <a:off x="4899025" y="1722438"/>
              <a:ext cx="111125" cy="150813"/>
            </a:xfrm>
            <a:custGeom>
              <a:avLst/>
              <a:gdLst>
                <a:gd name="T0" fmla="*/ 52 w 80"/>
                <a:gd name="T1" fmla="*/ 110 h 110"/>
                <a:gd name="T2" fmla="*/ 30 w 80"/>
                <a:gd name="T3" fmla="*/ 106 h 110"/>
                <a:gd name="T4" fmla="*/ 14 w 80"/>
                <a:gd name="T5" fmla="*/ 95 h 110"/>
                <a:gd name="T6" fmla="*/ 4 w 80"/>
                <a:gd name="T7" fmla="*/ 77 h 110"/>
                <a:gd name="T8" fmla="*/ 0 w 80"/>
                <a:gd name="T9" fmla="*/ 55 h 110"/>
                <a:gd name="T10" fmla="*/ 4 w 80"/>
                <a:gd name="T11" fmla="*/ 33 h 110"/>
                <a:gd name="T12" fmla="*/ 14 w 80"/>
                <a:gd name="T13" fmla="*/ 15 h 110"/>
                <a:gd name="T14" fmla="*/ 30 w 80"/>
                <a:gd name="T15" fmla="*/ 4 h 110"/>
                <a:gd name="T16" fmla="*/ 51 w 80"/>
                <a:gd name="T17" fmla="*/ 0 h 110"/>
                <a:gd name="T18" fmla="*/ 65 w 80"/>
                <a:gd name="T19" fmla="*/ 1 h 110"/>
                <a:gd name="T20" fmla="*/ 79 w 80"/>
                <a:gd name="T21" fmla="*/ 5 h 110"/>
                <a:gd name="T22" fmla="*/ 74 w 80"/>
                <a:gd name="T23" fmla="*/ 21 h 110"/>
                <a:gd name="T24" fmla="*/ 64 w 80"/>
                <a:gd name="T25" fmla="*/ 18 h 110"/>
                <a:gd name="T26" fmla="*/ 53 w 80"/>
                <a:gd name="T27" fmla="*/ 16 h 110"/>
                <a:gd name="T28" fmla="*/ 29 w 80"/>
                <a:gd name="T29" fmla="*/ 26 h 110"/>
                <a:gd name="T30" fmla="*/ 20 w 80"/>
                <a:gd name="T31" fmla="*/ 55 h 110"/>
                <a:gd name="T32" fmla="*/ 22 w 80"/>
                <a:gd name="T33" fmla="*/ 71 h 110"/>
                <a:gd name="T34" fmla="*/ 28 w 80"/>
                <a:gd name="T35" fmla="*/ 83 h 110"/>
                <a:gd name="T36" fmla="*/ 39 w 80"/>
                <a:gd name="T37" fmla="*/ 91 h 110"/>
                <a:gd name="T38" fmla="*/ 54 w 80"/>
                <a:gd name="T39" fmla="*/ 93 h 110"/>
                <a:gd name="T40" fmla="*/ 68 w 80"/>
                <a:gd name="T41" fmla="*/ 92 h 110"/>
                <a:gd name="T42" fmla="*/ 78 w 80"/>
                <a:gd name="T43" fmla="*/ 89 h 110"/>
                <a:gd name="T44" fmla="*/ 80 w 80"/>
                <a:gd name="T45" fmla="*/ 105 h 110"/>
                <a:gd name="T46" fmla="*/ 76 w 80"/>
                <a:gd name="T47" fmla="*/ 107 h 110"/>
                <a:gd name="T48" fmla="*/ 69 w 80"/>
                <a:gd name="T49" fmla="*/ 108 h 110"/>
                <a:gd name="T50" fmla="*/ 60 w 80"/>
                <a:gd name="T51" fmla="*/ 109 h 110"/>
                <a:gd name="T52" fmla="*/ 52 w 80"/>
                <a:gd name="T53"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 h="110">
                  <a:moveTo>
                    <a:pt x="52" y="110"/>
                  </a:moveTo>
                  <a:cubicBezTo>
                    <a:pt x="44" y="110"/>
                    <a:pt x="36" y="109"/>
                    <a:pt x="30" y="106"/>
                  </a:cubicBezTo>
                  <a:cubicBezTo>
                    <a:pt x="23" y="103"/>
                    <a:pt x="18" y="99"/>
                    <a:pt x="14" y="95"/>
                  </a:cubicBezTo>
                  <a:cubicBezTo>
                    <a:pt x="9" y="90"/>
                    <a:pt x="6" y="84"/>
                    <a:pt x="4" y="77"/>
                  </a:cubicBezTo>
                  <a:cubicBezTo>
                    <a:pt x="2" y="71"/>
                    <a:pt x="0" y="63"/>
                    <a:pt x="0" y="55"/>
                  </a:cubicBezTo>
                  <a:cubicBezTo>
                    <a:pt x="0" y="47"/>
                    <a:pt x="2" y="40"/>
                    <a:pt x="4" y="33"/>
                  </a:cubicBezTo>
                  <a:cubicBezTo>
                    <a:pt x="6" y="26"/>
                    <a:pt x="10" y="20"/>
                    <a:pt x="14" y="15"/>
                  </a:cubicBezTo>
                  <a:cubicBezTo>
                    <a:pt x="18" y="11"/>
                    <a:pt x="24" y="7"/>
                    <a:pt x="30" y="4"/>
                  </a:cubicBezTo>
                  <a:cubicBezTo>
                    <a:pt x="36" y="1"/>
                    <a:pt x="43" y="0"/>
                    <a:pt x="51" y="0"/>
                  </a:cubicBezTo>
                  <a:cubicBezTo>
                    <a:pt x="56" y="0"/>
                    <a:pt x="60" y="0"/>
                    <a:pt x="65" y="1"/>
                  </a:cubicBezTo>
                  <a:cubicBezTo>
                    <a:pt x="70" y="2"/>
                    <a:pt x="74" y="3"/>
                    <a:pt x="79" y="5"/>
                  </a:cubicBezTo>
                  <a:cubicBezTo>
                    <a:pt x="74" y="21"/>
                    <a:pt x="74" y="21"/>
                    <a:pt x="74" y="21"/>
                  </a:cubicBezTo>
                  <a:cubicBezTo>
                    <a:pt x="71" y="19"/>
                    <a:pt x="68" y="18"/>
                    <a:pt x="64" y="18"/>
                  </a:cubicBezTo>
                  <a:cubicBezTo>
                    <a:pt x="61" y="17"/>
                    <a:pt x="57" y="16"/>
                    <a:pt x="53" y="16"/>
                  </a:cubicBezTo>
                  <a:cubicBezTo>
                    <a:pt x="42" y="16"/>
                    <a:pt x="34" y="20"/>
                    <a:pt x="29" y="26"/>
                  </a:cubicBezTo>
                  <a:cubicBezTo>
                    <a:pt x="23" y="33"/>
                    <a:pt x="20" y="42"/>
                    <a:pt x="20" y="55"/>
                  </a:cubicBezTo>
                  <a:cubicBezTo>
                    <a:pt x="20" y="61"/>
                    <a:pt x="21" y="66"/>
                    <a:pt x="22" y="71"/>
                  </a:cubicBezTo>
                  <a:cubicBezTo>
                    <a:pt x="23" y="75"/>
                    <a:pt x="25" y="80"/>
                    <a:pt x="28" y="83"/>
                  </a:cubicBezTo>
                  <a:cubicBezTo>
                    <a:pt x="31" y="86"/>
                    <a:pt x="34" y="89"/>
                    <a:pt x="39" y="91"/>
                  </a:cubicBezTo>
                  <a:cubicBezTo>
                    <a:pt x="43" y="92"/>
                    <a:pt x="48" y="93"/>
                    <a:pt x="54" y="93"/>
                  </a:cubicBezTo>
                  <a:cubicBezTo>
                    <a:pt x="59" y="93"/>
                    <a:pt x="64" y="93"/>
                    <a:pt x="68" y="92"/>
                  </a:cubicBezTo>
                  <a:cubicBezTo>
                    <a:pt x="72" y="91"/>
                    <a:pt x="75" y="90"/>
                    <a:pt x="78" y="89"/>
                  </a:cubicBezTo>
                  <a:cubicBezTo>
                    <a:pt x="80" y="105"/>
                    <a:pt x="80" y="105"/>
                    <a:pt x="80" y="105"/>
                  </a:cubicBezTo>
                  <a:cubicBezTo>
                    <a:pt x="79" y="105"/>
                    <a:pt x="78" y="106"/>
                    <a:pt x="76" y="107"/>
                  </a:cubicBezTo>
                  <a:cubicBezTo>
                    <a:pt x="74" y="107"/>
                    <a:pt x="71" y="108"/>
                    <a:pt x="69" y="108"/>
                  </a:cubicBezTo>
                  <a:cubicBezTo>
                    <a:pt x="66" y="109"/>
                    <a:pt x="63" y="109"/>
                    <a:pt x="60" y="109"/>
                  </a:cubicBezTo>
                  <a:cubicBezTo>
                    <a:pt x="58" y="110"/>
                    <a:pt x="55" y="110"/>
                    <a:pt x="52" y="110"/>
                  </a:cubicBezTo>
                  <a:close/>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0" name="iṧlïḓé"/>
            <p:cNvSpPr/>
            <p:nvPr/>
          </p:nvSpPr>
          <p:spPr bwMode="auto">
            <a:xfrm>
              <a:off x="5037138" y="1654176"/>
              <a:ext cx="117475" cy="215900"/>
            </a:xfrm>
            <a:custGeom>
              <a:avLst/>
              <a:gdLst>
                <a:gd name="T0" fmla="*/ 0 w 85"/>
                <a:gd name="T1" fmla="*/ 157 h 157"/>
                <a:gd name="T2" fmla="*/ 0 w 85"/>
                <a:gd name="T3" fmla="*/ 3 h 157"/>
                <a:gd name="T4" fmla="*/ 19 w 85"/>
                <a:gd name="T5" fmla="*/ 0 h 157"/>
                <a:gd name="T6" fmla="*/ 19 w 85"/>
                <a:gd name="T7" fmla="*/ 53 h 157"/>
                <a:gd name="T8" fmla="*/ 30 w 85"/>
                <a:gd name="T9" fmla="*/ 50 h 157"/>
                <a:gd name="T10" fmla="*/ 42 w 85"/>
                <a:gd name="T11" fmla="*/ 49 h 157"/>
                <a:gd name="T12" fmla="*/ 63 w 85"/>
                <a:gd name="T13" fmla="*/ 53 h 157"/>
                <a:gd name="T14" fmla="*/ 76 w 85"/>
                <a:gd name="T15" fmla="*/ 63 h 157"/>
                <a:gd name="T16" fmla="*/ 83 w 85"/>
                <a:gd name="T17" fmla="*/ 78 h 157"/>
                <a:gd name="T18" fmla="*/ 85 w 85"/>
                <a:gd name="T19" fmla="*/ 97 h 157"/>
                <a:gd name="T20" fmla="*/ 85 w 85"/>
                <a:gd name="T21" fmla="*/ 157 h 157"/>
                <a:gd name="T22" fmla="*/ 67 w 85"/>
                <a:gd name="T23" fmla="*/ 157 h 157"/>
                <a:gd name="T24" fmla="*/ 67 w 85"/>
                <a:gd name="T25" fmla="*/ 102 h 157"/>
                <a:gd name="T26" fmla="*/ 65 w 85"/>
                <a:gd name="T27" fmla="*/ 85 h 157"/>
                <a:gd name="T28" fmla="*/ 61 w 85"/>
                <a:gd name="T29" fmla="*/ 74 h 157"/>
                <a:gd name="T30" fmla="*/ 53 w 85"/>
                <a:gd name="T31" fmla="*/ 68 h 157"/>
                <a:gd name="T32" fmla="*/ 40 w 85"/>
                <a:gd name="T33" fmla="*/ 66 h 157"/>
                <a:gd name="T34" fmla="*/ 34 w 85"/>
                <a:gd name="T35" fmla="*/ 66 h 157"/>
                <a:gd name="T36" fmla="*/ 28 w 85"/>
                <a:gd name="T37" fmla="*/ 67 h 157"/>
                <a:gd name="T38" fmla="*/ 23 w 85"/>
                <a:gd name="T39" fmla="*/ 68 h 157"/>
                <a:gd name="T40" fmla="*/ 19 w 85"/>
                <a:gd name="T41" fmla="*/ 69 h 157"/>
                <a:gd name="T42" fmla="*/ 19 w 85"/>
                <a:gd name="T43" fmla="*/ 157 h 157"/>
                <a:gd name="T44" fmla="*/ 0 w 85"/>
                <a:gd name="T45"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57">
                  <a:moveTo>
                    <a:pt x="0" y="157"/>
                  </a:moveTo>
                  <a:cubicBezTo>
                    <a:pt x="0" y="3"/>
                    <a:pt x="0" y="3"/>
                    <a:pt x="0" y="3"/>
                  </a:cubicBezTo>
                  <a:cubicBezTo>
                    <a:pt x="19" y="0"/>
                    <a:pt x="19" y="0"/>
                    <a:pt x="19" y="0"/>
                  </a:cubicBezTo>
                  <a:cubicBezTo>
                    <a:pt x="19" y="53"/>
                    <a:pt x="19" y="53"/>
                    <a:pt x="19" y="53"/>
                  </a:cubicBezTo>
                  <a:cubicBezTo>
                    <a:pt x="23" y="52"/>
                    <a:pt x="26" y="51"/>
                    <a:pt x="30" y="50"/>
                  </a:cubicBezTo>
                  <a:cubicBezTo>
                    <a:pt x="34" y="50"/>
                    <a:pt x="38" y="49"/>
                    <a:pt x="42" y="49"/>
                  </a:cubicBezTo>
                  <a:cubicBezTo>
                    <a:pt x="51" y="49"/>
                    <a:pt x="58" y="50"/>
                    <a:pt x="63" y="53"/>
                  </a:cubicBezTo>
                  <a:cubicBezTo>
                    <a:pt x="69" y="55"/>
                    <a:pt x="73" y="58"/>
                    <a:pt x="76" y="63"/>
                  </a:cubicBezTo>
                  <a:cubicBezTo>
                    <a:pt x="80" y="67"/>
                    <a:pt x="82" y="72"/>
                    <a:pt x="83" y="78"/>
                  </a:cubicBezTo>
                  <a:cubicBezTo>
                    <a:pt x="85" y="84"/>
                    <a:pt x="85" y="90"/>
                    <a:pt x="85" y="97"/>
                  </a:cubicBezTo>
                  <a:cubicBezTo>
                    <a:pt x="85" y="157"/>
                    <a:pt x="85" y="157"/>
                    <a:pt x="85" y="157"/>
                  </a:cubicBezTo>
                  <a:cubicBezTo>
                    <a:pt x="67" y="157"/>
                    <a:pt x="67" y="157"/>
                    <a:pt x="67" y="157"/>
                  </a:cubicBezTo>
                  <a:cubicBezTo>
                    <a:pt x="67" y="102"/>
                    <a:pt x="67" y="102"/>
                    <a:pt x="67" y="102"/>
                  </a:cubicBezTo>
                  <a:cubicBezTo>
                    <a:pt x="67" y="95"/>
                    <a:pt x="66" y="90"/>
                    <a:pt x="65" y="85"/>
                  </a:cubicBezTo>
                  <a:cubicBezTo>
                    <a:pt x="64" y="80"/>
                    <a:pt x="63" y="77"/>
                    <a:pt x="61" y="74"/>
                  </a:cubicBezTo>
                  <a:cubicBezTo>
                    <a:pt x="59" y="71"/>
                    <a:pt x="56" y="69"/>
                    <a:pt x="53" y="68"/>
                  </a:cubicBezTo>
                  <a:cubicBezTo>
                    <a:pt x="49" y="66"/>
                    <a:pt x="45" y="66"/>
                    <a:pt x="40" y="66"/>
                  </a:cubicBezTo>
                  <a:cubicBezTo>
                    <a:pt x="38" y="66"/>
                    <a:pt x="36" y="66"/>
                    <a:pt x="34" y="66"/>
                  </a:cubicBezTo>
                  <a:cubicBezTo>
                    <a:pt x="32" y="66"/>
                    <a:pt x="30" y="67"/>
                    <a:pt x="28" y="67"/>
                  </a:cubicBezTo>
                  <a:cubicBezTo>
                    <a:pt x="26" y="67"/>
                    <a:pt x="24" y="68"/>
                    <a:pt x="23" y="68"/>
                  </a:cubicBezTo>
                  <a:cubicBezTo>
                    <a:pt x="21" y="69"/>
                    <a:pt x="20" y="69"/>
                    <a:pt x="19" y="69"/>
                  </a:cubicBezTo>
                  <a:cubicBezTo>
                    <a:pt x="19" y="157"/>
                    <a:pt x="19" y="157"/>
                    <a:pt x="19" y="157"/>
                  </a:cubicBezTo>
                  <a:lnTo>
                    <a:pt x="0" y="157"/>
                  </a:lnTo>
                  <a:close/>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1" name="îşḷiḋé"/>
            <p:cNvSpPr/>
            <p:nvPr/>
          </p:nvSpPr>
          <p:spPr bwMode="auto">
            <a:xfrm>
              <a:off x="5191125" y="1836738"/>
              <a:ext cx="36512" cy="36513"/>
            </a:xfrm>
            <a:custGeom>
              <a:avLst/>
              <a:gdLst>
                <a:gd name="T0" fmla="*/ 27 w 27"/>
                <a:gd name="T1" fmla="*/ 14 h 27"/>
                <a:gd name="T2" fmla="*/ 23 w 27"/>
                <a:gd name="T3" fmla="*/ 23 h 27"/>
                <a:gd name="T4" fmla="*/ 14 w 27"/>
                <a:gd name="T5" fmla="*/ 27 h 27"/>
                <a:gd name="T6" fmla="*/ 4 w 27"/>
                <a:gd name="T7" fmla="*/ 23 h 27"/>
                <a:gd name="T8" fmla="*/ 0 w 27"/>
                <a:gd name="T9" fmla="*/ 14 h 27"/>
                <a:gd name="T10" fmla="*/ 4 w 27"/>
                <a:gd name="T11" fmla="*/ 4 h 27"/>
                <a:gd name="T12" fmla="*/ 14 w 27"/>
                <a:gd name="T13" fmla="*/ 0 h 27"/>
                <a:gd name="T14" fmla="*/ 23 w 27"/>
                <a:gd name="T15" fmla="*/ 4 h 27"/>
                <a:gd name="T16" fmla="*/ 27 w 27"/>
                <a:gd name="T17"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7">
                  <a:moveTo>
                    <a:pt x="27" y="14"/>
                  </a:moveTo>
                  <a:cubicBezTo>
                    <a:pt x="27" y="17"/>
                    <a:pt x="26" y="20"/>
                    <a:pt x="23" y="23"/>
                  </a:cubicBezTo>
                  <a:cubicBezTo>
                    <a:pt x="21" y="26"/>
                    <a:pt x="18" y="27"/>
                    <a:pt x="14" y="27"/>
                  </a:cubicBezTo>
                  <a:cubicBezTo>
                    <a:pt x="9" y="27"/>
                    <a:pt x="6" y="26"/>
                    <a:pt x="4" y="23"/>
                  </a:cubicBezTo>
                  <a:cubicBezTo>
                    <a:pt x="1" y="20"/>
                    <a:pt x="0" y="17"/>
                    <a:pt x="0" y="14"/>
                  </a:cubicBezTo>
                  <a:cubicBezTo>
                    <a:pt x="0" y="10"/>
                    <a:pt x="1" y="7"/>
                    <a:pt x="4" y="4"/>
                  </a:cubicBezTo>
                  <a:cubicBezTo>
                    <a:pt x="6" y="1"/>
                    <a:pt x="9" y="0"/>
                    <a:pt x="14" y="0"/>
                  </a:cubicBezTo>
                  <a:cubicBezTo>
                    <a:pt x="18" y="0"/>
                    <a:pt x="21" y="1"/>
                    <a:pt x="23" y="4"/>
                  </a:cubicBezTo>
                  <a:cubicBezTo>
                    <a:pt x="26" y="7"/>
                    <a:pt x="27" y="10"/>
                    <a:pt x="27" y="14"/>
                  </a:cubicBezTo>
                  <a:close/>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2" name="íṥḷíďè"/>
            <p:cNvSpPr/>
            <p:nvPr/>
          </p:nvSpPr>
          <p:spPr bwMode="auto">
            <a:xfrm>
              <a:off x="5259388" y="1836738"/>
              <a:ext cx="38100" cy="36513"/>
            </a:xfrm>
            <a:custGeom>
              <a:avLst/>
              <a:gdLst>
                <a:gd name="T0" fmla="*/ 27 w 27"/>
                <a:gd name="T1" fmla="*/ 14 h 27"/>
                <a:gd name="T2" fmla="*/ 23 w 27"/>
                <a:gd name="T3" fmla="*/ 23 h 27"/>
                <a:gd name="T4" fmla="*/ 13 w 27"/>
                <a:gd name="T5" fmla="*/ 27 h 27"/>
                <a:gd name="T6" fmla="*/ 3 w 27"/>
                <a:gd name="T7" fmla="*/ 23 h 27"/>
                <a:gd name="T8" fmla="*/ 0 w 27"/>
                <a:gd name="T9" fmla="*/ 14 h 27"/>
                <a:gd name="T10" fmla="*/ 3 w 27"/>
                <a:gd name="T11" fmla="*/ 4 h 27"/>
                <a:gd name="T12" fmla="*/ 13 w 27"/>
                <a:gd name="T13" fmla="*/ 0 h 27"/>
                <a:gd name="T14" fmla="*/ 23 w 27"/>
                <a:gd name="T15" fmla="*/ 4 h 27"/>
                <a:gd name="T16" fmla="*/ 27 w 27"/>
                <a:gd name="T17"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7">
                  <a:moveTo>
                    <a:pt x="27" y="14"/>
                  </a:moveTo>
                  <a:cubicBezTo>
                    <a:pt x="27" y="17"/>
                    <a:pt x="26" y="20"/>
                    <a:pt x="23" y="23"/>
                  </a:cubicBezTo>
                  <a:cubicBezTo>
                    <a:pt x="21" y="26"/>
                    <a:pt x="18" y="27"/>
                    <a:pt x="13" y="27"/>
                  </a:cubicBezTo>
                  <a:cubicBezTo>
                    <a:pt x="9" y="27"/>
                    <a:pt x="6" y="26"/>
                    <a:pt x="3" y="23"/>
                  </a:cubicBezTo>
                  <a:cubicBezTo>
                    <a:pt x="1" y="20"/>
                    <a:pt x="0" y="17"/>
                    <a:pt x="0" y="14"/>
                  </a:cubicBezTo>
                  <a:cubicBezTo>
                    <a:pt x="0" y="10"/>
                    <a:pt x="1" y="7"/>
                    <a:pt x="3" y="4"/>
                  </a:cubicBezTo>
                  <a:cubicBezTo>
                    <a:pt x="6" y="1"/>
                    <a:pt x="9" y="0"/>
                    <a:pt x="13" y="0"/>
                  </a:cubicBezTo>
                  <a:cubicBezTo>
                    <a:pt x="18" y="0"/>
                    <a:pt x="21" y="1"/>
                    <a:pt x="23" y="4"/>
                  </a:cubicBezTo>
                  <a:cubicBezTo>
                    <a:pt x="26" y="7"/>
                    <a:pt x="27" y="10"/>
                    <a:pt x="27" y="14"/>
                  </a:cubicBezTo>
                  <a:close/>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3" name="îšlïḍe"/>
            <p:cNvSpPr/>
            <p:nvPr/>
          </p:nvSpPr>
          <p:spPr bwMode="auto">
            <a:xfrm>
              <a:off x="5329238" y="1836738"/>
              <a:ext cx="36512" cy="36513"/>
            </a:xfrm>
            <a:custGeom>
              <a:avLst/>
              <a:gdLst>
                <a:gd name="T0" fmla="*/ 27 w 27"/>
                <a:gd name="T1" fmla="*/ 14 h 27"/>
                <a:gd name="T2" fmla="*/ 23 w 27"/>
                <a:gd name="T3" fmla="*/ 23 h 27"/>
                <a:gd name="T4" fmla="*/ 13 w 27"/>
                <a:gd name="T5" fmla="*/ 27 h 27"/>
                <a:gd name="T6" fmla="*/ 3 w 27"/>
                <a:gd name="T7" fmla="*/ 23 h 27"/>
                <a:gd name="T8" fmla="*/ 0 w 27"/>
                <a:gd name="T9" fmla="*/ 14 h 27"/>
                <a:gd name="T10" fmla="*/ 3 w 27"/>
                <a:gd name="T11" fmla="*/ 4 h 27"/>
                <a:gd name="T12" fmla="*/ 13 w 27"/>
                <a:gd name="T13" fmla="*/ 0 h 27"/>
                <a:gd name="T14" fmla="*/ 23 w 27"/>
                <a:gd name="T15" fmla="*/ 4 h 27"/>
                <a:gd name="T16" fmla="*/ 27 w 27"/>
                <a:gd name="T17"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7">
                  <a:moveTo>
                    <a:pt x="27" y="14"/>
                  </a:moveTo>
                  <a:cubicBezTo>
                    <a:pt x="27" y="17"/>
                    <a:pt x="25" y="20"/>
                    <a:pt x="23" y="23"/>
                  </a:cubicBezTo>
                  <a:cubicBezTo>
                    <a:pt x="21" y="26"/>
                    <a:pt x="17" y="27"/>
                    <a:pt x="13" y="27"/>
                  </a:cubicBezTo>
                  <a:cubicBezTo>
                    <a:pt x="9" y="27"/>
                    <a:pt x="6" y="26"/>
                    <a:pt x="3" y="23"/>
                  </a:cubicBezTo>
                  <a:cubicBezTo>
                    <a:pt x="1" y="20"/>
                    <a:pt x="0" y="17"/>
                    <a:pt x="0" y="14"/>
                  </a:cubicBezTo>
                  <a:cubicBezTo>
                    <a:pt x="0" y="10"/>
                    <a:pt x="1" y="7"/>
                    <a:pt x="3" y="4"/>
                  </a:cubicBezTo>
                  <a:cubicBezTo>
                    <a:pt x="6" y="1"/>
                    <a:pt x="9" y="0"/>
                    <a:pt x="13" y="0"/>
                  </a:cubicBezTo>
                  <a:cubicBezTo>
                    <a:pt x="17" y="0"/>
                    <a:pt x="21" y="1"/>
                    <a:pt x="23" y="4"/>
                  </a:cubicBezTo>
                  <a:cubicBezTo>
                    <a:pt x="25" y="7"/>
                    <a:pt x="27" y="10"/>
                    <a:pt x="27" y="14"/>
                  </a:cubicBezTo>
                  <a:close/>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4" name="iṡḻíďê"/>
            <p:cNvSpPr/>
            <p:nvPr/>
          </p:nvSpPr>
          <p:spPr bwMode="auto">
            <a:xfrm>
              <a:off x="6534150" y="1573213"/>
              <a:ext cx="631825" cy="468313"/>
            </a:xfrm>
            <a:custGeom>
              <a:avLst/>
              <a:gdLst>
                <a:gd name="T0" fmla="*/ 458 w 458"/>
                <a:gd name="T1" fmla="*/ 242 h 339"/>
                <a:gd name="T2" fmla="*/ 458 w 458"/>
                <a:gd name="T3" fmla="*/ 97 h 339"/>
                <a:gd name="T4" fmla="*/ 361 w 458"/>
                <a:gd name="T5" fmla="*/ 0 h 339"/>
                <a:gd name="T6" fmla="*/ 0 w 458"/>
                <a:gd name="T7" fmla="*/ 0 h 339"/>
                <a:gd name="T8" fmla="*/ 0 w 458"/>
                <a:gd name="T9" fmla="*/ 339 h 339"/>
                <a:gd name="T10" fmla="*/ 361 w 458"/>
                <a:gd name="T11" fmla="*/ 339 h 339"/>
                <a:gd name="T12" fmla="*/ 458 w 458"/>
                <a:gd name="T13" fmla="*/ 242 h 339"/>
              </a:gdLst>
              <a:ahLst/>
              <a:cxnLst>
                <a:cxn ang="0">
                  <a:pos x="T0" y="T1"/>
                </a:cxn>
                <a:cxn ang="0">
                  <a:pos x="T2" y="T3"/>
                </a:cxn>
                <a:cxn ang="0">
                  <a:pos x="T4" y="T5"/>
                </a:cxn>
                <a:cxn ang="0">
                  <a:pos x="T6" y="T7"/>
                </a:cxn>
                <a:cxn ang="0">
                  <a:pos x="T8" y="T9"/>
                </a:cxn>
                <a:cxn ang="0">
                  <a:pos x="T10" y="T11"/>
                </a:cxn>
                <a:cxn ang="0">
                  <a:pos x="T12" y="T13"/>
                </a:cxn>
              </a:cxnLst>
              <a:rect l="0" t="0" r="r" b="b"/>
              <a:pathLst>
                <a:path w="458" h="339">
                  <a:moveTo>
                    <a:pt x="458" y="242"/>
                  </a:moveTo>
                  <a:cubicBezTo>
                    <a:pt x="458" y="97"/>
                    <a:pt x="458" y="97"/>
                    <a:pt x="458" y="97"/>
                  </a:cubicBezTo>
                  <a:cubicBezTo>
                    <a:pt x="458" y="44"/>
                    <a:pt x="414" y="0"/>
                    <a:pt x="361" y="0"/>
                  </a:cubicBezTo>
                  <a:cubicBezTo>
                    <a:pt x="0" y="0"/>
                    <a:pt x="0" y="0"/>
                    <a:pt x="0" y="0"/>
                  </a:cubicBezTo>
                  <a:cubicBezTo>
                    <a:pt x="0" y="339"/>
                    <a:pt x="0" y="339"/>
                    <a:pt x="0" y="339"/>
                  </a:cubicBezTo>
                  <a:cubicBezTo>
                    <a:pt x="361" y="339"/>
                    <a:pt x="361" y="339"/>
                    <a:pt x="361" y="339"/>
                  </a:cubicBezTo>
                  <a:cubicBezTo>
                    <a:pt x="414" y="339"/>
                    <a:pt x="458" y="296"/>
                    <a:pt x="458" y="242"/>
                  </a:cubicBezTo>
                  <a:close/>
                </a:path>
              </a:pathLst>
            </a:custGeom>
            <a:solidFill>
              <a:srgbClr val="80D7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5" name="ïşḷîdé"/>
            <p:cNvSpPr/>
            <p:nvPr/>
          </p:nvSpPr>
          <p:spPr bwMode="auto">
            <a:xfrm>
              <a:off x="6638925" y="1601788"/>
              <a:ext cx="361950" cy="387350"/>
            </a:xfrm>
            <a:custGeom>
              <a:avLst/>
              <a:gdLst>
                <a:gd name="T0" fmla="*/ 156 w 262"/>
                <a:gd name="T1" fmla="*/ 37 h 281"/>
                <a:gd name="T2" fmla="*/ 37 w 262"/>
                <a:gd name="T3" fmla="*/ 31 h 281"/>
                <a:gd name="T4" fmla="*/ 32 w 262"/>
                <a:gd name="T5" fmla="*/ 150 h 281"/>
                <a:gd name="T6" fmla="*/ 139 w 262"/>
                <a:gd name="T7" fmla="*/ 164 h 281"/>
                <a:gd name="T8" fmla="*/ 158 w 262"/>
                <a:gd name="T9" fmla="*/ 185 h 281"/>
                <a:gd name="T10" fmla="*/ 150 w 262"/>
                <a:gd name="T11" fmla="*/ 193 h 281"/>
                <a:gd name="T12" fmla="*/ 221 w 262"/>
                <a:gd name="T13" fmla="*/ 270 h 281"/>
                <a:gd name="T14" fmla="*/ 253 w 262"/>
                <a:gd name="T15" fmla="*/ 273 h 281"/>
                <a:gd name="T16" fmla="*/ 254 w 262"/>
                <a:gd name="T17" fmla="*/ 241 h 281"/>
                <a:gd name="T18" fmla="*/ 182 w 262"/>
                <a:gd name="T19" fmla="*/ 163 h 281"/>
                <a:gd name="T20" fmla="*/ 175 w 262"/>
                <a:gd name="T21" fmla="*/ 169 h 281"/>
                <a:gd name="T22" fmla="*/ 157 w 262"/>
                <a:gd name="T23" fmla="*/ 149 h 281"/>
                <a:gd name="T24" fmla="*/ 156 w 262"/>
                <a:gd name="T25" fmla="*/ 37 h 281"/>
                <a:gd name="T26" fmla="*/ 49 w 262"/>
                <a:gd name="T27" fmla="*/ 133 h 281"/>
                <a:gd name="T28" fmla="*/ 54 w 262"/>
                <a:gd name="T29" fmla="*/ 48 h 281"/>
                <a:gd name="T30" fmla="*/ 138 w 262"/>
                <a:gd name="T31" fmla="*/ 52 h 281"/>
                <a:gd name="T32" fmla="*/ 134 w 262"/>
                <a:gd name="T33" fmla="*/ 137 h 281"/>
                <a:gd name="T34" fmla="*/ 49 w 262"/>
                <a:gd name="T35" fmla="*/ 133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2" h="281">
                  <a:moveTo>
                    <a:pt x="156" y="37"/>
                  </a:moveTo>
                  <a:cubicBezTo>
                    <a:pt x="125" y="3"/>
                    <a:pt x="72" y="0"/>
                    <a:pt x="37" y="31"/>
                  </a:cubicBezTo>
                  <a:cubicBezTo>
                    <a:pt x="3" y="63"/>
                    <a:pt x="0" y="116"/>
                    <a:pt x="32" y="150"/>
                  </a:cubicBezTo>
                  <a:cubicBezTo>
                    <a:pt x="60" y="181"/>
                    <a:pt x="105" y="186"/>
                    <a:pt x="139" y="164"/>
                  </a:cubicBezTo>
                  <a:cubicBezTo>
                    <a:pt x="158" y="185"/>
                    <a:pt x="158" y="185"/>
                    <a:pt x="158" y="185"/>
                  </a:cubicBezTo>
                  <a:cubicBezTo>
                    <a:pt x="150" y="193"/>
                    <a:pt x="150" y="193"/>
                    <a:pt x="150" y="193"/>
                  </a:cubicBezTo>
                  <a:cubicBezTo>
                    <a:pt x="221" y="270"/>
                    <a:pt x="221" y="270"/>
                    <a:pt x="221" y="270"/>
                  </a:cubicBezTo>
                  <a:cubicBezTo>
                    <a:pt x="230" y="280"/>
                    <a:pt x="244" y="281"/>
                    <a:pt x="253" y="273"/>
                  </a:cubicBezTo>
                  <a:cubicBezTo>
                    <a:pt x="262" y="265"/>
                    <a:pt x="262" y="250"/>
                    <a:pt x="254" y="241"/>
                  </a:cubicBezTo>
                  <a:cubicBezTo>
                    <a:pt x="182" y="163"/>
                    <a:pt x="182" y="163"/>
                    <a:pt x="182" y="163"/>
                  </a:cubicBezTo>
                  <a:cubicBezTo>
                    <a:pt x="175" y="169"/>
                    <a:pt x="175" y="169"/>
                    <a:pt x="175" y="169"/>
                  </a:cubicBezTo>
                  <a:cubicBezTo>
                    <a:pt x="157" y="149"/>
                    <a:pt x="157" y="149"/>
                    <a:pt x="157" y="149"/>
                  </a:cubicBezTo>
                  <a:cubicBezTo>
                    <a:pt x="185" y="118"/>
                    <a:pt x="185" y="69"/>
                    <a:pt x="156" y="37"/>
                  </a:cubicBezTo>
                  <a:close/>
                  <a:moveTo>
                    <a:pt x="49" y="133"/>
                  </a:moveTo>
                  <a:cubicBezTo>
                    <a:pt x="27" y="108"/>
                    <a:pt x="29" y="70"/>
                    <a:pt x="54" y="48"/>
                  </a:cubicBezTo>
                  <a:cubicBezTo>
                    <a:pt x="78" y="26"/>
                    <a:pt x="116" y="27"/>
                    <a:pt x="138" y="52"/>
                  </a:cubicBezTo>
                  <a:cubicBezTo>
                    <a:pt x="161" y="76"/>
                    <a:pt x="159" y="114"/>
                    <a:pt x="134" y="137"/>
                  </a:cubicBezTo>
                  <a:cubicBezTo>
                    <a:pt x="110" y="159"/>
                    <a:pt x="72" y="157"/>
                    <a:pt x="49" y="133"/>
                  </a:cubicBez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6" name="îṣļiḑê"/>
            <p:cNvSpPr/>
            <p:nvPr/>
          </p:nvSpPr>
          <p:spPr bwMode="auto">
            <a:xfrm>
              <a:off x="6094413" y="3341688"/>
              <a:ext cx="1690687" cy="1687513"/>
            </a:xfrm>
            <a:custGeom>
              <a:avLst/>
              <a:gdLst>
                <a:gd name="T0" fmla="*/ 1065 w 1065"/>
                <a:gd name="T1" fmla="*/ 880 h 1063"/>
                <a:gd name="T2" fmla="*/ 184 w 1065"/>
                <a:gd name="T3" fmla="*/ 1063 h 1063"/>
                <a:gd name="T4" fmla="*/ 0 w 1065"/>
                <a:gd name="T5" fmla="*/ 183 h 1063"/>
                <a:gd name="T6" fmla="*/ 881 w 1065"/>
                <a:gd name="T7" fmla="*/ 0 h 1063"/>
                <a:gd name="T8" fmla="*/ 1065 w 1065"/>
                <a:gd name="T9" fmla="*/ 880 h 1063"/>
              </a:gdLst>
              <a:ahLst/>
              <a:cxnLst>
                <a:cxn ang="0">
                  <a:pos x="T0" y="T1"/>
                </a:cxn>
                <a:cxn ang="0">
                  <a:pos x="T2" y="T3"/>
                </a:cxn>
                <a:cxn ang="0">
                  <a:pos x="T4" y="T5"/>
                </a:cxn>
                <a:cxn ang="0">
                  <a:pos x="T6" y="T7"/>
                </a:cxn>
                <a:cxn ang="0">
                  <a:pos x="T8" y="T9"/>
                </a:cxn>
              </a:cxnLst>
              <a:rect l="0" t="0" r="r" b="b"/>
              <a:pathLst>
                <a:path w="1065" h="1063">
                  <a:moveTo>
                    <a:pt x="1065" y="880"/>
                  </a:moveTo>
                  <a:lnTo>
                    <a:pt x="184" y="1063"/>
                  </a:lnTo>
                  <a:lnTo>
                    <a:pt x="0" y="183"/>
                  </a:lnTo>
                  <a:lnTo>
                    <a:pt x="881" y="0"/>
                  </a:lnTo>
                  <a:lnTo>
                    <a:pt x="1065" y="880"/>
                  </a:lnTo>
                  <a:close/>
                </a:path>
              </a:pathLst>
            </a:custGeom>
            <a:solidFill>
              <a:srgbClr val="E7E5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7" name="îṣḻïḋe"/>
            <p:cNvSpPr/>
            <p:nvPr/>
          </p:nvSpPr>
          <p:spPr bwMode="auto">
            <a:xfrm>
              <a:off x="6238875" y="3482976"/>
              <a:ext cx="1401762" cy="1403350"/>
            </a:xfrm>
            <a:custGeom>
              <a:avLst/>
              <a:gdLst>
                <a:gd name="T0" fmla="*/ 883 w 883"/>
                <a:gd name="T1" fmla="*/ 732 h 884"/>
                <a:gd name="T2" fmla="*/ 152 w 883"/>
                <a:gd name="T3" fmla="*/ 884 h 884"/>
                <a:gd name="T4" fmla="*/ 0 w 883"/>
                <a:gd name="T5" fmla="*/ 152 h 884"/>
                <a:gd name="T6" fmla="*/ 731 w 883"/>
                <a:gd name="T7" fmla="*/ 0 h 884"/>
                <a:gd name="T8" fmla="*/ 883 w 883"/>
                <a:gd name="T9" fmla="*/ 732 h 884"/>
              </a:gdLst>
              <a:ahLst/>
              <a:cxnLst>
                <a:cxn ang="0">
                  <a:pos x="T0" y="T1"/>
                </a:cxn>
                <a:cxn ang="0">
                  <a:pos x="T2" y="T3"/>
                </a:cxn>
                <a:cxn ang="0">
                  <a:pos x="T4" y="T5"/>
                </a:cxn>
                <a:cxn ang="0">
                  <a:pos x="T6" y="T7"/>
                </a:cxn>
                <a:cxn ang="0">
                  <a:pos x="T8" y="T9"/>
                </a:cxn>
              </a:cxnLst>
              <a:rect l="0" t="0" r="r" b="b"/>
              <a:pathLst>
                <a:path w="883" h="884">
                  <a:moveTo>
                    <a:pt x="883" y="732"/>
                  </a:moveTo>
                  <a:lnTo>
                    <a:pt x="152" y="884"/>
                  </a:lnTo>
                  <a:lnTo>
                    <a:pt x="0" y="152"/>
                  </a:lnTo>
                  <a:lnTo>
                    <a:pt x="731" y="0"/>
                  </a:lnTo>
                  <a:lnTo>
                    <a:pt x="883" y="732"/>
                  </a:lnTo>
                  <a:close/>
                </a:path>
              </a:pathLst>
            </a:custGeom>
            <a:solidFill>
              <a:srgbClr val="0E95C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8" name="í$lîďê"/>
            <p:cNvSpPr/>
            <p:nvPr/>
          </p:nvSpPr>
          <p:spPr bwMode="auto">
            <a:xfrm>
              <a:off x="6480175" y="4029076"/>
              <a:ext cx="1160462" cy="857250"/>
            </a:xfrm>
            <a:custGeom>
              <a:avLst/>
              <a:gdLst>
                <a:gd name="T0" fmla="*/ 0 w 731"/>
                <a:gd name="T1" fmla="*/ 540 h 540"/>
                <a:gd name="T2" fmla="*/ 165 w 731"/>
                <a:gd name="T3" fmla="*/ 0 h 540"/>
                <a:gd name="T4" fmla="*/ 397 w 731"/>
                <a:gd name="T5" fmla="*/ 205 h 540"/>
                <a:gd name="T6" fmla="*/ 457 w 731"/>
                <a:gd name="T7" fmla="*/ 63 h 540"/>
                <a:gd name="T8" fmla="*/ 731 w 731"/>
                <a:gd name="T9" fmla="*/ 388 h 540"/>
                <a:gd name="T10" fmla="*/ 0 w 731"/>
                <a:gd name="T11" fmla="*/ 540 h 540"/>
              </a:gdLst>
              <a:ahLst/>
              <a:cxnLst>
                <a:cxn ang="0">
                  <a:pos x="T0" y="T1"/>
                </a:cxn>
                <a:cxn ang="0">
                  <a:pos x="T2" y="T3"/>
                </a:cxn>
                <a:cxn ang="0">
                  <a:pos x="T4" y="T5"/>
                </a:cxn>
                <a:cxn ang="0">
                  <a:pos x="T6" y="T7"/>
                </a:cxn>
                <a:cxn ang="0">
                  <a:pos x="T8" y="T9"/>
                </a:cxn>
                <a:cxn ang="0">
                  <a:pos x="T10" y="T11"/>
                </a:cxn>
              </a:cxnLst>
              <a:rect l="0" t="0" r="r" b="b"/>
              <a:pathLst>
                <a:path w="731" h="540">
                  <a:moveTo>
                    <a:pt x="0" y="540"/>
                  </a:moveTo>
                  <a:lnTo>
                    <a:pt x="165" y="0"/>
                  </a:lnTo>
                  <a:lnTo>
                    <a:pt x="397" y="205"/>
                  </a:lnTo>
                  <a:lnTo>
                    <a:pt x="457" y="63"/>
                  </a:lnTo>
                  <a:lnTo>
                    <a:pt x="731" y="388"/>
                  </a:lnTo>
                  <a:lnTo>
                    <a:pt x="0" y="540"/>
                  </a:lnTo>
                  <a:close/>
                </a:path>
              </a:pathLst>
            </a:custGeom>
            <a:solidFill>
              <a:srgbClr val="C4D2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9" name="îṡľiḓè"/>
            <p:cNvSpPr/>
            <p:nvPr/>
          </p:nvSpPr>
          <p:spPr bwMode="auto">
            <a:xfrm>
              <a:off x="7018337" y="3678239"/>
              <a:ext cx="276225" cy="276225"/>
            </a:xfrm>
            <a:custGeom>
              <a:avLst/>
              <a:gdLst>
                <a:gd name="T0" fmla="*/ 189 w 200"/>
                <a:gd name="T1" fmla="*/ 81 h 200"/>
                <a:gd name="T2" fmla="*/ 119 w 200"/>
                <a:gd name="T3" fmla="*/ 189 h 200"/>
                <a:gd name="T4" fmla="*/ 10 w 200"/>
                <a:gd name="T5" fmla="*/ 119 h 200"/>
                <a:gd name="T6" fmla="*/ 81 w 200"/>
                <a:gd name="T7" fmla="*/ 10 h 200"/>
                <a:gd name="T8" fmla="*/ 189 w 200"/>
                <a:gd name="T9" fmla="*/ 81 h 200"/>
              </a:gdLst>
              <a:ahLst/>
              <a:cxnLst>
                <a:cxn ang="0">
                  <a:pos x="T0" y="T1"/>
                </a:cxn>
                <a:cxn ang="0">
                  <a:pos x="T2" y="T3"/>
                </a:cxn>
                <a:cxn ang="0">
                  <a:pos x="T4" y="T5"/>
                </a:cxn>
                <a:cxn ang="0">
                  <a:pos x="T6" y="T7"/>
                </a:cxn>
                <a:cxn ang="0">
                  <a:pos x="T8" y="T9"/>
                </a:cxn>
              </a:cxnLst>
              <a:rect l="0" t="0" r="r" b="b"/>
              <a:pathLst>
                <a:path w="200" h="200">
                  <a:moveTo>
                    <a:pt x="189" y="81"/>
                  </a:moveTo>
                  <a:cubicBezTo>
                    <a:pt x="200" y="131"/>
                    <a:pt x="168" y="179"/>
                    <a:pt x="119" y="189"/>
                  </a:cubicBezTo>
                  <a:cubicBezTo>
                    <a:pt x="69" y="200"/>
                    <a:pt x="21" y="168"/>
                    <a:pt x="10" y="119"/>
                  </a:cubicBezTo>
                  <a:cubicBezTo>
                    <a:pt x="0" y="69"/>
                    <a:pt x="32" y="21"/>
                    <a:pt x="81" y="10"/>
                  </a:cubicBezTo>
                  <a:cubicBezTo>
                    <a:pt x="131" y="0"/>
                    <a:pt x="179" y="32"/>
                    <a:pt x="189" y="81"/>
                  </a:cubicBezTo>
                  <a:close/>
                </a:path>
              </a:pathLst>
            </a:custGeom>
            <a:solidFill>
              <a:srgbClr val="FEB41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0" name="îṡḻïdè"/>
            <p:cNvSpPr/>
            <p:nvPr/>
          </p:nvSpPr>
          <p:spPr bwMode="auto">
            <a:xfrm>
              <a:off x="6651625" y="2074863"/>
              <a:ext cx="709612" cy="446088"/>
            </a:xfrm>
            <a:custGeom>
              <a:avLst/>
              <a:gdLst>
                <a:gd name="T0" fmla="*/ 153 w 514"/>
                <a:gd name="T1" fmla="*/ 232 h 323"/>
                <a:gd name="T2" fmla="*/ 334 w 514"/>
                <a:gd name="T3" fmla="*/ 323 h 323"/>
                <a:gd name="T4" fmla="*/ 514 w 514"/>
                <a:gd name="T5" fmla="*/ 175 h 323"/>
                <a:gd name="T6" fmla="*/ 153 w 514"/>
                <a:gd name="T7" fmla="*/ 0 h 323"/>
                <a:gd name="T8" fmla="*/ 0 w 514"/>
                <a:gd name="T9" fmla="*/ 26 h 323"/>
                <a:gd name="T10" fmla="*/ 57 w 514"/>
                <a:gd name="T11" fmla="*/ 254 h 323"/>
                <a:gd name="T12" fmla="*/ 153 w 514"/>
                <a:gd name="T13" fmla="*/ 232 h 323"/>
              </a:gdLst>
              <a:ahLst/>
              <a:cxnLst>
                <a:cxn ang="0">
                  <a:pos x="T0" y="T1"/>
                </a:cxn>
                <a:cxn ang="0">
                  <a:pos x="T2" y="T3"/>
                </a:cxn>
                <a:cxn ang="0">
                  <a:pos x="T4" y="T5"/>
                </a:cxn>
                <a:cxn ang="0">
                  <a:pos x="T6" y="T7"/>
                </a:cxn>
                <a:cxn ang="0">
                  <a:pos x="T8" y="T9"/>
                </a:cxn>
                <a:cxn ang="0">
                  <a:pos x="T10" y="T11"/>
                </a:cxn>
                <a:cxn ang="0">
                  <a:pos x="T12" y="T13"/>
                </a:cxn>
              </a:cxnLst>
              <a:rect l="0" t="0" r="r" b="b"/>
              <a:pathLst>
                <a:path w="514" h="323">
                  <a:moveTo>
                    <a:pt x="153" y="232"/>
                  </a:moveTo>
                  <a:cubicBezTo>
                    <a:pt x="227" y="232"/>
                    <a:pt x="293" y="268"/>
                    <a:pt x="334" y="323"/>
                  </a:cubicBezTo>
                  <a:cubicBezTo>
                    <a:pt x="514" y="175"/>
                    <a:pt x="514" y="175"/>
                    <a:pt x="514" y="175"/>
                  </a:cubicBezTo>
                  <a:cubicBezTo>
                    <a:pt x="430" y="69"/>
                    <a:pt x="299" y="0"/>
                    <a:pt x="153" y="0"/>
                  </a:cubicBezTo>
                  <a:cubicBezTo>
                    <a:pt x="99" y="0"/>
                    <a:pt x="48" y="9"/>
                    <a:pt x="0" y="26"/>
                  </a:cubicBezTo>
                  <a:cubicBezTo>
                    <a:pt x="57" y="254"/>
                    <a:pt x="57" y="254"/>
                    <a:pt x="57" y="254"/>
                  </a:cubicBezTo>
                  <a:cubicBezTo>
                    <a:pt x="86" y="240"/>
                    <a:pt x="119" y="232"/>
                    <a:pt x="153" y="232"/>
                  </a:cubicBezTo>
                  <a:close/>
                </a:path>
              </a:pathLst>
            </a:custGeom>
            <a:solidFill>
              <a:srgbClr val="FDCA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1" name="ïŝļïḓè"/>
            <p:cNvSpPr/>
            <p:nvPr/>
          </p:nvSpPr>
          <p:spPr bwMode="auto">
            <a:xfrm>
              <a:off x="6481762" y="2420938"/>
              <a:ext cx="957262" cy="931863"/>
            </a:xfrm>
            <a:custGeom>
              <a:avLst/>
              <a:gdLst>
                <a:gd name="T0" fmla="*/ 605 w 694"/>
                <a:gd name="T1" fmla="*/ 0 h 674"/>
                <a:gd name="T2" fmla="*/ 442 w 694"/>
                <a:gd name="T3" fmla="*/ 134 h 674"/>
                <a:gd name="T4" fmla="*/ 483 w 694"/>
                <a:gd name="T5" fmla="*/ 258 h 674"/>
                <a:gd name="T6" fmla="*/ 278 w 694"/>
                <a:gd name="T7" fmla="*/ 463 h 674"/>
                <a:gd name="T8" fmla="*/ 162 w 694"/>
                <a:gd name="T9" fmla="*/ 427 h 674"/>
                <a:gd name="T10" fmla="*/ 0 w 694"/>
                <a:gd name="T11" fmla="*/ 568 h 674"/>
                <a:gd name="T12" fmla="*/ 278 w 694"/>
                <a:gd name="T13" fmla="*/ 674 h 674"/>
                <a:gd name="T14" fmla="*/ 694 w 694"/>
                <a:gd name="T15" fmla="*/ 258 h 674"/>
                <a:gd name="T16" fmla="*/ 605 w 694"/>
                <a:gd name="T1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4" h="674">
                  <a:moveTo>
                    <a:pt x="605" y="0"/>
                  </a:moveTo>
                  <a:cubicBezTo>
                    <a:pt x="442" y="134"/>
                    <a:pt x="442" y="134"/>
                    <a:pt x="442" y="134"/>
                  </a:cubicBezTo>
                  <a:cubicBezTo>
                    <a:pt x="468" y="169"/>
                    <a:pt x="483" y="211"/>
                    <a:pt x="483" y="258"/>
                  </a:cubicBezTo>
                  <a:cubicBezTo>
                    <a:pt x="483" y="371"/>
                    <a:pt x="391" y="463"/>
                    <a:pt x="278" y="463"/>
                  </a:cubicBezTo>
                  <a:cubicBezTo>
                    <a:pt x="235" y="463"/>
                    <a:pt x="195" y="450"/>
                    <a:pt x="162" y="427"/>
                  </a:cubicBezTo>
                  <a:cubicBezTo>
                    <a:pt x="0" y="568"/>
                    <a:pt x="0" y="568"/>
                    <a:pt x="0" y="568"/>
                  </a:cubicBezTo>
                  <a:cubicBezTo>
                    <a:pt x="73" y="634"/>
                    <a:pt x="171" y="674"/>
                    <a:pt x="278" y="674"/>
                  </a:cubicBezTo>
                  <a:cubicBezTo>
                    <a:pt x="508" y="674"/>
                    <a:pt x="694" y="488"/>
                    <a:pt x="694" y="258"/>
                  </a:cubicBezTo>
                  <a:cubicBezTo>
                    <a:pt x="694" y="160"/>
                    <a:pt x="661" y="71"/>
                    <a:pt x="605" y="0"/>
                  </a:cubicBezTo>
                  <a:close/>
                </a:path>
              </a:pathLst>
            </a:custGeom>
            <a:solidFill>
              <a:srgbClr val="90B9C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2" name="ïṡľídé"/>
            <p:cNvSpPr/>
            <p:nvPr/>
          </p:nvSpPr>
          <p:spPr bwMode="auto">
            <a:xfrm>
              <a:off x="6249987" y="2209801"/>
              <a:ext cx="455612" cy="969963"/>
            </a:xfrm>
            <a:custGeom>
              <a:avLst/>
              <a:gdLst>
                <a:gd name="T0" fmla="*/ 212 w 330"/>
                <a:gd name="T1" fmla="*/ 392 h 702"/>
                <a:gd name="T2" fmla="*/ 330 w 330"/>
                <a:gd name="T3" fmla="*/ 206 h 702"/>
                <a:gd name="T4" fmla="*/ 278 w 330"/>
                <a:gd name="T5" fmla="*/ 0 h 702"/>
                <a:gd name="T6" fmla="*/ 0 w 330"/>
                <a:gd name="T7" fmla="*/ 392 h 702"/>
                <a:gd name="T8" fmla="*/ 139 w 330"/>
                <a:gd name="T9" fmla="*/ 702 h 702"/>
                <a:gd name="T10" fmla="*/ 301 w 330"/>
                <a:gd name="T11" fmla="*/ 562 h 702"/>
                <a:gd name="T12" fmla="*/ 212 w 330"/>
                <a:gd name="T13" fmla="*/ 392 h 702"/>
              </a:gdLst>
              <a:ahLst/>
              <a:cxnLst>
                <a:cxn ang="0">
                  <a:pos x="T0" y="T1"/>
                </a:cxn>
                <a:cxn ang="0">
                  <a:pos x="T2" y="T3"/>
                </a:cxn>
                <a:cxn ang="0">
                  <a:pos x="T4" y="T5"/>
                </a:cxn>
                <a:cxn ang="0">
                  <a:pos x="T6" y="T7"/>
                </a:cxn>
                <a:cxn ang="0">
                  <a:pos x="T8" y="T9"/>
                </a:cxn>
                <a:cxn ang="0">
                  <a:pos x="T10" y="T11"/>
                </a:cxn>
                <a:cxn ang="0">
                  <a:pos x="T12" y="T13"/>
                </a:cxn>
              </a:cxnLst>
              <a:rect l="0" t="0" r="r" b="b"/>
              <a:pathLst>
                <a:path w="330" h="702">
                  <a:moveTo>
                    <a:pt x="212" y="392"/>
                  </a:moveTo>
                  <a:cubicBezTo>
                    <a:pt x="212" y="310"/>
                    <a:pt x="260" y="239"/>
                    <a:pt x="330" y="206"/>
                  </a:cubicBezTo>
                  <a:cubicBezTo>
                    <a:pt x="278" y="0"/>
                    <a:pt x="278" y="0"/>
                    <a:pt x="278" y="0"/>
                  </a:cubicBezTo>
                  <a:cubicBezTo>
                    <a:pt x="116" y="57"/>
                    <a:pt x="0" y="211"/>
                    <a:pt x="0" y="392"/>
                  </a:cubicBezTo>
                  <a:cubicBezTo>
                    <a:pt x="0" y="515"/>
                    <a:pt x="54" y="626"/>
                    <a:pt x="139" y="702"/>
                  </a:cubicBezTo>
                  <a:cubicBezTo>
                    <a:pt x="301" y="562"/>
                    <a:pt x="301" y="562"/>
                    <a:pt x="301" y="562"/>
                  </a:cubicBezTo>
                  <a:cubicBezTo>
                    <a:pt x="247" y="525"/>
                    <a:pt x="212" y="463"/>
                    <a:pt x="212" y="392"/>
                  </a:cubicBezTo>
                  <a:close/>
                </a:path>
              </a:pathLst>
            </a:custGeom>
            <a:solidFill>
              <a:srgbClr val="BE1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3" name="is1ïďé"/>
            <p:cNvSpPr/>
            <p:nvPr/>
          </p:nvSpPr>
          <p:spPr bwMode="auto">
            <a:xfrm>
              <a:off x="7766050" y="3343276"/>
              <a:ext cx="927100" cy="2025650"/>
            </a:xfrm>
            <a:custGeom>
              <a:avLst/>
              <a:gdLst>
                <a:gd name="T0" fmla="*/ 453 w 584"/>
                <a:gd name="T1" fmla="*/ 1130 h 1276"/>
                <a:gd name="T2" fmla="*/ 584 w 584"/>
                <a:gd name="T3" fmla="*/ 439 h 1276"/>
                <a:gd name="T4" fmla="*/ 124 w 584"/>
                <a:gd name="T5" fmla="*/ 0 h 1276"/>
                <a:gd name="T6" fmla="*/ 0 w 584"/>
                <a:gd name="T7" fmla="*/ 267 h 1276"/>
                <a:gd name="T8" fmla="*/ 73 w 584"/>
                <a:gd name="T9" fmla="*/ 1276 h 1276"/>
                <a:gd name="T10" fmla="*/ 469 w 584"/>
                <a:gd name="T11" fmla="*/ 1276 h 1276"/>
                <a:gd name="T12" fmla="*/ 453 w 584"/>
                <a:gd name="T13" fmla="*/ 1130 h 1276"/>
              </a:gdLst>
              <a:ahLst/>
              <a:cxnLst>
                <a:cxn ang="0">
                  <a:pos x="T0" y="T1"/>
                </a:cxn>
                <a:cxn ang="0">
                  <a:pos x="T2" y="T3"/>
                </a:cxn>
                <a:cxn ang="0">
                  <a:pos x="T4" y="T5"/>
                </a:cxn>
                <a:cxn ang="0">
                  <a:pos x="T6" y="T7"/>
                </a:cxn>
                <a:cxn ang="0">
                  <a:pos x="T8" y="T9"/>
                </a:cxn>
                <a:cxn ang="0">
                  <a:pos x="T10" y="T11"/>
                </a:cxn>
                <a:cxn ang="0">
                  <a:pos x="T12" y="T13"/>
                </a:cxn>
              </a:cxnLst>
              <a:rect l="0" t="0" r="r" b="b"/>
              <a:pathLst>
                <a:path w="584" h="1276">
                  <a:moveTo>
                    <a:pt x="453" y="1130"/>
                  </a:moveTo>
                  <a:lnTo>
                    <a:pt x="584" y="439"/>
                  </a:lnTo>
                  <a:lnTo>
                    <a:pt x="124" y="0"/>
                  </a:lnTo>
                  <a:lnTo>
                    <a:pt x="0" y="267"/>
                  </a:lnTo>
                  <a:lnTo>
                    <a:pt x="73" y="1276"/>
                  </a:lnTo>
                  <a:lnTo>
                    <a:pt x="469" y="1276"/>
                  </a:lnTo>
                  <a:lnTo>
                    <a:pt x="453" y="1130"/>
                  </a:lnTo>
                  <a:close/>
                </a:path>
              </a:pathLst>
            </a:custGeom>
            <a:solidFill>
              <a:srgbClr val="FCE9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4" name="îṡ1ïdé"/>
            <p:cNvSpPr/>
            <p:nvPr/>
          </p:nvSpPr>
          <p:spPr bwMode="auto">
            <a:xfrm>
              <a:off x="7777162" y="2927351"/>
              <a:ext cx="269875" cy="646113"/>
            </a:xfrm>
            <a:custGeom>
              <a:avLst/>
              <a:gdLst>
                <a:gd name="T0" fmla="*/ 170 w 170"/>
                <a:gd name="T1" fmla="*/ 405 h 407"/>
                <a:gd name="T2" fmla="*/ 4 w 170"/>
                <a:gd name="T3" fmla="*/ 407 h 407"/>
                <a:gd name="T4" fmla="*/ 0 w 170"/>
                <a:gd name="T5" fmla="*/ 2 h 407"/>
                <a:gd name="T6" fmla="*/ 166 w 170"/>
                <a:gd name="T7" fmla="*/ 0 h 407"/>
                <a:gd name="T8" fmla="*/ 170 w 170"/>
                <a:gd name="T9" fmla="*/ 405 h 407"/>
              </a:gdLst>
              <a:ahLst/>
              <a:cxnLst>
                <a:cxn ang="0">
                  <a:pos x="T0" y="T1"/>
                </a:cxn>
                <a:cxn ang="0">
                  <a:pos x="T2" y="T3"/>
                </a:cxn>
                <a:cxn ang="0">
                  <a:pos x="T4" y="T5"/>
                </a:cxn>
                <a:cxn ang="0">
                  <a:pos x="T6" y="T7"/>
                </a:cxn>
                <a:cxn ang="0">
                  <a:pos x="T8" y="T9"/>
                </a:cxn>
              </a:cxnLst>
              <a:rect l="0" t="0" r="r" b="b"/>
              <a:pathLst>
                <a:path w="170" h="407">
                  <a:moveTo>
                    <a:pt x="170" y="405"/>
                  </a:moveTo>
                  <a:lnTo>
                    <a:pt x="4" y="407"/>
                  </a:lnTo>
                  <a:lnTo>
                    <a:pt x="0" y="2"/>
                  </a:lnTo>
                  <a:lnTo>
                    <a:pt x="166" y="0"/>
                  </a:lnTo>
                  <a:lnTo>
                    <a:pt x="170" y="405"/>
                  </a:lnTo>
                  <a:close/>
                </a:path>
              </a:pathLst>
            </a:custGeom>
            <a:solidFill>
              <a:srgbClr val="3C3C3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5" name="íṩḷíḑe"/>
            <p:cNvSpPr/>
            <p:nvPr/>
          </p:nvSpPr>
          <p:spPr bwMode="auto">
            <a:xfrm>
              <a:off x="7246937" y="1333501"/>
              <a:ext cx="1377950" cy="1379538"/>
            </a:xfrm>
            <a:custGeom>
              <a:avLst/>
              <a:gdLst>
                <a:gd name="T0" fmla="*/ 757 w 998"/>
                <a:gd name="T1" fmla="*/ 73 h 999"/>
                <a:gd name="T2" fmla="*/ 493 w 998"/>
                <a:gd name="T3" fmla="*/ 1 h 999"/>
                <a:gd name="T4" fmla="*/ 319 w 998"/>
                <a:gd name="T5" fmla="*/ 34 h 999"/>
                <a:gd name="T6" fmla="*/ 162 w 998"/>
                <a:gd name="T7" fmla="*/ 132 h 999"/>
                <a:gd name="T8" fmla="*/ 117 w 998"/>
                <a:gd name="T9" fmla="*/ 179 h 999"/>
                <a:gd name="T10" fmla="*/ 89 w 998"/>
                <a:gd name="T11" fmla="*/ 216 h 999"/>
                <a:gd name="T12" fmla="*/ 47 w 998"/>
                <a:gd name="T13" fmla="*/ 289 h 999"/>
                <a:gd name="T14" fmla="*/ 1 w 998"/>
                <a:gd name="T15" fmla="*/ 504 h 999"/>
                <a:gd name="T16" fmla="*/ 6 w 998"/>
                <a:gd name="T17" fmla="*/ 570 h 999"/>
                <a:gd name="T18" fmla="*/ 21 w 998"/>
                <a:gd name="T19" fmla="*/ 637 h 999"/>
                <a:gd name="T20" fmla="*/ 504 w 998"/>
                <a:gd name="T21" fmla="*/ 996 h 999"/>
                <a:gd name="T22" fmla="*/ 766 w 998"/>
                <a:gd name="T23" fmla="*/ 918 h 999"/>
                <a:gd name="T24" fmla="*/ 842 w 998"/>
                <a:gd name="T25" fmla="*/ 858 h 999"/>
                <a:gd name="T26" fmla="*/ 996 w 998"/>
                <a:gd name="T27" fmla="*/ 493 h 999"/>
                <a:gd name="T28" fmla="*/ 757 w 998"/>
                <a:gd name="T29" fmla="*/ 73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8" h="999">
                  <a:moveTo>
                    <a:pt x="757" y="73"/>
                  </a:moveTo>
                  <a:cubicBezTo>
                    <a:pt x="680" y="26"/>
                    <a:pt x="589" y="0"/>
                    <a:pt x="493" y="1"/>
                  </a:cubicBezTo>
                  <a:cubicBezTo>
                    <a:pt x="431" y="1"/>
                    <a:pt x="373" y="13"/>
                    <a:pt x="319" y="34"/>
                  </a:cubicBezTo>
                  <a:cubicBezTo>
                    <a:pt x="260" y="57"/>
                    <a:pt x="207" y="90"/>
                    <a:pt x="162" y="132"/>
                  </a:cubicBezTo>
                  <a:cubicBezTo>
                    <a:pt x="146" y="147"/>
                    <a:pt x="131" y="162"/>
                    <a:pt x="117" y="179"/>
                  </a:cubicBezTo>
                  <a:cubicBezTo>
                    <a:pt x="107" y="191"/>
                    <a:pt x="98" y="203"/>
                    <a:pt x="89" y="216"/>
                  </a:cubicBezTo>
                  <a:cubicBezTo>
                    <a:pt x="73" y="239"/>
                    <a:pt x="59" y="263"/>
                    <a:pt x="47" y="289"/>
                  </a:cubicBezTo>
                  <a:cubicBezTo>
                    <a:pt x="17" y="354"/>
                    <a:pt x="0" y="427"/>
                    <a:pt x="1" y="504"/>
                  </a:cubicBezTo>
                  <a:cubicBezTo>
                    <a:pt x="1" y="526"/>
                    <a:pt x="3" y="548"/>
                    <a:pt x="6" y="570"/>
                  </a:cubicBezTo>
                  <a:cubicBezTo>
                    <a:pt x="10" y="593"/>
                    <a:pt x="14" y="615"/>
                    <a:pt x="21" y="637"/>
                  </a:cubicBezTo>
                  <a:cubicBezTo>
                    <a:pt x="81" y="846"/>
                    <a:pt x="276" y="999"/>
                    <a:pt x="504" y="996"/>
                  </a:cubicBezTo>
                  <a:cubicBezTo>
                    <a:pt x="601" y="995"/>
                    <a:pt x="691" y="966"/>
                    <a:pt x="766" y="918"/>
                  </a:cubicBezTo>
                  <a:cubicBezTo>
                    <a:pt x="794" y="901"/>
                    <a:pt x="819" y="881"/>
                    <a:pt x="842" y="858"/>
                  </a:cubicBezTo>
                  <a:cubicBezTo>
                    <a:pt x="939" y="766"/>
                    <a:pt x="998" y="636"/>
                    <a:pt x="996" y="493"/>
                  </a:cubicBezTo>
                  <a:cubicBezTo>
                    <a:pt x="994" y="314"/>
                    <a:pt x="899" y="159"/>
                    <a:pt x="757" y="73"/>
                  </a:cubicBezTo>
                </a:path>
              </a:pathLst>
            </a:custGeom>
            <a:solidFill>
              <a:srgbClr val="47C0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6" name="ïšļîďè"/>
            <p:cNvSpPr/>
            <p:nvPr/>
          </p:nvSpPr>
          <p:spPr bwMode="auto">
            <a:xfrm>
              <a:off x="6958012" y="1065213"/>
              <a:ext cx="1933575" cy="1935163"/>
            </a:xfrm>
            <a:custGeom>
              <a:avLst/>
              <a:gdLst>
                <a:gd name="T0" fmla="*/ 4 w 1401"/>
                <a:gd name="T1" fmla="*/ 709 h 1402"/>
                <a:gd name="T2" fmla="*/ 708 w 1401"/>
                <a:gd name="T3" fmla="*/ 1397 h 1402"/>
                <a:gd name="T4" fmla="*/ 1397 w 1401"/>
                <a:gd name="T5" fmla="*/ 693 h 1402"/>
                <a:gd name="T6" fmla="*/ 692 w 1401"/>
                <a:gd name="T7" fmla="*/ 5 h 1402"/>
                <a:gd name="T8" fmla="*/ 4 w 1401"/>
                <a:gd name="T9" fmla="*/ 709 h 1402"/>
                <a:gd name="T10" fmla="*/ 210 w 1401"/>
                <a:gd name="T11" fmla="*/ 699 h 1402"/>
                <a:gd name="T12" fmla="*/ 702 w 1401"/>
                <a:gd name="T13" fmla="*/ 196 h 1402"/>
                <a:gd name="T14" fmla="*/ 1205 w 1401"/>
                <a:gd name="T15" fmla="*/ 688 h 1402"/>
                <a:gd name="T16" fmla="*/ 713 w 1401"/>
                <a:gd name="T17" fmla="*/ 1191 h 1402"/>
                <a:gd name="T18" fmla="*/ 210 w 1401"/>
                <a:gd name="T19" fmla="*/ 699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1" h="1402">
                  <a:moveTo>
                    <a:pt x="4" y="709"/>
                  </a:moveTo>
                  <a:cubicBezTo>
                    <a:pt x="9" y="1093"/>
                    <a:pt x="324" y="1402"/>
                    <a:pt x="708" y="1397"/>
                  </a:cubicBezTo>
                  <a:cubicBezTo>
                    <a:pt x="1093" y="1393"/>
                    <a:pt x="1401" y="1077"/>
                    <a:pt x="1397" y="693"/>
                  </a:cubicBezTo>
                  <a:cubicBezTo>
                    <a:pt x="1392" y="308"/>
                    <a:pt x="1077" y="0"/>
                    <a:pt x="692" y="5"/>
                  </a:cubicBezTo>
                  <a:cubicBezTo>
                    <a:pt x="308" y="9"/>
                    <a:pt x="0" y="324"/>
                    <a:pt x="4" y="709"/>
                  </a:cubicBezTo>
                  <a:moveTo>
                    <a:pt x="210" y="699"/>
                  </a:moveTo>
                  <a:cubicBezTo>
                    <a:pt x="207" y="424"/>
                    <a:pt x="427" y="199"/>
                    <a:pt x="702" y="196"/>
                  </a:cubicBezTo>
                  <a:cubicBezTo>
                    <a:pt x="977" y="193"/>
                    <a:pt x="1202" y="413"/>
                    <a:pt x="1205" y="688"/>
                  </a:cubicBezTo>
                  <a:cubicBezTo>
                    <a:pt x="1209" y="963"/>
                    <a:pt x="988" y="1188"/>
                    <a:pt x="713" y="1191"/>
                  </a:cubicBezTo>
                  <a:cubicBezTo>
                    <a:pt x="439" y="1194"/>
                    <a:pt x="213" y="974"/>
                    <a:pt x="210" y="699"/>
                  </a:cubicBezTo>
                </a:path>
              </a:pathLst>
            </a:custGeom>
            <a:solidFill>
              <a:srgbClr val="352F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7" name="îṡľïḓé"/>
            <p:cNvSpPr/>
            <p:nvPr/>
          </p:nvSpPr>
          <p:spPr bwMode="auto">
            <a:xfrm>
              <a:off x="7246937" y="1631951"/>
              <a:ext cx="966787" cy="915988"/>
            </a:xfrm>
            <a:custGeom>
              <a:avLst/>
              <a:gdLst>
                <a:gd name="T0" fmla="*/ 318 w 701"/>
                <a:gd name="T1" fmla="*/ 663 h 663"/>
                <a:gd name="T2" fmla="*/ 701 w 701"/>
                <a:gd name="T3" fmla="*/ 478 h 663"/>
                <a:gd name="T4" fmla="*/ 135 w 701"/>
                <a:gd name="T5" fmla="*/ 10 h 663"/>
                <a:gd name="T6" fmla="*/ 89 w 701"/>
                <a:gd name="T7" fmla="*/ 0 h 663"/>
                <a:gd name="T8" fmla="*/ 47 w 701"/>
                <a:gd name="T9" fmla="*/ 73 h 663"/>
                <a:gd name="T10" fmla="*/ 1 w 701"/>
                <a:gd name="T11" fmla="*/ 288 h 663"/>
                <a:gd name="T12" fmla="*/ 6 w 701"/>
                <a:gd name="T13" fmla="*/ 354 h 663"/>
                <a:gd name="T14" fmla="*/ 21 w 701"/>
                <a:gd name="T15" fmla="*/ 421 h 663"/>
                <a:gd name="T16" fmla="*/ 35 w 701"/>
                <a:gd name="T17" fmla="*/ 424 h 663"/>
                <a:gd name="T18" fmla="*/ 318 w 701"/>
                <a:gd name="T19" fmla="*/ 66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1" h="663">
                  <a:moveTo>
                    <a:pt x="318" y="663"/>
                  </a:moveTo>
                  <a:cubicBezTo>
                    <a:pt x="701" y="478"/>
                    <a:pt x="701" y="478"/>
                    <a:pt x="701" y="478"/>
                  </a:cubicBezTo>
                  <a:cubicBezTo>
                    <a:pt x="598" y="252"/>
                    <a:pt x="396" y="73"/>
                    <a:pt x="135" y="10"/>
                  </a:cubicBezTo>
                  <a:cubicBezTo>
                    <a:pt x="120" y="6"/>
                    <a:pt x="104" y="3"/>
                    <a:pt x="89" y="0"/>
                  </a:cubicBezTo>
                  <a:cubicBezTo>
                    <a:pt x="73" y="23"/>
                    <a:pt x="59" y="47"/>
                    <a:pt x="47" y="73"/>
                  </a:cubicBezTo>
                  <a:cubicBezTo>
                    <a:pt x="17" y="138"/>
                    <a:pt x="0" y="211"/>
                    <a:pt x="1" y="288"/>
                  </a:cubicBezTo>
                  <a:cubicBezTo>
                    <a:pt x="1" y="310"/>
                    <a:pt x="3" y="332"/>
                    <a:pt x="6" y="354"/>
                  </a:cubicBezTo>
                  <a:cubicBezTo>
                    <a:pt x="10" y="377"/>
                    <a:pt x="14" y="399"/>
                    <a:pt x="21" y="421"/>
                  </a:cubicBezTo>
                  <a:cubicBezTo>
                    <a:pt x="25" y="422"/>
                    <a:pt x="30" y="423"/>
                    <a:pt x="35" y="424"/>
                  </a:cubicBezTo>
                  <a:cubicBezTo>
                    <a:pt x="166" y="456"/>
                    <a:pt x="268" y="547"/>
                    <a:pt x="318" y="663"/>
                  </a:cubicBezTo>
                </a:path>
              </a:pathLst>
            </a:custGeom>
            <a:solidFill>
              <a:srgbClr val="FDCA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8" name="í$lîďé"/>
            <p:cNvSpPr/>
            <p:nvPr/>
          </p:nvSpPr>
          <p:spPr bwMode="auto">
            <a:xfrm>
              <a:off x="7312025" y="1581151"/>
              <a:ext cx="95250" cy="150813"/>
            </a:xfrm>
            <a:custGeom>
              <a:avLst/>
              <a:gdLst>
                <a:gd name="T0" fmla="*/ 69 w 70"/>
                <a:gd name="T1" fmla="*/ 1 h 110"/>
                <a:gd name="T2" fmla="*/ 0 w 70"/>
                <a:gd name="T3" fmla="*/ 110 h 110"/>
                <a:gd name="T4" fmla="*/ 0 w 70"/>
                <a:gd name="T5" fmla="*/ 110 h 110"/>
                <a:gd name="T6" fmla="*/ 42 w 70"/>
                <a:gd name="T7" fmla="*/ 37 h 110"/>
                <a:gd name="T8" fmla="*/ 42 w 70"/>
                <a:gd name="T9" fmla="*/ 37 h 110"/>
                <a:gd name="T10" fmla="*/ 69 w 70"/>
                <a:gd name="T11" fmla="*/ 1 h 110"/>
                <a:gd name="T12" fmla="*/ 70 w 70"/>
                <a:gd name="T13" fmla="*/ 0 h 110"/>
                <a:gd name="T14" fmla="*/ 69 w 70"/>
                <a:gd name="T15" fmla="*/ 1 h 110"/>
                <a:gd name="T16" fmla="*/ 70 w 70"/>
                <a:gd name="T17" fmla="*/ 0 h 110"/>
                <a:gd name="T18" fmla="*/ 70 w 70"/>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10">
                  <a:moveTo>
                    <a:pt x="69" y="1"/>
                  </a:moveTo>
                  <a:cubicBezTo>
                    <a:pt x="42" y="34"/>
                    <a:pt x="19" y="70"/>
                    <a:pt x="0" y="110"/>
                  </a:cubicBezTo>
                  <a:cubicBezTo>
                    <a:pt x="0" y="110"/>
                    <a:pt x="0" y="110"/>
                    <a:pt x="0" y="110"/>
                  </a:cubicBezTo>
                  <a:cubicBezTo>
                    <a:pt x="12" y="84"/>
                    <a:pt x="26" y="60"/>
                    <a:pt x="42" y="37"/>
                  </a:cubicBezTo>
                  <a:cubicBezTo>
                    <a:pt x="42" y="37"/>
                    <a:pt x="42" y="37"/>
                    <a:pt x="42" y="37"/>
                  </a:cubicBezTo>
                  <a:cubicBezTo>
                    <a:pt x="50" y="25"/>
                    <a:pt x="59" y="13"/>
                    <a:pt x="69" y="1"/>
                  </a:cubicBezTo>
                  <a:moveTo>
                    <a:pt x="70" y="0"/>
                  </a:moveTo>
                  <a:cubicBezTo>
                    <a:pt x="70" y="0"/>
                    <a:pt x="70" y="1"/>
                    <a:pt x="69" y="1"/>
                  </a:cubicBezTo>
                  <a:cubicBezTo>
                    <a:pt x="70" y="1"/>
                    <a:pt x="70" y="0"/>
                    <a:pt x="70" y="0"/>
                  </a:cubicBezTo>
                  <a:cubicBezTo>
                    <a:pt x="70" y="0"/>
                    <a:pt x="70" y="0"/>
                    <a:pt x="70" y="0"/>
                  </a:cubicBezTo>
                </a:path>
              </a:pathLst>
            </a:custGeom>
            <a:solidFill>
              <a:srgbClr val="E5FEF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9" name="išľídê"/>
            <p:cNvSpPr/>
            <p:nvPr/>
          </p:nvSpPr>
          <p:spPr bwMode="auto">
            <a:xfrm>
              <a:off x="7369175" y="1581151"/>
              <a:ext cx="87312" cy="69850"/>
            </a:xfrm>
            <a:custGeom>
              <a:avLst/>
              <a:gdLst>
                <a:gd name="T0" fmla="*/ 28 w 63"/>
                <a:gd name="T1" fmla="*/ 0 h 51"/>
                <a:gd name="T2" fmla="*/ 28 w 63"/>
                <a:gd name="T3" fmla="*/ 0 h 51"/>
                <a:gd name="T4" fmla="*/ 27 w 63"/>
                <a:gd name="T5" fmla="*/ 1 h 51"/>
                <a:gd name="T6" fmla="*/ 27 w 63"/>
                <a:gd name="T7" fmla="*/ 1 h 51"/>
                <a:gd name="T8" fmla="*/ 0 w 63"/>
                <a:gd name="T9" fmla="*/ 37 h 51"/>
                <a:gd name="T10" fmla="*/ 46 w 63"/>
                <a:gd name="T11" fmla="*/ 47 h 51"/>
                <a:gd name="T12" fmla="*/ 63 w 63"/>
                <a:gd name="T13" fmla="*/ 51 h 51"/>
                <a:gd name="T14" fmla="*/ 28 w 63"/>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51">
                  <a:moveTo>
                    <a:pt x="28" y="0"/>
                  </a:moveTo>
                  <a:cubicBezTo>
                    <a:pt x="28" y="0"/>
                    <a:pt x="28" y="0"/>
                    <a:pt x="28" y="0"/>
                  </a:cubicBezTo>
                  <a:cubicBezTo>
                    <a:pt x="28" y="0"/>
                    <a:pt x="28" y="1"/>
                    <a:pt x="27" y="1"/>
                  </a:cubicBezTo>
                  <a:cubicBezTo>
                    <a:pt x="27" y="1"/>
                    <a:pt x="27" y="1"/>
                    <a:pt x="27" y="1"/>
                  </a:cubicBezTo>
                  <a:cubicBezTo>
                    <a:pt x="17" y="13"/>
                    <a:pt x="8" y="25"/>
                    <a:pt x="0" y="37"/>
                  </a:cubicBezTo>
                  <a:cubicBezTo>
                    <a:pt x="15" y="40"/>
                    <a:pt x="31" y="43"/>
                    <a:pt x="46" y="47"/>
                  </a:cubicBezTo>
                  <a:cubicBezTo>
                    <a:pt x="52" y="49"/>
                    <a:pt x="57" y="50"/>
                    <a:pt x="63" y="51"/>
                  </a:cubicBezTo>
                  <a:cubicBezTo>
                    <a:pt x="28" y="0"/>
                    <a:pt x="28" y="0"/>
                    <a:pt x="28" y="0"/>
                  </a:cubicBezTo>
                </a:path>
              </a:pathLst>
            </a:custGeom>
            <a:solidFill>
              <a:srgbClr val="89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0" name="íSļïḑè"/>
            <p:cNvSpPr/>
            <p:nvPr/>
          </p:nvSpPr>
          <p:spPr bwMode="auto">
            <a:xfrm>
              <a:off x="7312025" y="1631951"/>
              <a:ext cx="341312" cy="403225"/>
            </a:xfrm>
            <a:custGeom>
              <a:avLst/>
              <a:gdLst>
                <a:gd name="T0" fmla="*/ 42 w 248"/>
                <a:gd name="T1" fmla="*/ 0 h 292"/>
                <a:gd name="T2" fmla="*/ 0 w 248"/>
                <a:gd name="T3" fmla="*/ 73 h 292"/>
                <a:gd name="T4" fmla="*/ 134 w 248"/>
                <a:gd name="T5" fmla="*/ 271 h 292"/>
                <a:gd name="T6" fmla="*/ 175 w 248"/>
                <a:gd name="T7" fmla="*/ 292 h 292"/>
                <a:gd name="T8" fmla="*/ 202 w 248"/>
                <a:gd name="T9" fmla="*/ 284 h 292"/>
                <a:gd name="T10" fmla="*/ 220 w 248"/>
                <a:gd name="T11" fmla="*/ 272 h 292"/>
                <a:gd name="T12" fmla="*/ 233 w 248"/>
                <a:gd name="T13" fmla="*/ 204 h 292"/>
                <a:gd name="T14" fmla="*/ 105 w 248"/>
                <a:gd name="T15" fmla="*/ 14 h 292"/>
                <a:gd name="T16" fmla="*/ 88 w 248"/>
                <a:gd name="T17" fmla="*/ 10 h 292"/>
                <a:gd name="T18" fmla="*/ 42 w 248"/>
                <a:gd name="T19" fmla="*/ 0 h 292"/>
                <a:gd name="T20" fmla="*/ 42 w 248"/>
                <a:gd name="T2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92">
                  <a:moveTo>
                    <a:pt x="42" y="0"/>
                  </a:moveTo>
                  <a:cubicBezTo>
                    <a:pt x="26" y="23"/>
                    <a:pt x="12" y="47"/>
                    <a:pt x="0" y="73"/>
                  </a:cubicBezTo>
                  <a:cubicBezTo>
                    <a:pt x="134" y="271"/>
                    <a:pt x="134" y="271"/>
                    <a:pt x="134" y="271"/>
                  </a:cubicBezTo>
                  <a:cubicBezTo>
                    <a:pt x="143" y="285"/>
                    <a:pt x="159" y="292"/>
                    <a:pt x="175" y="292"/>
                  </a:cubicBezTo>
                  <a:cubicBezTo>
                    <a:pt x="184" y="292"/>
                    <a:pt x="193" y="290"/>
                    <a:pt x="202" y="284"/>
                  </a:cubicBezTo>
                  <a:cubicBezTo>
                    <a:pt x="220" y="272"/>
                    <a:pt x="220" y="272"/>
                    <a:pt x="220" y="272"/>
                  </a:cubicBezTo>
                  <a:cubicBezTo>
                    <a:pt x="242" y="257"/>
                    <a:pt x="248" y="226"/>
                    <a:pt x="233" y="204"/>
                  </a:cubicBezTo>
                  <a:cubicBezTo>
                    <a:pt x="105" y="14"/>
                    <a:pt x="105" y="14"/>
                    <a:pt x="105" y="14"/>
                  </a:cubicBezTo>
                  <a:cubicBezTo>
                    <a:pt x="99" y="13"/>
                    <a:pt x="94" y="12"/>
                    <a:pt x="88" y="10"/>
                  </a:cubicBezTo>
                  <a:cubicBezTo>
                    <a:pt x="73" y="6"/>
                    <a:pt x="57" y="3"/>
                    <a:pt x="42" y="0"/>
                  </a:cubicBezTo>
                  <a:cubicBezTo>
                    <a:pt x="42" y="0"/>
                    <a:pt x="42" y="0"/>
                    <a:pt x="42" y="0"/>
                  </a:cubicBezTo>
                </a:path>
              </a:pathLst>
            </a:custGeom>
            <a:solidFill>
              <a:srgbClr val="E4E4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1" name="íṥḻíḓè"/>
            <p:cNvSpPr/>
            <p:nvPr/>
          </p:nvSpPr>
          <p:spPr bwMode="auto">
            <a:xfrm>
              <a:off x="7470775" y="1381126"/>
              <a:ext cx="590550" cy="635000"/>
            </a:xfrm>
            <a:custGeom>
              <a:avLst/>
              <a:gdLst>
                <a:gd name="T0" fmla="*/ 157 w 428"/>
                <a:gd name="T1" fmla="*/ 0 h 460"/>
                <a:gd name="T2" fmla="*/ 157 w 428"/>
                <a:gd name="T3" fmla="*/ 0 h 460"/>
                <a:gd name="T4" fmla="*/ 0 w 428"/>
                <a:gd name="T5" fmla="*/ 98 h 460"/>
                <a:gd name="T6" fmla="*/ 88 w 428"/>
                <a:gd name="T7" fmla="*/ 229 h 460"/>
                <a:gd name="T8" fmla="*/ 412 w 428"/>
                <a:gd name="T9" fmla="*/ 460 h 460"/>
                <a:gd name="T10" fmla="*/ 411 w 428"/>
                <a:gd name="T11" fmla="*/ 377 h 460"/>
                <a:gd name="T12" fmla="*/ 157 w 428"/>
                <a:gd name="T13" fmla="*/ 0 h 460"/>
              </a:gdLst>
              <a:ahLst/>
              <a:cxnLst>
                <a:cxn ang="0">
                  <a:pos x="T0" y="T1"/>
                </a:cxn>
                <a:cxn ang="0">
                  <a:pos x="T2" y="T3"/>
                </a:cxn>
                <a:cxn ang="0">
                  <a:pos x="T4" y="T5"/>
                </a:cxn>
                <a:cxn ang="0">
                  <a:pos x="T6" y="T7"/>
                </a:cxn>
                <a:cxn ang="0">
                  <a:pos x="T8" y="T9"/>
                </a:cxn>
                <a:cxn ang="0">
                  <a:pos x="T10" y="T11"/>
                </a:cxn>
                <a:cxn ang="0">
                  <a:pos x="T12" y="T13"/>
                </a:cxn>
              </a:cxnLst>
              <a:rect l="0" t="0" r="r" b="b"/>
              <a:pathLst>
                <a:path w="428" h="460">
                  <a:moveTo>
                    <a:pt x="157" y="0"/>
                  </a:moveTo>
                  <a:cubicBezTo>
                    <a:pt x="157" y="0"/>
                    <a:pt x="157" y="0"/>
                    <a:pt x="157" y="0"/>
                  </a:cubicBezTo>
                  <a:cubicBezTo>
                    <a:pt x="98" y="23"/>
                    <a:pt x="45" y="56"/>
                    <a:pt x="0" y="98"/>
                  </a:cubicBezTo>
                  <a:cubicBezTo>
                    <a:pt x="88" y="229"/>
                    <a:pt x="88" y="229"/>
                    <a:pt x="88" y="229"/>
                  </a:cubicBezTo>
                  <a:cubicBezTo>
                    <a:pt x="216" y="280"/>
                    <a:pt x="326" y="360"/>
                    <a:pt x="412" y="460"/>
                  </a:cubicBezTo>
                  <a:cubicBezTo>
                    <a:pt x="427" y="435"/>
                    <a:pt x="428" y="403"/>
                    <a:pt x="411" y="377"/>
                  </a:cubicBezTo>
                  <a:cubicBezTo>
                    <a:pt x="157" y="0"/>
                    <a:pt x="157" y="0"/>
                    <a:pt x="157" y="0"/>
                  </a:cubicBezTo>
                </a:path>
              </a:pathLst>
            </a:custGeom>
            <a:solidFill>
              <a:srgbClr val="89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2" name="iŝlîḋé"/>
            <p:cNvSpPr/>
            <p:nvPr/>
          </p:nvSpPr>
          <p:spPr bwMode="auto">
            <a:xfrm>
              <a:off x="7591425" y="1697038"/>
              <a:ext cx="447675" cy="392113"/>
            </a:xfrm>
            <a:custGeom>
              <a:avLst/>
              <a:gdLst>
                <a:gd name="T0" fmla="*/ 0 w 324"/>
                <a:gd name="T1" fmla="*/ 0 h 284"/>
                <a:gd name="T2" fmla="*/ 170 w 324"/>
                <a:gd name="T3" fmla="*/ 251 h 284"/>
                <a:gd name="T4" fmla="*/ 232 w 324"/>
                <a:gd name="T5" fmla="*/ 284 h 284"/>
                <a:gd name="T6" fmla="*/ 275 w 324"/>
                <a:gd name="T7" fmla="*/ 271 h 284"/>
                <a:gd name="T8" fmla="*/ 302 w 324"/>
                <a:gd name="T9" fmla="*/ 253 h 284"/>
                <a:gd name="T10" fmla="*/ 324 w 324"/>
                <a:gd name="T11" fmla="*/ 231 h 284"/>
                <a:gd name="T12" fmla="*/ 0 w 324"/>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324" h="284">
                  <a:moveTo>
                    <a:pt x="0" y="0"/>
                  </a:moveTo>
                  <a:cubicBezTo>
                    <a:pt x="170" y="251"/>
                    <a:pt x="170" y="251"/>
                    <a:pt x="170" y="251"/>
                  </a:cubicBezTo>
                  <a:cubicBezTo>
                    <a:pt x="184" y="273"/>
                    <a:pt x="208" y="284"/>
                    <a:pt x="232" y="284"/>
                  </a:cubicBezTo>
                  <a:cubicBezTo>
                    <a:pt x="247" y="284"/>
                    <a:pt x="262" y="280"/>
                    <a:pt x="275" y="271"/>
                  </a:cubicBezTo>
                  <a:cubicBezTo>
                    <a:pt x="302" y="253"/>
                    <a:pt x="302" y="253"/>
                    <a:pt x="302" y="253"/>
                  </a:cubicBezTo>
                  <a:cubicBezTo>
                    <a:pt x="311" y="247"/>
                    <a:pt x="318" y="239"/>
                    <a:pt x="324" y="231"/>
                  </a:cubicBezTo>
                  <a:cubicBezTo>
                    <a:pt x="238" y="131"/>
                    <a:pt x="128" y="51"/>
                    <a:pt x="0" y="0"/>
                  </a:cubicBezTo>
                </a:path>
              </a:pathLst>
            </a:custGeom>
            <a:solidFill>
              <a:srgbClr val="E4E4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3" name="iŝļîḑê"/>
            <p:cNvSpPr/>
            <p:nvPr/>
          </p:nvSpPr>
          <p:spPr bwMode="auto">
            <a:xfrm>
              <a:off x="7648575" y="3297238"/>
              <a:ext cx="520700" cy="1881188"/>
            </a:xfrm>
            <a:custGeom>
              <a:avLst/>
              <a:gdLst>
                <a:gd name="T0" fmla="*/ 13 w 377"/>
                <a:gd name="T1" fmla="*/ 1170 h 1363"/>
                <a:gd name="T2" fmla="*/ 197 w 377"/>
                <a:gd name="T3" fmla="*/ 1361 h 1363"/>
                <a:gd name="T4" fmla="*/ 376 w 377"/>
                <a:gd name="T5" fmla="*/ 1166 h 1363"/>
                <a:gd name="T6" fmla="*/ 363 w 377"/>
                <a:gd name="T7" fmla="*/ 0 h 1363"/>
                <a:gd name="T8" fmla="*/ 0 w 377"/>
                <a:gd name="T9" fmla="*/ 5 h 1363"/>
                <a:gd name="T10" fmla="*/ 13 w 377"/>
                <a:gd name="T11" fmla="*/ 1170 h 1363"/>
              </a:gdLst>
              <a:ahLst/>
              <a:cxnLst>
                <a:cxn ang="0">
                  <a:pos x="T0" y="T1"/>
                </a:cxn>
                <a:cxn ang="0">
                  <a:pos x="T2" y="T3"/>
                </a:cxn>
                <a:cxn ang="0">
                  <a:pos x="T4" y="T5"/>
                </a:cxn>
                <a:cxn ang="0">
                  <a:pos x="T6" y="T7"/>
                </a:cxn>
                <a:cxn ang="0">
                  <a:pos x="T8" y="T9"/>
                </a:cxn>
                <a:cxn ang="0">
                  <a:pos x="T10" y="T11"/>
                </a:cxn>
              </a:cxnLst>
              <a:rect l="0" t="0" r="r" b="b"/>
              <a:pathLst>
                <a:path w="377" h="1363">
                  <a:moveTo>
                    <a:pt x="13" y="1170"/>
                  </a:moveTo>
                  <a:cubicBezTo>
                    <a:pt x="15" y="1277"/>
                    <a:pt x="97" y="1363"/>
                    <a:pt x="197" y="1361"/>
                  </a:cubicBezTo>
                  <a:cubicBezTo>
                    <a:pt x="297" y="1360"/>
                    <a:pt x="377" y="1273"/>
                    <a:pt x="376" y="1166"/>
                  </a:cubicBezTo>
                  <a:cubicBezTo>
                    <a:pt x="363" y="0"/>
                    <a:pt x="363" y="0"/>
                    <a:pt x="363" y="0"/>
                  </a:cubicBezTo>
                  <a:cubicBezTo>
                    <a:pt x="0" y="5"/>
                    <a:pt x="0" y="5"/>
                    <a:pt x="0" y="5"/>
                  </a:cubicBezTo>
                  <a:lnTo>
                    <a:pt x="13" y="1170"/>
                  </a:lnTo>
                  <a:close/>
                </a:path>
              </a:pathLst>
            </a:custGeom>
            <a:solidFill>
              <a:srgbClr val="CF21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4" name="íŝľidé"/>
            <p:cNvSpPr/>
            <p:nvPr/>
          </p:nvSpPr>
          <p:spPr bwMode="auto">
            <a:xfrm>
              <a:off x="7432675" y="4181476"/>
              <a:ext cx="673100" cy="508000"/>
            </a:xfrm>
            <a:custGeom>
              <a:avLst/>
              <a:gdLst>
                <a:gd name="T0" fmla="*/ 460 w 487"/>
                <a:gd name="T1" fmla="*/ 282 h 368"/>
                <a:gd name="T2" fmla="*/ 303 w 487"/>
                <a:gd name="T3" fmla="*/ 341 h 368"/>
                <a:gd name="T4" fmla="*/ 86 w 487"/>
                <a:gd name="T5" fmla="*/ 243 h 368"/>
                <a:gd name="T6" fmla="*/ 27 w 487"/>
                <a:gd name="T7" fmla="*/ 86 h 368"/>
                <a:gd name="T8" fmla="*/ 184 w 487"/>
                <a:gd name="T9" fmla="*/ 27 h 368"/>
                <a:gd name="T10" fmla="*/ 400 w 487"/>
                <a:gd name="T11" fmla="*/ 124 h 368"/>
                <a:gd name="T12" fmla="*/ 460 w 487"/>
                <a:gd name="T13" fmla="*/ 282 h 368"/>
              </a:gdLst>
              <a:ahLst/>
              <a:cxnLst>
                <a:cxn ang="0">
                  <a:pos x="T0" y="T1"/>
                </a:cxn>
                <a:cxn ang="0">
                  <a:pos x="T2" y="T3"/>
                </a:cxn>
                <a:cxn ang="0">
                  <a:pos x="T4" y="T5"/>
                </a:cxn>
                <a:cxn ang="0">
                  <a:pos x="T6" y="T7"/>
                </a:cxn>
                <a:cxn ang="0">
                  <a:pos x="T8" y="T9"/>
                </a:cxn>
                <a:cxn ang="0">
                  <a:pos x="T10" y="T11"/>
                </a:cxn>
                <a:cxn ang="0">
                  <a:pos x="T12" y="T13"/>
                </a:cxn>
              </a:cxnLst>
              <a:rect l="0" t="0" r="r" b="b"/>
              <a:pathLst>
                <a:path w="487" h="368">
                  <a:moveTo>
                    <a:pt x="460" y="282"/>
                  </a:moveTo>
                  <a:cubicBezTo>
                    <a:pt x="433" y="341"/>
                    <a:pt x="362" y="368"/>
                    <a:pt x="303" y="341"/>
                  </a:cubicBezTo>
                  <a:cubicBezTo>
                    <a:pt x="86" y="243"/>
                    <a:pt x="86" y="243"/>
                    <a:pt x="86" y="243"/>
                  </a:cubicBezTo>
                  <a:cubicBezTo>
                    <a:pt x="26" y="216"/>
                    <a:pt x="0" y="146"/>
                    <a:pt x="27" y="86"/>
                  </a:cubicBezTo>
                  <a:cubicBezTo>
                    <a:pt x="54" y="26"/>
                    <a:pt x="124" y="0"/>
                    <a:pt x="184" y="27"/>
                  </a:cubicBezTo>
                  <a:cubicBezTo>
                    <a:pt x="400" y="124"/>
                    <a:pt x="400" y="124"/>
                    <a:pt x="400" y="124"/>
                  </a:cubicBezTo>
                  <a:cubicBezTo>
                    <a:pt x="460" y="151"/>
                    <a:pt x="487" y="222"/>
                    <a:pt x="460" y="282"/>
                  </a:cubicBezTo>
                  <a:close/>
                </a:path>
              </a:pathLst>
            </a:custGeom>
            <a:solidFill>
              <a:srgbClr val="F9D8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5" name="îṩḷïḋê"/>
            <p:cNvSpPr/>
            <p:nvPr/>
          </p:nvSpPr>
          <p:spPr bwMode="auto">
            <a:xfrm>
              <a:off x="7437437" y="3848101"/>
              <a:ext cx="687387" cy="520700"/>
            </a:xfrm>
            <a:custGeom>
              <a:avLst/>
              <a:gdLst>
                <a:gd name="T0" fmla="*/ 470 w 498"/>
                <a:gd name="T1" fmla="*/ 288 h 377"/>
                <a:gd name="T2" fmla="*/ 310 w 498"/>
                <a:gd name="T3" fmla="*/ 349 h 377"/>
                <a:gd name="T4" fmla="*/ 88 w 498"/>
                <a:gd name="T5" fmla="*/ 249 h 377"/>
                <a:gd name="T6" fmla="*/ 27 w 498"/>
                <a:gd name="T7" fmla="*/ 88 h 377"/>
                <a:gd name="T8" fmla="*/ 188 w 498"/>
                <a:gd name="T9" fmla="*/ 27 h 377"/>
                <a:gd name="T10" fmla="*/ 410 w 498"/>
                <a:gd name="T11" fmla="*/ 127 h 377"/>
                <a:gd name="T12" fmla="*/ 470 w 498"/>
                <a:gd name="T13" fmla="*/ 288 h 377"/>
              </a:gdLst>
              <a:ahLst/>
              <a:cxnLst>
                <a:cxn ang="0">
                  <a:pos x="T0" y="T1"/>
                </a:cxn>
                <a:cxn ang="0">
                  <a:pos x="T2" y="T3"/>
                </a:cxn>
                <a:cxn ang="0">
                  <a:pos x="T4" y="T5"/>
                </a:cxn>
                <a:cxn ang="0">
                  <a:pos x="T6" y="T7"/>
                </a:cxn>
                <a:cxn ang="0">
                  <a:pos x="T8" y="T9"/>
                </a:cxn>
                <a:cxn ang="0">
                  <a:pos x="T10" y="T11"/>
                </a:cxn>
                <a:cxn ang="0">
                  <a:pos x="T12" y="T13"/>
                </a:cxn>
              </a:cxnLst>
              <a:rect l="0" t="0" r="r" b="b"/>
              <a:pathLst>
                <a:path w="498" h="377">
                  <a:moveTo>
                    <a:pt x="470" y="288"/>
                  </a:moveTo>
                  <a:cubicBezTo>
                    <a:pt x="443" y="349"/>
                    <a:pt x="371" y="377"/>
                    <a:pt x="310" y="349"/>
                  </a:cubicBezTo>
                  <a:cubicBezTo>
                    <a:pt x="88" y="249"/>
                    <a:pt x="88" y="249"/>
                    <a:pt x="88" y="249"/>
                  </a:cubicBezTo>
                  <a:cubicBezTo>
                    <a:pt x="27" y="221"/>
                    <a:pt x="0" y="149"/>
                    <a:pt x="27" y="88"/>
                  </a:cubicBezTo>
                  <a:cubicBezTo>
                    <a:pt x="55" y="27"/>
                    <a:pt x="127" y="0"/>
                    <a:pt x="188" y="27"/>
                  </a:cubicBezTo>
                  <a:cubicBezTo>
                    <a:pt x="410" y="127"/>
                    <a:pt x="410" y="127"/>
                    <a:pt x="410" y="127"/>
                  </a:cubicBezTo>
                  <a:cubicBezTo>
                    <a:pt x="471" y="155"/>
                    <a:pt x="498" y="227"/>
                    <a:pt x="470" y="288"/>
                  </a:cubicBezTo>
                  <a:close/>
                </a:path>
              </a:pathLst>
            </a:custGeom>
            <a:solidFill>
              <a:srgbClr val="F9D8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6" name="ïŝḷiḑe"/>
            <p:cNvSpPr/>
            <p:nvPr/>
          </p:nvSpPr>
          <p:spPr bwMode="auto">
            <a:xfrm>
              <a:off x="7450137" y="4518026"/>
              <a:ext cx="517525" cy="388938"/>
            </a:xfrm>
            <a:custGeom>
              <a:avLst/>
              <a:gdLst>
                <a:gd name="T0" fmla="*/ 353 w 374"/>
                <a:gd name="T1" fmla="*/ 216 h 282"/>
                <a:gd name="T2" fmla="*/ 233 w 374"/>
                <a:gd name="T3" fmla="*/ 261 h 282"/>
                <a:gd name="T4" fmla="*/ 67 w 374"/>
                <a:gd name="T5" fmla="*/ 186 h 282"/>
                <a:gd name="T6" fmla="*/ 21 w 374"/>
                <a:gd name="T7" fmla="*/ 66 h 282"/>
                <a:gd name="T8" fmla="*/ 142 w 374"/>
                <a:gd name="T9" fmla="*/ 20 h 282"/>
                <a:gd name="T10" fmla="*/ 308 w 374"/>
                <a:gd name="T11" fmla="*/ 95 h 282"/>
                <a:gd name="T12" fmla="*/ 353 w 374"/>
                <a:gd name="T13" fmla="*/ 216 h 282"/>
              </a:gdLst>
              <a:ahLst/>
              <a:cxnLst>
                <a:cxn ang="0">
                  <a:pos x="T0" y="T1"/>
                </a:cxn>
                <a:cxn ang="0">
                  <a:pos x="T2" y="T3"/>
                </a:cxn>
                <a:cxn ang="0">
                  <a:pos x="T4" y="T5"/>
                </a:cxn>
                <a:cxn ang="0">
                  <a:pos x="T6" y="T7"/>
                </a:cxn>
                <a:cxn ang="0">
                  <a:pos x="T8" y="T9"/>
                </a:cxn>
                <a:cxn ang="0">
                  <a:pos x="T10" y="T11"/>
                </a:cxn>
                <a:cxn ang="0">
                  <a:pos x="T12" y="T13"/>
                </a:cxn>
              </a:cxnLst>
              <a:rect l="0" t="0" r="r" b="b"/>
              <a:pathLst>
                <a:path w="374" h="282">
                  <a:moveTo>
                    <a:pt x="353" y="216"/>
                  </a:moveTo>
                  <a:cubicBezTo>
                    <a:pt x="332" y="262"/>
                    <a:pt x="278" y="282"/>
                    <a:pt x="233" y="261"/>
                  </a:cubicBezTo>
                  <a:cubicBezTo>
                    <a:pt x="67" y="186"/>
                    <a:pt x="67" y="186"/>
                    <a:pt x="67" y="186"/>
                  </a:cubicBezTo>
                  <a:cubicBezTo>
                    <a:pt x="21" y="166"/>
                    <a:pt x="0" y="112"/>
                    <a:pt x="21" y="66"/>
                  </a:cubicBezTo>
                  <a:cubicBezTo>
                    <a:pt x="42" y="20"/>
                    <a:pt x="96" y="0"/>
                    <a:pt x="142" y="20"/>
                  </a:cubicBezTo>
                  <a:cubicBezTo>
                    <a:pt x="308" y="95"/>
                    <a:pt x="308" y="95"/>
                    <a:pt x="308" y="95"/>
                  </a:cubicBezTo>
                  <a:cubicBezTo>
                    <a:pt x="354" y="116"/>
                    <a:pt x="374" y="170"/>
                    <a:pt x="353" y="216"/>
                  </a:cubicBezTo>
                  <a:close/>
                </a:path>
              </a:pathLst>
            </a:custGeom>
            <a:solidFill>
              <a:srgbClr val="F9D8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7" name="î$ľïḍè"/>
            <p:cNvSpPr/>
            <p:nvPr/>
          </p:nvSpPr>
          <p:spPr bwMode="auto">
            <a:xfrm>
              <a:off x="7224712" y="3386138"/>
              <a:ext cx="1241425" cy="1922463"/>
            </a:xfrm>
            <a:custGeom>
              <a:avLst/>
              <a:gdLst>
                <a:gd name="T0" fmla="*/ 518 w 899"/>
                <a:gd name="T1" fmla="*/ 1392 h 1392"/>
                <a:gd name="T2" fmla="*/ 351 w 899"/>
                <a:gd name="T3" fmla="*/ 760 h 1392"/>
                <a:gd name="T4" fmla="*/ 422 w 899"/>
                <a:gd name="T5" fmla="*/ 397 h 1392"/>
                <a:gd name="T6" fmla="*/ 117 w 899"/>
                <a:gd name="T7" fmla="*/ 409 h 1392"/>
                <a:gd name="T8" fmla="*/ 93 w 899"/>
                <a:gd name="T9" fmla="*/ 222 h 1392"/>
                <a:gd name="T10" fmla="*/ 370 w 899"/>
                <a:gd name="T11" fmla="*/ 77 h 1392"/>
                <a:gd name="T12" fmla="*/ 577 w 899"/>
                <a:gd name="T13" fmla="*/ 104 h 1392"/>
                <a:gd name="T14" fmla="*/ 889 w 899"/>
                <a:gd name="T15" fmla="*/ 495 h 1392"/>
                <a:gd name="T16" fmla="*/ 899 w 899"/>
                <a:gd name="T17" fmla="*/ 1392 h 1392"/>
                <a:gd name="T18" fmla="*/ 518 w 899"/>
                <a:gd name="T19" fmla="*/ 1392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9" h="1392">
                  <a:moveTo>
                    <a:pt x="518" y="1392"/>
                  </a:moveTo>
                  <a:cubicBezTo>
                    <a:pt x="518" y="1392"/>
                    <a:pt x="351" y="979"/>
                    <a:pt x="351" y="760"/>
                  </a:cubicBezTo>
                  <a:cubicBezTo>
                    <a:pt x="351" y="592"/>
                    <a:pt x="422" y="397"/>
                    <a:pt x="422" y="397"/>
                  </a:cubicBezTo>
                  <a:cubicBezTo>
                    <a:pt x="422" y="397"/>
                    <a:pt x="217" y="470"/>
                    <a:pt x="117" y="409"/>
                  </a:cubicBezTo>
                  <a:cubicBezTo>
                    <a:pt x="0" y="337"/>
                    <a:pt x="27" y="246"/>
                    <a:pt x="93" y="222"/>
                  </a:cubicBezTo>
                  <a:cubicBezTo>
                    <a:pt x="159" y="198"/>
                    <a:pt x="293" y="153"/>
                    <a:pt x="370" y="77"/>
                  </a:cubicBezTo>
                  <a:cubicBezTo>
                    <a:pt x="446" y="0"/>
                    <a:pt x="522" y="49"/>
                    <a:pt x="577" y="104"/>
                  </a:cubicBezTo>
                  <a:cubicBezTo>
                    <a:pt x="633" y="160"/>
                    <a:pt x="889" y="495"/>
                    <a:pt x="889" y="495"/>
                  </a:cubicBezTo>
                  <a:cubicBezTo>
                    <a:pt x="899" y="1392"/>
                    <a:pt x="899" y="1392"/>
                    <a:pt x="899" y="1392"/>
                  </a:cubicBezTo>
                  <a:lnTo>
                    <a:pt x="518" y="1392"/>
                  </a:lnTo>
                  <a:close/>
                </a:path>
              </a:pathLst>
            </a:custGeom>
            <a:solidFill>
              <a:srgbClr val="FCE9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8" name="íṣļïdè"/>
            <p:cNvSpPr/>
            <p:nvPr/>
          </p:nvSpPr>
          <p:spPr bwMode="auto">
            <a:xfrm>
              <a:off x="7650162" y="5449889"/>
              <a:ext cx="1081087" cy="617538"/>
            </a:xfrm>
            <a:custGeom>
              <a:avLst/>
              <a:gdLst>
                <a:gd name="T0" fmla="*/ 421 w 681"/>
                <a:gd name="T1" fmla="*/ 0 h 389"/>
                <a:gd name="T2" fmla="*/ 0 w 681"/>
                <a:gd name="T3" fmla="*/ 0 h 389"/>
                <a:gd name="T4" fmla="*/ 0 w 681"/>
                <a:gd name="T5" fmla="*/ 389 h 389"/>
                <a:gd name="T6" fmla="*/ 257 w 681"/>
                <a:gd name="T7" fmla="*/ 389 h 389"/>
                <a:gd name="T8" fmla="*/ 681 w 681"/>
                <a:gd name="T9" fmla="*/ 389 h 389"/>
                <a:gd name="T10" fmla="*/ 681 w 681"/>
                <a:gd name="T11" fmla="*/ 0 h 389"/>
                <a:gd name="T12" fmla="*/ 421 w 681"/>
                <a:gd name="T13" fmla="*/ 0 h 389"/>
              </a:gdLst>
              <a:ahLst/>
              <a:cxnLst>
                <a:cxn ang="0">
                  <a:pos x="T0" y="T1"/>
                </a:cxn>
                <a:cxn ang="0">
                  <a:pos x="T2" y="T3"/>
                </a:cxn>
                <a:cxn ang="0">
                  <a:pos x="T4" y="T5"/>
                </a:cxn>
                <a:cxn ang="0">
                  <a:pos x="T6" y="T7"/>
                </a:cxn>
                <a:cxn ang="0">
                  <a:pos x="T8" y="T9"/>
                </a:cxn>
                <a:cxn ang="0">
                  <a:pos x="T10" y="T11"/>
                </a:cxn>
                <a:cxn ang="0">
                  <a:pos x="T12" y="T13"/>
                </a:cxn>
              </a:cxnLst>
              <a:rect l="0" t="0" r="r" b="b"/>
              <a:pathLst>
                <a:path w="681" h="389">
                  <a:moveTo>
                    <a:pt x="421" y="0"/>
                  </a:moveTo>
                  <a:lnTo>
                    <a:pt x="0" y="0"/>
                  </a:lnTo>
                  <a:lnTo>
                    <a:pt x="0" y="389"/>
                  </a:lnTo>
                  <a:lnTo>
                    <a:pt x="257" y="389"/>
                  </a:lnTo>
                  <a:lnTo>
                    <a:pt x="681" y="389"/>
                  </a:lnTo>
                  <a:lnTo>
                    <a:pt x="681" y="0"/>
                  </a:lnTo>
                  <a:lnTo>
                    <a:pt x="421" y="0"/>
                  </a:lnTo>
                  <a:close/>
                </a:path>
              </a:pathLst>
            </a:custGeom>
            <a:solidFill>
              <a:srgbClr val="CF21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9" name="iŝļîḍê"/>
            <p:cNvSpPr/>
            <p:nvPr/>
          </p:nvSpPr>
          <p:spPr bwMode="auto">
            <a:xfrm>
              <a:off x="7708900" y="5308601"/>
              <a:ext cx="931862" cy="141288"/>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0" name="ïśļiḑe"/>
            <p:cNvSpPr/>
            <p:nvPr/>
          </p:nvSpPr>
          <p:spPr bwMode="auto">
            <a:xfrm>
              <a:off x="7650162" y="5449889"/>
              <a:ext cx="668337" cy="617538"/>
            </a:xfrm>
            <a:custGeom>
              <a:avLst/>
              <a:gdLst>
                <a:gd name="T0" fmla="*/ 0 w 421"/>
                <a:gd name="T1" fmla="*/ 0 h 389"/>
                <a:gd name="T2" fmla="*/ 0 w 421"/>
                <a:gd name="T3" fmla="*/ 389 h 389"/>
                <a:gd name="T4" fmla="*/ 208 w 421"/>
                <a:gd name="T5" fmla="*/ 389 h 389"/>
                <a:gd name="T6" fmla="*/ 421 w 421"/>
                <a:gd name="T7" fmla="*/ 0 h 389"/>
                <a:gd name="T8" fmla="*/ 0 w 421"/>
                <a:gd name="T9" fmla="*/ 0 h 389"/>
              </a:gdLst>
              <a:ahLst/>
              <a:cxnLst>
                <a:cxn ang="0">
                  <a:pos x="T0" y="T1"/>
                </a:cxn>
                <a:cxn ang="0">
                  <a:pos x="T2" y="T3"/>
                </a:cxn>
                <a:cxn ang="0">
                  <a:pos x="T4" y="T5"/>
                </a:cxn>
                <a:cxn ang="0">
                  <a:pos x="T6" y="T7"/>
                </a:cxn>
                <a:cxn ang="0">
                  <a:pos x="T8" y="T9"/>
                </a:cxn>
              </a:cxnLst>
              <a:rect l="0" t="0" r="r" b="b"/>
              <a:pathLst>
                <a:path w="421" h="389">
                  <a:moveTo>
                    <a:pt x="0" y="0"/>
                  </a:moveTo>
                  <a:lnTo>
                    <a:pt x="0" y="389"/>
                  </a:lnTo>
                  <a:lnTo>
                    <a:pt x="208" y="389"/>
                  </a:lnTo>
                  <a:lnTo>
                    <a:pt x="421" y="0"/>
                  </a:lnTo>
                  <a:lnTo>
                    <a:pt x="0" y="0"/>
                  </a:lnTo>
                  <a:close/>
                </a:path>
              </a:pathLst>
            </a:custGeom>
            <a:solidFill>
              <a:srgbClr val="840D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1" name="íṩľíḓé"/>
            <p:cNvSpPr/>
            <p:nvPr/>
          </p:nvSpPr>
          <p:spPr bwMode="auto">
            <a:xfrm>
              <a:off x="5289550" y="4953001"/>
              <a:ext cx="1819275" cy="1182688"/>
            </a:xfrm>
            <a:prstGeom prst="rect">
              <a:avLst/>
            </a:prstGeom>
            <a:solidFill>
              <a:srgbClr val="FEB41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2" name="ïslíďè"/>
            <p:cNvSpPr/>
            <p:nvPr/>
          </p:nvSpPr>
          <p:spPr bwMode="auto">
            <a:xfrm>
              <a:off x="5294313" y="6084889"/>
              <a:ext cx="50800" cy="46038"/>
            </a:xfrm>
            <a:custGeom>
              <a:avLst/>
              <a:gdLst>
                <a:gd name="T0" fmla="*/ 11 w 37"/>
                <a:gd name="T1" fmla="*/ 33 h 33"/>
                <a:gd name="T2" fmla="*/ 3 w 37"/>
                <a:gd name="T3" fmla="*/ 30 h 33"/>
                <a:gd name="T4" fmla="*/ 4 w 37"/>
                <a:gd name="T5" fmla="*/ 16 h 33"/>
                <a:gd name="T6" fmla="*/ 19 w 37"/>
                <a:gd name="T7" fmla="*/ 4 h 33"/>
                <a:gd name="T8" fmla="*/ 33 w 37"/>
                <a:gd name="T9" fmla="*/ 5 h 33"/>
                <a:gd name="T10" fmla="*/ 32 w 37"/>
                <a:gd name="T11" fmla="*/ 19 h 33"/>
                <a:gd name="T12" fmla="*/ 17 w 37"/>
                <a:gd name="T13" fmla="*/ 31 h 33"/>
                <a:gd name="T14" fmla="*/ 11 w 37"/>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3">
                  <a:moveTo>
                    <a:pt x="11" y="33"/>
                  </a:moveTo>
                  <a:cubicBezTo>
                    <a:pt x="8" y="33"/>
                    <a:pt x="5" y="32"/>
                    <a:pt x="3" y="30"/>
                  </a:cubicBezTo>
                  <a:cubicBezTo>
                    <a:pt x="0" y="26"/>
                    <a:pt x="0" y="19"/>
                    <a:pt x="4" y="16"/>
                  </a:cubicBezTo>
                  <a:cubicBezTo>
                    <a:pt x="19" y="4"/>
                    <a:pt x="19" y="4"/>
                    <a:pt x="19" y="4"/>
                  </a:cubicBezTo>
                  <a:cubicBezTo>
                    <a:pt x="24" y="0"/>
                    <a:pt x="30" y="1"/>
                    <a:pt x="33" y="5"/>
                  </a:cubicBezTo>
                  <a:cubicBezTo>
                    <a:pt x="37" y="9"/>
                    <a:pt x="36" y="15"/>
                    <a:pt x="32" y="19"/>
                  </a:cubicBezTo>
                  <a:cubicBezTo>
                    <a:pt x="17" y="31"/>
                    <a:pt x="17" y="31"/>
                    <a:pt x="17" y="31"/>
                  </a:cubicBezTo>
                  <a:cubicBezTo>
                    <a:pt x="15" y="33"/>
                    <a:pt x="13" y="33"/>
                    <a:pt x="11" y="33"/>
                  </a:cubicBezTo>
                  <a:close/>
                </a:path>
              </a:pathLst>
            </a:custGeom>
            <a:solidFill>
              <a:srgbClr val="F48E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3" name="íṩliḑè"/>
            <p:cNvSpPr/>
            <p:nvPr/>
          </p:nvSpPr>
          <p:spPr bwMode="auto">
            <a:xfrm>
              <a:off x="5354638" y="5421314"/>
              <a:ext cx="798512" cy="658813"/>
            </a:xfrm>
            <a:custGeom>
              <a:avLst/>
              <a:gdLst>
                <a:gd name="T0" fmla="*/ 3 w 578"/>
                <a:gd name="T1" fmla="*/ 473 h 477"/>
                <a:gd name="T2" fmla="*/ 34 w 578"/>
                <a:gd name="T3" fmla="*/ 436 h 477"/>
                <a:gd name="T4" fmla="*/ 46 w 578"/>
                <a:gd name="T5" fmla="*/ 451 h 477"/>
                <a:gd name="T6" fmla="*/ 11 w 578"/>
                <a:gd name="T7" fmla="*/ 477 h 477"/>
                <a:gd name="T8" fmla="*/ 62 w 578"/>
                <a:gd name="T9" fmla="*/ 425 h 477"/>
                <a:gd name="T10" fmla="*/ 92 w 578"/>
                <a:gd name="T11" fmla="*/ 388 h 477"/>
                <a:gd name="T12" fmla="*/ 105 w 578"/>
                <a:gd name="T13" fmla="*/ 403 h 477"/>
                <a:gd name="T14" fmla="*/ 69 w 578"/>
                <a:gd name="T15" fmla="*/ 429 h 477"/>
                <a:gd name="T16" fmla="*/ 120 w 578"/>
                <a:gd name="T17" fmla="*/ 377 h 477"/>
                <a:gd name="T18" fmla="*/ 151 w 578"/>
                <a:gd name="T19" fmla="*/ 340 h 477"/>
                <a:gd name="T20" fmla="*/ 163 w 578"/>
                <a:gd name="T21" fmla="*/ 355 h 477"/>
                <a:gd name="T22" fmla="*/ 128 w 578"/>
                <a:gd name="T23" fmla="*/ 381 h 477"/>
                <a:gd name="T24" fmla="*/ 179 w 578"/>
                <a:gd name="T25" fmla="*/ 329 h 477"/>
                <a:gd name="T26" fmla="*/ 210 w 578"/>
                <a:gd name="T27" fmla="*/ 292 h 477"/>
                <a:gd name="T28" fmla="*/ 222 w 578"/>
                <a:gd name="T29" fmla="*/ 307 h 477"/>
                <a:gd name="T30" fmla="*/ 186 w 578"/>
                <a:gd name="T31" fmla="*/ 333 h 477"/>
                <a:gd name="T32" fmla="*/ 237 w 578"/>
                <a:gd name="T33" fmla="*/ 281 h 477"/>
                <a:gd name="T34" fmla="*/ 268 w 578"/>
                <a:gd name="T35" fmla="*/ 244 h 477"/>
                <a:gd name="T36" fmla="*/ 280 w 578"/>
                <a:gd name="T37" fmla="*/ 259 h 477"/>
                <a:gd name="T38" fmla="*/ 245 w 578"/>
                <a:gd name="T39" fmla="*/ 285 h 477"/>
                <a:gd name="T40" fmla="*/ 296 w 578"/>
                <a:gd name="T41" fmla="*/ 234 h 477"/>
                <a:gd name="T42" fmla="*/ 327 w 578"/>
                <a:gd name="T43" fmla="*/ 196 h 477"/>
                <a:gd name="T44" fmla="*/ 339 w 578"/>
                <a:gd name="T45" fmla="*/ 211 h 477"/>
                <a:gd name="T46" fmla="*/ 304 w 578"/>
                <a:gd name="T47" fmla="*/ 237 h 477"/>
                <a:gd name="T48" fmla="*/ 354 w 578"/>
                <a:gd name="T49" fmla="*/ 186 h 477"/>
                <a:gd name="T50" fmla="*/ 385 w 578"/>
                <a:gd name="T51" fmla="*/ 148 h 477"/>
                <a:gd name="T52" fmla="*/ 397 w 578"/>
                <a:gd name="T53" fmla="*/ 163 h 477"/>
                <a:gd name="T54" fmla="*/ 362 w 578"/>
                <a:gd name="T55" fmla="*/ 189 h 477"/>
                <a:gd name="T56" fmla="*/ 413 w 578"/>
                <a:gd name="T57" fmla="*/ 138 h 477"/>
                <a:gd name="T58" fmla="*/ 444 w 578"/>
                <a:gd name="T59" fmla="*/ 100 h 477"/>
                <a:gd name="T60" fmla="*/ 456 w 578"/>
                <a:gd name="T61" fmla="*/ 115 h 477"/>
                <a:gd name="T62" fmla="*/ 421 w 578"/>
                <a:gd name="T63" fmla="*/ 141 h 477"/>
                <a:gd name="T64" fmla="*/ 471 w 578"/>
                <a:gd name="T65" fmla="*/ 90 h 477"/>
                <a:gd name="T66" fmla="*/ 502 w 578"/>
                <a:gd name="T67" fmla="*/ 52 h 477"/>
                <a:gd name="T68" fmla="*/ 515 w 578"/>
                <a:gd name="T69" fmla="*/ 67 h 477"/>
                <a:gd name="T70" fmla="*/ 479 w 578"/>
                <a:gd name="T71" fmla="*/ 93 h 477"/>
                <a:gd name="T72" fmla="*/ 530 w 578"/>
                <a:gd name="T73" fmla="*/ 42 h 477"/>
                <a:gd name="T74" fmla="*/ 561 w 578"/>
                <a:gd name="T75" fmla="*/ 4 h 477"/>
                <a:gd name="T76" fmla="*/ 573 w 578"/>
                <a:gd name="T77" fmla="*/ 19 h 477"/>
                <a:gd name="T78" fmla="*/ 538 w 578"/>
                <a:gd name="T79" fmla="*/ 45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8" h="477">
                  <a:moveTo>
                    <a:pt x="11" y="477"/>
                  </a:moveTo>
                  <a:cubicBezTo>
                    <a:pt x="8" y="477"/>
                    <a:pt x="5" y="476"/>
                    <a:pt x="3" y="473"/>
                  </a:cubicBezTo>
                  <a:cubicBezTo>
                    <a:pt x="0" y="469"/>
                    <a:pt x="1" y="463"/>
                    <a:pt x="5" y="460"/>
                  </a:cubicBezTo>
                  <a:cubicBezTo>
                    <a:pt x="34" y="436"/>
                    <a:pt x="34" y="436"/>
                    <a:pt x="34" y="436"/>
                  </a:cubicBezTo>
                  <a:cubicBezTo>
                    <a:pt x="38" y="432"/>
                    <a:pt x="44" y="433"/>
                    <a:pt x="48" y="437"/>
                  </a:cubicBezTo>
                  <a:cubicBezTo>
                    <a:pt x="51" y="441"/>
                    <a:pt x="51" y="447"/>
                    <a:pt x="46" y="451"/>
                  </a:cubicBezTo>
                  <a:cubicBezTo>
                    <a:pt x="17" y="475"/>
                    <a:pt x="17" y="475"/>
                    <a:pt x="17" y="475"/>
                  </a:cubicBezTo>
                  <a:cubicBezTo>
                    <a:pt x="15" y="476"/>
                    <a:pt x="13" y="477"/>
                    <a:pt x="11" y="477"/>
                  </a:cubicBezTo>
                  <a:close/>
                  <a:moveTo>
                    <a:pt x="69" y="429"/>
                  </a:moveTo>
                  <a:cubicBezTo>
                    <a:pt x="67" y="429"/>
                    <a:pt x="64" y="428"/>
                    <a:pt x="62" y="425"/>
                  </a:cubicBezTo>
                  <a:cubicBezTo>
                    <a:pt x="58" y="421"/>
                    <a:pt x="59" y="415"/>
                    <a:pt x="63" y="412"/>
                  </a:cubicBezTo>
                  <a:cubicBezTo>
                    <a:pt x="92" y="388"/>
                    <a:pt x="92" y="388"/>
                    <a:pt x="92" y="388"/>
                  </a:cubicBezTo>
                  <a:cubicBezTo>
                    <a:pt x="97" y="384"/>
                    <a:pt x="103" y="385"/>
                    <a:pt x="106" y="389"/>
                  </a:cubicBezTo>
                  <a:cubicBezTo>
                    <a:pt x="110" y="393"/>
                    <a:pt x="109" y="399"/>
                    <a:pt x="105" y="403"/>
                  </a:cubicBezTo>
                  <a:cubicBezTo>
                    <a:pt x="76" y="427"/>
                    <a:pt x="76" y="427"/>
                    <a:pt x="76" y="427"/>
                  </a:cubicBezTo>
                  <a:cubicBezTo>
                    <a:pt x="74" y="428"/>
                    <a:pt x="72" y="429"/>
                    <a:pt x="69" y="429"/>
                  </a:cubicBezTo>
                  <a:close/>
                  <a:moveTo>
                    <a:pt x="128" y="381"/>
                  </a:moveTo>
                  <a:cubicBezTo>
                    <a:pt x="125" y="381"/>
                    <a:pt x="122" y="380"/>
                    <a:pt x="120" y="377"/>
                  </a:cubicBezTo>
                  <a:cubicBezTo>
                    <a:pt x="117" y="373"/>
                    <a:pt x="118" y="367"/>
                    <a:pt x="122" y="364"/>
                  </a:cubicBezTo>
                  <a:cubicBezTo>
                    <a:pt x="151" y="340"/>
                    <a:pt x="151" y="340"/>
                    <a:pt x="151" y="340"/>
                  </a:cubicBezTo>
                  <a:cubicBezTo>
                    <a:pt x="155" y="336"/>
                    <a:pt x="161" y="337"/>
                    <a:pt x="165" y="341"/>
                  </a:cubicBezTo>
                  <a:cubicBezTo>
                    <a:pt x="168" y="345"/>
                    <a:pt x="168" y="351"/>
                    <a:pt x="163" y="355"/>
                  </a:cubicBezTo>
                  <a:cubicBezTo>
                    <a:pt x="134" y="379"/>
                    <a:pt x="134" y="379"/>
                    <a:pt x="134" y="379"/>
                  </a:cubicBezTo>
                  <a:cubicBezTo>
                    <a:pt x="132" y="380"/>
                    <a:pt x="130" y="381"/>
                    <a:pt x="128" y="381"/>
                  </a:cubicBezTo>
                  <a:close/>
                  <a:moveTo>
                    <a:pt x="186" y="333"/>
                  </a:moveTo>
                  <a:cubicBezTo>
                    <a:pt x="184" y="333"/>
                    <a:pt x="181" y="332"/>
                    <a:pt x="179" y="329"/>
                  </a:cubicBezTo>
                  <a:cubicBezTo>
                    <a:pt x="175" y="325"/>
                    <a:pt x="176" y="319"/>
                    <a:pt x="180" y="316"/>
                  </a:cubicBezTo>
                  <a:cubicBezTo>
                    <a:pt x="210" y="292"/>
                    <a:pt x="210" y="292"/>
                    <a:pt x="210" y="292"/>
                  </a:cubicBezTo>
                  <a:cubicBezTo>
                    <a:pt x="214" y="288"/>
                    <a:pt x="220" y="289"/>
                    <a:pt x="223" y="293"/>
                  </a:cubicBezTo>
                  <a:cubicBezTo>
                    <a:pt x="227" y="297"/>
                    <a:pt x="226" y="303"/>
                    <a:pt x="222" y="307"/>
                  </a:cubicBezTo>
                  <a:cubicBezTo>
                    <a:pt x="193" y="331"/>
                    <a:pt x="193" y="331"/>
                    <a:pt x="193" y="331"/>
                  </a:cubicBezTo>
                  <a:cubicBezTo>
                    <a:pt x="191" y="332"/>
                    <a:pt x="189" y="333"/>
                    <a:pt x="186" y="333"/>
                  </a:cubicBezTo>
                  <a:close/>
                  <a:moveTo>
                    <a:pt x="245" y="285"/>
                  </a:moveTo>
                  <a:cubicBezTo>
                    <a:pt x="242" y="285"/>
                    <a:pt x="239" y="284"/>
                    <a:pt x="237" y="281"/>
                  </a:cubicBezTo>
                  <a:cubicBezTo>
                    <a:pt x="234" y="277"/>
                    <a:pt x="235" y="271"/>
                    <a:pt x="239" y="268"/>
                  </a:cubicBezTo>
                  <a:cubicBezTo>
                    <a:pt x="268" y="244"/>
                    <a:pt x="268" y="244"/>
                    <a:pt x="268" y="244"/>
                  </a:cubicBezTo>
                  <a:cubicBezTo>
                    <a:pt x="272" y="240"/>
                    <a:pt x="278" y="241"/>
                    <a:pt x="282" y="245"/>
                  </a:cubicBezTo>
                  <a:cubicBezTo>
                    <a:pt x="285" y="249"/>
                    <a:pt x="285" y="255"/>
                    <a:pt x="280" y="259"/>
                  </a:cubicBezTo>
                  <a:cubicBezTo>
                    <a:pt x="251" y="283"/>
                    <a:pt x="251" y="283"/>
                    <a:pt x="251" y="283"/>
                  </a:cubicBezTo>
                  <a:cubicBezTo>
                    <a:pt x="249" y="284"/>
                    <a:pt x="247" y="285"/>
                    <a:pt x="245" y="285"/>
                  </a:cubicBezTo>
                  <a:close/>
                  <a:moveTo>
                    <a:pt x="304" y="237"/>
                  </a:moveTo>
                  <a:cubicBezTo>
                    <a:pt x="301" y="237"/>
                    <a:pt x="298" y="236"/>
                    <a:pt x="296" y="234"/>
                  </a:cubicBezTo>
                  <a:cubicBezTo>
                    <a:pt x="292" y="229"/>
                    <a:pt x="293" y="223"/>
                    <a:pt x="297" y="220"/>
                  </a:cubicBezTo>
                  <a:cubicBezTo>
                    <a:pt x="327" y="196"/>
                    <a:pt x="327" y="196"/>
                    <a:pt x="327" y="196"/>
                  </a:cubicBezTo>
                  <a:cubicBezTo>
                    <a:pt x="331" y="192"/>
                    <a:pt x="337" y="193"/>
                    <a:pt x="340" y="197"/>
                  </a:cubicBezTo>
                  <a:cubicBezTo>
                    <a:pt x="344" y="201"/>
                    <a:pt x="343" y="207"/>
                    <a:pt x="339" y="211"/>
                  </a:cubicBezTo>
                  <a:cubicBezTo>
                    <a:pt x="310" y="235"/>
                    <a:pt x="310" y="235"/>
                    <a:pt x="310" y="235"/>
                  </a:cubicBezTo>
                  <a:cubicBezTo>
                    <a:pt x="308" y="236"/>
                    <a:pt x="306" y="237"/>
                    <a:pt x="304" y="237"/>
                  </a:cubicBezTo>
                  <a:close/>
                  <a:moveTo>
                    <a:pt x="362" y="189"/>
                  </a:moveTo>
                  <a:cubicBezTo>
                    <a:pt x="359" y="189"/>
                    <a:pt x="356" y="188"/>
                    <a:pt x="354" y="186"/>
                  </a:cubicBezTo>
                  <a:cubicBezTo>
                    <a:pt x="351" y="181"/>
                    <a:pt x="352" y="175"/>
                    <a:pt x="356" y="172"/>
                  </a:cubicBezTo>
                  <a:cubicBezTo>
                    <a:pt x="385" y="148"/>
                    <a:pt x="385" y="148"/>
                    <a:pt x="385" y="148"/>
                  </a:cubicBezTo>
                  <a:cubicBezTo>
                    <a:pt x="389" y="144"/>
                    <a:pt x="395" y="145"/>
                    <a:pt x="399" y="149"/>
                  </a:cubicBezTo>
                  <a:cubicBezTo>
                    <a:pt x="402" y="153"/>
                    <a:pt x="402" y="159"/>
                    <a:pt x="397" y="163"/>
                  </a:cubicBezTo>
                  <a:cubicBezTo>
                    <a:pt x="368" y="187"/>
                    <a:pt x="368" y="187"/>
                    <a:pt x="368" y="187"/>
                  </a:cubicBezTo>
                  <a:cubicBezTo>
                    <a:pt x="366" y="188"/>
                    <a:pt x="364" y="189"/>
                    <a:pt x="362" y="189"/>
                  </a:cubicBezTo>
                  <a:close/>
                  <a:moveTo>
                    <a:pt x="421" y="141"/>
                  </a:moveTo>
                  <a:cubicBezTo>
                    <a:pt x="418" y="141"/>
                    <a:pt x="415" y="140"/>
                    <a:pt x="413" y="138"/>
                  </a:cubicBezTo>
                  <a:cubicBezTo>
                    <a:pt x="410" y="133"/>
                    <a:pt x="410" y="127"/>
                    <a:pt x="414" y="124"/>
                  </a:cubicBezTo>
                  <a:cubicBezTo>
                    <a:pt x="444" y="100"/>
                    <a:pt x="444" y="100"/>
                    <a:pt x="444" y="100"/>
                  </a:cubicBezTo>
                  <a:cubicBezTo>
                    <a:pt x="448" y="96"/>
                    <a:pt x="454" y="97"/>
                    <a:pt x="457" y="101"/>
                  </a:cubicBezTo>
                  <a:cubicBezTo>
                    <a:pt x="461" y="105"/>
                    <a:pt x="460" y="111"/>
                    <a:pt x="456" y="115"/>
                  </a:cubicBezTo>
                  <a:cubicBezTo>
                    <a:pt x="427" y="139"/>
                    <a:pt x="427" y="139"/>
                    <a:pt x="427" y="139"/>
                  </a:cubicBezTo>
                  <a:cubicBezTo>
                    <a:pt x="425" y="140"/>
                    <a:pt x="423" y="141"/>
                    <a:pt x="421" y="141"/>
                  </a:cubicBezTo>
                  <a:close/>
                  <a:moveTo>
                    <a:pt x="479" y="93"/>
                  </a:moveTo>
                  <a:cubicBezTo>
                    <a:pt x="476" y="93"/>
                    <a:pt x="473" y="92"/>
                    <a:pt x="471" y="90"/>
                  </a:cubicBezTo>
                  <a:cubicBezTo>
                    <a:pt x="468" y="85"/>
                    <a:pt x="469" y="79"/>
                    <a:pt x="473" y="76"/>
                  </a:cubicBezTo>
                  <a:cubicBezTo>
                    <a:pt x="502" y="52"/>
                    <a:pt x="502" y="52"/>
                    <a:pt x="502" y="52"/>
                  </a:cubicBezTo>
                  <a:cubicBezTo>
                    <a:pt x="506" y="48"/>
                    <a:pt x="512" y="49"/>
                    <a:pt x="516" y="53"/>
                  </a:cubicBezTo>
                  <a:cubicBezTo>
                    <a:pt x="519" y="57"/>
                    <a:pt x="519" y="64"/>
                    <a:pt x="515" y="67"/>
                  </a:cubicBezTo>
                  <a:cubicBezTo>
                    <a:pt x="485" y="91"/>
                    <a:pt x="485" y="91"/>
                    <a:pt x="485" y="91"/>
                  </a:cubicBezTo>
                  <a:cubicBezTo>
                    <a:pt x="483" y="92"/>
                    <a:pt x="481" y="93"/>
                    <a:pt x="479" y="93"/>
                  </a:cubicBezTo>
                  <a:close/>
                  <a:moveTo>
                    <a:pt x="538" y="45"/>
                  </a:moveTo>
                  <a:cubicBezTo>
                    <a:pt x="535" y="45"/>
                    <a:pt x="532" y="44"/>
                    <a:pt x="530" y="42"/>
                  </a:cubicBezTo>
                  <a:cubicBezTo>
                    <a:pt x="527" y="37"/>
                    <a:pt x="527" y="31"/>
                    <a:pt x="531" y="28"/>
                  </a:cubicBezTo>
                  <a:cubicBezTo>
                    <a:pt x="561" y="4"/>
                    <a:pt x="561" y="4"/>
                    <a:pt x="561" y="4"/>
                  </a:cubicBezTo>
                  <a:cubicBezTo>
                    <a:pt x="565" y="0"/>
                    <a:pt x="571" y="1"/>
                    <a:pt x="574" y="5"/>
                  </a:cubicBezTo>
                  <a:cubicBezTo>
                    <a:pt x="578" y="9"/>
                    <a:pt x="577" y="16"/>
                    <a:pt x="573" y="19"/>
                  </a:cubicBezTo>
                  <a:cubicBezTo>
                    <a:pt x="544" y="43"/>
                    <a:pt x="544" y="43"/>
                    <a:pt x="544" y="43"/>
                  </a:cubicBezTo>
                  <a:cubicBezTo>
                    <a:pt x="542" y="44"/>
                    <a:pt x="540" y="45"/>
                    <a:pt x="538" y="45"/>
                  </a:cubicBezTo>
                  <a:close/>
                </a:path>
              </a:pathLst>
            </a:custGeom>
            <a:solidFill>
              <a:srgbClr val="F48E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4" name="iṧľíḑé"/>
            <p:cNvSpPr/>
            <p:nvPr/>
          </p:nvSpPr>
          <p:spPr bwMode="auto">
            <a:xfrm>
              <a:off x="6162675" y="5372101"/>
              <a:ext cx="71437" cy="47625"/>
            </a:xfrm>
            <a:custGeom>
              <a:avLst/>
              <a:gdLst>
                <a:gd name="T0" fmla="*/ 41 w 52"/>
                <a:gd name="T1" fmla="*/ 33 h 34"/>
                <a:gd name="T2" fmla="*/ 35 w 52"/>
                <a:gd name="T3" fmla="*/ 31 h 34"/>
                <a:gd name="T4" fmla="*/ 26 w 52"/>
                <a:gd name="T5" fmla="*/ 24 h 34"/>
                <a:gd name="T6" fmla="*/ 17 w 52"/>
                <a:gd name="T7" fmla="*/ 31 h 34"/>
                <a:gd name="T8" fmla="*/ 4 w 52"/>
                <a:gd name="T9" fmla="*/ 30 h 34"/>
                <a:gd name="T10" fmla="*/ 5 w 52"/>
                <a:gd name="T11" fmla="*/ 16 h 34"/>
                <a:gd name="T12" fmla="*/ 20 w 52"/>
                <a:gd name="T13" fmla="*/ 3 h 34"/>
                <a:gd name="T14" fmla="*/ 32 w 52"/>
                <a:gd name="T15" fmla="*/ 3 h 34"/>
                <a:gd name="T16" fmla="*/ 48 w 52"/>
                <a:gd name="T17" fmla="*/ 16 h 34"/>
                <a:gd name="T18" fmla="*/ 49 w 52"/>
                <a:gd name="T19" fmla="*/ 30 h 34"/>
                <a:gd name="T20" fmla="*/ 41 w 52"/>
                <a:gd name="T21"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34">
                  <a:moveTo>
                    <a:pt x="41" y="33"/>
                  </a:moveTo>
                  <a:cubicBezTo>
                    <a:pt x="39" y="33"/>
                    <a:pt x="37" y="33"/>
                    <a:pt x="35" y="31"/>
                  </a:cubicBezTo>
                  <a:cubicBezTo>
                    <a:pt x="26" y="24"/>
                    <a:pt x="26" y="24"/>
                    <a:pt x="26" y="24"/>
                  </a:cubicBezTo>
                  <a:cubicBezTo>
                    <a:pt x="17" y="31"/>
                    <a:pt x="17" y="31"/>
                    <a:pt x="17" y="31"/>
                  </a:cubicBezTo>
                  <a:cubicBezTo>
                    <a:pt x="13" y="34"/>
                    <a:pt x="7" y="34"/>
                    <a:pt x="4" y="30"/>
                  </a:cubicBezTo>
                  <a:cubicBezTo>
                    <a:pt x="0" y="25"/>
                    <a:pt x="1" y="19"/>
                    <a:pt x="5" y="16"/>
                  </a:cubicBezTo>
                  <a:cubicBezTo>
                    <a:pt x="20" y="3"/>
                    <a:pt x="20" y="3"/>
                    <a:pt x="20" y="3"/>
                  </a:cubicBezTo>
                  <a:cubicBezTo>
                    <a:pt x="24" y="0"/>
                    <a:pt x="29" y="0"/>
                    <a:pt x="32" y="3"/>
                  </a:cubicBezTo>
                  <a:cubicBezTo>
                    <a:pt x="48" y="16"/>
                    <a:pt x="48" y="16"/>
                    <a:pt x="48" y="16"/>
                  </a:cubicBezTo>
                  <a:cubicBezTo>
                    <a:pt x="52" y="19"/>
                    <a:pt x="52" y="25"/>
                    <a:pt x="49" y="30"/>
                  </a:cubicBezTo>
                  <a:cubicBezTo>
                    <a:pt x="47" y="32"/>
                    <a:pt x="44" y="33"/>
                    <a:pt x="41" y="33"/>
                  </a:cubicBezTo>
                  <a:close/>
                </a:path>
              </a:pathLst>
            </a:custGeom>
            <a:solidFill>
              <a:srgbClr val="F48E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5" name="íslïḋe"/>
            <p:cNvSpPr/>
            <p:nvPr/>
          </p:nvSpPr>
          <p:spPr bwMode="auto">
            <a:xfrm>
              <a:off x="6243637" y="5421314"/>
              <a:ext cx="793750" cy="657225"/>
            </a:xfrm>
            <a:custGeom>
              <a:avLst/>
              <a:gdLst>
                <a:gd name="T0" fmla="*/ 557 w 575"/>
                <a:gd name="T1" fmla="*/ 474 h 476"/>
                <a:gd name="T2" fmla="*/ 527 w 575"/>
                <a:gd name="T3" fmla="*/ 436 h 476"/>
                <a:gd name="T4" fmla="*/ 570 w 575"/>
                <a:gd name="T5" fmla="*/ 459 h 476"/>
                <a:gd name="T6" fmla="*/ 564 w 575"/>
                <a:gd name="T7" fmla="*/ 476 h 476"/>
                <a:gd name="T8" fmla="*/ 499 w 575"/>
                <a:gd name="T9" fmla="*/ 426 h 476"/>
                <a:gd name="T10" fmla="*/ 469 w 575"/>
                <a:gd name="T11" fmla="*/ 388 h 476"/>
                <a:gd name="T12" fmla="*/ 512 w 575"/>
                <a:gd name="T13" fmla="*/ 411 h 476"/>
                <a:gd name="T14" fmla="*/ 506 w 575"/>
                <a:gd name="T15" fmla="*/ 428 h 476"/>
                <a:gd name="T16" fmla="*/ 441 w 575"/>
                <a:gd name="T17" fmla="*/ 378 h 476"/>
                <a:gd name="T18" fmla="*/ 411 w 575"/>
                <a:gd name="T19" fmla="*/ 340 h 476"/>
                <a:gd name="T20" fmla="*/ 454 w 575"/>
                <a:gd name="T21" fmla="*/ 363 h 476"/>
                <a:gd name="T22" fmla="*/ 447 w 575"/>
                <a:gd name="T23" fmla="*/ 380 h 476"/>
                <a:gd name="T24" fmla="*/ 383 w 575"/>
                <a:gd name="T25" fmla="*/ 330 h 476"/>
                <a:gd name="T26" fmla="*/ 353 w 575"/>
                <a:gd name="T27" fmla="*/ 292 h 476"/>
                <a:gd name="T28" fmla="*/ 396 w 575"/>
                <a:gd name="T29" fmla="*/ 315 h 476"/>
                <a:gd name="T30" fmla="*/ 389 w 575"/>
                <a:gd name="T31" fmla="*/ 332 h 476"/>
                <a:gd name="T32" fmla="*/ 325 w 575"/>
                <a:gd name="T33" fmla="*/ 282 h 476"/>
                <a:gd name="T34" fmla="*/ 295 w 575"/>
                <a:gd name="T35" fmla="*/ 245 h 476"/>
                <a:gd name="T36" fmla="*/ 337 w 575"/>
                <a:gd name="T37" fmla="*/ 267 h 476"/>
                <a:gd name="T38" fmla="*/ 331 w 575"/>
                <a:gd name="T39" fmla="*/ 285 h 476"/>
                <a:gd name="T40" fmla="*/ 267 w 575"/>
                <a:gd name="T41" fmla="*/ 234 h 476"/>
                <a:gd name="T42" fmla="*/ 236 w 575"/>
                <a:gd name="T43" fmla="*/ 197 h 476"/>
                <a:gd name="T44" fmla="*/ 279 w 575"/>
                <a:gd name="T45" fmla="*/ 219 h 476"/>
                <a:gd name="T46" fmla="*/ 273 w 575"/>
                <a:gd name="T47" fmla="*/ 237 h 476"/>
                <a:gd name="T48" fmla="*/ 209 w 575"/>
                <a:gd name="T49" fmla="*/ 187 h 476"/>
                <a:gd name="T50" fmla="*/ 178 w 575"/>
                <a:gd name="T51" fmla="*/ 149 h 476"/>
                <a:gd name="T52" fmla="*/ 221 w 575"/>
                <a:gd name="T53" fmla="*/ 171 h 476"/>
                <a:gd name="T54" fmla="*/ 215 w 575"/>
                <a:gd name="T55" fmla="*/ 189 h 476"/>
                <a:gd name="T56" fmla="*/ 151 w 575"/>
                <a:gd name="T57" fmla="*/ 139 h 476"/>
                <a:gd name="T58" fmla="*/ 120 w 575"/>
                <a:gd name="T59" fmla="*/ 101 h 476"/>
                <a:gd name="T60" fmla="*/ 163 w 575"/>
                <a:gd name="T61" fmla="*/ 124 h 476"/>
                <a:gd name="T62" fmla="*/ 157 w 575"/>
                <a:gd name="T63" fmla="*/ 141 h 476"/>
                <a:gd name="T64" fmla="*/ 92 w 575"/>
                <a:gd name="T65" fmla="*/ 91 h 476"/>
                <a:gd name="T66" fmla="*/ 62 w 575"/>
                <a:gd name="T67" fmla="*/ 53 h 476"/>
                <a:gd name="T68" fmla="*/ 105 w 575"/>
                <a:gd name="T69" fmla="*/ 76 h 476"/>
                <a:gd name="T70" fmla="*/ 99 w 575"/>
                <a:gd name="T71" fmla="*/ 93 h 476"/>
                <a:gd name="T72" fmla="*/ 34 w 575"/>
                <a:gd name="T73" fmla="*/ 43 h 476"/>
                <a:gd name="T74" fmla="*/ 4 w 575"/>
                <a:gd name="T75" fmla="*/ 5 h 476"/>
                <a:gd name="T76" fmla="*/ 47 w 575"/>
                <a:gd name="T77" fmla="*/ 28 h 476"/>
                <a:gd name="T78" fmla="*/ 40 w 575"/>
                <a:gd name="T79" fmla="*/ 4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5" h="476">
                  <a:moveTo>
                    <a:pt x="564" y="476"/>
                  </a:moveTo>
                  <a:cubicBezTo>
                    <a:pt x="562" y="476"/>
                    <a:pt x="559" y="475"/>
                    <a:pt x="557" y="474"/>
                  </a:cubicBezTo>
                  <a:cubicBezTo>
                    <a:pt x="528" y="450"/>
                    <a:pt x="528" y="450"/>
                    <a:pt x="528" y="450"/>
                  </a:cubicBezTo>
                  <a:cubicBezTo>
                    <a:pt x="524" y="446"/>
                    <a:pt x="524" y="440"/>
                    <a:pt x="527" y="436"/>
                  </a:cubicBezTo>
                  <a:cubicBezTo>
                    <a:pt x="531" y="432"/>
                    <a:pt x="537" y="431"/>
                    <a:pt x="541" y="435"/>
                  </a:cubicBezTo>
                  <a:cubicBezTo>
                    <a:pt x="570" y="459"/>
                    <a:pt x="570" y="459"/>
                    <a:pt x="570" y="459"/>
                  </a:cubicBezTo>
                  <a:cubicBezTo>
                    <a:pt x="574" y="462"/>
                    <a:pt x="575" y="468"/>
                    <a:pt x="571" y="473"/>
                  </a:cubicBezTo>
                  <a:cubicBezTo>
                    <a:pt x="569" y="475"/>
                    <a:pt x="567" y="476"/>
                    <a:pt x="564" y="476"/>
                  </a:cubicBezTo>
                  <a:close/>
                  <a:moveTo>
                    <a:pt x="506" y="428"/>
                  </a:moveTo>
                  <a:cubicBezTo>
                    <a:pt x="503" y="428"/>
                    <a:pt x="501" y="427"/>
                    <a:pt x="499" y="426"/>
                  </a:cubicBezTo>
                  <a:cubicBezTo>
                    <a:pt x="470" y="402"/>
                    <a:pt x="470" y="402"/>
                    <a:pt x="470" y="402"/>
                  </a:cubicBezTo>
                  <a:cubicBezTo>
                    <a:pt x="466" y="399"/>
                    <a:pt x="466" y="392"/>
                    <a:pt x="469" y="388"/>
                  </a:cubicBezTo>
                  <a:cubicBezTo>
                    <a:pt x="472" y="384"/>
                    <a:pt x="479" y="383"/>
                    <a:pt x="483" y="387"/>
                  </a:cubicBezTo>
                  <a:cubicBezTo>
                    <a:pt x="512" y="411"/>
                    <a:pt x="512" y="411"/>
                    <a:pt x="512" y="411"/>
                  </a:cubicBezTo>
                  <a:cubicBezTo>
                    <a:pt x="516" y="414"/>
                    <a:pt x="517" y="420"/>
                    <a:pt x="513" y="425"/>
                  </a:cubicBezTo>
                  <a:cubicBezTo>
                    <a:pt x="511" y="427"/>
                    <a:pt x="508" y="428"/>
                    <a:pt x="506" y="428"/>
                  </a:cubicBezTo>
                  <a:close/>
                  <a:moveTo>
                    <a:pt x="447" y="380"/>
                  </a:moveTo>
                  <a:cubicBezTo>
                    <a:pt x="445" y="380"/>
                    <a:pt x="443" y="380"/>
                    <a:pt x="441" y="378"/>
                  </a:cubicBezTo>
                  <a:cubicBezTo>
                    <a:pt x="412" y="354"/>
                    <a:pt x="412" y="354"/>
                    <a:pt x="412" y="354"/>
                  </a:cubicBezTo>
                  <a:cubicBezTo>
                    <a:pt x="408" y="351"/>
                    <a:pt x="407" y="345"/>
                    <a:pt x="411" y="340"/>
                  </a:cubicBezTo>
                  <a:cubicBezTo>
                    <a:pt x="414" y="336"/>
                    <a:pt x="420" y="336"/>
                    <a:pt x="425" y="339"/>
                  </a:cubicBezTo>
                  <a:cubicBezTo>
                    <a:pt x="454" y="363"/>
                    <a:pt x="454" y="363"/>
                    <a:pt x="454" y="363"/>
                  </a:cubicBezTo>
                  <a:cubicBezTo>
                    <a:pt x="458" y="366"/>
                    <a:pt x="458" y="373"/>
                    <a:pt x="455" y="377"/>
                  </a:cubicBezTo>
                  <a:cubicBezTo>
                    <a:pt x="453" y="379"/>
                    <a:pt x="450" y="380"/>
                    <a:pt x="447" y="380"/>
                  </a:cubicBezTo>
                  <a:close/>
                  <a:moveTo>
                    <a:pt x="389" y="332"/>
                  </a:moveTo>
                  <a:cubicBezTo>
                    <a:pt x="387" y="332"/>
                    <a:pt x="385" y="332"/>
                    <a:pt x="383" y="330"/>
                  </a:cubicBezTo>
                  <a:cubicBezTo>
                    <a:pt x="354" y="306"/>
                    <a:pt x="354" y="306"/>
                    <a:pt x="354" y="306"/>
                  </a:cubicBezTo>
                  <a:cubicBezTo>
                    <a:pt x="350" y="303"/>
                    <a:pt x="349" y="297"/>
                    <a:pt x="353" y="292"/>
                  </a:cubicBezTo>
                  <a:cubicBezTo>
                    <a:pt x="356" y="288"/>
                    <a:pt x="362" y="288"/>
                    <a:pt x="366" y="291"/>
                  </a:cubicBezTo>
                  <a:cubicBezTo>
                    <a:pt x="396" y="315"/>
                    <a:pt x="396" y="315"/>
                    <a:pt x="396" y="315"/>
                  </a:cubicBezTo>
                  <a:cubicBezTo>
                    <a:pt x="400" y="319"/>
                    <a:pt x="400" y="325"/>
                    <a:pt x="397" y="329"/>
                  </a:cubicBezTo>
                  <a:cubicBezTo>
                    <a:pt x="395" y="331"/>
                    <a:pt x="392" y="332"/>
                    <a:pt x="389" y="332"/>
                  </a:cubicBezTo>
                  <a:close/>
                  <a:moveTo>
                    <a:pt x="331" y="285"/>
                  </a:moveTo>
                  <a:cubicBezTo>
                    <a:pt x="329" y="285"/>
                    <a:pt x="327" y="284"/>
                    <a:pt x="325" y="282"/>
                  </a:cubicBezTo>
                  <a:cubicBezTo>
                    <a:pt x="296" y="258"/>
                    <a:pt x="296" y="258"/>
                    <a:pt x="296" y="258"/>
                  </a:cubicBezTo>
                  <a:cubicBezTo>
                    <a:pt x="292" y="255"/>
                    <a:pt x="291" y="249"/>
                    <a:pt x="295" y="245"/>
                  </a:cubicBezTo>
                  <a:cubicBezTo>
                    <a:pt x="298" y="240"/>
                    <a:pt x="304" y="240"/>
                    <a:pt x="308" y="243"/>
                  </a:cubicBezTo>
                  <a:cubicBezTo>
                    <a:pt x="337" y="267"/>
                    <a:pt x="337" y="267"/>
                    <a:pt x="337" y="267"/>
                  </a:cubicBezTo>
                  <a:cubicBezTo>
                    <a:pt x="342" y="271"/>
                    <a:pt x="342" y="277"/>
                    <a:pt x="339" y="281"/>
                  </a:cubicBezTo>
                  <a:cubicBezTo>
                    <a:pt x="337" y="283"/>
                    <a:pt x="334" y="285"/>
                    <a:pt x="331" y="285"/>
                  </a:cubicBezTo>
                  <a:close/>
                  <a:moveTo>
                    <a:pt x="273" y="237"/>
                  </a:moveTo>
                  <a:cubicBezTo>
                    <a:pt x="271" y="237"/>
                    <a:pt x="269" y="236"/>
                    <a:pt x="267" y="234"/>
                  </a:cubicBezTo>
                  <a:cubicBezTo>
                    <a:pt x="238" y="210"/>
                    <a:pt x="238" y="210"/>
                    <a:pt x="238" y="210"/>
                  </a:cubicBezTo>
                  <a:cubicBezTo>
                    <a:pt x="234" y="207"/>
                    <a:pt x="233" y="201"/>
                    <a:pt x="236" y="197"/>
                  </a:cubicBezTo>
                  <a:cubicBezTo>
                    <a:pt x="240" y="192"/>
                    <a:pt x="246" y="192"/>
                    <a:pt x="250" y="195"/>
                  </a:cubicBezTo>
                  <a:cubicBezTo>
                    <a:pt x="279" y="219"/>
                    <a:pt x="279" y="219"/>
                    <a:pt x="279" y="219"/>
                  </a:cubicBezTo>
                  <a:cubicBezTo>
                    <a:pt x="283" y="223"/>
                    <a:pt x="284" y="229"/>
                    <a:pt x="281" y="233"/>
                  </a:cubicBezTo>
                  <a:cubicBezTo>
                    <a:pt x="279" y="235"/>
                    <a:pt x="276" y="237"/>
                    <a:pt x="273" y="237"/>
                  </a:cubicBezTo>
                  <a:close/>
                  <a:moveTo>
                    <a:pt x="215" y="189"/>
                  </a:moveTo>
                  <a:cubicBezTo>
                    <a:pt x="213" y="189"/>
                    <a:pt x="211" y="188"/>
                    <a:pt x="209" y="187"/>
                  </a:cubicBezTo>
                  <a:cubicBezTo>
                    <a:pt x="180" y="163"/>
                    <a:pt x="180" y="163"/>
                    <a:pt x="180" y="163"/>
                  </a:cubicBezTo>
                  <a:cubicBezTo>
                    <a:pt x="175" y="159"/>
                    <a:pt x="175" y="153"/>
                    <a:pt x="178" y="149"/>
                  </a:cubicBezTo>
                  <a:cubicBezTo>
                    <a:pt x="182" y="145"/>
                    <a:pt x="188" y="144"/>
                    <a:pt x="192" y="147"/>
                  </a:cubicBezTo>
                  <a:cubicBezTo>
                    <a:pt x="221" y="171"/>
                    <a:pt x="221" y="171"/>
                    <a:pt x="221" y="171"/>
                  </a:cubicBezTo>
                  <a:cubicBezTo>
                    <a:pt x="225" y="175"/>
                    <a:pt x="226" y="181"/>
                    <a:pt x="222" y="185"/>
                  </a:cubicBezTo>
                  <a:cubicBezTo>
                    <a:pt x="221" y="188"/>
                    <a:pt x="218" y="189"/>
                    <a:pt x="215" y="189"/>
                  </a:cubicBezTo>
                  <a:close/>
                  <a:moveTo>
                    <a:pt x="157" y="141"/>
                  </a:moveTo>
                  <a:cubicBezTo>
                    <a:pt x="155" y="141"/>
                    <a:pt x="152" y="140"/>
                    <a:pt x="151" y="139"/>
                  </a:cubicBezTo>
                  <a:cubicBezTo>
                    <a:pt x="121" y="115"/>
                    <a:pt x="121" y="115"/>
                    <a:pt x="121" y="115"/>
                  </a:cubicBezTo>
                  <a:cubicBezTo>
                    <a:pt x="117" y="111"/>
                    <a:pt x="117" y="105"/>
                    <a:pt x="120" y="101"/>
                  </a:cubicBezTo>
                  <a:cubicBezTo>
                    <a:pt x="124" y="97"/>
                    <a:pt x="130" y="96"/>
                    <a:pt x="134" y="100"/>
                  </a:cubicBezTo>
                  <a:cubicBezTo>
                    <a:pt x="163" y="124"/>
                    <a:pt x="163" y="124"/>
                    <a:pt x="163" y="124"/>
                  </a:cubicBezTo>
                  <a:cubicBezTo>
                    <a:pt x="167" y="127"/>
                    <a:pt x="168" y="133"/>
                    <a:pt x="164" y="137"/>
                  </a:cubicBezTo>
                  <a:cubicBezTo>
                    <a:pt x="162" y="140"/>
                    <a:pt x="160" y="141"/>
                    <a:pt x="157" y="141"/>
                  </a:cubicBezTo>
                  <a:close/>
                  <a:moveTo>
                    <a:pt x="99" y="93"/>
                  </a:moveTo>
                  <a:cubicBezTo>
                    <a:pt x="96" y="93"/>
                    <a:pt x="94" y="92"/>
                    <a:pt x="92" y="91"/>
                  </a:cubicBezTo>
                  <a:cubicBezTo>
                    <a:pt x="63" y="67"/>
                    <a:pt x="63" y="67"/>
                    <a:pt x="63" y="67"/>
                  </a:cubicBezTo>
                  <a:cubicBezTo>
                    <a:pt x="59" y="63"/>
                    <a:pt x="59" y="57"/>
                    <a:pt x="62" y="53"/>
                  </a:cubicBezTo>
                  <a:cubicBezTo>
                    <a:pt x="65" y="49"/>
                    <a:pt x="72" y="48"/>
                    <a:pt x="76" y="52"/>
                  </a:cubicBezTo>
                  <a:cubicBezTo>
                    <a:pt x="105" y="76"/>
                    <a:pt x="105" y="76"/>
                    <a:pt x="105" y="76"/>
                  </a:cubicBezTo>
                  <a:cubicBezTo>
                    <a:pt x="109" y="79"/>
                    <a:pt x="110" y="85"/>
                    <a:pt x="106" y="89"/>
                  </a:cubicBezTo>
                  <a:cubicBezTo>
                    <a:pt x="104" y="92"/>
                    <a:pt x="101" y="93"/>
                    <a:pt x="99" y="93"/>
                  </a:cubicBezTo>
                  <a:close/>
                  <a:moveTo>
                    <a:pt x="40" y="45"/>
                  </a:moveTo>
                  <a:cubicBezTo>
                    <a:pt x="38" y="45"/>
                    <a:pt x="36" y="44"/>
                    <a:pt x="34" y="43"/>
                  </a:cubicBezTo>
                  <a:cubicBezTo>
                    <a:pt x="5" y="19"/>
                    <a:pt x="5" y="19"/>
                    <a:pt x="5" y="19"/>
                  </a:cubicBezTo>
                  <a:cubicBezTo>
                    <a:pt x="1" y="15"/>
                    <a:pt x="0" y="9"/>
                    <a:pt x="4" y="5"/>
                  </a:cubicBezTo>
                  <a:cubicBezTo>
                    <a:pt x="7" y="1"/>
                    <a:pt x="13" y="0"/>
                    <a:pt x="18" y="4"/>
                  </a:cubicBezTo>
                  <a:cubicBezTo>
                    <a:pt x="47" y="28"/>
                    <a:pt x="47" y="28"/>
                    <a:pt x="47" y="28"/>
                  </a:cubicBezTo>
                  <a:cubicBezTo>
                    <a:pt x="51" y="31"/>
                    <a:pt x="52" y="37"/>
                    <a:pt x="48" y="42"/>
                  </a:cubicBezTo>
                  <a:cubicBezTo>
                    <a:pt x="46" y="44"/>
                    <a:pt x="43" y="45"/>
                    <a:pt x="40" y="45"/>
                  </a:cubicBezTo>
                  <a:close/>
                </a:path>
              </a:pathLst>
            </a:custGeom>
            <a:solidFill>
              <a:srgbClr val="F48E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6" name="îṥļíḍe"/>
            <p:cNvSpPr/>
            <p:nvPr/>
          </p:nvSpPr>
          <p:spPr bwMode="auto">
            <a:xfrm>
              <a:off x="7046912" y="6083301"/>
              <a:ext cx="52387" cy="46038"/>
            </a:xfrm>
            <a:custGeom>
              <a:avLst/>
              <a:gdLst>
                <a:gd name="T0" fmla="*/ 26 w 37"/>
                <a:gd name="T1" fmla="*/ 33 h 33"/>
                <a:gd name="T2" fmla="*/ 20 w 37"/>
                <a:gd name="T3" fmla="*/ 31 h 33"/>
                <a:gd name="T4" fmla="*/ 5 w 37"/>
                <a:gd name="T5" fmla="*/ 19 h 33"/>
                <a:gd name="T6" fmla="*/ 3 w 37"/>
                <a:gd name="T7" fmla="*/ 5 h 33"/>
                <a:gd name="T8" fmla="*/ 17 w 37"/>
                <a:gd name="T9" fmla="*/ 4 h 33"/>
                <a:gd name="T10" fmla="*/ 32 w 37"/>
                <a:gd name="T11" fmla="*/ 16 h 33"/>
                <a:gd name="T12" fmla="*/ 33 w 37"/>
                <a:gd name="T13" fmla="*/ 30 h 33"/>
                <a:gd name="T14" fmla="*/ 26 w 37"/>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3">
                  <a:moveTo>
                    <a:pt x="26" y="33"/>
                  </a:moveTo>
                  <a:cubicBezTo>
                    <a:pt x="24" y="33"/>
                    <a:pt x="21" y="33"/>
                    <a:pt x="20" y="31"/>
                  </a:cubicBezTo>
                  <a:cubicBezTo>
                    <a:pt x="5" y="19"/>
                    <a:pt x="5" y="19"/>
                    <a:pt x="5" y="19"/>
                  </a:cubicBezTo>
                  <a:cubicBezTo>
                    <a:pt x="0" y="15"/>
                    <a:pt x="0" y="9"/>
                    <a:pt x="3" y="5"/>
                  </a:cubicBezTo>
                  <a:cubicBezTo>
                    <a:pt x="7" y="1"/>
                    <a:pt x="13" y="0"/>
                    <a:pt x="17" y="4"/>
                  </a:cubicBezTo>
                  <a:cubicBezTo>
                    <a:pt x="32" y="16"/>
                    <a:pt x="32" y="16"/>
                    <a:pt x="32" y="16"/>
                  </a:cubicBezTo>
                  <a:cubicBezTo>
                    <a:pt x="36" y="20"/>
                    <a:pt x="37" y="26"/>
                    <a:pt x="33" y="30"/>
                  </a:cubicBezTo>
                  <a:cubicBezTo>
                    <a:pt x="32" y="32"/>
                    <a:pt x="29" y="33"/>
                    <a:pt x="26" y="33"/>
                  </a:cubicBezTo>
                  <a:close/>
                </a:path>
              </a:pathLst>
            </a:custGeom>
            <a:solidFill>
              <a:srgbClr val="F48E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7" name="ï$ḷidê"/>
            <p:cNvSpPr/>
            <p:nvPr/>
          </p:nvSpPr>
          <p:spPr bwMode="auto">
            <a:xfrm>
              <a:off x="5289550" y="4953001"/>
              <a:ext cx="1819275" cy="592138"/>
            </a:xfrm>
            <a:custGeom>
              <a:avLst/>
              <a:gdLst>
                <a:gd name="T0" fmla="*/ 852 w 1146"/>
                <a:gd name="T1" fmla="*/ 0 h 373"/>
                <a:gd name="T2" fmla="*/ 0 w 1146"/>
                <a:gd name="T3" fmla="*/ 0 h 373"/>
                <a:gd name="T4" fmla="*/ 573 w 1146"/>
                <a:gd name="T5" fmla="*/ 373 h 373"/>
                <a:gd name="T6" fmla="*/ 1146 w 1146"/>
                <a:gd name="T7" fmla="*/ 0 h 373"/>
                <a:gd name="T8" fmla="*/ 852 w 1146"/>
                <a:gd name="T9" fmla="*/ 0 h 373"/>
              </a:gdLst>
              <a:ahLst/>
              <a:cxnLst>
                <a:cxn ang="0">
                  <a:pos x="T0" y="T1"/>
                </a:cxn>
                <a:cxn ang="0">
                  <a:pos x="T2" y="T3"/>
                </a:cxn>
                <a:cxn ang="0">
                  <a:pos x="T4" y="T5"/>
                </a:cxn>
                <a:cxn ang="0">
                  <a:pos x="T6" y="T7"/>
                </a:cxn>
                <a:cxn ang="0">
                  <a:pos x="T8" y="T9"/>
                </a:cxn>
              </a:cxnLst>
              <a:rect l="0" t="0" r="r" b="b"/>
              <a:pathLst>
                <a:path w="1146" h="373">
                  <a:moveTo>
                    <a:pt x="852" y="0"/>
                  </a:moveTo>
                  <a:lnTo>
                    <a:pt x="0" y="0"/>
                  </a:lnTo>
                  <a:lnTo>
                    <a:pt x="573" y="373"/>
                  </a:lnTo>
                  <a:lnTo>
                    <a:pt x="1146" y="0"/>
                  </a:lnTo>
                  <a:lnTo>
                    <a:pt x="852" y="0"/>
                  </a:lnTo>
                  <a:close/>
                </a:path>
              </a:pathLst>
            </a:custGeom>
            <a:solidFill>
              <a:srgbClr val="F48E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8" name="iŝḻiḋe"/>
            <p:cNvSpPr/>
            <p:nvPr/>
          </p:nvSpPr>
          <p:spPr bwMode="auto">
            <a:xfrm>
              <a:off x="5289550" y="4360864"/>
              <a:ext cx="1819275" cy="592138"/>
            </a:xfrm>
            <a:custGeom>
              <a:avLst/>
              <a:gdLst>
                <a:gd name="T0" fmla="*/ 0 w 1146"/>
                <a:gd name="T1" fmla="*/ 373 h 373"/>
                <a:gd name="T2" fmla="*/ 573 w 1146"/>
                <a:gd name="T3" fmla="*/ 0 h 373"/>
                <a:gd name="T4" fmla="*/ 1146 w 1146"/>
                <a:gd name="T5" fmla="*/ 373 h 373"/>
                <a:gd name="T6" fmla="*/ 0 w 1146"/>
                <a:gd name="T7" fmla="*/ 373 h 373"/>
              </a:gdLst>
              <a:ahLst/>
              <a:cxnLst>
                <a:cxn ang="0">
                  <a:pos x="T0" y="T1"/>
                </a:cxn>
                <a:cxn ang="0">
                  <a:pos x="T2" y="T3"/>
                </a:cxn>
                <a:cxn ang="0">
                  <a:pos x="T4" y="T5"/>
                </a:cxn>
                <a:cxn ang="0">
                  <a:pos x="T6" y="T7"/>
                </a:cxn>
              </a:cxnLst>
              <a:rect l="0" t="0" r="r" b="b"/>
              <a:pathLst>
                <a:path w="1146" h="373">
                  <a:moveTo>
                    <a:pt x="0" y="373"/>
                  </a:moveTo>
                  <a:lnTo>
                    <a:pt x="573" y="0"/>
                  </a:lnTo>
                  <a:lnTo>
                    <a:pt x="1146" y="373"/>
                  </a:lnTo>
                  <a:lnTo>
                    <a:pt x="0" y="373"/>
                  </a:lnTo>
                  <a:close/>
                </a:path>
              </a:pathLst>
            </a:custGeom>
            <a:solidFill>
              <a:srgbClr val="FEB41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9" name="îṣļidê"/>
            <p:cNvSpPr/>
            <p:nvPr/>
          </p:nvSpPr>
          <p:spPr bwMode="auto">
            <a:xfrm>
              <a:off x="5289550" y="4216401"/>
              <a:ext cx="1352550" cy="1328738"/>
            </a:xfrm>
            <a:custGeom>
              <a:avLst/>
              <a:gdLst>
                <a:gd name="T0" fmla="*/ 0 w 852"/>
                <a:gd name="T1" fmla="*/ 0 h 837"/>
                <a:gd name="T2" fmla="*/ 0 w 852"/>
                <a:gd name="T3" fmla="*/ 464 h 837"/>
                <a:gd name="T4" fmla="*/ 573 w 852"/>
                <a:gd name="T5" fmla="*/ 837 h 837"/>
                <a:gd name="T6" fmla="*/ 852 w 852"/>
                <a:gd name="T7" fmla="*/ 655 h 837"/>
                <a:gd name="T8" fmla="*/ 852 w 852"/>
                <a:gd name="T9" fmla="*/ 464 h 837"/>
                <a:gd name="T10" fmla="*/ 852 w 852"/>
                <a:gd name="T11" fmla="*/ 242 h 837"/>
                <a:gd name="T12" fmla="*/ 481 w 852"/>
                <a:gd name="T13" fmla="*/ 0 h 837"/>
                <a:gd name="T14" fmla="*/ 0 w 852"/>
                <a:gd name="T15" fmla="*/ 0 h 8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2" h="837">
                  <a:moveTo>
                    <a:pt x="0" y="0"/>
                  </a:moveTo>
                  <a:lnTo>
                    <a:pt x="0" y="464"/>
                  </a:lnTo>
                  <a:lnTo>
                    <a:pt x="573" y="837"/>
                  </a:lnTo>
                  <a:lnTo>
                    <a:pt x="852" y="655"/>
                  </a:lnTo>
                  <a:lnTo>
                    <a:pt x="852" y="464"/>
                  </a:lnTo>
                  <a:lnTo>
                    <a:pt x="852" y="242"/>
                  </a:lnTo>
                  <a:lnTo>
                    <a:pt x="481" y="0"/>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0" name="ïSḷïďé"/>
            <p:cNvSpPr/>
            <p:nvPr/>
          </p:nvSpPr>
          <p:spPr bwMode="auto">
            <a:xfrm>
              <a:off x="5416550" y="4346576"/>
              <a:ext cx="735012" cy="184150"/>
            </a:xfrm>
            <a:prstGeom prst="rect">
              <a:avLst/>
            </a:prstGeom>
            <a:solidFill>
              <a:srgbClr val="1E010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1" name="íSḷiḓè"/>
            <p:cNvSpPr/>
            <p:nvPr/>
          </p:nvSpPr>
          <p:spPr bwMode="auto">
            <a:xfrm>
              <a:off x="5416550" y="4551364"/>
              <a:ext cx="735012" cy="38100"/>
            </a:xfrm>
            <a:prstGeom prst="rect">
              <a:avLst/>
            </a:prstGeom>
            <a:solidFill>
              <a:srgbClr val="1E010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2" name="ïsḻiḍè"/>
            <p:cNvSpPr/>
            <p:nvPr/>
          </p:nvSpPr>
          <p:spPr bwMode="auto">
            <a:xfrm>
              <a:off x="5416550" y="4613276"/>
              <a:ext cx="735012" cy="39688"/>
            </a:xfrm>
            <a:prstGeom prst="rect">
              <a:avLst/>
            </a:prstGeom>
            <a:solidFill>
              <a:srgbClr val="1E010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3" name="îSḷíḍê"/>
            <p:cNvSpPr/>
            <p:nvPr/>
          </p:nvSpPr>
          <p:spPr bwMode="auto">
            <a:xfrm>
              <a:off x="5416550" y="4675189"/>
              <a:ext cx="735012" cy="39688"/>
            </a:xfrm>
            <a:prstGeom prst="rect">
              <a:avLst/>
            </a:prstGeom>
            <a:solidFill>
              <a:srgbClr val="1E010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4" name="î$ḷidé"/>
            <p:cNvSpPr/>
            <p:nvPr/>
          </p:nvSpPr>
          <p:spPr bwMode="auto">
            <a:xfrm>
              <a:off x="5416550" y="4779964"/>
              <a:ext cx="549275" cy="139700"/>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5" name="îṣľïḑè"/>
            <p:cNvSpPr/>
            <p:nvPr/>
          </p:nvSpPr>
          <p:spPr bwMode="auto">
            <a:xfrm>
              <a:off x="5416550" y="4943476"/>
              <a:ext cx="549275" cy="55563"/>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6" name="işliḓê"/>
            <p:cNvSpPr/>
            <p:nvPr/>
          </p:nvSpPr>
          <p:spPr bwMode="auto">
            <a:xfrm>
              <a:off x="6053138" y="4216401"/>
              <a:ext cx="588962" cy="384175"/>
            </a:xfrm>
            <a:custGeom>
              <a:avLst/>
              <a:gdLst>
                <a:gd name="T0" fmla="*/ 426 w 426"/>
                <a:gd name="T1" fmla="*/ 278 h 278"/>
                <a:gd name="T2" fmla="*/ 0 w 426"/>
                <a:gd name="T3" fmla="*/ 0 h 278"/>
                <a:gd name="T4" fmla="*/ 0 w 426"/>
                <a:gd name="T5" fmla="*/ 278 h 278"/>
                <a:gd name="T6" fmla="*/ 188 w 426"/>
                <a:gd name="T7" fmla="*/ 240 h 278"/>
                <a:gd name="T8" fmla="*/ 426 w 426"/>
                <a:gd name="T9" fmla="*/ 278 h 278"/>
              </a:gdLst>
              <a:ahLst/>
              <a:cxnLst>
                <a:cxn ang="0">
                  <a:pos x="T0" y="T1"/>
                </a:cxn>
                <a:cxn ang="0">
                  <a:pos x="T2" y="T3"/>
                </a:cxn>
                <a:cxn ang="0">
                  <a:pos x="T4" y="T5"/>
                </a:cxn>
                <a:cxn ang="0">
                  <a:pos x="T6" y="T7"/>
                </a:cxn>
                <a:cxn ang="0">
                  <a:pos x="T8" y="T9"/>
                </a:cxn>
              </a:cxnLst>
              <a:rect l="0" t="0" r="r" b="b"/>
              <a:pathLst>
                <a:path w="426" h="278">
                  <a:moveTo>
                    <a:pt x="426" y="278"/>
                  </a:moveTo>
                  <a:cubicBezTo>
                    <a:pt x="0" y="0"/>
                    <a:pt x="0" y="0"/>
                    <a:pt x="0" y="0"/>
                  </a:cubicBezTo>
                  <a:cubicBezTo>
                    <a:pt x="0" y="278"/>
                    <a:pt x="0" y="278"/>
                    <a:pt x="0" y="278"/>
                  </a:cubicBezTo>
                  <a:cubicBezTo>
                    <a:pt x="0" y="278"/>
                    <a:pt x="105" y="240"/>
                    <a:pt x="188" y="240"/>
                  </a:cubicBezTo>
                  <a:cubicBezTo>
                    <a:pt x="318" y="240"/>
                    <a:pt x="426" y="278"/>
                    <a:pt x="426" y="278"/>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7" name="iSḻîḍe"/>
            <p:cNvSpPr/>
            <p:nvPr/>
          </p:nvSpPr>
          <p:spPr bwMode="auto">
            <a:xfrm>
              <a:off x="6008688" y="4725989"/>
              <a:ext cx="522287" cy="522288"/>
            </a:xfrm>
            <a:custGeom>
              <a:avLst/>
              <a:gdLst>
                <a:gd name="T0" fmla="*/ 189 w 378"/>
                <a:gd name="T1" fmla="*/ 0 h 378"/>
                <a:gd name="T2" fmla="*/ 0 w 378"/>
                <a:gd name="T3" fmla="*/ 189 h 378"/>
                <a:gd name="T4" fmla="*/ 189 w 378"/>
                <a:gd name="T5" fmla="*/ 378 h 378"/>
                <a:gd name="T6" fmla="*/ 378 w 378"/>
                <a:gd name="T7" fmla="*/ 189 h 378"/>
                <a:gd name="T8" fmla="*/ 189 w 378"/>
                <a:gd name="T9" fmla="*/ 189 h 378"/>
                <a:gd name="T10" fmla="*/ 189 w 378"/>
                <a:gd name="T11" fmla="*/ 0 h 378"/>
              </a:gdLst>
              <a:ahLst/>
              <a:cxnLst>
                <a:cxn ang="0">
                  <a:pos x="T0" y="T1"/>
                </a:cxn>
                <a:cxn ang="0">
                  <a:pos x="T2" y="T3"/>
                </a:cxn>
                <a:cxn ang="0">
                  <a:pos x="T4" y="T5"/>
                </a:cxn>
                <a:cxn ang="0">
                  <a:pos x="T6" y="T7"/>
                </a:cxn>
                <a:cxn ang="0">
                  <a:pos x="T8" y="T9"/>
                </a:cxn>
                <a:cxn ang="0">
                  <a:pos x="T10" y="T11"/>
                </a:cxn>
              </a:cxnLst>
              <a:rect l="0" t="0" r="r" b="b"/>
              <a:pathLst>
                <a:path w="378" h="378">
                  <a:moveTo>
                    <a:pt x="189" y="0"/>
                  </a:moveTo>
                  <a:cubicBezTo>
                    <a:pt x="84" y="0"/>
                    <a:pt x="0" y="85"/>
                    <a:pt x="0" y="189"/>
                  </a:cubicBezTo>
                  <a:cubicBezTo>
                    <a:pt x="0" y="293"/>
                    <a:pt x="84" y="378"/>
                    <a:pt x="189" y="378"/>
                  </a:cubicBezTo>
                  <a:cubicBezTo>
                    <a:pt x="293" y="378"/>
                    <a:pt x="378" y="293"/>
                    <a:pt x="378" y="189"/>
                  </a:cubicBezTo>
                  <a:cubicBezTo>
                    <a:pt x="189" y="189"/>
                    <a:pt x="189" y="189"/>
                    <a:pt x="189" y="189"/>
                  </a:cubicBezTo>
                  <a:lnTo>
                    <a:pt x="189" y="0"/>
                  </a:lnTo>
                  <a:close/>
                </a:path>
              </a:pathLst>
            </a:custGeom>
            <a:solidFill>
              <a:srgbClr val="D962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8" name="iṩliḍe"/>
            <p:cNvSpPr/>
            <p:nvPr/>
          </p:nvSpPr>
          <p:spPr bwMode="auto">
            <a:xfrm>
              <a:off x="6300787" y="4699001"/>
              <a:ext cx="260350" cy="260350"/>
            </a:xfrm>
            <a:custGeom>
              <a:avLst/>
              <a:gdLst>
                <a:gd name="T0" fmla="*/ 0 w 189"/>
                <a:gd name="T1" fmla="*/ 0 h 189"/>
                <a:gd name="T2" fmla="*/ 0 w 189"/>
                <a:gd name="T3" fmla="*/ 189 h 189"/>
                <a:gd name="T4" fmla="*/ 189 w 189"/>
                <a:gd name="T5" fmla="*/ 189 h 189"/>
                <a:gd name="T6" fmla="*/ 0 w 189"/>
                <a:gd name="T7" fmla="*/ 0 h 189"/>
              </a:gdLst>
              <a:ahLst/>
              <a:cxnLst>
                <a:cxn ang="0">
                  <a:pos x="T0" y="T1"/>
                </a:cxn>
                <a:cxn ang="0">
                  <a:pos x="T2" y="T3"/>
                </a:cxn>
                <a:cxn ang="0">
                  <a:pos x="T4" y="T5"/>
                </a:cxn>
                <a:cxn ang="0">
                  <a:pos x="T6" y="T7"/>
                </a:cxn>
              </a:cxnLst>
              <a:rect l="0" t="0" r="r" b="b"/>
              <a:pathLst>
                <a:path w="189" h="189">
                  <a:moveTo>
                    <a:pt x="0" y="0"/>
                  </a:moveTo>
                  <a:cubicBezTo>
                    <a:pt x="0" y="189"/>
                    <a:pt x="0" y="189"/>
                    <a:pt x="0" y="189"/>
                  </a:cubicBezTo>
                  <a:cubicBezTo>
                    <a:pt x="189" y="189"/>
                    <a:pt x="189" y="189"/>
                    <a:pt x="189" y="189"/>
                  </a:cubicBezTo>
                  <a:cubicBezTo>
                    <a:pt x="189" y="85"/>
                    <a:pt x="104" y="0"/>
                    <a:pt x="0" y="0"/>
                  </a:cubicBezTo>
                  <a:close/>
                </a:path>
              </a:pathLst>
            </a:custGeom>
            <a:solidFill>
              <a:srgbClr val="1E010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9" name="iśḷïḋé"/>
            <p:cNvSpPr/>
            <p:nvPr/>
          </p:nvSpPr>
          <p:spPr bwMode="auto">
            <a:xfrm>
              <a:off x="5418138" y="5019676"/>
              <a:ext cx="549275" cy="53975"/>
            </a:xfrm>
            <a:custGeom>
              <a:avLst/>
              <a:gdLst>
                <a:gd name="T0" fmla="*/ 346 w 346"/>
                <a:gd name="T1" fmla="*/ 0 h 34"/>
                <a:gd name="T2" fmla="*/ 0 w 346"/>
                <a:gd name="T3" fmla="*/ 0 h 34"/>
                <a:gd name="T4" fmla="*/ 0 w 346"/>
                <a:gd name="T5" fmla="*/ 11 h 34"/>
                <a:gd name="T6" fmla="*/ 37 w 346"/>
                <a:gd name="T7" fmla="*/ 34 h 34"/>
                <a:gd name="T8" fmla="*/ 346 w 346"/>
                <a:gd name="T9" fmla="*/ 34 h 34"/>
                <a:gd name="T10" fmla="*/ 346 w 346"/>
                <a:gd name="T11" fmla="*/ 0 h 34"/>
              </a:gdLst>
              <a:ahLst/>
              <a:cxnLst>
                <a:cxn ang="0">
                  <a:pos x="T0" y="T1"/>
                </a:cxn>
                <a:cxn ang="0">
                  <a:pos x="T2" y="T3"/>
                </a:cxn>
                <a:cxn ang="0">
                  <a:pos x="T4" y="T5"/>
                </a:cxn>
                <a:cxn ang="0">
                  <a:pos x="T6" y="T7"/>
                </a:cxn>
                <a:cxn ang="0">
                  <a:pos x="T8" y="T9"/>
                </a:cxn>
                <a:cxn ang="0">
                  <a:pos x="T10" y="T11"/>
                </a:cxn>
              </a:cxnLst>
              <a:rect l="0" t="0" r="r" b="b"/>
              <a:pathLst>
                <a:path w="346" h="34">
                  <a:moveTo>
                    <a:pt x="346" y="0"/>
                  </a:moveTo>
                  <a:lnTo>
                    <a:pt x="0" y="0"/>
                  </a:lnTo>
                  <a:lnTo>
                    <a:pt x="0" y="11"/>
                  </a:lnTo>
                  <a:lnTo>
                    <a:pt x="37" y="34"/>
                  </a:lnTo>
                  <a:lnTo>
                    <a:pt x="346" y="34"/>
                  </a:lnTo>
                  <a:lnTo>
                    <a:pt x="346"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0" name="ïSḻiḑe"/>
            <p:cNvSpPr/>
            <p:nvPr/>
          </p:nvSpPr>
          <p:spPr bwMode="auto">
            <a:xfrm>
              <a:off x="5508625" y="5094289"/>
              <a:ext cx="458787" cy="53975"/>
            </a:xfrm>
            <a:custGeom>
              <a:avLst/>
              <a:gdLst>
                <a:gd name="T0" fmla="*/ 289 w 289"/>
                <a:gd name="T1" fmla="*/ 0 h 34"/>
                <a:gd name="T2" fmla="*/ 0 w 289"/>
                <a:gd name="T3" fmla="*/ 0 h 34"/>
                <a:gd name="T4" fmla="*/ 52 w 289"/>
                <a:gd name="T5" fmla="*/ 34 h 34"/>
                <a:gd name="T6" fmla="*/ 289 w 289"/>
                <a:gd name="T7" fmla="*/ 34 h 34"/>
                <a:gd name="T8" fmla="*/ 289 w 289"/>
                <a:gd name="T9" fmla="*/ 0 h 34"/>
              </a:gdLst>
              <a:ahLst/>
              <a:cxnLst>
                <a:cxn ang="0">
                  <a:pos x="T0" y="T1"/>
                </a:cxn>
                <a:cxn ang="0">
                  <a:pos x="T2" y="T3"/>
                </a:cxn>
                <a:cxn ang="0">
                  <a:pos x="T4" y="T5"/>
                </a:cxn>
                <a:cxn ang="0">
                  <a:pos x="T6" y="T7"/>
                </a:cxn>
                <a:cxn ang="0">
                  <a:pos x="T8" y="T9"/>
                </a:cxn>
              </a:cxnLst>
              <a:rect l="0" t="0" r="r" b="b"/>
              <a:pathLst>
                <a:path w="289" h="34">
                  <a:moveTo>
                    <a:pt x="289" y="0"/>
                  </a:moveTo>
                  <a:lnTo>
                    <a:pt x="0" y="0"/>
                  </a:lnTo>
                  <a:lnTo>
                    <a:pt x="52" y="34"/>
                  </a:lnTo>
                  <a:lnTo>
                    <a:pt x="289" y="34"/>
                  </a:lnTo>
                  <a:lnTo>
                    <a:pt x="289"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1" name="ïşļîďè"/>
            <p:cNvSpPr/>
            <p:nvPr/>
          </p:nvSpPr>
          <p:spPr bwMode="auto">
            <a:xfrm>
              <a:off x="5834063" y="5305426"/>
              <a:ext cx="596900" cy="55563"/>
            </a:xfrm>
            <a:custGeom>
              <a:avLst/>
              <a:gdLst>
                <a:gd name="T0" fmla="*/ 376 w 376"/>
                <a:gd name="T1" fmla="*/ 0 h 35"/>
                <a:gd name="T2" fmla="*/ 0 w 376"/>
                <a:gd name="T3" fmla="*/ 0 h 35"/>
                <a:gd name="T4" fmla="*/ 52 w 376"/>
                <a:gd name="T5" fmla="*/ 35 h 35"/>
                <a:gd name="T6" fmla="*/ 376 w 376"/>
                <a:gd name="T7" fmla="*/ 35 h 35"/>
                <a:gd name="T8" fmla="*/ 376 w 376"/>
                <a:gd name="T9" fmla="*/ 0 h 35"/>
              </a:gdLst>
              <a:ahLst/>
              <a:cxnLst>
                <a:cxn ang="0">
                  <a:pos x="T0" y="T1"/>
                </a:cxn>
                <a:cxn ang="0">
                  <a:pos x="T2" y="T3"/>
                </a:cxn>
                <a:cxn ang="0">
                  <a:pos x="T4" y="T5"/>
                </a:cxn>
                <a:cxn ang="0">
                  <a:pos x="T6" y="T7"/>
                </a:cxn>
                <a:cxn ang="0">
                  <a:pos x="T8" y="T9"/>
                </a:cxn>
              </a:cxnLst>
              <a:rect l="0" t="0" r="r" b="b"/>
              <a:pathLst>
                <a:path w="376" h="35">
                  <a:moveTo>
                    <a:pt x="376" y="0"/>
                  </a:moveTo>
                  <a:lnTo>
                    <a:pt x="0" y="0"/>
                  </a:lnTo>
                  <a:lnTo>
                    <a:pt x="52" y="35"/>
                  </a:lnTo>
                  <a:lnTo>
                    <a:pt x="376" y="35"/>
                  </a:lnTo>
                  <a:lnTo>
                    <a:pt x="376"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2" name="iṥlïḋè"/>
            <p:cNvSpPr/>
            <p:nvPr/>
          </p:nvSpPr>
          <p:spPr bwMode="auto">
            <a:xfrm>
              <a:off x="5972175" y="5397501"/>
              <a:ext cx="452437" cy="53975"/>
            </a:xfrm>
            <a:custGeom>
              <a:avLst/>
              <a:gdLst>
                <a:gd name="T0" fmla="*/ 53 w 285"/>
                <a:gd name="T1" fmla="*/ 34 h 34"/>
                <a:gd name="T2" fmla="*/ 233 w 285"/>
                <a:gd name="T3" fmla="*/ 34 h 34"/>
                <a:gd name="T4" fmla="*/ 285 w 285"/>
                <a:gd name="T5" fmla="*/ 0 h 34"/>
                <a:gd name="T6" fmla="*/ 0 w 285"/>
                <a:gd name="T7" fmla="*/ 0 h 34"/>
                <a:gd name="T8" fmla="*/ 53 w 285"/>
                <a:gd name="T9" fmla="*/ 34 h 34"/>
              </a:gdLst>
              <a:ahLst/>
              <a:cxnLst>
                <a:cxn ang="0">
                  <a:pos x="T0" y="T1"/>
                </a:cxn>
                <a:cxn ang="0">
                  <a:pos x="T2" y="T3"/>
                </a:cxn>
                <a:cxn ang="0">
                  <a:pos x="T4" y="T5"/>
                </a:cxn>
                <a:cxn ang="0">
                  <a:pos x="T6" y="T7"/>
                </a:cxn>
                <a:cxn ang="0">
                  <a:pos x="T8" y="T9"/>
                </a:cxn>
              </a:cxnLst>
              <a:rect l="0" t="0" r="r" b="b"/>
              <a:pathLst>
                <a:path w="285" h="34">
                  <a:moveTo>
                    <a:pt x="53" y="34"/>
                  </a:moveTo>
                  <a:lnTo>
                    <a:pt x="233" y="34"/>
                  </a:lnTo>
                  <a:lnTo>
                    <a:pt x="285" y="0"/>
                  </a:lnTo>
                  <a:lnTo>
                    <a:pt x="0" y="0"/>
                  </a:lnTo>
                  <a:lnTo>
                    <a:pt x="53" y="34"/>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3" name="isḻîḋé"/>
            <p:cNvSpPr/>
            <p:nvPr/>
          </p:nvSpPr>
          <p:spPr bwMode="auto">
            <a:xfrm>
              <a:off x="5630863" y="5175251"/>
              <a:ext cx="241300" cy="26988"/>
            </a:xfrm>
            <a:custGeom>
              <a:avLst/>
              <a:gdLst>
                <a:gd name="T0" fmla="*/ 152 w 152"/>
                <a:gd name="T1" fmla="*/ 0 h 17"/>
                <a:gd name="T2" fmla="*/ 0 w 152"/>
                <a:gd name="T3" fmla="*/ 0 h 17"/>
                <a:gd name="T4" fmla="*/ 26 w 152"/>
                <a:gd name="T5" fmla="*/ 17 h 17"/>
                <a:gd name="T6" fmla="*/ 152 w 152"/>
                <a:gd name="T7" fmla="*/ 17 h 17"/>
                <a:gd name="T8" fmla="*/ 152 w 152"/>
                <a:gd name="T9" fmla="*/ 0 h 17"/>
              </a:gdLst>
              <a:ahLst/>
              <a:cxnLst>
                <a:cxn ang="0">
                  <a:pos x="T0" y="T1"/>
                </a:cxn>
                <a:cxn ang="0">
                  <a:pos x="T2" y="T3"/>
                </a:cxn>
                <a:cxn ang="0">
                  <a:pos x="T4" y="T5"/>
                </a:cxn>
                <a:cxn ang="0">
                  <a:pos x="T6" y="T7"/>
                </a:cxn>
                <a:cxn ang="0">
                  <a:pos x="T8" y="T9"/>
                </a:cxn>
              </a:cxnLst>
              <a:rect l="0" t="0" r="r" b="b"/>
              <a:pathLst>
                <a:path w="152" h="17">
                  <a:moveTo>
                    <a:pt x="152" y="0"/>
                  </a:moveTo>
                  <a:lnTo>
                    <a:pt x="0" y="0"/>
                  </a:lnTo>
                  <a:lnTo>
                    <a:pt x="26" y="17"/>
                  </a:lnTo>
                  <a:lnTo>
                    <a:pt x="152" y="17"/>
                  </a:lnTo>
                  <a:lnTo>
                    <a:pt x="152"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63" name="95dfb31b-57ae-40fb-910e-631a70f3257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7"/>
            </p:custDataLst>
          </p:nvPr>
        </p:nvGrpSpPr>
        <p:grpSpPr>
          <a:xfrm>
            <a:off x="8596754" y="1790987"/>
            <a:ext cx="1783845" cy="1504049"/>
            <a:chOff x="3568684" y="1313280"/>
            <a:chExt cx="5248058" cy="4424904"/>
          </a:xfrm>
        </p:grpSpPr>
        <p:sp>
          <p:nvSpPr>
            <p:cNvPr id="564" name="i$ļïḑe">
              <a:extLst>
                <a:ext uri="{FF2B5EF4-FFF2-40B4-BE49-F238E27FC236}">
                  <a16:creationId xmlns:a16="http://schemas.microsoft.com/office/drawing/2014/main" id="{56D7F9A4-74B2-435F-9F21-86BD4DC4CB55}"/>
                </a:ext>
              </a:extLst>
            </p:cNvPr>
            <p:cNvSpPr/>
            <p:nvPr/>
          </p:nvSpPr>
          <p:spPr bwMode="auto">
            <a:xfrm>
              <a:off x="6157189" y="1399713"/>
              <a:ext cx="2659553" cy="1848712"/>
            </a:xfrm>
            <a:custGeom>
              <a:avLst/>
              <a:gdLst>
                <a:gd name="T0" fmla="*/ 381 w 619"/>
                <a:gd name="T1" fmla="*/ 0 h 424"/>
                <a:gd name="T2" fmla="*/ 228 w 619"/>
                <a:gd name="T3" fmla="*/ 101 h 424"/>
                <a:gd name="T4" fmla="*/ 165 w 619"/>
                <a:gd name="T5" fmla="*/ 88 h 424"/>
                <a:gd name="T6" fmla="*/ 0 w 619"/>
                <a:gd name="T7" fmla="*/ 256 h 424"/>
                <a:gd name="T8" fmla="*/ 25 w 619"/>
                <a:gd name="T9" fmla="*/ 347 h 424"/>
                <a:gd name="T10" fmla="*/ 378 w 619"/>
                <a:gd name="T11" fmla="*/ 347 h 424"/>
                <a:gd name="T12" fmla="*/ 397 w 619"/>
                <a:gd name="T13" fmla="*/ 366 h 424"/>
                <a:gd name="T14" fmla="*/ 397 w 619"/>
                <a:gd name="T15" fmla="*/ 424 h 424"/>
                <a:gd name="T16" fmla="*/ 504 w 619"/>
                <a:gd name="T17" fmla="*/ 424 h 424"/>
                <a:gd name="T18" fmla="*/ 619 w 619"/>
                <a:gd name="T19" fmla="*/ 303 h 424"/>
                <a:gd name="T20" fmla="*/ 544 w 619"/>
                <a:gd name="T21" fmla="*/ 191 h 424"/>
                <a:gd name="T22" fmla="*/ 546 w 619"/>
                <a:gd name="T23" fmla="*/ 166 h 424"/>
                <a:gd name="T24" fmla="*/ 381 w 619"/>
                <a:gd name="T25"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9" h="424">
                  <a:moveTo>
                    <a:pt x="381" y="0"/>
                  </a:moveTo>
                  <a:cubicBezTo>
                    <a:pt x="312" y="0"/>
                    <a:pt x="254" y="41"/>
                    <a:pt x="228" y="101"/>
                  </a:cubicBezTo>
                  <a:cubicBezTo>
                    <a:pt x="209" y="93"/>
                    <a:pt x="188" y="88"/>
                    <a:pt x="165" y="88"/>
                  </a:cubicBezTo>
                  <a:cubicBezTo>
                    <a:pt x="74" y="88"/>
                    <a:pt x="0" y="165"/>
                    <a:pt x="0" y="256"/>
                  </a:cubicBezTo>
                  <a:cubicBezTo>
                    <a:pt x="0" y="289"/>
                    <a:pt x="9" y="320"/>
                    <a:pt x="25" y="347"/>
                  </a:cubicBezTo>
                  <a:cubicBezTo>
                    <a:pt x="378" y="347"/>
                    <a:pt x="378" y="347"/>
                    <a:pt x="378" y="347"/>
                  </a:cubicBezTo>
                  <a:cubicBezTo>
                    <a:pt x="388" y="347"/>
                    <a:pt x="397" y="355"/>
                    <a:pt x="397" y="366"/>
                  </a:cubicBezTo>
                  <a:cubicBezTo>
                    <a:pt x="397" y="424"/>
                    <a:pt x="397" y="424"/>
                    <a:pt x="397" y="424"/>
                  </a:cubicBezTo>
                  <a:cubicBezTo>
                    <a:pt x="504" y="424"/>
                    <a:pt x="504" y="424"/>
                    <a:pt x="504" y="424"/>
                  </a:cubicBezTo>
                  <a:cubicBezTo>
                    <a:pt x="568" y="424"/>
                    <a:pt x="619" y="367"/>
                    <a:pt x="619" y="303"/>
                  </a:cubicBezTo>
                  <a:cubicBezTo>
                    <a:pt x="619" y="252"/>
                    <a:pt x="588" y="208"/>
                    <a:pt x="544" y="191"/>
                  </a:cubicBezTo>
                  <a:cubicBezTo>
                    <a:pt x="545" y="183"/>
                    <a:pt x="546" y="174"/>
                    <a:pt x="546" y="166"/>
                  </a:cubicBezTo>
                  <a:cubicBezTo>
                    <a:pt x="546" y="74"/>
                    <a:pt x="472" y="0"/>
                    <a:pt x="381" y="0"/>
                  </a:cubicBezTo>
                </a:path>
              </a:pathLst>
            </a:custGeom>
            <a:solidFill>
              <a:srgbClr val="4A8E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5" name="íşḻïḋe">
              <a:extLst>
                <a:ext uri="{FF2B5EF4-FFF2-40B4-BE49-F238E27FC236}">
                  <a16:creationId xmlns:a16="http://schemas.microsoft.com/office/drawing/2014/main" id="{14714B97-E0E7-40A2-BE72-606A015E7806}"/>
                </a:ext>
              </a:extLst>
            </p:cNvPr>
            <p:cNvSpPr/>
            <p:nvPr/>
          </p:nvSpPr>
          <p:spPr bwMode="auto">
            <a:xfrm>
              <a:off x="4639136" y="1313280"/>
              <a:ext cx="1949076" cy="1358923"/>
            </a:xfrm>
            <a:custGeom>
              <a:avLst/>
              <a:gdLst>
                <a:gd name="T0" fmla="*/ 454 w 454"/>
                <a:gd name="T1" fmla="*/ 222 h 312"/>
                <a:gd name="T2" fmla="*/ 399 w 454"/>
                <a:gd name="T3" fmla="*/ 140 h 312"/>
                <a:gd name="T4" fmla="*/ 400 w 454"/>
                <a:gd name="T5" fmla="*/ 121 h 312"/>
                <a:gd name="T6" fmla="*/ 279 w 454"/>
                <a:gd name="T7" fmla="*/ 0 h 312"/>
                <a:gd name="T8" fmla="*/ 168 w 454"/>
                <a:gd name="T9" fmla="*/ 74 h 312"/>
                <a:gd name="T10" fmla="*/ 121 w 454"/>
                <a:gd name="T11" fmla="*/ 64 h 312"/>
                <a:gd name="T12" fmla="*/ 0 w 454"/>
                <a:gd name="T13" fmla="*/ 188 h 312"/>
                <a:gd name="T14" fmla="*/ 110 w 454"/>
                <a:gd name="T15" fmla="*/ 312 h 312"/>
                <a:gd name="T16" fmla="*/ 370 w 454"/>
                <a:gd name="T17" fmla="*/ 312 h 312"/>
                <a:gd name="T18" fmla="*/ 454 w 454"/>
                <a:gd name="T19" fmla="*/ 22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12">
                  <a:moveTo>
                    <a:pt x="454" y="222"/>
                  </a:moveTo>
                  <a:cubicBezTo>
                    <a:pt x="454" y="185"/>
                    <a:pt x="431" y="153"/>
                    <a:pt x="399" y="140"/>
                  </a:cubicBezTo>
                  <a:cubicBezTo>
                    <a:pt x="400" y="134"/>
                    <a:pt x="400" y="127"/>
                    <a:pt x="400" y="121"/>
                  </a:cubicBezTo>
                  <a:cubicBezTo>
                    <a:pt x="400" y="54"/>
                    <a:pt x="346" y="0"/>
                    <a:pt x="279" y="0"/>
                  </a:cubicBezTo>
                  <a:cubicBezTo>
                    <a:pt x="229" y="0"/>
                    <a:pt x="186" y="30"/>
                    <a:pt x="168" y="74"/>
                  </a:cubicBezTo>
                  <a:cubicBezTo>
                    <a:pt x="153" y="68"/>
                    <a:pt x="138" y="64"/>
                    <a:pt x="121" y="64"/>
                  </a:cubicBezTo>
                  <a:cubicBezTo>
                    <a:pt x="54" y="64"/>
                    <a:pt x="0" y="121"/>
                    <a:pt x="0" y="188"/>
                  </a:cubicBezTo>
                  <a:cubicBezTo>
                    <a:pt x="0" y="252"/>
                    <a:pt x="48" y="308"/>
                    <a:pt x="110" y="312"/>
                  </a:cubicBezTo>
                  <a:cubicBezTo>
                    <a:pt x="370" y="312"/>
                    <a:pt x="370" y="312"/>
                    <a:pt x="370" y="312"/>
                  </a:cubicBezTo>
                  <a:cubicBezTo>
                    <a:pt x="417" y="312"/>
                    <a:pt x="454" y="269"/>
                    <a:pt x="454" y="222"/>
                  </a:cubicBezTo>
                  <a:close/>
                </a:path>
              </a:pathLst>
            </a:custGeom>
            <a:solidFill>
              <a:srgbClr val="E0EB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6" name="iślïdè">
              <a:extLst>
                <a:ext uri="{FF2B5EF4-FFF2-40B4-BE49-F238E27FC236}">
                  <a16:creationId xmlns:a16="http://schemas.microsoft.com/office/drawing/2014/main" id="{2253A49D-4F16-4EC9-B27C-1949EFFC1126}"/>
                </a:ext>
              </a:extLst>
            </p:cNvPr>
            <p:cNvSpPr/>
            <p:nvPr/>
          </p:nvSpPr>
          <p:spPr bwMode="auto">
            <a:xfrm>
              <a:off x="5728535" y="5181169"/>
              <a:ext cx="975722" cy="432166"/>
            </a:xfrm>
            <a:custGeom>
              <a:avLst/>
              <a:gdLst>
                <a:gd name="T0" fmla="*/ 24 w 227"/>
                <a:gd name="T1" fmla="*/ 0 h 99"/>
                <a:gd name="T2" fmla="*/ 0 w 227"/>
                <a:gd name="T3" fmla="*/ 99 h 99"/>
                <a:gd name="T4" fmla="*/ 227 w 227"/>
                <a:gd name="T5" fmla="*/ 99 h 99"/>
                <a:gd name="T6" fmla="*/ 203 w 227"/>
                <a:gd name="T7" fmla="*/ 0 h 99"/>
                <a:gd name="T8" fmla="*/ 24 w 227"/>
                <a:gd name="T9" fmla="*/ 0 h 99"/>
              </a:gdLst>
              <a:ahLst/>
              <a:cxnLst>
                <a:cxn ang="0">
                  <a:pos x="T0" y="T1"/>
                </a:cxn>
                <a:cxn ang="0">
                  <a:pos x="T2" y="T3"/>
                </a:cxn>
                <a:cxn ang="0">
                  <a:pos x="T4" y="T5"/>
                </a:cxn>
                <a:cxn ang="0">
                  <a:pos x="T6" y="T7"/>
                </a:cxn>
                <a:cxn ang="0">
                  <a:pos x="T8" y="T9"/>
                </a:cxn>
              </a:cxnLst>
              <a:rect l="0" t="0" r="r" b="b"/>
              <a:pathLst>
                <a:path w="227" h="99">
                  <a:moveTo>
                    <a:pt x="24" y="0"/>
                  </a:moveTo>
                  <a:cubicBezTo>
                    <a:pt x="16" y="33"/>
                    <a:pt x="8" y="66"/>
                    <a:pt x="0" y="99"/>
                  </a:cubicBezTo>
                  <a:cubicBezTo>
                    <a:pt x="76" y="99"/>
                    <a:pt x="151" y="99"/>
                    <a:pt x="227" y="99"/>
                  </a:cubicBezTo>
                  <a:cubicBezTo>
                    <a:pt x="219" y="66"/>
                    <a:pt x="211" y="33"/>
                    <a:pt x="203" y="0"/>
                  </a:cubicBezTo>
                  <a:cubicBezTo>
                    <a:pt x="143" y="0"/>
                    <a:pt x="84" y="0"/>
                    <a:pt x="24" y="0"/>
                  </a:cubicBezTo>
                  <a:close/>
                </a:path>
              </a:pathLst>
            </a:custGeom>
            <a:solidFill>
              <a:srgbClr val="5066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7" name="iSlîḑè">
              <a:extLst>
                <a:ext uri="{FF2B5EF4-FFF2-40B4-BE49-F238E27FC236}">
                  <a16:creationId xmlns:a16="http://schemas.microsoft.com/office/drawing/2014/main" id="{15F5A894-13C4-4905-808B-5FC754C5EEDA}"/>
                </a:ext>
              </a:extLst>
            </p:cNvPr>
            <p:cNvSpPr/>
            <p:nvPr/>
          </p:nvSpPr>
          <p:spPr bwMode="auto">
            <a:xfrm>
              <a:off x="5617226" y="5603732"/>
              <a:ext cx="1198338" cy="81631"/>
            </a:xfrm>
            <a:custGeom>
              <a:avLst/>
              <a:gdLst>
                <a:gd name="T0" fmla="*/ 267 w 279"/>
                <a:gd name="T1" fmla="*/ 0 h 19"/>
                <a:gd name="T2" fmla="*/ 12 w 279"/>
                <a:gd name="T3" fmla="*/ 0 h 19"/>
                <a:gd name="T4" fmla="*/ 0 w 279"/>
                <a:gd name="T5" fmla="*/ 14 h 19"/>
                <a:gd name="T6" fmla="*/ 0 w 279"/>
                <a:gd name="T7" fmla="*/ 19 h 19"/>
                <a:gd name="T8" fmla="*/ 279 w 279"/>
                <a:gd name="T9" fmla="*/ 19 h 19"/>
                <a:gd name="T10" fmla="*/ 279 w 279"/>
                <a:gd name="T11" fmla="*/ 14 h 19"/>
                <a:gd name="T12" fmla="*/ 267 w 27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79" h="19">
                  <a:moveTo>
                    <a:pt x="267" y="0"/>
                  </a:moveTo>
                  <a:cubicBezTo>
                    <a:pt x="12" y="0"/>
                    <a:pt x="12" y="0"/>
                    <a:pt x="12" y="0"/>
                  </a:cubicBezTo>
                  <a:cubicBezTo>
                    <a:pt x="6" y="0"/>
                    <a:pt x="0" y="7"/>
                    <a:pt x="0" y="14"/>
                  </a:cubicBezTo>
                  <a:cubicBezTo>
                    <a:pt x="0" y="19"/>
                    <a:pt x="0" y="19"/>
                    <a:pt x="0" y="19"/>
                  </a:cubicBezTo>
                  <a:cubicBezTo>
                    <a:pt x="279" y="19"/>
                    <a:pt x="279" y="19"/>
                    <a:pt x="279" y="19"/>
                  </a:cubicBezTo>
                  <a:cubicBezTo>
                    <a:pt x="279" y="14"/>
                    <a:pt x="279" y="14"/>
                    <a:pt x="279" y="14"/>
                  </a:cubicBezTo>
                  <a:cubicBezTo>
                    <a:pt x="279" y="7"/>
                    <a:pt x="273" y="0"/>
                    <a:pt x="267" y="0"/>
                  </a:cubicBezTo>
                  <a:close/>
                </a:path>
              </a:pathLst>
            </a:custGeom>
            <a:solidFill>
              <a:srgbClr val="2A44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8" name="iŝḻíḍé">
              <a:extLst>
                <a:ext uri="{FF2B5EF4-FFF2-40B4-BE49-F238E27FC236}">
                  <a16:creationId xmlns:a16="http://schemas.microsoft.com/office/drawing/2014/main" id="{4C386B85-1BA5-431F-B370-5CE28FFE3D6D}"/>
                </a:ext>
              </a:extLst>
            </p:cNvPr>
            <p:cNvSpPr/>
            <p:nvPr/>
          </p:nvSpPr>
          <p:spPr bwMode="auto">
            <a:xfrm>
              <a:off x="4572825" y="5010704"/>
              <a:ext cx="3289509" cy="321724"/>
            </a:xfrm>
            <a:custGeom>
              <a:avLst/>
              <a:gdLst>
                <a:gd name="T0" fmla="*/ 0 w 766"/>
                <a:gd name="T1" fmla="*/ 0 h 74"/>
                <a:gd name="T2" fmla="*/ 0 w 766"/>
                <a:gd name="T3" fmla="*/ 55 h 74"/>
                <a:gd name="T4" fmla="*/ 19 w 766"/>
                <a:gd name="T5" fmla="*/ 74 h 74"/>
                <a:gd name="T6" fmla="*/ 747 w 766"/>
                <a:gd name="T7" fmla="*/ 74 h 74"/>
                <a:gd name="T8" fmla="*/ 766 w 766"/>
                <a:gd name="T9" fmla="*/ 55 h 74"/>
                <a:gd name="T10" fmla="*/ 766 w 766"/>
                <a:gd name="T11" fmla="*/ 0 h 74"/>
                <a:gd name="T12" fmla="*/ 0 w 766"/>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66" h="74">
                  <a:moveTo>
                    <a:pt x="0" y="0"/>
                  </a:moveTo>
                  <a:cubicBezTo>
                    <a:pt x="0" y="55"/>
                    <a:pt x="0" y="55"/>
                    <a:pt x="0" y="55"/>
                  </a:cubicBezTo>
                  <a:cubicBezTo>
                    <a:pt x="0" y="65"/>
                    <a:pt x="8" y="74"/>
                    <a:pt x="19" y="74"/>
                  </a:cubicBezTo>
                  <a:cubicBezTo>
                    <a:pt x="747" y="74"/>
                    <a:pt x="747" y="74"/>
                    <a:pt x="747" y="74"/>
                  </a:cubicBezTo>
                  <a:cubicBezTo>
                    <a:pt x="757" y="74"/>
                    <a:pt x="766" y="65"/>
                    <a:pt x="766" y="55"/>
                  </a:cubicBezTo>
                  <a:cubicBezTo>
                    <a:pt x="766" y="0"/>
                    <a:pt x="766" y="0"/>
                    <a:pt x="766" y="0"/>
                  </a:cubicBez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9" name="iSḻíḑè">
              <a:extLst>
                <a:ext uri="{FF2B5EF4-FFF2-40B4-BE49-F238E27FC236}">
                  <a16:creationId xmlns:a16="http://schemas.microsoft.com/office/drawing/2014/main" id="{FE4AE322-E8E5-435F-85CA-3DC68A62456E}"/>
                </a:ext>
              </a:extLst>
            </p:cNvPr>
            <p:cNvSpPr/>
            <p:nvPr/>
          </p:nvSpPr>
          <p:spPr bwMode="auto">
            <a:xfrm>
              <a:off x="4572825" y="2912296"/>
              <a:ext cx="3289509" cy="2098408"/>
            </a:xfrm>
            <a:custGeom>
              <a:avLst/>
              <a:gdLst>
                <a:gd name="T0" fmla="*/ 766 w 766"/>
                <a:gd name="T1" fmla="*/ 482 h 482"/>
                <a:gd name="T2" fmla="*/ 766 w 766"/>
                <a:gd name="T3" fmla="*/ 19 h 482"/>
                <a:gd name="T4" fmla="*/ 747 w 766"/>
                <a:gd name="T5" fmla="*/ 0 h 482"/>
                <a:gd name="T6" fmla="*/ 19 w 766"/>
                <a:gd name="T7" fmla="*/ 0 h 482"/>
                <a:gd name="T8" fmla="*/ 0 w 766"/>
                <a:gd name="T9" fmla="*/ 19 h 482"/>
                <a:gd name="T10" fmla="*/ 0 w 766"/>
                <a:gd name="T11" fmla="*/ 482 h 482"/>
                <a:gd name="T12" fmla="*/ 766 w 766"/>
                <a:gd name="T13" fmla="*/ 482 h 482"/>
              </a:gdLst>
              <a:ahLst/>
              <a:cxnLst>
                <a:cxn ang="0">
                  <a:pos x="T0" y="T1"/>
                </a:cxn>
                <a:cxn ang="0">
                  <a:pos x="T2" y="T3"/>
                </a:cxn>
                <a:cxn ang="0">
                  <a:pos x="T4" y="T5"/>
                </a:cxn>
                <a:cxn ang="0">
                  <a:pos x="T6" y="T7"/>
                </a:cxn>
                <a:cxn ang="0">
                  <a:pos x="T8" y="T9"/>
                </a:cxn>
                <a:cxn ang="0">
                  <a:pos x="T10" y="T11"/>
                </a:cxn>
                <a:cxn ang="0">
                  <a:pos x="T12" y="T13"/>
                </a:cxn>
              </a:cxnLst>
              <a:rect l="0" t="0" r="r" b="b"/>
              <a:pathLst>
                <a:path w="766" h="482">
                  <a:moveTo>
                    <a:pt x="766" y="482"/>
                  </a:moveTo>
                  <a:cubicBezTo>
                    <a:pt x="766" y="19"/>
                    <a:pt x="766" y="19"/>
                    <a:pt x="766" y="19"/>
                  </a:cubicBezTo>
                  <a:cubicBezTo>
                    <a:pt x="766" y="8"/>
                    <a:pt x="757" y="0"/>
                    <a:pt x="747" y="0"/>
                  </a:cubicBezTo>
                  <a:cubicBezTo>
                    <a:pt x="19" y="0"/>
                    <a:pt x="19" y="0"/>
                    <a:pt x="19" y="0"/>
                  </a:cubicBezTo>
                  <a:cubicBezTo>
                    <a:pt x="8" y="0"/>
                    <a:pt x="0" y="8"/>
                    <a:pt x="0" y="19"/>
                  </a:cubicBezTo>
                  <a:cubicBezTo>
                    <a:pt x="0" y="482"/>
                    <a:pt x="0" y="482"/>
                    <a:pt x="0" y="482"/>
                  </a:cubicBezTo>
                  <a:cubicBezTo>
                    <a:pt x="766" y="482"/>
                    <a:pt x="766" y="482"/>
                    <a:pt x="766" y="482"/>
                  </a:cubicBezTo>
                </a:path>
              </a:pathLst>
            </a:custGeom>
            <a:solidFill>
              <a:srgbClr val="5066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0" name="íṧliḍè">
              <a:extLst>
                <a:ext uri="{FF2B5EF4-FFF2-40B4-BE49-F238E27FC236}">
                  <a16:creationId xmlns:a16="http://schemas.microsoft.com/office/drawing/2014/main" id="{D30AA106-8AE1-4F0F-A8A9-30F2BDF3ABA9}"/>
                </a:ext>
              </a:extLst>
            </p:cNvPr>
            <p:cNvSpPr/>
            <p:nvPr/>
          </p:nvSpPr>
          <p:spPr bwMode="auto">
            <a:xfrm>
              <a:off x="4707816" y="3041946"/>
              <a:ext cx="3017160" cy="18343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1" name="ïṣ1îḓe">
              <a:extLst>
                <a:ext uri="{FF2B5EF4-FFF2-40B4-BE49-F238E27FC236}">
                  <a16:creationId xmlns:a16="http://schemas.microsoft.com/office/drawing/2014/main" id="{6C3689E3-B59C-4371-904F-304D66181A00}"/>
                </a:ext>
              </a:extLst>
            </p:cNvPr>
            <p:cNvSpPr/>
            <p:nvPr/>
          </p:nvSpPr>
          <p:spPr bwMode="auto">
            <a:xfrm>
              <a:off x="4707816" y="3041946"/>
              <a:ext cx="3017160" cy="1834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2" name="îṡļïďe">
              <a:extLst>
                <a:ext uri="{FF2B5EF4-FFF2-40B4-BE49-F238E27FC236}">
                  <a16:creationId xmlns:a16="http://schemas.microsoft.com/office/drawing/2014/main" id="{3D167268-77BC-48D3-893F-CE4B87CF33AC}"/>
                </a:ext>
              </a:extLst>
            </p:cNvPr>
            <p:cNvSpPr/>
            <p:nvPr/>
          </p:nvSpPr>
          <p:spPr bwMode="auto">
            <a:xfrm>
              <a:off x="4821492" y="3137983"/>
              <a:ext cx="2827699" cy="1656638"/>
            </a:xfrm>
            <a:custGeom>
              <a:avLst/>
              <a:gdLst>
                <a:gd name="T0" fmla="*/ 0 w 1194"/>
                <a:gd name="T1" fmla="*/ 688 h 690"/>
                <a:gd name="T2" fmla="*/ 0 w 1194"/>
                <a:gd name="T3" fmla="*/ 690 h 690"/>
                <a:gd name="T4" fmla="*/ 1194 w 1194"/>
                <a:gd name="T5" fmla="*/ 690 h 690"/>
                <a:gd name="T6" fmla="*/ 1194 w 1194"/>
                <a:gd name="T7" fmla="*/ 0 h 690"/>
                <a:gd name="T8" fmla="*/ 0 w 1194"/>
                <a:gd name="T9" fmla="*/ 0 h 690"/>
                <a:gd name="T10" fmla="*/ 0 w 1194"/>
                <a:gd name="T11" fmla="*/ 690 h 690"/>
                <a:gd name="T12" fmla="*/ 0 w 1194"/>
                <a:gd name="T13" fmla="*/ 690 h 690"/>
                <a:gd name="T14" fmla="*/ 0 w 1194"/>
                <a:gd name="T15" fmla="*/ 688 h 690"/>
                <a:gd name="T16" fmla="*/ 2 w 1194"/>
                <a:gd name="T17" fmla="*/ 688 h 690"/>
                <a:gd name="T18" fmla="*/ 2 w 1194"/>
                <a:gd name="T19" fmla="*/ 4 h 690"/>
                <a:gd name="T20" fmla="*/ 1192 w 1194"/>
                <a:gd name="T21" fmla="*/ 4 h 690"/>
                <a:gd name="T22" fmla="*/ 1192 w 1194"/>
                <a:gd name="T23" fmla="*/ 686 h 690"/>
                <a:gd name="T24" fmla="*/ 0 w 1194"/>
                <a:gd name="T25" fmla="*/ 686 h 690"/>
                <a:gd name="T26" fmla="*/ 0 w 1194"/>
                <a:gd name="T27" fmla="*/ 688 h 690"/>
                <a:gd name="T28" fmla="*/ 2 w 1194"/>
                <a:gd name="T29" fmla="*/ 688 h 690"/>
                <a:gd name="T30" fmla="*/ 0 w 1194"/>
                <a:gd name="T31" fmla="*/ 68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4" h="690">
                  <a:moveTo>
                    <a:pt x="0" y="688"/>
                  </a:moveTo>
                  <a:lnTo>
                    <a:pt x="0" y="690"/>
                  </a:lnTo>
                  <a:lnTo>
                    <a:pt x="1194" y="690"/>
                  </a:lnTo>
                  <a:lnTo>
                    <a:pt x="1194" y="0"/>
                  </a:lnTo>
                  <a:lnTo>
                    <a:pt x="0" y="0"/>
                  </a:lnTo>
                  <a:lnTo>
                    <a:pt x="0" y="690"/>
                  </a:lnTo>
                  <a:lnTo>
                    <a:pt x="0" y="690"/>
                  </a:lnTo>
                  <a:lnTo>
                    <a:pt x="0" y="688"/>
                  </a:lnTo>
                  <a:lnTo>
                    <a:pt x="2" y="688"/>
                  </a:lnTo>
                  <a:lnTo>
                    <a:pt x="2" y="4"/>
                  </a:lnTo>
                  <a:lnTo>
                    <a:pt x="1192" y="4"/>
                  </a:lnTo>
                  <a:lnTo>
                    <a:pt x="1192" y="686"/>
                  </a:lnTo>
                  <a:lnTo>
                    <a:pt x="0" y="686"/>
                  </a:lnTo>
                  <a:lnTo>
                    <a:pt x="0" y="688"/>
                  </a:lnTo>
                  <a:lnTo>
                    <a:pt x="2" y="688"/>
                  </a:lnTo>
                  <a:lnTo>
                    <a:pt x="0" y="688"/>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3" name="îṡļiďê">
              <a:extLst>
                <a:ext uri="{FF2B5EF4-FFF2-40B4-BE49-F238E27FC236}">
                  <a16:creationId xmlns:a16="http://schemas.microsoft.com/office/drawing/2014/main" id="{4AE56710-5934-4117-9CF9-630B9DD9C9F8}"/>
                </a:ext>
              </a:extLst>
            </p:cNvPr>
            <p:cNvSpPr/>
            <p:nvPr/>
          </p:nvSpPr>
          <p:spPr bwMode="auto">
            <a:xfrm>
              <a:off x="4821492" y="3137983"/>
              <a:ext cx="2827699" cy="1656638"/>
            </a:xfrm>
            <a:custGeom>
              <a:avLst/>
              <a:gdLst>
                <a:gd name="T0" fmla="*/ 0 w 1194"/>
                <a:gd name="T1" fmla="*/ 688 h 690"/>
                <a:gd name="T2" fmla="*/ 0 w 1194"/>
                <a:gd name="T3" fmla="*/ 690 h 690"/>
                <a:gd name="T4" fmla="*/ 1194 w 1194"/>
                <a:gd name="T5" fmla="*/ 690 h 690"/>
                <a:gd name="T6" fmla="*/ 1194 w 1194"/>
                <a:gd name="T7" fmla="*/ 0 h 690"/>
                <a:gd name="T8" fmla="*/ 0 w 1194"/>
                <a:gd name="T9" fmla="*/ 0 h 690"/>
                <a:gd name="T10" fmla="*/ 0 w 1194"/>
                <a:gd name="T11" fmla="*/ 690 h 690"/>
                <a:gd name="T12" fmla="*/ 0 w 1194"/>
                <a:gd name="T13" fmla="*/ 690 h 690"/>
                <a:gd name="T14" fmla="*/ 0 w 1194"/>
                <a:gd name="T15" fmla="*/ 688 h 690"/>
                <a:gd name="T16" fmla="*/ 2 w 1194"/>
                <a:gd name="T17" fmla="*/ 688 h 690"/>
                <a:gd name="T18" fmla="*/ 2 w 1194"/>
                <a:gd name="T19" fmla="*/ 4 h 690"/>
                <a:gd name="T20" fmla="*/ 1192 w 1194"/>
                <a:gd name="T21" fmla="*/ 4 h 690"/>
                <a:gd name="T22" fmla="*/ 1192 w 1194"/>
                <a:gd name="T23" fmla="*/ 686 h 690"/>
                <a:gd name="T24" fmla="*/ 0 w 1194"/>
                <a:gd name="T25" fmla="*/ 686 h 690"/>
                <a:gd name="T26" fmla="*/ 0 w 1194"/>
                <a:gd name="T27" fmla="*/ 688 h 690"/>
                <a:gd name="T28" fmla="*/ 2 w 1194"/>
                <a:gd name="T29" fmla="*/ 688 h 690"/>
                <a:gd name="T30" fmla="*/ 0 w 1194"/>
                <a:gd name="T31" fmla="*/ 68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4" h="690">
                  <a:moveTo>
                    <a:pt x="0" y="688"/>
                  </a:moveTo>
                  <a:lnTo>
                    <a:pt x="0" y="690"/>
                  </a:lnTo>
                  <a:lnTo>
                    <a:pt x="1194" y="690"/>
                  </a:lnTo>
                  <a:lnTo>
                    <a:pt x="1194" y="0"/>
                  </a:lnTo>
                  <a:lnTo>
                    <a:pt x="0" y="0"/>
                  </a:lnTo>
                  <a:lnTo>
                    <a:pt x="0" y="690"/>
                  </a:lnTo>
                  <a:lnTo>
                    <a:pt x="0" y="690"/>
                  </a:lnTo>
                  <a:lnTo>
                    <a:pt x="0" y="688"/>
                  </a:lnTo>
                  <a:lnTo>
                    <a:pt x="2" y="688"/>
                  </a:lnTo>
                  <a:lnTo>
                    <a:pt x="2" y="4"/>
                  </a:lnTo>
                  <a:lnTo>
                    <a:pt x="1192" y="4"/>
                  </a:lnTo>
                  <a:lnTo>
                    <a:pt x="1192" y="686"/>
                  </a:lnTo>
                  <a:lnTo>
                    <a:pt x="0" y="686"/>
                  </a:lnTo>
                  <a:lnTo>
                    <a:pt x="0" y="688"/>
                  </a:lnTo>
                  <a:lnTo>
                    <a:pt x="2" y="688"/>
                  </a:lnTo>
                  <a:lnTo>
                    <a:pt x="0" y="6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4" name="isļíḓe">
              <a:extLst>
                <a:ext uri="{FF2B5EF4-FFF2-40B4-BE49-F238E27FC236}">
                  <a16:creationId xmlns:a16="http://schemas.microsoft.com/office/drawing/2014/main" id="{AB98FE17-067F-4C15-904E-D67198FE7E16}"/>
                </a:ext>
              </a:extLst>
            </p:cNvPr>
            <p:cNvSpPr/>
            <p:nvPr/>
          </p:nvSpPr>
          <p:spPr bwMode="auto">
            <a:xfrm>
              <a:off x="4821492" y="3411688"/>
              <a:ext cx="2827699" cy="9604"/>
            </a:xfrm>
            <a:prstGeom prst="rect">
              <a:avLst/>
            </a:prstGeom>
            <a:solidFill>
              <a:srgbClr val="6D6E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5" name="íṧḷïḍè">
              <a:extLst>
                <a:ext uri="{FF2B5EF4-FFF2-40B4-BE49-F238E27FC236}">
                  <a16:creationId xmlns:a16="http://schemas.microsoft.com/office/drawing/2014/main" id="{9051E4F5-C29A-42D4-A74F-1D322909553D}"/>
                </a:ext>
              </a:extLst>
            </p:cNvPr>
            <p:cNvSpPr/>
            <p:nvPr/>
          </p:nvSpPr>
          <p:spPr bwMode="auto">
            <a:xfrm>
              <a:off x="4821492" y="3411688"/>
              <a:ext cx="2827699" cy="9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6" name="íSļïďe">
              <a:extLst>
                <a:ext uri="{FF2B5EF4-FFF2-40B4-BE49-F238E27FC236}">
                  <a16:creationId xmlns:a16="http://schemas.microsoft.com/office/drawing/2014/main" id="{80BB6C09-8229-4BE7-B6BA-9CF6CE24DC02}"/>
                </a:ext>
              </a:extLst>
            </p:cNvPr>
            <p:cNvSpPr/>
            <p:nvPr/>
          </p:nvSpPr>
          <p:spPr bwMode="auto">
            <a:xfrm>
              <a:off x="4821492" y="3687794"/>
              <a:ext cx="2827699" cy="7203"/>
            </a:xfrm>
            <a:prstGeom prst="rect">
              <a:avLst/>
            </a:prstGeom>
            <a:solidFill>
              <a:srgbClr val="6D6E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7" name="íṩ1ïḓê">
              <a:extLst>
                <a:ext uri="{FF2B5EF4-FFF2-40B4-BE49-F238E27FC236}">
                  <a16:creationId xmlns:a16="http://schemas.microsoft.com/office/drawing/2014/main" id="{37019F15-E431-4882-BC61-76A501E806AB}"/>
                </a:ext>
              </a:extLst>
            </p:cNvPr>
            <p:cNvSpPr/>
            <p:nvPr/>
          </p:nvSpPr>
          <p:spPr bwMode="auto">
            <a:xfrm>
              <a:off x="4821492" y="3687794"/>
              <a:ext cx="2827699" cy="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8" name="ïślïḑe">
              <a:extLst>
                <a:ext uri="{FF2B5EF4-FFF2-40B4-BE49-F238E27FC236}">
                  <a16:creationId xmlns:a16="http://schemas.microsoft.com/office/drawing/2014/main" id="{D480CE9D-6B46-469D-9BD3-143F064A869E}"/>
                </a:ext>
              </a:extLst>
            </p:cNvPr>
            <p:cNvSpPr/>
            <p:nvPr/>
          </p:nvSpPr>
          <p:spPr bwMode="auto">
            <a:xfrm>
              <a:off x="4821492" y="3961500"/>
              <a:ext cx="2827699" cy="9604"/>
            </a:xfrm>
            <a:prstGeom prst="rect">
              <a:avLst/>
            </a:prstGeom>
            <a:solidFill>
              <a:srgbClr val="6D6E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9" name="ïśḷíḓè">
              <a:extLst>
                <a:ext uri="{FF2B5EF4-FFF2-40B4-BE49-F238E27FC236}">
                  <a16:creationId xmlns:a16="http://schemas.microsoft.com/office/drawing/2014/main" id="{2AF0390A-B6A9-49BD-95CB-B854B8D221ED}"/>
                </a:ext>
              </a:extLst>
            </p:cNvPr>
            <p:cNvSpPr/>
            <p:nvPr/>
          </p:nvSpPr>
          <p:spPr bwMode="auto">
            <a:xfrm>
              <a:off x="4821492" y="3961500"/>
              <a:ext cx="2827699" cy="9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0" name="ïṩḻïḋê">
              <a:extLst>
                <a:ext uri="{FF2B5EF4-FFF2-40B4-BE49-F238E27FC236}">
                  <a16:creationId xmlns:a16="http://schemas.microsoft.com/office/drawing/2014/main" id="{CDD87861-D5B7-48CF-AA97-CAF3BCDF1EF7}"/>
                </a:ext>
              </a:extLst>
            </p:cNvPr>
            <p:cNvSpPr/>
            <p:nvPr/>
          </p:nvSpPr>
          <p:spPr bwMode="auto">
            <a:xfrm>
              <a:off x="4821492" y="4235205"/>
              <a:ext cx="2827699" cy="9604"/>
            </a:xfrm>
            <a:prstGeom prst="rect">
              <a:avLst/>
            </a:prstGeom>
            <a:solidFill>
              <a:srgbClr val="6D6E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1" name="íŝ1íḑê">
              <a:extLst>
                <a:ext uri="{FF2B5EF4-FFF2-40B4-BE49-F238E27FC236}">
                  <a16:creationId xmlns:a16="http://schemas.microsoft.com/office/drawing/2014/main" id="{2B537547-1CF6-4713-904E-A9FA2436ECA3}"/>
                </a:ext>
              </a:extLst>
            </p:cNvPr>
            <p:cNvSpPr/>
            <p:nvPr/>
          </p:nvSpPr>
          <p:spPr bwMode="auto">
            <a:xfrm>
              <a:off x="4821492" y="4235205"/>
              <a:ext cx="2827699" cy="9604"/>
            </a:xfrm>
            <a:custGeom>
              <a:avLst/>
              <a:gdLst>
                <a:gd name="T0" fmla="*/ 0 w 1194"/>
                <a:gd name="T1" fmla="*/ 4 h 4"/>
                <a:gd name="T2" fmla="*/ 1194 w 1194"/>
                <a:gd name="T3" fmla="*/ 4 h 4"/>
                <a:gd name="T4" fmla="*/ 1194 w 1194"/>
                <a:gd name="T5" fmla="*/ 0 h 4"/>
                <a:gd name="T6" fmla="*/ 0 w 1194"/>
                <a:gd name="T7" fmla="*/ 0 h 4"/>
              </a:gdLst>
              <a:ahLst/>
              <a:cxnLst>
                <a:cxn ang="0">
                  <a:pos x="T0" y="T1"/>
                </a:cxn>
                <a:cxn ang="0">
                  <a:pos x="T2" y="T3"/>
                </a:cxn>
                <a:cxn ang="0">
                  <a:pos x="T4" y="T5"/>
                </a:cxn>
                <a:cxn ang="0">
                  <a:pos x="T6" y="T7"/>
                </a:cxn>
              </a:cxnLst>
              <a:rect l="0" t="0" r="r" b="b"/>
              <a:pathLst>
                <a:path w="1194" h="4">
                  <a:moveTo>
                    <a:pt x="0" y="4"/>
                  </a:moveTo>
                  <a:lnTo>
                    <a:pt x="1194" y="4"/>
                  </a:lnTo>
                  <a:lnTo>
                    <a:pt x="119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2" name="íšļîḓè">
              <a:extLst>
                <a:ext uri="{FF2B5EF4-FFF2-40B4-BE49-F238E27FC236}">
                  <a16:creationId xmlns:a16="http://schemas.microsoft.com/office/drawing/2014/main" id="{C86D3212-59FF-4F18-98EA-4F9B2DB5813E}"/>
                </a:ext>
              </a:extLst>
            </p:cNvPr>
            <p:cNvSpPr/>
            <p:nvPr/>
          </p:nvSpPr>
          <p:spPr bwMode="auto">
            <a:xfrm>
              <a:off x="4821492" y="4511312"/>
              <a:ext cx="2827699" cy="7203"/>
            </a:xfrm>
            <a:prstGeom prst="rect">
              <a:avLst/>
            </a:prstGeom>
            <a:solidFill>
              <a:srgbClr val="6D6E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3" name="ïśľîḍè">
              <a:extLst>
                <a:ext uri="{FF2B5EF4-FFF2-40B4-BE49-F238E27FC236}">
                  <a16:creationId xmlns:a16="http://schemas.microsoft.com/office/drawing/2014/main" id="{AD72DC4A-911F-4106-988E-03FE2F24BAD3}"/>
                </a:ext>
              </a:extLst>
            </p:cNvPr>
            <p:cNvSpPr/>
            <p:nvPr/>
          </p:nvSpPr>
          <p:spPr bwMode="auto">
            <a:xfrm>
              <a:off x="4821492" y="4511312"/>
              <a:ext cx="2827699" cy="7203"/>
            </a:xfrm>
            <a:custGeom>
              <a:avLst/>
              <a:gdLst>
                <a:gd name="T0" fmla="*/ 0 w 1194"/>
                <a:gd name="T1" fmla="*/ 3 h 3"/>
                <a:gd name="T2" fmla="*/ 1194 w 1194"/>
                <a:gd name="T3" fmla="*/ 3 h 3"/>
                <a:gd name="T4" fmla="*/ 1194 w 1194"/>
                <a:gd name="T5" fmla="*/ 0 h 3"/>
                <a:gd name="T6" fmla="*/ 0 w 1194"/>
                <a:gd name="T7" fmla="*/ 0 h 3"/>
              </a:gdLst>
              <a:ahLst/>
              <a:cxnLst>
                <a:cxn ang="0">
                  <a:pos x="T0" y="T1"/>
                </a:cxn>
                <a:cxn ang="0">
                  <a:pos x="T2" y="T3"/>
                </a:cxn>
                <a:cxn ang="0">
                  <a:pos x="T4" y="T5"/>
                </a:cxn>
                <a:cxn ang="0">
                  <a:pos x="T6" y="T7"/>
                </a:cxn>
              </a:cxnLst>
              <a:rect l="0" t="0" r="r" b="b"/>
              <a:pathLst>
                <a:path w="1194" h="3">
                  <a:moveTo>
                    <a:pt x="0" y="3"/>
                  </a:moveTo>
                  <a:lnTo>
                    <a:pt x="1194" y="3"/>
                  </a:lnTo>
                  <a:lnTo>
                    <a:pt x="119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4" name="iṥlîde">
              <a:extLst>
                <a:ext uri="{FF2B5EF4-FFF2-40B4-BE49-F238E27FC236}">
                  <a16:creationId xmlns:a16="http://schemas.microsoft.com/office/drawing/2014/main" id="{3B82267E-700E-4E0E-85A4-DFF748AD256B}"/>
                </a:ext>
              </a:extLst>
            </p:cNvPr>
            <p:cNvSpPr/>
            <p:nvPr/>
          </p:nvSpPr>
          <p:spPr bwMode="auto">
            <a:xfrm>
              <a:off x="7170803" y="3142785"/>
              <a:ext cx="9473" cy="1647034"/>
            </a:xfrm>
            <a:prstGeom prst="rect">
              <a:avLst/>
            </a:prstGeom>
            <a:solidFill>
              <a:srgbClr val="6D6E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5" name="íşlídè">
              <a:extLst>
                <a:ext uri="{FF2B5EF4-FFF2-40B4-BE49-F238E27FC236}">
                  <a16:creationId xmlns:a16="http://schemas.microsoft.com/office/drawing/2014/main" id="{B94BFF47-4152-4802-B336-D91A3C31BF7C}"/>
                </a:ext>
              </a:extLst>
            </p:cNvPr>
            <p:cNvSpPr/>
            <p:nvPr/>
          </p:nvSpPr>
          <p:spPr bwMode="auto">
            <a:xfrm>
              <a:off x="7170803" y="3142785"/>
              <a:ext cx="9473" cy="1647034"/>
            </a:xfrm>
            <a:custGeom>
              <a:avLst/>
              <a:gdLst>
                <a:gd name="T0" fmla="*/ 4 w 4"/>
                <a:gd name="T1" fmla="*/ 686 h 686"/>
                <a:gd name="T2" fmla="*/ 4 w 4"/>
                <a:gd name="T3" fmla="*/ 0 h 686"/>
                <a:gd name="T4" fmla="*/ 0 w 4"/>
                <a:gd name="T5" fmla="*/ 0 h 686"/>
                <a:gd name="T6" fmla="*/ 0 w 4"/>
                <a:gd name="T7" fmla="*/ 686 h 686"/>
              </a:gdLst>
              <a:ahLst/>
              <a:cxnLst>
                <a:cxn ang="0">
                  <a:pos x="T0" y="T1"/>
                </a:cxn>
                <a:cxn ang="0">
                  <a:pos x="T2" y="T3"/>
                </a:cxn>
                <a:cxn ang="0">
                  <a:pos x="T4" y="T5"/>
                </a:cxn>
                <a:cxn ang="0">
                  <a:pos x="T6" y="T7"/>
                </a:cxn>
              </a:cxnLst>
              <a:rect l="0" t="0" r="r" b="b"/>
              <a:pathLst>
                <a:path w="4" h="686">
                  <a:moveTo>
                    <a:pt x="4" y="686"/>
                  </a:moveTo>
                  <a:lnTo>
                    <a:pt x="4" y="0"/>
                  </a:lnTo>
                  <a:lnTo>
                    <a:pt x="0" y="0"/>
                  </a:lnTo>
                  <a:lnTo>
                    <a:pt x="0" y="6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6" name="iṣliḑe">
              <a:extLst>
                <a:ext uri="{FF2B5EF4-FFF2-40B4-BE49-F238E27FC236}">
                  <a16:creationId xmlns:a16="http://schemas.microsoft.com/office/drawing/2014/main" id="{B55A858D-6986-4FC1-95F8-D6D358FCA5CC}"/>
                </a:ext>
              </a:extLst>
            </p:cNvPr>
            <p:cNvSpPr/>
            <p:nvPr/>
          </p:nvSpPr>
          <p:spPr bwMode="auto">
            <a:xfrm>
              <a:off x="6704257" y="3142785"/>
              <a:ext cx="2368" cy="1647034"/>
            </a:xfrm>
            <a:prstGeom prst="rect">
              <a:avLst/>
            </a:prstGeom>
            <a:solidFill>
              <a:srgbClr val="6D6E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7" name="ïṣḷíḍé">
              <a:extLst>
                <a:ext uri="{FF2B5EF4-FFF2-40B4-BE49-F238E27FC236}">
                  <a16:creationId xmlns:a16="http://schemas.microsoft.com/office/drawing/2014/main" id="{F9F6A9FB-426E-4A5B-8D25-E1D78B4D8A0B}"/>
                </a:ext>
              </a:extLst>
            </p:cNvPr>
            <p:cNvSpPr/>
            <p:nvPr/>
          </p:nvSpPr>
          <p:spPr bwMode="auto">
            <a:xfrm>
              <a:off x="6704257" y="3142785"/>
              <a:ext cx="2368" cy="1647034"/>
            </a:xfrm>
            <a:custGeom>
              <a:avLst/>
              <a:gdLst>
                <a:gd name="T0" fmla="*/ 1 w 1"/>
                <a:gd name="T1" fmla="*/ 686 h 686"/>
                <a:gd name="T2" fmla="*/ 1 w 1"/>
                <a:gd name="T3" fmla="*/ 0 h 686"/>
                <a:gd name="T4" fmla="*/ 0 w 1"/>
                <a:gd name="T5" fmla="*/ 0 h 686"/>
                <a:gd name="T6" fmla="*/ 0 w 1"/>
                <a:gd name="T7" fmla="*/ 686 h 686"/>
              </a:gdLst>
              <a:ahLst/>
              <a:cxnLst>
                <a:cxn ang="0">
                  <a:pos x="T0" y="T1"/>
                </a:cxn>
                <a:cxn ang="0">
                  <a:pos x="T2" y="T3"/>
                </a:cxn>
                <a:cxn ang="0">
                  <a:pos x="T4" y="T5"/>
                </a:cxn>
                <a:cxn ang="0">
                  <a:pos x="T6" y="T7"/>
                </a:cxn>
              </a:cxnLst>
              <a:rect l="0" t="0" r="r" b="b"/>
              <a:pathLst>
                <a:path w="1" h="686">
                  <a:moveTo>
                    <a:pt x="1" y="686"/>
                  </a:moveTo>
                  <a:lnTo>
                    <a:pt x="1" y="0"/>
                  </a:lnTo>
                  <a:lnTo>
                    <a:pt x="0" y="0"/>
                  </a:lnTo>
                  <a:lnTo>
                    <a:pt x="0" y="6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8" name="îśļíḍé">
              <a:extLst>
                <a:ext uri="{FF2B5EF4-FFF2-40B4-BE49-F238E27FC236}">
                  <a16:creationId xmlns:a16="http://schemas.microsoft.com/office/drawing/2014/main" id="{2FDDD4D7-DEB2-46B9-B181-66A1A86CBE3D}"/>
                </a:ext>
              </a:extLst>
            </p:cNvPr>
            <p:cNvSpPr/>
            <p:nvPr/>
          </p:nvSpPr>
          <p:spPr bwMode="auto">
            <a:xfrm>
              <a:off x="6230605" y="3142785"/>
              <a:ext cx="9473" cy="1647034"/>
            </a:xfrm>
            <a:prstGeom prst="rect">
              <a:avLst/>
            </a:prstGeom>
            <a:solidFill>
              <a:srgbClr val="6D6E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9" name="ïs1íḓé">
              <a:extLst>
                <a:ext uri="{FF2B5EF4-FFF2-40B4-BE49-F238E27FC236}">
                  <a16:creationId xmlns:a16="http://schemas.microsoft.com/office/drawing/2014/main" id="{9FDC2D69-DB1F-497B-9D7A-D3C8D2D7DE89}"/>
                </a:ext>
              </a:extLst>
            </p:cNvPr>
            <p:cNvSpPr/>
            <p:nvPr/>
          </p:nvSpPr>
          <p:spPr bwMode="auto">
            <a:xfrm>
              <a:off x="6230605" y="3142785"/>
              <a:ext cx="9473" cy="1647034"/>
            </a:xfrm>
            <a:custGeom>
              <a:avLst/>
              <a:gdLst>
                <a:gd name="T0" fmla="*/ 4 w 4"/>
                <a:gd name="T1" fmla="*/ 686 h 686"/>
                <a:gd name="T2" fmla="*/ 4 w 4"/>
                <a:gd name="T3" fmla="*/ 0 h 686"/>
                <a:gd name="T4" fmla="*/ 0 w 4"/>
                <a:gd name="T5" fmla="*/ 0 h 686"/>
                <a:gd name="T6" fmla="*/ 0 w 4"/>
                <a:gd name="T7" fmla="*/ 686 h 686"/>
              </a:gdLst>
              <a:ahLst/>
              <a:cxnLst>
                <a:cxn ang="0">
                  <a:pos x="T0" y="T1"/>
                </a:cxn>
                <a:cxn ang="0">
                  <a:pos x="T2" y="T3"/>
                </a:cxn>
                <a:cxn ang="0">
                  <a:pos x="T4" y="T5"/>
                </a:cxn>
                <a:cxn ang="0">
                  <a:pos x="T6" y="T7"/>
                </a:cxn>
              </a:cxnLst>
              <a:rect l="0" t="0" r="r" b="b"/>
              <a:pathLst>
                <a:path w="4" h="686">
                  <a:moveTo>
                    <a:pt x="4" y="686"/>
                  </a:moveTo>
                  <a:lnTo>
                    <a:pt x="4" y="0"/>
                  </a:lnTo>
                  <a:lnTo>
                    <a:pt x="0" y="0"/>
                  </a:lnTo>
                  <a:lnTo>
                    <a:pt x="0" y="6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0" name="îṣļïďé">
              <a:extLst>
                <a:ext uri="{FF2B5EF4-FFF2-40B4-BE49-F238E27FC236}">
                  <a16:creationId xmlns:a16="http://schemas.microsoft.com/office/drawing/2014/main" id="{06E3F768-15DC-4888-9558-DCC718C52254}"/>
                </a:ext>
              </a:extLst>
            </p:cNvPr>
            <p:cNvSpPr/>
            <p:nvPr/>
          </p:nvSpPr>
          <p:spPr bwMode="auto">
            <a:xfrm>
              <a:off x="5764058" y="3142785"/>
              <a:ext cx="2368" cy="1647034"/>
            </a:xfrm>
            <a:prstGeom prst="rect">
              <a:avLst/>
            </a:prstGeom>
            <a:solidFill>
              <a:srgbClr val="6D6E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1" name="î$ḻiḍe">
              <a:extLst>
                <a:ext uri="{FF2B5EF4-FFF2-40B4-BE49-F238E27FC236}">
                  <a16:creationId xmlns:a16="http://schemas.microsoft.com/office/drawing/2014/main" id="{B76D9C9F-969E-4FE9-8908-0BEFDA05671B}"/>
                </a:ext>
              </a:extLst>
            </p:cNvPr>
            <p:cNvSpPr/>
            <p:nvPr/>
          </p:nvSpPr>
          <p:spPr bwMode="auto">
            <a:xfrm>
              <a:off x="5764058" y="3142785"/>
              <a:ext cx="2368" cy="1647034"/>
            </a:xfrm>
            <a:custGeom>
              <a:avLst/>
              <a:gdLst>
                <a:gd name="T0" fmla="*/ 1 w 1"/>
                <a:gd name="T1" fmla="*/ 686 h 686"/>
                <a:gd name="T2" fmla="*/ 1 w 1"/>
                <a:gd name="T3" fmla="*/ 0 h 686"/>
                <a:gd name="T4" fmla="*/ 0 w 1"/>
                <a:gd name="T5" fmla="*/ 0 h 686"/>
                <a:gd name="T6" fmla="*/ 0 w 1"/>
                <a:gd name="T7" fmla="*/ 686 h 686"/>
              </a:gdLst>
              <a:ahLst/>
              <a:cxnLst>
                <a:cxn ang="0">
                  <a:pos x="T0" y="T1"/>
                </a:cxn>
                <a:cxn ang="0">
                  <a:pos x="T2" y="T3"/>
                </a:cxn>
                <a:cxn ang="0">
                  <a:pos x="T4" y="T5"/>
                </a:cxn>
                <a:cxn ang="0">
                  <a:pos x="T6" y="T7"/>
                </a:cxn>
              </a:cxnLst>
              <a:rect l="0" t="0" r="r" b="b"/>
              <a:pathLst>
                <a:path w="1" h="686">
                  <a:moveTo>
                    <a:pt x="1" y="686"/>
                  </a:moveTo>
                  <a:lnTo>
                    <a:pt x="1" y="0"/>
                  </a:lnTo>
                  <a:lnTo>
                    <a:pt x="0" y="0"/>
                  </a:lnTo>
                  <a:lnTo>
                    <a:pt x="0" y="6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2" name="iṧļíḓé">
              <a:extLst>
                <a:ext uri="{FF2B5EF4-FFF2-40B4-BE49-F238E27FC236}">
                  <a16:creationId xmlns:a16="http://schemas.microsoft.com/office/drawing/2014/main" id="{A95E0FC1-D7E5-4053-B72B-A9725693CCDF}"/>
                </a:ext>
              </a:extLst>
            </p:cNvPr>
            <p:cNvSpPr/>
            <p:nvPr/>
          </p:nvSpPr>
          <p:spPr bwMode="auto">
            <a:xfrm>
              <a:off x="5290407" y="3142785"/>
              <a:ext cx="9473" cy="1647034"/>
            </a:xfrm>
            <a:prstGeom prst="rect">
              <a:avLst/>
            </a:prstGeom>
            <a:solidFill>
              <a:srgbClr val="6D6E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3" name="îŝlîdê">
              <a:extLst>
                <a:ext uri="{FF2B5EF4-FFF2-40B4-BE49-F238E27FC236}">
                  <a16:creationId xmlns:a16="http://schemas.microsoft.com/office/drawing/2014/main" id="{F73756CC-CAD8-46E0-9312-C7530AFE1901}"/>
                </a:ext>
              </a:extLst>
            </p:cNvPr>
            <p:cNvSpPr/>
            <p:nvPr/>
          </p:nvSpPr>
          <p:spPr bwMode="auto">
            <a:xfrm>
              <a:off x="5290407" y="3142785"/>
              <a:ext cx="9473" cy="1647034"/>
            </a:xfrm>
            <a:custGeom>
              <a:avLst/>
              <a:gdLst>
                <a:gd name="T0" fmla="*/ 4 w 4"/>
                <a:gd name="T1" fmla="*/ 686 h 686"/>
                <a:gd name="T2" fmla="*/ 4 w 4"/>
                <a:gd name="T3" fmla="*/ 0 h 686"/>
                <a:gd name="T4" fmla="*/ 0 w 4"/>
                <a:gd name="T5" fmla="*/ 0 h 686"/>
                <a:gd name="T6" fmla="*/ 0 w 4"/>
                <a:gd name="T7" fmla="*/ 686 h 686"/>
              </a:gdLst>
              <a:ahLst/>
              <a:cxnLst>
                <a:cxn ang="0">
                  <a:pos x="T0" y="T1"/>
                </a:cxn>
                <a:cxn ang="0">
                  <a:pos x="T2" y="T3"/>
                </a:cxn>
                <a:cxn ang="0">
                  <a:pos x="T4" y="T5"/>
                </a:cxn>
                <a:cxn ang="0">
                  <a:pos x="T6" y="T7"/>
                </a:cxn>
              </a:cxnLst>
              <a:rect l="0" t="0" r="r" b="b"/>
              <a:pathLst>
                <a:path w="4" h="686">
                  <a:moveTo>
                    <a:pt x="4" y="686"/>
                  </a:moveTo>
                  <a:lnTo>
                    <a:pt x="4" y="0"/>
                  </a:lnTo>
                  <a:lnTo>
                    <a:pt x="0" y="0"/>
                  </a:lnTo>
                  <a:lnTo>
                    <a:pt x="0" y="6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4" name="îsļîḍê">
              <a:extLst>
                <a:ext uri="{FF2B5EF4-FFF2-40B4-BE49-F238E27FC236}">
                  <a16:creationId xmlns:a16="http://schemas.microsoft.com/office/drawing/2014/main" id="{1FBD3493-9B61-4486-A1D0-AB754DA723A0}"/>
                </a:ext>
              </a:extLst>
            </p:cNvPr>
            <p:cNvSpPr/>
            <p:nvPr/>
          </p:nvSpPr>
          <p:spPr bwMode="auto">
            <a:xfrm>
              <a:off x="6524269" y="3577352"/>
              <a:ext cx="850204" cy="1224472"/>
            </a:xfrm>
            <a:custGeom>
              <a:avLst/>
              <a:gdLst>
                <a:gd name="T0" fmla="*/ 0 w 359"/>
                <a:gd name="T1" fmla="*/ 510 h 510"/>
                <a:gd name="T2" fmla="*/ 179 w 359"/>
                <a:gd name="T3" fmla="*/ 0 h 510"/>
                <a:gd name="T4" fmla="*/ 359 w 359"/>
                <a:gd name="T5" fmla="*/ 510 h 510"/>
                <a:gd name="T6" fmla="*/ 0 w 359"/>
                <a:gd name="T7" fmla="*/ 510 h 510"/>
              </a:gdLst>
              <a:ahLst/>
              <a:cxnLst>
                <a:cxn ang="0">
                  <a:pos x="T0" y="T1"/>
                </a:cxn>
                <a:cxn ang="0">
                  <a:pos x="T2" y="T3"/>
                </a:cxn>
                <a:cxn ang="0">
                  <a:pos x="T4" y="T5"/>
                </a:cxn>
                <a:cxn ang="0">
                  <a:pos x="T6" y="T7"/>
                </a:cxn>
              </a:cxnLst>
              <a:rect l="0" t="0" r="r" b="b"/>
              <a:pathLst>
                <a:path w="359" h="510">
                  <a:moveTo>
                    <a:pt x="0" y="510"/>
                  </a:moveTo>
                  <a:lnTo>
                    <a:pt x="179" y="0"/>
                  </a:lnTo>
                  <a:lnTo>
                    <a:pt x="359" y="510"/>
                  </a:lnTo>
                  <a:lnTo>
                    <a:pt x="0" y="510"/>
                  </a:lnTo>
                  <a:close/>
                </a:path>
              </a:pathLst>
            </a:custGeom>
            <a:solidFill>
              <a:srgbClr val="0555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5" name="íṣḻîḍe">
              <a:extLst>
                <a:ext uri="{FF2B5EF4-FFF2-40B4-BE49-F238E27FC236}">
                  <a16:creationId xmlns:a16="http://schemas.microsoft.com/office/drawing/2014/main" id="{D1066C54-0F75-4E07-94E5-042C1EDC3E61}"/>
                </a:ext>
              </a:extLst>
            </p:cNvPr>
            <p:cNvSpPr/>
            <p:nvPr/>
          </p:nvSpPr>
          <p:spPr bwMode="auto">
            <a:xfrm>
              <a:off x="6097983" y="3795836"/>
              <a:ext cx="850204" cy="1005987"/>
            </a:xfrm>
            <a:custGeom>
              <a:avLst/>
              <a:gdLst>
                <a:gd name="T0" fmla="*/ 0 w 359"/>
                <a:gd name="T1" fmla="*/ 419 h 419"/>
                <a:gd name="T2" fmla="*/ 180 w 359"/>
                <a:gd name="T3" fmla="*/ 0 h 419"/>
                <a:gd name="T4" fmla="*/ 359 w 359"/>
                <a:gd name="T5" fmla="*/ 419 h 419"/>
                <a:gd name="T6" fmla="*/ 0 w 359"/>
                <a:gd name="T7" fmla="*/ 419 h 419"/>
              </a:gdLst>
              <a:ahLst/>
              <a:cxnLst>
                <a:cxn ang="0">
                  <a:pos x="T0" y="T1"/>
                </a:cxn>
                <a:cxn ang="0">
                  <a:pos x="T2" y="T3"/>
                </a:cxn>
                <a:cxn ang="0">
                  <a:pos x="T4" y="T5"/>
                </a:cxn>
                <a:cxn ang="0">
                  <a:pos x="T6" y="T7"/>
                </a:cxn>
              </a:cxnLst>
              <a:rect l="0" t="0" r="r" b="b"/>
              <a:pathLst>
                <a:path w="359" h="419">
                  <a:moveTo>
                    <a:pt x="0" y="419"/>
                  </a:moveTo>
                  <a:lnTo>
                    <a:pt x="180" y="0"/>
                  </a:lnTo>
                  <a:lnTo>
                    <a:pt x="359" y="419"/>
                  </a:lnTo>
                  <a:lnTo>
                    <a:pt x="0" y="419"/>
                  </a:lnTo>
                  <a:close/>
                </a:path>
              </a:pathLst>
            </a:custGeom>
            <a:solidFill>
              <a:srgbClr val="F796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6" name="íşḷiḑe">
              <a:extLst>
                <a:ext uri="{FF2B5EF4-FFF2-40B4-BE49-F238E27FC236}">
                  <a16:creationId xmlns:a16="http://schemas.microsoft.com/office/drawing/2014/main" id="{AEFA5392-C331-47AF-96CF-4043F0A8817C}"/>
                </a:ext>
              </a:extLst>
            </p:cNvPr>
            <p:cNvSpPr/>
            <p:nvPr/>
          </p:nvSpPr>
          <p:spPr bwMode="auto">
            <a:xfrm>
              <a:off x="5522496" y="3243623"/>
              <a:ext cx="850204" cy="1558200"/>
            </a:xfrm>
            <a:custGeom>
              <a:avLst/>
              <a:gdLst>
                <a:gd name="T0" fmla="*/ 0 w 359"/>
                <a:gd name="T1" fmla="*/ 649 h 649"/>
                <a:gd name="T2" fmla="*/ 180 w 359"/>
                <a:gd name="T3" fmla="*/ 0 h 649"/>
                <a:gd name="T4" fmla="*/ 359 w 359"/>
                <a:gd name="T5" fmla="*/ 649 h 649"/>
                <a:gd name="T6" fmla="*/ 0 w 359"/>
                <a:gd name="T7" fmla="*/ 649 h 649"/>
              </a:gdLst>
              <a:ahLst/>
              <a:cxnLst>
                <a:cxn ang="0">
                  <a:pos x="T0" y="T1"/>
                </a:cxn>
                <a:cxn ang="0">
                  <a:pos x="T2" y="T3"/>
                </a:cxn>
                <a:cxn ang="0">
                  <a:pos x="T4" y="T5"/>
                </a:cxn>
                <a:cxn ang="0">
                  <a:pos x="T6" y="T7"/>
                </a:cxn>
              </a:cxnLst>
              <a:rect l="0" t="0" r="r" b="b"/>
              <a:pathLst>
                <a:path w="359" h="649">
                  <a:moveTo>
                    <a:pt x="0" y="649"/>
                  </a:moveTo>
                  <a:lnTo>
                    <a:pt x="180" y="0"/>
                  </a:lnTo>
                  <a:lnTo>
                    <a:pt x="359" y="649"/>
                  </a:lnTo>
                  <a:lnTo>
                    <a:pt x="0" y="649"/>
                  </a:lnTo>
                  <a:close/>
                </a:path>
              </a:pathLst>
            </a:custGeom>
            <a:solidFill>
              <a:srgbClr val="DF29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7" name="ïṡḻídé">
              <a:extLst>
                <a:ext uri="{FF2B5EF4-FFF2-40B4-BE49-F238E27FC236}">
                  <a16:creationId xmlns:a16="http://schemas.microsoft.com/office/drawing/2014/main" id="{E4341034-451C-4E99-B404-8B664B487D74}"/>
                </a:ext>
              </a:extLst>
            </p:cNvPr>
            <p:cNvSpPr/>
            <p:nvPr/>
          </p:nvSpPr>
          <p:spPr bwMode="auto">
            <a:xfrm>
              <a:off x="4830965" y="3469310"/>
              <a:ext cx="850204" cy="1332513"/>
            </a:xfrm>
            <a:custGeom>
              <a:avLst/>
              <a:gdLst>
                <a:gd name="T0" fmla="*/ 0 w 359"/>
                <a:gd name="T1" fmla="*/ 555 h 555"/>
                <a:gd name="T2" fmla="*/ 180 w 359"/>
                <a:gd name="T3" fmla="*/ 0 h 555"/>
                <a:gd name="T4" fmla="*/ 359 w 359"/>
                <a:gd name="T5" fmla="*/ 555 h 555"/>
                <a:gd name="T6" fmla="*/ 0 w 359"/>
                <a:gd name="T7" fmla="*/ 555 h 555"/>
              </a:gdLst>
              <a:ahLst/>
              <a:cxnLst>
                <a:cxn ang="0">
                  <a:pos x="T0" y="T1"/>
                </a:cxn>
                <a:cxn ang="0">
                  <a:pos x="T2" y="T3"/>
                </a:cxn>
                <a:cxn ang="0">
                  <a:pos x="T4" y="T5"/>
                </a:cxn>
                <a:cxn ang="0">
                  <a:pos x="T6" y="T7"/>
                </a:cxn>
              </a:cxnLst>
              <a:rect l="0" t="0" r="r" b="b"/>
              <a:pathLst>
                <a:path w="359" h="555">
                  <a:moveTo>
                    <a:pt x="0" y="555"/>
                  </a:moveTo>
                  <a:lnTo>
                    <a:pt x="180" y="0"/>
                  </a:lnTo>
                  <a:lnTo>
                    <a:pt x="359" y="555"/>
                  </a:lnTo>
                  <a:lnTo>
                    <a:pt x="0" y="555"/>
                  </a:lnTo>
                  <a:close/>
                </a:path>
              </a:pathLst>
            </a:custGeom>
            <a:solidFill>
              <a:srgbClr val="64D0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8" name="ïṩľíḓe">
              <a:extLst>
                <a:ext uri="{FF2B5EF4-FFF2-40B4-BE49-F238E27FC236}">
                  <a16:creationId xmlns:a16="http://schemas.microsoft.com/office/drawing/2014/main" id="{6DFFB583-0F8B-4565-986E-20D155D0ACFB}"/>
                </a:ext>
              </a:extLst>
            </p:cNvPr>
            <p:cNvSpPr/>
            <p:nvPr/>
          </p:nvSpPr>
          <p:spPr bwMode="auto">
            <a:xfrm>
              <a:off x="7983115" y="3747818"/>
              <a:ext cx="0" cy="4802"/>
            </a:xfrm>
            <a:custGeom>
              <a:avLst/>
              <a:gdLst>
                <a:gd name="T0" fmla="*/ 1 h 1"/>
                <a:gd name="T1" fmla="*/ 1 h 1"/>
                <a:gd name="T2" fmla="*/ 1 h 1"/>
                <a:gd name="T3" fmla="*/ 0 h 1"/>
                <a:gd name="T4" fmla="*/ 1 h 1"/>
                <a:gd name="T5" fmla="*/ 0 h 1"/>
                <a:gd name="T6" fmla="*/ 0 h 1"/>
                <a:gd name="T7" fmla="*/ 0 h 1"/>
                <a:gd name="T8"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1"/>
                  </a:moveTo>
                  <a:cubicBezTo>
                    <a:pt x="0" y="1"/>
                    <a:pt x="0" y="1"/>
                    <a:pt x="0" y="1"/>
                  </a:cubicBezTo>
                  <a:cubicBezTo>
                    <a:pt x="0" y="1"/>
                    <a:pt x="0" y="1"/>
                    <a:pt x="0" y="1"/>
                  </a:cubicBezTo>
                  <a:moveTo>
                    <a:pt x="0" y="0"/>
                  </a:moveTo>
                  <a:cubicBezTo>
                    <a:pt x="0" y="1"/>
                    <a:pt x="0" y="1"/>
                    <a:pt x="0" y="1"/>
                  </a:cubicBezTo>
                  <a:cubicBezTo>
                    <a:pt x="0" y="1"/>
                    <a:pt x="0" y="1"/>
                    <a:pt x="0" y="0"/>
                  </a:cubicBezTo>
                  <a:moveTo>
                    <a:pt x="0" y="0"/>
                  </a:move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9" name="ísľïḍê">
              <a:extLst>
                <a:ext uri="{FF2B5EF4-FFF2-40B4-BE49-F238E27FC236}">
                  <a16:creationId xmlns:a16="http://schemas.microsoft.com/office/drawing/2014/main" id="{DD4FD8A3-5190-4A02-B209-286FB303E221}"/>
                </a:ext>
              </a:extLst>
            </p:cNvPr>
            <p:cNvSpPr/>
            <p:nvPr/>
          </p:nvSpPr>
          <p:spPr bwMode="auto">
            <a:xfrm>
              <a:off x="7308162" y="3478914"/>
              <a:ext cx="9473" cy="2401"/>
            </a:xfrm>
            <a:custGeom>
              <a:avLst/>
              <a:gdLst>
                <a:gd name="T0" fmla="*/ 1 w 2"/>
                <a:gd name="T1" fmla="*/ 1 h 1"/>
                <a:gd name="T2" fmla="*/ 0 w 2"/>
                <a:gd name="T3" fmla="*/ 1 h 1"/>
                <a:gd name="T4" fmla="*/ 1 w 2"/>
                <a:gd name="T5" fmla="*/ 1 h 1"/>
                <a:gd name="T6" fmla="*/ 1 w 2"/>
                <a:gd name="T7" fmla="*/ 0 h 1"/>
                <a:gd name="T8" fmla="*/ 1 w 2"/>
                <a:gd name="T9" fmla="*/ 0 h 1"/>
                <a:gd name="T10" fmla="*/ 1 w 2"/>
                <a:gd name="T11" fmla="*/ 0 h 1"/>
                <a:gd name="T12" fmla="*/ 1 w 2"/>
                <a:gd name="T13" fmla="*/ 0 h 1"/>
                <a:gd name="T14" fmla="*/ 1 w 2"/>
                <a:gd name="T15" fmla="*/ 0 h 1"/>
                <a:gd name="T16" fmla="*/ 1 w 2"/>
                <a:gd name="T17" fmla="*/ 0 h 1"/>
                <a:gd name="T18" fmla="*/ 1 w 2"/>
                <a:gd name="T19" fmla="*/ 0 h 1"/>
                <a:gd name="T20" fmla="*/ 1 w 2"/>
                <a:gd name="T21" fmla="*/ 0 h 1"/>
                <a:gd name="T22" fmla="*/ 1 w 2"/>
                <a:gd name="T23" fmla="*/ 0 h 1"/>
                <a:gd name="T24" fmla="*/ 1 w 2"/>
                <a:gd name="T25" fmla="*/ 0 h 1"/>
                <a:gd name="T26" fmla="*/ 1 w 2"/>
                <a:gd name="T27" fmla="*/ 0 h 1"/>
                <a:gd name="T28" fmla="*/ 1 w 2"/>
                <a:gd name="T29" fmla="*/ 0 h 1"/>
                <a:gd name="T30" fmla="*/ 2 w 2"/>
                <a:gd name="T31" fmla="*/ 0 h 1"/>
                <a:gd name="T32" fmla="*/ 1 w 2"/>
                <a:gd name="T33" fmla="*/ 0 h 1"/>
                <a:gd name="T34" fmla="*/ 2 w 2"/>
                <a:gd name="T3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1">
                  <a:moveTo>
                    <a:pt x="1" y="1"/>
                  </a:moveTo>
                  <a:cubicBezTo>
                    <a:pt x="1" y="1"/>
                    <a:pt x="1" y="1"/>
                    <a:pt x="0" y="1"/>
                  </a:cubicBezTo>
                  <a:cubicBezTo>
                    <a:pt x="1" y="1"/>
                    <a:pt x="1" y="1"/>
                    <a:pt x="1" y="1"/>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2" y="0"/>
                  </a:moveTo>
                  <a:cubicBezTo>
                    <a:pt x="1" y="0"/>
                    <a:pt x="1" y="0"/>
                    <a:pt x="1" y="0"/>
                  </a:cubicBezTo>
                  <a:cubicBezTo>
                    <a:pt x="1" y="0"/>
                    <a:pt x="1"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0" name="iSḷïďé">
              <a:extLst>
                <a:ext uri="{FF2B5EF4-FFF2-40B4-BE49-F238E27FC236}">
                  <a16:creationId xmlns:a16="http://schemas.microsoft.com/office/drawing/2014/main" id="{570783A4-7B71-4415-A47C-18A46F582394}"/>
                </a:ext>
              </a:extLst>
            </p:cNvPr>
            <p:cNvSpPr/>
            <p:nvPr/>
          </p:nvSpPr>
          <p:spPr bwMode="auto">
            <a:xfrm>
              <a:off x="7862334" y="3565347"/>
              <a:ext cx="120781" cy="475383"/>
            </a:xfrm>
            <a:custGeom>
              <a:avLst/>
              <a:gdLst>
                <a:gd name="T0" fmla="*/ 5 w 28"/>
                <a:gd name="T1" fmla="*/ 103 h 109"/>
                <a:gd name="T2" fmla="*/ 8 w 28"/>
                <a:gd name="T3" fmla="*/ 100 h 109"/>
                <a:gd name="T4" fmla="*/ 5 w 28"/>
                <a:gd name="T5" fmla="*/ 103 h 109"/>
                <a:gd name="T6" fmla="*/ 0 w 28"/>
                <a:gd name="T7" fmla="*/ 0 h 109"/>
                <a:gd name="T8" fmla="*/ 0 w 28"/>
                <a:gd name="T9" fmla="*/ 109 h 109"/>
                <a:gd name="T10" fmla="*/ 2 w 28"/>
                <a:gd name="T11" fmla="*/ 107 h 109"/>
                <a:gd name="T12" fmla="*/ 28 w 28"/>
                <a:gd name="T13" fmla="*/ 43 h 109"/>
                <a:gd name="T14" fmla="*/ 28 w 28"/>
                <a:gd name="T15" fmla="*/ 43 h 109"/>
                <a:gd name="T16" fmla="*/ 8 w 28"/>
                <a:gd name="T17" fmla="*/ 100 h 109"/>
                <a:gd name="T18" fmla="*/ 21 w 28"/>
                <a:gd name="T19" fmla="*/ 79 h 109"/>
                <a:gd name="T20" fmla="*/ 23 w 28"/>
                <a:gd name="T21" fmla="*/ 59 h 109"/>
                <a:gd name="T22" fmla="*/ 0 w 28"/>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109">
                  <a:moveTo>
                    <a:pt x="5" y="103"/>
                  </a:moveTo>
                  <a:cubicBezTo>
                    <a:pt x="6" y="102"/>
                    <a:pt x="7" y="101"/>
                    <a:pt x="8" y="100"/>
                  </a:cubicBezTo>
                  <a:cubicBezTo>
                    <a:pt x="7" y="101"/>
                    <a:pt x="6" y="102"/>
                    <a:pt x="5" y="103"/>
                  </a:cubicBezTo>
                  <a:moveTo>
                    <a:pt x="0" y="0"/>
                  </a:moveTo>
                  <a:cubicBezTo>
                    <a:pt x="0" y="109"/>
                    <a:pt x="0" y="109"/>
                    <a:pt x="0" y="109"/>
                  </a:cubicBezTo>
                  <a:cubicBezTo>
                    <a:pt x="0" y="108"/>
                    <a:pt x="1" y="107"/>
                    <a:pt x="2" y="107"/>
                  </a:cubicBezTo>
                  <a:cubicBezTo>
                    <a:pt x="19" y="89"/>
                    <a:pt x="28" y="67"/>
                    <a:pt x="28" y="43"/>
                  </a:cubicBezTo>
                  <a:cubicBezTo>
                    <a:pt x="28" y="43"/>
                    <a:pt x="28" y="43"/>
                    <a:pt x="28" y="43"/>
                  </a:cubicBezTo>
                  <a:cubicBezTo>
                    <a:pt x="28" y="64"/>
                    <a:pt x="21" y="84"/>
                    <a:pt x="8" y="100"/>
                  </a:cubicBezTo>
                  <a:cubicBezTo>
                    <a:pt x="13" y="94"/>
                    <a:pt x="17" y="87"/>
                    <a:pt x="21" y="79"/>
                  </a:cubicBezTo>
                  <a:cubicBezTo>
                    <a:pt x="22" y="73"/>
                    <a:pt x="23" y="66"/>
                    <a:pt x="23" y="59"/>
                  </a:cubicBezTo>
                  <a:cubicBezTo>
                    <a:pt x="22" y="37"/>
                    <a:pt x="14" y="16"/>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1" name="iṣľîdê">
              <a:extLst>
                <a:ext uri="{FF2B5EF4-FFF2-40B4-BE49-F238E27FC236}">
                  <a16:creationId xmlns:a16="http://schemas.microsoft.com/office/drawing/2014/main" id="{E3266C2C-4E14-4939-9EA2-BF32AA3D81EA}"/>
                </a:ext>
              </a:extLst>
            </p:cNvPr>
            <p:cNvSpPr/>
            <p:nvPr/>
          </p:nvSpPr>
          <p:spPr bwMode="auto">
            <a:xfrm>
              <a:off x="7724975" y="3464508"/>
              <a:ext cx="137359" cy="657853"/>
            </a:xfrm>
            <a:custGeom>
              <a:avLst/>
              <a:gdLst>
                <a:gd name="T0" fmla="*/ 0 w 32"/>
                <a:gd name="T1" fmla="*/ 0 h 151"/>
                <a:gd name="T2" fmla="*/ 0 w 32"/>
                <a:gd name="T3" fmla="*/ 151 h 151"/>
                <a:gd name="T4" fmla="*/ 32 w 32"/>
                <a:gd name="T5" fmla="*/ 132 h 151"/>
                <a:gd name="T6" fmla="*/ 32 w 32"/>
                <a:gd name="T7" fmla="*/ 23 h 151"/>
                <a:gd name="T8" fmla="*/ 0 w 32"/>
                <a:gd name="T9" fmla="*/ 0 h 151"/>
              </a:gdLst>
              <a:ahLst/>
              <a:cxnLst>
                <a:cxn ang="0">
                  <a:pos x="T0" y="T1"/>
                </a:cxn>
                <a:cxn ang="0">
                  <a:pos x="T2" y="T3"/>
                </a:cxn>
                <a:cxn ang="0">
                  <a:pos x="T4" y="T5"/>
                </a:cxn>
                <a:cxn ang="0">
                  <a:pos x="T6" y="T7"/>
                </a:cxn>
                <a:cxn ang="0">
                  <a:pos x="T8" y="T9"/>
                </a:cxn>
              </a:cxnLst>
              <a:rect l="0" t="0" r="r" b="b"/>
              <a:pathLst>
                <a:path w="32" h="151">
                  <a:moveTo>
                    <a:pt x="0" y="0"/>
                  </a:moveTo>
                  <a:cubicBezTo>
                    <a:pt x="0" y="151"/>
                    <a:pt x="0" y="151"/>
                    <a:pt x="0" y="151"/>
                  </a:cubicBezTo>
                  <a:cubicBezTo>
                    <a:pt x="12" y="147"/>
                    <a:pt x="22" y="141"/>
                    <a:pt x="32" y="132"/>
                  </a:cubicBezTo>
                  <a:cubicBezTo>
                    <a:pt x="32" y="23"/>
                    <a:pt x="32" y="23"/>
                    <a:pt x="32" y="23"/>
                  </a:cubicBezTo>
                  <a:cubicBezTo>
                    <a:pt x="23" y="13"/>
                    <a:pt x="12" y="6"/>
                    <a:pt x="0" y="0"/>
                  </a:cubicBezTo>
                </a:path>
              </a:pathLst>
            </a:custGeom>
            <a:solidFill>
              <a:srgbClr val="62768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2" name="ïŝ1iḓé">
              <a:extLst>
                <a:ext uri="{FF2B5EF4-FFF2-40B4-BE49-F238E27FC236}">
                  <a16:creationId xmlns:a16="http://schemas.microsoft.com/office/drawing/2014/main" id="{D6B44070-B023-4A1A-880A-534F92AEAEF1}"/>
                </a:ext>
              </a:extLst>
            </p:cNvPr>
            <p:cNvSpPr/>
            <p:nvPr/>
          </p:nvSpPr>
          <p:spPr bwMode="auto">
            <a:xfrm>
              <a:off x="7206327" y="3435697"/>
              <a:ext cx="518648" cy="713075"/>
            </a:xfrm>
            <a:custGeom>
              <a:avLst/>
              <a:gdLst>
                <a:gd name="T0" fmla="*/ 102 w 121"/>
                <a:gd name="T1" fmla="*/ 123 h 164"/>
                <a:gd name="T2" fmla="*/ 40 w 121"/>
                <a:gd name="T3" fmla="*/ 123 h 164"/>
                <a:gd name="T4" fmla="*/ 41 w 121"/>
                <a:gd name="T5" fmla="*/ 126 h 164"/>
                <a:gd name="T6" fmla="*/ 61 w 121"/>
                <a:gd name="T7" fmla="*/ 152 h 164"/>
                <a:gd name="T8" fmla="*/ 31 w 121"/>
                <a:gd name="T9" fmla="*/ 123 h 164"/>
                <a:gd name="T10" fmla="*/ 15 w 121"/>
                <a:gd name="T11" fmla="*/ 123 h 164"/>
                <a:gd name="T12" fmla="*/ 27 w 121"/>
                <a:gd name="T13" fmla="*/ 138 h 164"/>
                <a:gd name="T14" fmla="*/ 90 w 121"/>
                <a:gd name="T15" fmla="*/ 164 h 164"/>
                <a:gd name="T16" fmla="*/ 91 w 121"/>
                <a:gd name="T17" fmla="*/ 164 h 164"/>
                <a:gd name="T18" fmla="*/ 102 w 121"/>
                <a:gd name="T19" fmla="*/ 163 h 164"/>
                <a:gd name="T20" fmla="*/ 102 w 121"/>
                <a:gd name="T21" fmla="*/ 123 h 164"/>
                <a:gd name="T22" fmla="*/ 18 w 121"/>
                <a:gd name="T23" fmla="*/ 60 h 164"/>
                <a:gd name="T24" fmla="*/ 1 w 121"/>
                <a:gd name="T25" fmla="*/ 60 h 164"/>
                <a:gd name="T26" fmla="*/ 0 w 121"/>
                <a:gd name="T27" fmla="*/ 66 h 164"/>
                <a:gd name="T28" fmla="*/ 1 w 121"/>
                <a:gd name="T29" fmla="*/ 60 h 164"/>
                <a:gd name="T30" fmla="*/ 1 w 121"/>
                <a:gd name="T31" fmla="*/ 60 h 164"/>
                <a:gd name="T32" fmla="*/ 0 w 121"/>
                <a:gd name="T33" fmla="*/ 73 h 164"/>
                <a:gd name="T34" fmla="*/ 0 w 121"/>
                <a:gd name="T35" fmla="*/ 74 h 164"/>
                <a:gd name="T36" fmla="*/ 13 w 121"/>
                <a:gd name="T37" fmla="*/ 121 h 164"/>
                <a:gd name="T38" fmla="*/ 30 w 121"/>
                <a:gd name="T39" fmla="*/ 121 h 164"/>
                <a:gd name="T40" fmla="*/ 26 w 121"/>
                <a:gd name="T41" fmla="*/ 115 h 164"/>
                <a:gd name="T42" fmla="*/ 18 w 121"/>
                <a:gd name="T43" fmla="*/ 60 h 164"/>
                <a:gd name="T44" fmla="*/ 102 w 121"/>
                <a:gd name="T45" fmla="*/ 60 h 164"/>
                <a:gd name="T46" fmla="*/ 35 w 121"/>
                <a:gd name="T47" fmla="*/ 60 h 164"/>
                <a:gd name="T48" fmla="*/ 39 w 121"/>
                <a:gd name="T49" fmla="*/ 121 h 164"/>
                <a:gd name="T50" fmla="*/ 102 w 121"/>
                <a:gd name="T51" fmla="*/ 121 h 164"/>
                <a:gd name="T52" fmla="*/ 102 w 121"/>
                <a:gd name="T53" fmla="*/ 60 h 164"/>
                <a:gd name="T54" fmla="*/ 103 w 121"/>
                <a:gd name="T55" fmla="*/ 2 h 164"/>
                <a:gd name="T56" fmla="*/ 103 w 121"/>
                <a:gd name="T57" fmla="*/ 163 h 164"/>
                <a:gd name="T58" fmla="*/ 121 w 121"/>
                <a:gd name="T59" fmla="*/ 158 h 164"/>
                <a:gd name="T60" fmla="*/ 121 w 121"/>
                <a:gd name="T61" fmla="*/ 7 h 164"/>
                <a:gd name="T62" fmla="*/ 103 w 121"/>
                <a:gd name="T63" fmla="*/ 2 h 164"/>
                <a:gd name="T64" fmla="*/ 85 w 121"/>
                <a:gd name="T65" fmla="*/ 0 h 164"/>
                <a:gd name="T66" fmla="*/ 84 w 121"/>
                <a:gd name="T67" fmla="*/ 0 h 164"/>
                <a:gd name="T68" fmla="*/ 20 w 121"/>
                <a:gd name="T69" fmla="*/ 27 h 164"/>
                <a:gd name="T70" fmla="*/ 2 w 121"/>
                <a:gd name="T71" fmla="*/ 54 h 164"/>
                <a:gd name="T72" fmla="*/ 1 w 121"/>
                <a:gd name="T73" fmla="*/ 58 h 164"/>
                <a:gd name="T74" fmla="*/ 18 w 121"/>
                <a:gd name="T75" fmla="*/ 58 h 164"/>
                <a:gd name="T76" fmla="*/ 21 w 121"/>
                <a:gd name="T77" fmla="*/ 46 h 164"/>
                <a:gd name="T78" fmla="*/ 32 w 121"/>
                <a:gd name="T79" fmla="*/ 24 h 164"/>
                <a:gd name="T80" fmla="*/ 50 w 121"/>
                <a:gd name="T81" fmla="*/ 30 h 164"/>
                <a:gd name="T82" fmla="*/ 36 w 121"/>
                <a:gd name="T83" fmla="*/ 57 h 164"/>
                <a:gd name="T84" fmla="*/ 35 w 121"/>
                <a:gd name="T85" fmla="*/ 58 h 164"/>
                <a:gd name="T86" fmla="*/ 102 w 121"/>
                <a:gd name="T87" fmla="*/ 58 h 164"/>
                <a:gd name="T88" fmla="*/ 102 w 121"/>
                <a:gd name="T89" fmla="*/ 1 h 164"/>
                <a:gd name="T90" fmla="*/ 85 w 121"/>
                <a:gd name="T9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 h="164">
                  <a:moveTo>
                    <a:pt x="102" y="123"/>
                  </a:moveTo>
                  <a:cubicBezTo>
                    <a:pt x="40" y="123"/>
                    <a:pt x="40" y="123"/>
                    <a:pt x="40" y="123"/>
                  </a:cubicBezTo>
                  <a:cubicBezTo>
                    <a:pt x="40" y="124"/>
                    <a:pt x="41" y="125"/>
                    <a:pt x="41" y="126"/>
                  </a:cubicBezTo>
                  <a:cubicBezTo>
                    <a:pt x="46" y="136"/>
                    <a:pt x="53" y="144"/>
                    <a:pt x="61" y="152"/>
                  </a:cubicBezTo>
                  <a:cubicBezTo>
                    <a:pt x="49" y="145"/>
                    <a:pt x="39" y="135"/>
                    <a:pt x="31" y="123"/>
                  </a:cubicBezTo>
                  <a:cubicBezTo>
                    <a:pt x="15" y="123"/>
                    <a:pt x="15" y="123"/>
                    <a:pt x="15" y="123"/>
                  </a:cubicBezTo>
                  <a:cubicBezTo>
                    <a:pt x="18" y="128"/>
                    <a:pt x="22" y="133"/>
                    <a:pt x="27" y="138"/>
                  </a:cubicBezTo>
                  <a:cubicBezTo>
                    <a:pt x="44" y="155"/>
                    <a:pt x="67" y="164"/>
                    <a:pt x="90" y="164"/>
                  </a:cubicBezTo>
                  <a:cubicBezTo>
                    <a:pt x="91" y="164"/>
                    <a:pt x="91" y="164"/>
                    <a:pt x="91" y="164"/>
                  </a:cubicBezTo>
                  <a:cubicBezTo>
                    <a:pt x="95" y="164"/>
                    <a:pt x="98" y="163"/>
                    <a:pt x="102" y="163"/>
                  </a:cubicBezTo>
                  <a:cubicBezTo>
                    <a:pt x="102" y="123"/>
                    <a:pt x="102" y="123"/>
                    <a:pt x="102" y="123"/>
                  </a:cubicBezTo>
                  <a:moveTo>
                    <a:pt x="18" y="60"/>
                  </a:moveTo>
                  <a:cubicBezTo>
                    <a:pt x="1" y="60"/>
                    <a:pt x="1" y="60"/>
                    <a:pt x="1" y="60"/>
                  </a:cubicBezTo>
                  <a:cubicBezTo>
                    <a:pt x="0" y="62"/>
                    <a:pt x="0" y="64"/>
                    <a:pt x="0" y="66"/>
                  </a:cubicBezTo>
                  <a:cubicBezTo>
                    <a:pt x="0" y="64"/>
                    <a:pt x="0" y="62"/>
                    <a:pt x="1" y="60"/>
                  </a:cubicBezTo>
                  <a:cubicBezTo>
                    <a:pt x="1" y="60"/>
                    <a:pt x="1" y="60"/>
                    <a:pt x="1" y="60"/>
                  </a:cubicBezTo>
                  <a:cubicBezTo>
                    <a:pt x="0" y="64"/>
                    <a:pt x="0" y="68"/>
                    <a:pt x="0" y="73"/>
                  </a:cubicBezTo>
                  <a:cubicBezTo>
                    <a:pt x="0" y="73"/>
                    <a:pt x="0" y="74"/>
                    <a:pt x="0" y="74"/>
                  </a:cubicBezTo>
                  <a:cubicBezTo>
                    <a:pt x="0" y="91"/>
                    <a:pt x="5" y="107"/>
                    <a:pt x="13" y="121"/>
                  </a:cubicBezTo>
                  <a:cubicBezTo>
                    <a:pt x="30" y="121"/>
                    <a:pt x="30" y="121"/>
                    <a:pt x="30" y="121"/>
                  </a:cubicBezTo>
                  <a:cubicBezTo>
                    <a:pt x="29" y="119"/>
                    <a:pt x="27" y="117"/>
                    <a:pt x="26" y="115"/>
                  </a:cubicBezTo>
                  <a:cubicBezTo>
                    <a:pt x="18" y="97"/>
                    <a:pt x="15" y="78"/>
                    <a:pt x="18" y="60"/>
                  </a:cubicBezTo>
                  <a:moveTo>
                    <a:pt x="102" y="60"/>
                  </a:moveTo>
                  <a:cubicBezTo>
                    <a:pt x="35" y="60"/>
                    <a:pt x="35" y="60"/>
                    <a:pt x="35" y="60"/>
                  </a:cubicBezTo>
                  <a:cubicBezTo>
                    <a:pt x="29" y="80"/>
                    <a:pt x="30" y="102"/>
                    <a:pt x="39" y="121"/>
                  </a:cubicBezTo>
                  <a:cubicBezTo>
                    <a:pt x="102" y="121"/>
                    <a:pt x="102" y="121"/>
                    <a:pt x="102" y="121"/>
                  </a:cubicBezTo>
                  <a:cubicBezTo>
                    <a:pt x="102" y="60"/>
                    <a:pt x="102" y="60"/>
                    <a:pt x="102" y="60"/>
                  </a:cubicBezTo>
                  <a:moveTo>
                    <a:pt x="103" y="2"/>
                  </a:moveTo>
                  <a:cubicBezTo>
                    <a:pt x="103" y="163"/>
                    <a:pt x="103" y="163"/>
                    <a:pt x="103" y="163"/>
                  </a:cubicBezTo>
                  <a:cubicBezTo>
                    <a:pt x="109" y="162"/>
                    <a:pt x="115" y="160"/>
                    <a:pt x="121" y="158"/>
                  </a:cubicBezTo>
                  <a:cubicBezTo>
                    <a:pt x="121" y="7"/>
                    <a:pt x="121" y="7"/>
                    <a:pt x="121" y="7"/>
                  </a:cubicBezTo>
                  <a:cubicBezTo>
                    <a:pt x="116" y="5"/>
                    <a:pt x="110" y="3"/>
                    <a:pt x="103" y="2"/>
                  </a:cubicBezTo>
                  <a:moveTo>
                    <a:pt x="85" y="0"/>
                  </a:moveTo>
                  <a:cubicBezTo>
                    <a:pt x="84" y="0"/>
                    <a:pt x="84" y="0"/>
                    <a:pt x="84" y="0"/>
                  </a:cubicBezTo>
                  <a:cubicBezTo>
                    <a:pt x="60" y="0"/>
                    <a:pt x="37" y="10"/>
                    <a:pt x="20" y="27"/>
                  </a:cubicBezTo>
                  <a:cubicBezTo>
                    <a:pt x="12" y="35"/>
                    <a:pt x="6" y="44"/>
                    <a:pt x="2" y="54"/>
                  </a:cubicBezTo>
                  <a:cubicBezTo>
                    <a:pt x="1" y="55"/>
                    <a:pt x="1" y="57"/>
                    <a:pt x="1" y="58"/>
                  </a:cubicBezTo>
                  <a:cubicBezTo>
                    <a:pt x="18" y="58"/>
                    <a:pt x="18" y="58"/>
                    <a:pt x="18" y="58"/>
                  </a:cubicBezTo>
                  <a:cubicBezTo>
                    <a:pt x="19" y="54"/>
                    <a:pt x="20" y="50"/>
                    <a:pt x="21" y="46"/>
                  </a:cubicBezTo>
                  <a:cubicBezTo>
                    <a:pt x="24" y="38"/>
                    <a:pt x="27" y="30"/>
                    <a:pt x="32" y="24"/>
                  </a:cubicBezTo>
                  <a:cubicBezTo>
                    <a:pt x="50" y="30"/>
                    <a:pt x="50" y="30"/>
                    <a:pt x="50" y="30"/>
                  </a:cubicBezTo>
                  <a:cubicBezTo>
                    <a:pt x="44" y="38"/>
                    <a:pt x="39" y="47"/>
                    <a:pt x="36" y="57"/>
                  </a:cubicBezTo>
                  <a:cubicBezTo>
                    <a:pt x="36" y="57"/>
                    <a:pt x="35" y="57"/>
                    <a:pt x="35" y="58"/>
                  </a:cubicBezTo>
                  <a:cubicBezTo>
                    <a:pt x="102" y="58"/>
                    <a:pt x="102" y="58"/>
                    <a:pt x="102" y="58"/>
                  </a:cubicBezTo>
                  <a:cubicBezTo>
                    <a:pt x="102" y="1"/>
                    <a:pt x="102" y="1"/>
                    <a:pt x="102" y="1"/>
                  </a:cubicBezTo>
                  <a:cubicBezTo>
                    <a:pt x="96" y="0"/>
                    <a:pt x="91" y="0"/>
                    <a:pt x="8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3" name="ïSḻïḑê">
              <a:extLst>
                <a:ext uri="{FF2B5EF4-FFF2-40B4-BE49-F238E27FC236}">
                  <a16:creationId xmlns:a16="http://schemas.microsoft.com/office/drawing/2014/main" id="{15D0386D-5A45-4B46-9C3B-F2738605AAA7}"/>
                </a:ext>
              </a:extLst>
            </p:cNvPr>
            <p:cNvSpPr/>
            <p:nvPr/>
          </p:nvSpPr>
          <p:spPr bwMode="auto">
            <a:xfrm>
              <a:off x="7644455" y="3438098"/>
              <a:ext cx="4737" cy="705872"/>
            </a:xfrm>
            <a:custGeom>
              <a:avLst/>
              <a:gdLst>
                <a:gd name="T0" fmla="*/ 0 w 1"/>
                <a:gd name="T1" fmla="*/ 0 h 162"/>
                <a:gd name="T2" fmla="*/ 0 w 1"/>
                <a:gd name="T3" fmla="*/ 57 h 162"/>
                <a:gd name="T4" fmla="*/ 1 w 1"/>
                <a:gd name="T5" fmla="*/ 57 h 162"/>
                <a:gd name="T6" fmla="*/ 1 w 1"/>
                <a:gd name="T7" fmla="*/ 59 h 162"/>
                <a:gd name="T8" fmla="*/ 0 w 1"/>
                <a:gd name="T9" fmla="*/ 59 h 162"/>
                <a:gd name="T10" fmla="*/ 0 w 1"/>
                <a:gd name="T11" fmla="*/ 120 h 162"/>
                <a:gd name="T12" fmla="*/ 1 w 1"/>
                <a:gd name="T13" fmla="*/ 120 h 162"/>
                <a:gd name="T14" fmla="*/ 1 w 1"/>
                <a:gd name="T15" fmla="*/ 122 h 162"/>
                <a:gd name="T16" fmla="*/ 0 w 1"/>
                <a:gd name="T17" fmla="*/ 122 h 162"/>
                <a:gd name="T18" fmla="*/ 0 w 1"/>
                <a:gd name="T19" fmla="*/ 162 h 162"/>
                <a:gd name="T20" fmla="*/ 1 w 1"/>
                <a:gd name="T21" fmla="*/ 162 h 162"/>
                <a:gd name="T22" fmla="*/ 1 w 1"/>
                <a:gd name="T23" fmla="*/ 1 h 162"/>
                <a:gd name="T24" fmla="*/ 0 w 1"/>
                <a:gd name="T2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162">
                  <a:moveTo>
                    <a:pt x="0" y="0"/>
                  </a:moveTo>
                  <a:cubicBezTo>
                    <a:pt x="0" y="57"/>
                    <a:pt x="0" y="57"/>
                    <a:pt x="0" y="57"/>
                  </a:cubicBezTo>
                  <a:cubicBezTo>
                    <a:pt x="1" y="57"/>
                    <a:pt x="1" y="57"/>
                    <a:pt x="1" y="57"/>
                  </a:cubicBezTo>
                  <a:cubicBezTo>
                    <a:pt x="1" y="59"/>
                    <a:pt x="1" y="59"/>
                    <a:pt x="1" y="59"/>
                  </a:cubicBezTo>
                  <a:cubicBezTo>
                    <a:pt x="0" y="59"/>
                    <a:pt x="0" y="59"/>
                    <a:pt x="0" y="59"/>
                  </a:cubicBezTo>
                  <a:cubicBezTo>
                    <a:pt x="0" y="120"/>
                    <a:pt x="0" y="120"/>
                    <a:pt x="0" y="120"/>
                  </a:cubicBezTo>
                  <a:cubicBezTo>
                    <a:pt x="1" y="120"/>
                    <a:pt x="1" y="120"/>
                    <a:pt x="1" y="120"/>
                  </a:cubicBezTo>
                  <a:cubicBezTo>
                    <a:pt x="1" y="122"/>
                    <a:pt x="1" y="122"/>
                    <a:pt x="1" y="122"/>
                  </a:cubicBezTo>
                  <a:cubicBezTo>
                    <a:pt x="0" y="122"/>
                    <a:pt x="0" y="122"/>
                    <a:pt x="0" y="122"/>
                  </a:cubicBezTo>
                  <a:cubicBezTo>
                    <a:pt x="0" y="162"/>
                    <a:pt x="0" y="162"/>
                    <a:pt x="0" y="162"/>
                  </a:cubicBezTo>
                  <a:cubicBezTo>
                    <a:pt x="0" y="162"/>
                    <a:pt x="1" y="162"/>
                    <a:pt x="1" y="162"/>
                  </a:cubicBezTo>
                  <a:cubicBezTo>
                    <a:pt x="1" y="1"/>
                    <a:pt x="1" y="1"/>
                    <a:pt x="1" y="1"/>
                  </a:cubicBezTo>
                  <a:cubicBezTo>
                    <a:pt x="1" y="0"/>
                    <a:pt x="0" y="0"/>
                    <a:pt x="0" y="0"/>
                  </a:cubicBezTo>
                </a:path>
              </a:pathLst>
            </a:custGeom>
            <a:solidFill>
              <a:srgbClr val="7C7D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4" name="íšḻïde">
              <a:extLst>
                <a:ext uri="{FF2B5EF4-FFF2-40B4-BE49-F238E27FC236}">
                  <a16:creationId xmlns:a16="http://schemas.microsoft.com/office/drawing/2014/main" id="{06638ED6-F9BF-462E-B567-AF0F0722331D}"/>
                </a:ext>
              </a:extLst>
            </p:cNvPr>
            <p:cNvSpPr/>
            <p:nvPr/>
          </p:nvSpPr>
          <p:spPr bwMode="auto">
            <a:xfrm>
              <a:off x="7211064" y="3481315"/>
              <a:ext cx="97099" cy="206480"/>
            </a:xfrm>
            <a:custGeom>
              <a:avLst/>
              <a:gdLst>
                <a:gd name="T0" fmla="*/ 23 w 23"/>
                <a:gd name="T1" fmla="*/ 0 h 47"/>
                <a:gd name="T2" fmla="*/ 0 w 23"/>
                <a:gd name="T3" fmla="*/ 47 h 47"/>
                <a:gd name="T4" fmla="*/ 0 w 23"/>
                <a:gd name="T5" fmla="*/ 47 h 47"/>
                <a:gd name="T6" fmla="*/ 23 w 23"/>
                <a:gd name="T7" fmla="*/ 0 h 47"/>
              </a:gdLst>
              <a:ahLst/>
              <a:cxnLst>
                <a:cxn ang="0">
                  <a:pos x="T0" y="T1"/>
                </a:cxn>
                <a:cxn ang="0">
                  <a:pos x="T2" y="T3"/>
                </a:cxn>
                <a:cxn ang="0">
                  <a:pos x="T4" y="T5"/>
                </a:cxn>
                <a:cxn ang="0">
                  <a:pos x="T6" y="T7"/>
                </a:cxn>
              </a:cxnLst>
              <a:rect l="0" t="0" r="r" b="b"/>
              <a:pathLst>
                <a:path w="23" h="47">
                  <a:moveTo>
                    <a:pt x="23" y="0"/>
                  </a:moveTo>
                  <a:cubicBezTo>
                    <a:pt x="11" y="13"/>
                    <a:pt x="3" y="29"/>
                    <a:pt x="0" y="47"/>
                  </a:cubicBezTo>
                  <a:cubicBezTo>
                    <a:pt x="0" y="47"/>
                    <a:pt x="0" y="47"/>
                    <a:pt x="0" y="47"/>
                  </a:cubicBezTo>
                  <a:cubicBezTo>
                    <a:pt x="3" y="29"/>
                    <a:pt x="11" y="13"/>
                    <a:pt x="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5" name="îṥļiďé">
              <a:extLst>
                <a:ext uri="{FF2B5EF4-FFF2-40B4-BE49-F238E27FC236}">
                  <a16:creationId xmlns:a16="http://schemas.microsoft.com/office/drawing/2014/main" id="{6D318459-FC03-4FCC-B9ED-C74A2E97C8DA}"/>
                </a:ext>
              </a:extLst>
            </p:cNvPr>
            <p:cNvSpPr/>
            <p:nvPr/>
          </p:nvSpPr>
          <p:spPr bwMode="auto">
            <a:xfrm>
              <a:off x="7862334" y="3464508"/>
              <a:ext cx="120781" cy="283309"/>
            </a:xfrm>
            <a:custGeom>
              <a:avLst/>
              <a:gdLst>
                <a:gd name="T0" fmla="*/ 0 w 28"/>
                <a:gd name="T1" fmla="*/ 0 h 65"/>
                <a:gd name="T2" fmla="*/ 0 w 28"/>
                <a:gd name="T3" fmla="*/ 0 h 65"/>
                <a:gd name="T4" fmla="*/ 28 w 28"/>
                <a:gd name="T5" fmla="*/ 65 h 65"/>
                <a:gd name="T6" fmla="*/ 0 w 28"/>
                <a:gd name="T7" fmla="*/ 0 h 65"/>
              </a:gdLst>
              <a:ahLst/>
              <a:cxnLst>
                <a:cxn ang="0">
                  <a:pos x="T0" y="T1"/>
                </a:cxn>
                <a:cxn ang="0">
                  <a:pos x="T2" y="T3"/>
                </a:cxn>
                <a:cxn ang="0">
                  <a:pos x="T4" y="T5"/>
                </a:cxn>
                <a:cxn ang="0">
                  <a:pos x="T6" y="T7"/>
                </a:cxn>
              </a:cxnLst>
              <a:rect l="0" t="0" r="r" b="b"/>
              <a:pathLst>
                <a:path w="28" h="65">
                  <a:moveTo>
                    <a:pt x="0" y="0"/>
                  </a:moveTo>
                  <a:cubicBezTo>
                    <a:pt x="0" y="0"/>
                    <a:pt x="0" y="0"/>
                    <a:pt x="0" y="0"/>
                  </a:cubicBezTo>
                  <a:cubicBezTo>
                    <a:pt x="17" y="16"/>
                    <a:pt x="28" y="39"/>
                    <a:pt x="28" y="65"/>
                  </a:cubicBezTo>
                  <a:cubicBezTo>
                    <a:pt x="28" y="39"/>
                    <a:pt x="17" y="16"/>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6" name="íṧľiḋé">
              <a:extLst>
                <a:ext uri="{FF2B5EF4-FFF2-40B4-BE49-F238E27FC236}">
                  <a16:creationId xmlns:a16="http://schemas.microsoft.com/office/drawing/2014/main" id="{BB340452-8AEC-4219-ADD9-151D5026B2A3}"/>
                </a:ext>
              </a:extLst>
            </p:cNvPr>
            <p:cNvSpPr/>
            <p:nvPr/>
          </p:nvSpPr>
          <p:spPr bwMode="auto">
            <a:xfrm>
              <a:off x="7724975" y="3382877"/>
              <a:ext cx="137359" cy="81631"/>
            </a:xfrm>
            <a:custGeom>
              <a:avLst/>
              <a:gdLst>
                <a:gd name="T0" fmla="*/ 0 w 32"/>
                <a:gd name="T1" fmla="*/ 0 h 19"/>
                <a:gd name="T2" fmla="*/ 0 w 32"/>
                <a:gd name="T3" fmla="*/ 0 h 19"/>
                <a:gd name="T4" fmla="*/ 32 w 32"/>
                <a:gd name="T5" fmla="*/ 19 h 19"/>
                <a:gd name="T6" fmla="*/ 32 w 32"/>
                <a:gd name="T7" fmla="*/ 19 h 19"/>
                <a:gd name="T8" fmla="*/ 0 w 32"/>
                <a:gd name="T9" fmla="*/ 0 h 19"/>
              </a:gdLst>
              <a:ahLst/>
              <a:cxnLst>
                <a:cxn ang="0">
                  <a:pos x="T0" y="T1"/>
                </a:cxn>
                <a:cxn ang="0">
                  <a:pos x="T2" y="T3"/>
                </a:cxn>
                <a:cxn ang="0">
                  <a:pos x="T4" y="T5"/>
                </a:cxn>
                <a:cxn ang="0">
                  <a:pos x="T6" y="T7"/>
                </a:cxn>
                <a:cxn ang="0">
                  <a:pos x="T8" y="T9"/>
                </a:cxn>
              </a:cxnLst>
              <a:rect l="0" t="0" r="r" b="b"/>
              <a:pathLst>
                <a:path w="32" h="19">
                  <a:moveTo>
                    <a:pt x="0" y="0"/>
                  </a:moveTo>
                  <a:cubicBezTo>
                    <a:pt x="0" y="0"/>
                    <a:pt x="0" y="0"/>
                    <a:pt x="0" y="0"/>
                  </a:cubicBezTo>
                  <a:cubicBezTo>
                    <a:pt x="12" y="4"/>
                    <a:pt x="23" y="10"/>
                    <a:pt x="32" y="19"/>
                  </a:cubicBezTo>
                  <a:cubicBezTo>
                    <a:pt x="32" y="19"/>
                    <a:pt x="32" y="19"/>
                    <a:pt x="32" y="19"/>
                  </a:cubicBezTo>
                  <a:cubicBezTo>
                    <a:pt x="23" y="10"/>
                    <a:pt x="12" y="4"/>
                    <a:pt x="0" y="0"/>
                  </a:cubicBezTo>
                </a:path>
              </a:pathLst>
            </a:custGeom>
            <a:solidFill>
              <a:srgbClr val="62768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7" name="íṩľîḍe">
              <a:extLst>
                <a:ext uri="{FF2B5EF4-FFF2-40B4-BE49-F238E27FC236}">
                  <a16:creationId xmlns:a16="http://schemas.microsoft.com/office/drawing/2014/main" id="{4A54855D-0F9F-49FA-BE5F-048E255DDDEF}"/>
                </a:ext>
              </a:extLst>
            </p:cNvPr>
            <p:cNvSpPr/>
            <p:nvPr/>
          </p:nvSpPr>
          <p:spPr bwMode="auto">
            <a:xfrm>
              <a:off x="7597090" y="3356467"/>
              <a:ext cx="127886" cy="26410"/>
            </a:xfrm>
            <a:custGeom>
              <a:avLst/>
              <a:gdLst>
                <a:gd name="T0" fmla="*/ 12 w 30"/>
                <a:gd name="T1" fmla="*/ 1 h 6"/>
                <a:gd name="T2" fmla="*/ 12 w 30"/>
                <a:gd name="T3" fmla="*/ 1 h 6"/>
                <a:gd name="T4" fmla="*/ 30 w 30"/>
                <a:gd name="T5" fmla="*/ 6 h 6"/>
                <a:gd name="T6" fmla="*/ 30 w 30"/>
                <a:gd name="T7" fmla="*/ 6 h 6"/>
                <a:gd name="T8" fmla="*/ 12 w 30"/>
                <a:gd name="T9" fmla="*/ 1 h 6"/>
                <a:gd name="T10" fmla="*/ 0 w 30"/>
                <a:gd name="T11" fmla="*/ 0 h 6"/>
                <a:gd name="T12" fmla="*/ 11 w 30"/>
                <a:gd name="T13" fmla="*/ 1 h 6"/>
                <a:gd name="T14" fmla="*/ 11 w 30"/>
                <a:gd name="T15" fmla="*/ 1 h 6"/>
                <a:gd name="T16" fmla="*/ 0 w 30"/>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6">
                  <a:moveTo>
                    <a:pt x="12" y="1"/>
                  </a:moveTo>
                  <a:cubicBezTo>
                    <a:pt x="12" y="1"/>
                    <a:pt x="12" y="1"/>
                    <a:pt x="12" y="1"/>
                  </a:cubicBezTo>
                  <a:cubicBezTo>
                    <a:pt x="19" y="2"/>
                    <a:pt x="25" y="3"/>
                    <a:pt x="30" y="6"/>
                  </a:cubicBezTo>
                  <a:cubicBezTo>
                    <a:pt x="30" y="6"/>
                    <a:pt x="30" y="6"/>
                    <a:pt x="30" y="6"/>
                  </a:cubicBezTo>
                  <a:cubicBezTo>
                    <a:pt x="25" y="3"/>
                    <a:pt x="19" y="2"/>
                    <a:pt x="12" y="1"/>
                  </a:cubicBezTo>
                  <a:moveTo>
                    <a:pt x="0" y="0"/>
                  </a:moveTo>
                  <a:cubicBezTo>
                    <a:pt x="3" y="0"/>
                    <a:pt x="7" y="0"/>
                    <a:pt x="11" y="1"/>
                  </a:cubicBezTo>
                  <a:cubicBezTo>
                    <a:pt x="11" y="1"/>
                    <a:pt x="11" y="1"/>
                    <a:pt x="11" y="1"/>
                  </a:cubicBezTo>
                  <a:cubicBezTo>
                    <a:pt x="7" y="0"/>
                    <a:pt x="3"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8" name="ïṡľïďè">
              <a:extLst>
                <a:ext uri="{FF2B5EF4-FFF2-40B4-BE49-F238E27FC236}">
                  <a16:creationId xmlns:a16="http://schemas.microsoft.com/office/drawing/2014/main" id="{A8B5BEC9-351B-476A-89BD-4170063F7FC9}"/>
                </a:ext>
              </a:extLst>
            </p:cNvPr>
            <p:cNvSpPr/>
            <p:nvPr/>
          </p:nvSpPr>
          <p:spPr bwMode="auto">
            <a:xfrm>
              <a:off x="7644455" y="3361269"/>
              <a:ext cx="4737"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1" y="0"/>
                    <a:pt x="1" y="0"/>
                  </a:cubicBezTo>
                  <a:cubicBezTo>
                    <a:pt x="1" y="0"/>
                    <a:pt x="1" y="0"/>
                    <a:pt x="1" y="0"/>
                  </a:cubicBezTo>
                  <a:cubicBezTo>
                    <a:pt x="1" y="0"/>
                    <a:pt x="0" y="0"/>
                    <a:pt x="0" y="0"/>
                  </a:cubicBezTo>
                </a:path>
              </a:pathLst>
            </a:custGeom>
            <a:solidFill>
              <a:srgbClr val="7C7D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9" name="ï$ľïḍe">
              <a:extLst>
                <a:ext uri="{FF2B5EF4-FFF2-40B4-BE49-F238E27FC236}">
                  <a16:creationId xmlns:a16="http://schemas.microsoft.com/office/drawing/2014/main" id="{B06BFDCD-9B30-4060-9FCB-C33CD9337D0E}"/>
                </a:ext>
              </a:extLst>
            </p:cNvPr>
            <p:cNvSpPr/>
            <p:nvPr/>
          </p:nvSpPr>
          <p:spPr bwMode="auto">
            <a:xfrm>
              <a:off x="7211064" y="3687794"/>
              <a:ext cx="438128" cy="7203"/>
            </a:xfrm>
            <a:custGeom>
              <a:avLst/>
              <a:gdLst>
                <a:gd name="T0" fmla="*/ 0 w 102"/>
                <a:gd name="T1" fmla="*/ 0 h 2"/>
                <a:gd name="T2" fmla="*/ 0 w 102"/>
                <a:gd name="T3" fmla="*/ 0 h 2"/>
                <a:gd name="T4" fmla="*/ 0 w 102"/>
                <a:gd name="T5" fmla="*/ 2 h 2"/>
                <a:gd name="T6" fmla="*/ 0 w 102"/>
                <a:gd name="T7" fmla="*/ 2 h 2"/>
                <a:gd name="T8" fmla="*/ 0 w 102"/>
                <a:gd name="T9" fmla="*/ 0 h 2"/>
                <a:gd name="T10" fmla="*/ 17 w 102"/>
                <a:gd name="T11" fmla="*/ 0 h 2"/>
                <a:gd name="T12" fmla="*/ 0 w 102"/>
                <a:gd name="T13" fmla="*/ 0 h 2"/>
                <a:gd name="T14" fmla="*/ 0 w 102"/>
                <a:gd name="T15" fmla="*/ 2 h 2"/>
                <a:gd name="T16" fmla="*/ 17 w 102"/>
                <a:gd name="T17" fmla="*/ 2 h 2"/>
                <a:gd name="T18" fmla="*/ 17 w 102"/>
                <a:gd name="T19" fmla="*/ 0 h 2"/>
                <a:gd name="T20" fmla="*/ 102 w 102"/>
                <a:gd name="T21" fmla="*/ 0 h 2"/>
                <a:gd name="T22" fmla="*/ 101 w 102"/>
                <a:gd name="T23" fmla="*/ 0 h 2"/>
                <a:gd name="T24" fmla="*/ 34 w 102"/>
                <a:gd name="T25" fmla="*/ 0 h 2"/>
                <a:gd name="T26" fmla="*/ 34 w 102"/>
                <a:gd name="T27" fmla="*/ 2 h 2"/>
                <a:gd name="T28" fmla="*/ 101 w 102"/>
                <a:gd name="T29" fmla="*/ 2 h 2"/>
                <a:gd name="T30" fmla="*/ 102 w 102"/>
                <a:gd name="T31" fmla="*/ 2 h 2"/>
                <a:gd name="T32" fmla="*/ 102 w 10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2">
                  <a:moveTo>
                    <a:pt x="0" y="0"/>
                  </a:moveTo>
                  <a:cubicBezTo>
                    <a:pt x="0" y="0"/>
                    <a:pt x="0" y="0"/>
                    <a:pt x="0" y="0"/>
                  </a:cubicBezTo>
                  <a:cubicBezTo>
                    <a:pt x="0" y="1"/>
                    <a:pt x="0" y="1"/>
                    <a:pt x="0" y="2"/>
                  </a:cubicBezTo>
                  <a:cubicBezTo>
                    <a:pt x="0" y="2"/>
                    <a:pt x="0" y="2"/>
                    <a:pt x="0" y="2"/>
                  </a:cubicBezTo>
                  <a:cubicBezTo>
                    <a:pt x="0" y="1"/>
                    <a:pt x="0" y="1"/>
                    <a:pt x="0" y="0"/>
                  </a:cubicBezTo>
                  <a:moveTo>
                    <a:pt x="17" y="0"/>
                  </a:moveTo>
                  <a:cubicBezTo>
                    <a:pt x="0" y="0"/>
                    <a:pt x="0" y="0"/>
                    <a:pt x="0" y="0"/>
                  </a:cubicBezTo>
                  <a:cubicBezTo>
                    <a:pt x="0" y="1"/>
                    <a:pt x="0" y="1"/>
                    <a:pt x="0" y="2"/>
                  </a:cubicBezTo>
                  <a:cubicBezTo>
                    <a:pt x="17" y="2"/>
                    <a:pt x="17" y="2"/>
                    <a:pt x="17" y="2"/>
                  </a:cubicBezTo>
                  <a:cubicBezTo>
                    <a:pt x="17" y="1"/>
                    <a:pt x="17" y="1"/>
                    <a:pt x="17" y="0"/>
                  </a:cubicBezTo>
                  <a:moveTo>
                    <a:pt x="102" y="0"/>
                  </a:moveTo>
                  <a:cubicBezTo>
                    <a:pt x="101" y="0"/>
                    <a:pt x="101" y="0"/>
                    <a:pt x="101" y="0"/>
                  </a:cubicBezTo>
                  <a:cubicBezTo>
                    <a:pt x="34" y="0"/>
                    <a:pt x="34" y="0"/>
                    <a:pt x="34" y="0"/>
                  </a:cubicBezTo>
                  <a:cubicBezTo>
                    <a:pt x="34" y="1"/>
                    <a:pt x="34" y="1"/>
                    <a:pt x="34" y="2"/>
                  </a:cubicBezTo>
                  <a:cubicBezTo>
                    <a:pt x="101" y="2"/>
                    <a:pt x="101" y="2"/>
                    <a:pt x="101" y="2"/>
                  </a:cubicBezTo>
                  <a:cubicBezTo>
                    <a:pt x="102" y="2"/>
                    <a:pt x="102" y="2"/>
                    <a:pt x="102" y="2"/>
                  </a:cubicBezTo>
                  <a:cubicBezTo>
                    <a:pt x="102" y="0"/>
                    <a:pt x="102" y="0"/>
                    <a:pt x="102" y="0"/>
                  </a:cubicBezTo>
                </a:path>
              </a:pathLst>
            </a:custGeom>
            <a:solidFill>
              <a:srgbClr val="7C7D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0" name="ïṩľiďè">
              <a:extLst>
                <a:ext uri="{FF2B5EF4-FFF2-40B4-BE49-F238E27FC236}">
                  <a16:creationId xmlns:a16="http://schemas.microsoft.com/office/drawing/2014/main" id="{8549AEB0-0F70-49F4-A3A9-3660A395F0A7}"/>
                </a:ext>
              </a:extLst>
            </p:cNvPr>
            <p:cNvSpPr/>
            <p:nvPr/>
          </p:nvSpPr>
          <p:spPr bwMode="auto">
            <a:xfrm>
              <a:off x="7260797" y="3961500"/>
              <a:ext cx="388394" cy="9604"/>
            </a:xfrm>
            <a:custGeom>
              <a:avLst/>
              <a:gdLst>
                <a:gd name="T0" fmla="*/ 17 w 90"/>
                <a:gd name="T1" fmla="*/ 0 h 2"/>
                <a:gd name="T2" fmla="*/ 0 w 90"/>
                <a:gd name="T3" fmla="*/ 0 h 2"/>
                <a:gd name="T4" fmla="*/ 2 w 90"/>
                <a:gd name="T5" fmla="*/ 2 h 2"/>
                <a:gd name="T6" fmla="*/ 18 w 90"/>
                <a:gd name="T7" fmla="*/ 2 h 2"/>
                <a:gd name="T8" fmla="*/ 17 w 90"/>
                <a:gd name="T9" fmla="*/ 0 h 2"/>
                <a:gd name="T10" fmla="*/ 90 w 90"/>
                <a:gd name="T11" fmla="*/ 0 h 2"/>
                <a:gd name="T12" fmla="*/ 89 w 90"/>
                <a:gd name="T13" fmla="*/ 0 h 2"/>
                <a:gd name="T14" fmla="*/ 26 w 90"/>
                <a:gd name="T15" fmla="*/ 0 h 2"/>
                <a:gd name="T16" fmla="*/ 27 w 90"/>
                <a:gd name="T17" fmla="*/ 2 h 2"/>
                <a:gd name="T18" fmla="*/ 89 w 90"/>
                <a:gd name="T19" fmla="*/ 2 h 2"/>
                <a:gd name="T20" fmla="*/ 90 w 90"/>
                <a:gd name="T21" fmla="*/ 2 h 2"/>
                <a:gd name="T22" fmla="*/ 90 w 90"/>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2">
                  <a:moveTo>
                    <a:pt x="17" y="0"/>
                  </a:moveTo>
                  <a:cubicBezTo>
                    <a:pt x="0" y="0"/>
                    <a:pt x="0" y="0"/>
                    <a:pt x="0" y="0"/>
                  </a:cubicBezTo>
                  <a:cubicBezTo>
                    <a:pt x="1" y="1"/>
                    <a:pt x="1" y="1"/>
                    <a:pt x="2" y="2"/>
                  </a:cubicBezTo>
                  <a:cubicBezTo>
                    <a:pt x="18" y="2"/>
                    <a:pt x="18" y="2"/>
                    <a:pt x="18" y="2"/>
                  </a:cubicBezTo>
                  <a:cubicBezTo>
                    <a:pt x="18" y="1"/>
                    <a:pt x="17" y="1"/>
                    <a:pt x="17" y="0"/>
                  </a:cubicBezTo>
                  <a:moveTo>
                    <a:pt x="90" y="0"/>
                  </a:moveTo>
                  <a:cubicBezTo>
                    <a:pt x="89" y="0"/>
                    <a:pt x="89" y="0"/>
                    <a:pt x="89" y="0"/>
                  </a:cubicBezTo>
                  <a:cubicBezTo>
                    <a:pt x="26" y="0"/>
                    <a:pt x="26" y="0"/>
                    <a:pt x="26" y="0"/>
                  </a:cubicBezTo>
                  <a:cubicBezTo>
                    <a:pt x="26" y="1"/>
                    <a:pt x="26" y="1"/>
                    <a:pt x="27" y="2"/>
                  </a:cubicBezTo>
                  <a:cubicBezTo>
                    <a:pt x="89" y="2"/>
                    <a:pt x="89" y="2"/>
                    <a:pt x="89" y="2"/>
                  </a:cubicBezTo>
                  <a:cubicBezTo>
                    <a:pt x="90" y="2"/>
                    <a:pt x="90" y="2"/>
                    <a:pt x="90" y="2"/>
                  </a:cubicBezTo>
                  <a:cubicBezTo>
                    <a:pt x="90" y="0"/>
                    <a:pt x="90" y="0"/>
                    <a:pt x="90" y="0"/>
                  </a:cubicBezTo>
                </a:path>
              </a:pathLst>
            </a:custGeom>
            <a:solidFill>
              <a:srgbClr val="7C7D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1" name="işḷîḑê">
              <a:extLst>
                <a:ext uri="{FF2B5EF4-FFF2-40B4-BE49-F238E27FC236}">
                  <a16:creationId xmlns:a16="http://schemas.microsoft.com/office/drawing/2014/main" id="{CEBDD504-46FF-44C6-8A0C-681BB80B9495}"/>
                </a:ext>
              </a:extLst>
            </p:cNvPr>
            <p:cNvSpPr/>
            <p:nvPr/>
          </p:nvSpPr>
          <p:spPr bwMode="auto">
            <a:xfrm>
              <a:off x="7883649" y="3999915"/>
              <a:ext cx="14210" cy="14406"/>
            </a:xfrm>
            <a:custGeom>
              <a:avLst/>
              <a:gdLst>
                <a:gd name="T0" fmla="*/ 3 w 3"/>
                <a:gd name="T1" fmla="*/ 0 h 3"/>
                <a:gd name="T2" fmla="*/ 0 w 3"/>
                <a:gd name="T3" fmla="*/ 3 h 3"/>
                <a:gd name="T4" fmla="*/ 3 w 3"/>
                <a:gd name="T5" fmla="*/ 0 h 3"/>
              </a:gdLst>
              <a:ahLst/>
              <a:cxnLst>
                <a:cxn ang="0">
                  <a:pos x="T0" y="T1"/>
                </a:cxn>
                <a:cxn ang="0">
                  <a:pos x="T2" y="T3"/>
                </a:cxn>
                <a:cxn ang="0">
                  <a:pos x="T4" y="T5"/>
                </a:cxn>
              </a:cxnLst>
              <a:rect l="0" t="0" r="r" b="b"/>
              <a:pathLst>
                <a:path w="3" h="3">
                  <a:moveTo>
                    <a:pt x="3" y="0"/>
                  </a:moveTo>
                  <a:cubicBezTo>
                    <a:pt x="2" y="1"/>
                    <a:pt x="1" y="2"/>
                    <a:pt x="0" y="3"/>
                  </a:cubicBezTo>
                  <a:cubicBezTo>
                    <a:pt x="1" y="2"/>
                    <a:pt x="2" y="1"/>
                    <a:pt x="3" y="0"/>
                  </a:cubicBezTo>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2" name="iṣḻíḑe">
              <a:extLst>
                <a:ext uri="{FF2B5EF4-FFF2-40B4-BE49-F238E27FC236}">
                  <a16:creationId xmlns:a16="http://schemas.microsoft.com/office/drawing/2014/main" id="{7EB2984A-3B7F-4A2A-9114-92B67E18404F}"/>
                </a:ext>
              </a:extLst>
            </p:cNvPr>
            <p:cNvSpPr/>
            <p:nvPr/>
          </p:nvSpPr>
          <p:spPr bwMode="auto">
            <a:xfrm>
              <a:off x="7871807" y="4019122"/>
              <a:ext cx="11841" cy="12005"/>
            </a:xfrm>
            <a:custGeom>
              <a:avLst/>
              <a:gdLst>
                <a:gd name="T0" fmla="*/ 3 w 3"/>
                <a:gd name="T1" fmla="*/ 0 h 3"/>
                <a:gd name="T2" fmla="*/ 0 w 3"/>
                <a:gd name="T3" fmla="*/ 3 h 3"/>
                <a:gd name="T4" fmla="*/ 3 w 3"/>
                <a:gd name="T5" fmla="*/ 0 h 3"/>
              </a:gdLst>
              <a:ahLst/>
              <a:cxnLst>
                <a:cxn ang="0">
                  <a:pos x="T0" y="T1"/>
                </a:cxn>
                <a:cxn ang="0">
                  <a:pos x="T2" y="T3"/>
                </a:cxn>
                <a:cxn ang="0">
                  <a:pos x="T4" y="T5"/>
                </a:cxn>
              </a:cxnLst>
              <a:rect l="0" t="0" r="r" b="b"/>
              <a:pathLst>
                <a:path w="3" h="3">
                  <a:moveTo>
                    <a:pt x="3" y="0"/>
                  </a:moveTo>
                  <a:cubicBezTo>
                    <a:pt x="2" y="1"/>
                    <a:pt x="1" y="2"/>
                    <a:pt x="0" y="3"/>
                  </a:cubicBezTo>
                  <a:cubicBezTo>
                    <a:pt x="1" y="2"/>
                    <a:pt x="2" y="1"/>
                    <a:pt x="3" y="0"/>
                  </a:cubicBezTo>
                  <a:close/>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3" name="îšľïďê">
              <a:extLst>
                <a:ext uri="{FF2B5EF4-FFF2-40B4-BE49-F238E27FC236}">
                  <a16:creationId xmlns:a16="http://schemas.microsoft.com/office/drawing/2014/main" id="{D4A41EFE-2429-4440-9029-0042EF9C7E69}"/>
                </a:ext>
              </a:extLst>
            </p:cNvPr>
            <p:cNvSpPr/>
            <p:nvPr/>
          </p:nvSpPr>
          <p:spPr bwMode="auto">
            <a:xfrm>
              <a:off x="7862334" y="3464508"/>
              <a:ext cx="120781" cy="535406"/>
            </a:xfrm>
            <a:custGeom>
              <a:avLst/>
              <a:gdLst>
                <a:gd name="T0" fmla="*/ 0 w 28"/>
                <a:gd name="T1" fmla="*/ 0 h 123"/>
                <a:gd name="T2" fmla="*/ 0 w 28"/>
                <a:gd name="T3" fmla="*/ 23 h 123"/>
                <a:gd name="T4" fmla="*/ 23 w 28"/>
                <a:gd name="T5" fmla="*/ 82 h 123"/>
                <a:gd name="T6" fmla="*/ 21 w 28"/>
                <a:gd name="T7" fmla="*/ 102 h 123"/>
                <a:gd name="T8" fmla="*/ 8 w 28"/>
                <a:gd name="T9" fmla="*/ 123 h 123"/>
                <a:gd name="T10" fmla="*/ 28 w 28"/>
                <a:gd name="T11" fmla="*/ 66 h 123"/>
                <a:gd name="T12" fmla="*/ 28 w 28"/>
                <a:gd name="T13" fmla="*/ 66 h 123"/>
                <a:gd name="T14" fmla="*/ 28 w 28"/>
                <a:gd name="T15" fmla="*/ 66 h 123"/>
                <a:gd name="T16" fmla="*/ 28 w 28"/>
                <a:gd name="T17" fmla="*/ 66 h 123"/>
                <a:gd name="T18" fmla="*/ 28 w 28"/>
                <a:gd name="T19" fmla="*/ 65 h 123"/>
                <a:gd name="T20" fmla="*/ 28 w 28"/>
                <a:gd name="T21" fmla="*/ 65 h 123"/>
                <a:gd name="T22" fmla="*/ 28 w 28"/>
                <a:gd name="T23" fmla="*/ 65 h 123"/>
                <a:gd name="T24" fmla="*/ 28 w 28"/>
                <a:gd name="T25" fmla="*/ 65 h 123"/>
                <a:gd name="T26" fmla="*/ 28 w 28"/>
                <a:gd name="T27" fmla="*/ 65 h 123"/>
                <a:gd name="T28" fmla="*/ 0 w 28"/>
                <a:gd name="T2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23">
                  <a:moveTo>
                    <a:pt x="0" y="0"/>
                  </a:moveTo>
                  <a:cubicBezTo>
                    <a:pt x="0" y="23"/>
                    <a:pt x="0" y="23"/>
                    <a:pt x="0" y="23"/>
                  </a:cubicBezTo>
                  <a:cubicBezTo>
                    <a:pt x="14" y="39"/>
                    <a:pt x="22" y="60"/>
                    <a:pt x="23" y="82"/>
                  </a:cubicBezTo>
                  <a:cubicBezTo>
                    <a:pt x="23" y="89"/>
                    <a:pt x="22" y="96"/>
                    <a:pt x="21" y="102"/>
                  </a:cubicBezTo>
                  <a:cubicBezTo>
                    <a:pt x="17" y="110"/>
                    <a:pt x="13" y="117"/>
                    <a:pt x="8" y="123"/>
                  </a:cubicBezTo>
                  <a:cubicBezTo>
                    <a:pt x="21" y="107"/>
                    <a:pt x="28" y="87"/>
                    <a:pt x="28" y="66"/>
                  </a:cubicBezTo>
                  <a:cubicBezTo>
                    <a:pt x="28" y="66"/>
                    <a:pt x="28" y="66"/>
                    <a:pt x="28" y="66"/>
                  </a:cubicBezTo>
                  <a:cubicBezTo>
                    <a:pt x="28" y="66"/>
                    <a:pt x="28" y="66"/>
                    <a:pt x="28" y="66"/>
                  </a:cubicBezTo>
                  <a:cubicBezTo>
                    <a:pt x="28" y="66"/>
                    <a:pt x="28" y="66"/>
                    <a:pt x="28" y="66"/>
                  </a:cubicBezTo>
                  <a:cubicBezTo>
                    <a:pt x="28" y="66"/>
                    <a:pt x="28" y="66"/>
                    <a:pt x="28" y="65"/>
                  </a:cubicBezTo>
                  <a:cubicBezTo>
                    <a:pt x="28" y="65"/>
                    <a:pt x="28" y="65"/>
                    <a:pt x="28" y="65"/>
                  </a:cubicBezTo>
                  <a:cubicBezTo>
                    <a:pt x="28" y="65"/>
                    <a:pt x="28" y="65"/>
                    <a:pt x="28" y="65"/>
                  </a:cubicBezTo>
                  <a:cubicBezTo>
                    <a:pt x="28" y="65"/>
                    <a:pt x="28" y="65"/>
                    <a:pt x="28" y="65"/>
                  </a:cubicBezTo>
                  <a:cubicBezTo>
                    <a:pt x="28" y="65"/>
                    <a:pt x="28" y="65"/>
                    <a:pt x="28" y="65"/>
                  </a:cubicBezTo>
                  <a:cubicBezTo>
                    <a:pt x="28" y="39"/>
                    <a:pt x="17" y="16"/>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4" name="ïṧļíḋé">
              <a:extLst>
                <a:ext uri="{FF2B5EF4-FFF2-40B4-BE49-F238E27FC236}">
                  <a16:creationId xmlns:a16="http://schemas.microsoft.com/office/drawing/2014/main" id="{2CAA1401-C729-47E2-A46E-4ED5CC9C052B}"/>
                </a:ext>
              </a:extLst>
            </p:cNvPr>
            <p:cNvSpPr/>
            <p:nvPr/>
          </p:nvSpPr>
          <p:spPr bwMode="auto">
            <a:xfrm>
              <a:off x="7724975" y="3382877"/>
              <a:ext cx="137359" cy="182470"/>
            </a:xfrm>
            <a:custGeom>
              <a:avLst/>
              <a:gdLst>
                <a:gd name="T0" fmla="*/ 0 w 32"/>
                <a:gd name="T1" fmla="*/ 0 h 42"/>
                <a:gd name="T2" fmla="*/ 0 w 32"/>
                <a:gd name="T3" fmla="*/ 19 h 42"/>
                <a:gd name="T4" fmla="*/ 32 w 32"/>
                <a:gd name="T5" fmla="*/ 42 h 42"/>
                <a:gd name="T6" fmla="*/ 32 w 32"/>
                <a:gd name="T7" fmla="*/ 19 h 42"/>
                <a:gd name="T8" fmla="*/ 0 w 32"/>
                <a:gd name="T9" fmla="*/ 0 h 42"/>
              </a:gdLst>
              <a:ahLst/>
              <a:cxnLst>
                <a:cxn ang="0">
                  <a:pos x="T0" y="T1"/>
                </a:cxn>
                <a:cxn ang="0">
                  <a:pos x="T2" y="T3"/>
                </a:cxn>
                <a:cxn ang="0">
                  <a:pos x="T4" y="T5"/>
                </a:cxn>
                <a:cxn ang="0">
                  <a:pos x="T6" y="T7"/>
                </a:cxn>
                <a:cxn ang="0">
                  <a:pos x="T8" y="T9"/>
                </a:cxn>
              </a:cxnLst>
              <a:rect l="0" t="0" r="r" b="b"/>
              <a:pathLst>
                <a:path w="32" h="42">
                  <a:moveTo>
                    <a:pt x="0" y="0"/>
                  </a:moveTo>
                  <a:cubicBezTo>
                    <a:pt x="0" y="19"/>
                    <a:pt x="0" y="19"/>
                    <a:pt x="0" y="19"/>
                  </a:cubicBezTo>
                  <a:cubicBezTo>
                    <a:pt x="12" y="25"/>
                    <a:pt x="23" y="32"/>
                    <a:pt x="32" y="42"/>
                  </a:cubicBezTo>
                  <a:cubicBezTo>
                    <a:pt x="32" y="19"/>
                    <a:pt x="32" y="19"/>
                    <a:pt x="32" y="19"/>
                  </a:cubicBezTo>
                  <a:cubicBezTo>
                    <a:pt x="23" y="10"/>
                    <a:pt x="12" y="4"/>
                    <a:pt x="0" y="0"/>
                  </a:cubicBezTo>
                </a:path>
              </a:pathLst>
            </a:custGeom>
            <a:solidFill>
              <a:srgbClr val="E3E6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5" name="iṣľíḍê">
              <a:extLst>
                <a:ext uri="{FF2B5EF4-FFF2-40B4-BE49-F238E27FC236}">
                  <a16:creationId xmlns:a16="http://schemas.microsoft.com/office/drawing/2014/main" id="{3A823025-AE80-478A-85BF-E7542F39D02D}"/>
                </a:ext>
              </a:extLst>
            </p:cNvPr>
            <p:cNvSpPr/>
            <p:nvPr/>
          </p:nvSpPr>
          <p:spPr bwMode="auto">
            <a:xfrm>
              <a:off x="7211064" y="3356467"/>
              <a:ext cx="513912" cy="331328"/>
            </a:xfrm>
            <a:custGeom>
              <a:avLst/>
              <a:gdLst>
                <a:gd name="T0" fmla="*/ 101 w 120"/>
                <a:gd name="T1" fmla="*/ 15 h 76"/>
                <a:gd name="T2" fmla="*/ 40 w 120"/>
                <a:gd name="T3" fmla="*/ 15 h 76"/>
                <a:gd name="T4" fmla="*/ 25 w 120"/>
                <a:gd name="T5" fmla="*/ 27 h 76"/>
                <a:gd name="T6" fmla="*/ 25 w 120"/>
                <a:gd name="T7" fmla="*/ 28 h 76"/>
                <a:gd name="T8" fmla="*/ 24 w 120"/>
                <a:gd name="T9" fmla="*/ 28 h 76"/>
                <a:gd name="T10" fmla="*/ 24 w 120"/>
                <a:gd name="T11" fmla="*/ 28 h 76"/>
                <a:gd name="T12" fmla="*/ 24 w 120"/>
                <a:gd name="T13" fmla="*/ 28 h 76"/>
                <a:gd name="T14" fmla="*/ 24 w 120"/>
                <a:gd name="T15" fmla="*/ 28 h 76"/>
                <a:gd name="T16" fmla="*/ 24 w 120"/>
                <a:gd name="T17" fmla="*/ 28 h 76"/>
                <a:gd name="T18" fmla="*/ 24 w 120"/>
                <a:gd name="T19" fmla="*/ 28 h 76"/>
                <a:gd name="T20" fmla="*/ 24 w 120"/>
                <a:gd name="T21" fmla="*/ 28 h 76"/>
                <a:gd name="T22" fmla="*/ 24 w 120"/>
                <a:gd name="T23" fmla="*/ 28 h 76"/>
                <a:gd name="T24" fmla="*/ 24 w 120"/>
                <a:gd name="T25" fmla="*/ 28 h 76"/>
                <a:gd name="T26" fmla="*/ 24 w 120"/>
                <a:gd name="T27" fmla="*/ 29 h 76"/>
                <a:gd name="T28" fmla="*/ 23 w 120"/>
                <a:gd name="T29" fmla="*/ 29 h 76"/>
                <a:gd name="T30" fmla="*/ 23 w 120"/>
                <a:gd name="T31" fmla="*/ 29 h 76"/>
                <a:gd name="T32" fmla="*/ 0 w 120"/>
                <a:gd name="T33" fmla="*/ 76 h 76"/>
                <a:gd name="T34" fmla="*/ 0 w 120"/>
                <a:gd name="T35" fmla="*/ 76 h 76"/>
                <a:gd name="T36" fmla="*/ 1 w 120"/>
                <a:gd name="T37" fmla="*/ 72 h 76"/>
                <a:gd name="T38" fmla="*/ 19 w 120"/>
                <a:gd name="T39" fmla="*/ 45 h 76"/>
                <a:gd name="T40" fmla="*/ 83 w 120"/>
                <a:gd name="T41" fmla="*/ 18 h 76"/>
                <a:gd name="T42" fmla="*/ 84 w 120"/>
                <a:gd name="T43" fmla="*/ 18 h 76"/>
                <a:gd name="T44" fmla="*/ 101 w 120"/>
                <a:gd name="T45" fmla="*/ 19 h 76"/>
                <a:gd name="T46" fmla="*/ 101 w 120"/>
                <a:gd name="T47" fmla="*/ 15 h 76"/>
                <a:gd name="T48" fmla="*/ 102 w 120"/>
                <a:gd name="T49" fmla="*/ 1 h 76"/>
                <a:gd name="T50" fmla="*/ 102 w 120"/>
                <a:gd name="T51" fmla="*/ 20 h 76"/>
                <a:gd name="T52" fmla="*/ 120 w 120"/>
                <a:gd name="T53" fmla="*/ 25 h 76"/>
                <a:gd name="T54" fmla="*/ 120 w 120"/>
                <a:gd name="T55" fmla="*/ 6 h 76"/>
                <a:gd name="T56" fmla="*/ 102 w 120"/>
                <a:gd name="T57" fmla="*/ 1 h 76"/>
                <a:gd name="T58" fmla="*/ 89 w 120"/>
                <a:gd name="T59" fmla="*/ 0 h 76"/>
                <a:gd name="T60" fmla="*/ 89 w 120"/>
                <a:gd name="T61" fmla="*/ 0 h 76"/>
                <a:gd name="T62" fmla="*/ 88 w 120"/>
                <a:gd name="T63" fmla="*/ 0 h 76"/>
                <a:gd name="T64" fmla="*/ 43 w 120"/>
                <a:gd name="T65" fmla="*/ 13 h 76"/>
                <a:gd name="T66" fmla="*/ 101 w 120"/>
                <a:gd name="T67" fmla="*/ 13 h 76"/>
                <a:gd name="T68" fmla="*/ 101 w 120"/>
                <a:gd name="T69" fmla="*/ 1 h 76"/>
                <a:gd name="T70" fmla="*/ 90 w 120"/>
                <a:gd name="T71" fmla="*/ 0 h 76"/>
                <a:gd name="T72" fmla="*/ 89 w 120"/>
                <a:gd name="T7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76">
                  <a:moveTo>
                    <a:pt x="101" y="15"/>
                  </a:moveTo>
                  <a:cubicBezTo>
                    <a:pt x="40" y="15"/>
                    <a:pt x="40" y="15"/>
                    <a:pt x="40" y="15"/>
                  </a:cubicBezTo>
                  <a:cubicBezTo>
                    <a:pt x="35" y="18"/>
                    <a:pt x="30" y="23"/>
                    <a:pt x="25" y="27"/>
                  </a:cubicBezTo>
                  <a:cubicBezTo>
                    <a:pt x="25" y="27"/>
                    <a:pt x="25" y="28"/>
                    <a:pt x="25" y="28"/>
                  </a:cubicBezTo>
                  <a:cubicBezTo>
                    <a:pt x="24" y="28"/>
                    <a:pt x="24" y="28"/>
                    <a:pt x="24" y="28"/>
                  </a:cubicBezTo>
                  <a:cubicBezTo>
                    <a:pt x="24" y="28"/>
                    <a:pt x="24" y="28"/>
                    <a:pt x="24" y="28"/>
                  </a:cubicBezTo>
                  <a:cubicBezTo>
                    <a:pt x="24" y="28"/>
                    <a:pt x="24" y="28"/>
                    <a:pt x="24" y="28"/>
                  </a:cubicBezTo>
                  <a:cubicBezTo>
                    <a:pt x="24" y="28"/>
                    <a:pt x="24" y="28"/>
                    <a:pt x="24" y="28"/>
                  </a:cubicBezTo>
                  <a:cubicBezTo>
                    <a:pt x="24" y="28"/>
                    <a:pt x="24" y="28"/>
                    <a:pt x="24" y="28"/>
                  </a:cubicBezTo>
                  <a:cubicBezTo>
                    <a:pt x="24" y="28"/>
                    <a:pt x="24" y="28"/>
                    <a:pt x="24" y="28"/>
                  </a:cubicBezTo>
                  <a:cubicBezTo>
                    <a:pt x="24" y="28"/>
                    <a:pt x="24" y="28"/>
                    <a:pt x="24" y="28"/>
                  </a:cubicBezTo>
                  <a:cubicBezTo>
                    <a:pt x="24" y="28"/>
                    <a:pt x="24" y="28"/>
                    <a:pt x="24" y="28"/>
                  </a:cubicBezTo>
                  <a:cubicBezTo>
                    <a:pt x="24" y="28"/>
                    <a:pt x="24" y="28"/>
                    <a:pt x="24" y="28"/>
                  </a:cubicBezTo>
                  <a:cubicBezTo>
                    <a:pt x="24" y="28"/>
                    <a:pt x="24" y="29"/>
                    <a:pt x="24" y="29"/>
                  </a:cubicBezTo>
                  <a:cubicBezTo>
                    <a:pt x="24" y="29"/>
                    <a:pt x="24" y="29"/>
                    <a:pt x="23" y="29"/>
                  </a:cubicBezTo>
                  <a:cubicBezTo>
                    <a:pt x="23" y="29"/>
                    <a:pt x="23" y="29"/>
                    <a:pt x="23" y="29"/>
                  </a:cubicBezTo>
                  <a:cubicBezTo>
                    <a:pt x="11" y="42"/>
                    <a:pt x="3" y="58"/>
                    <a:pt x="0" y="76"/>
                  </a:cubicBezTo>
                  <a:cubicBezTo>
                    <a:pt x="0" y="76"/>
                    <a:pt x="0" y="76"/>
                    <a:pt x="0" y="76"/>
                  </a:cubicBezTo>
                  <a:cubicBezTo>
                    <a:pt x="0" y="75"/>
                    <a:pt x="0" y="73"/>
                    <a:pt x="1" y="72"/>
                  </a:cubicBezTo>
                  <a:cubicBezTo>
                    <a:pt x="5" y="62"/>
                    <a:pt x="11" y="53"/>
                    <a:pt x="19" y="45"/>
                  </a:cubicBezTo>
                  <a:cubicBezTo>
                    <a:pt x="36" y="28"/>
                    <a:pt x="59" y="18"/>
                    <a:pt x="83" y="18"/>
                  </a:cubicBezTo>
                  <a:cubicBezTo>
                    <a:pt x="83" y="18"/>
                    <a:pt x="83" y="18"/>
                    <a:pt x="84" y="18"/>
                  </a:cubicBezTo>
                  <a:cubicBezTo>
                    <a:pt x="90" y="18"/>
                    <a:pt x="95" y="18"/>
                    <a:pt x="101" y="19"/>
                  </a:cubicBezTo>
                  <a:cubicBezTo>
                    <a:pt x="101" y="15"/>
                    <a:pt x="101" y="15"/>
                    <a:pt x="101" y="15"/>
                  </a:cubicBezTo>
                  <a:moveTo>
                    <a:pt x="102" y="1"/>
                  </a:moveTo>
                  <a:cubicBezTo>
                    <a:pt x="102" y="20"/>
                    <a:pt x="102" y="20"/>
                    <a:pt x="102" y="20"/>
                  </a:cubicBezTo>
                  <a:cubicBezTo>
                    <a:pt x="109" y="21"/>
                    <a:pt x="115" y="23"/>
                    <a:pt x="120" y="25"/>
                  </a:cubicBezTo>
                  <a:cubicBezTo>
                    <a:pt x="120" y="6"/>
                    <a:pt x="120" y="6"/>
                    <a:pt x="120" y="6"/>
                  </a:cubicBezTo>
                  <a:cubicBezTo>
                    <a:pt x="115" y="3"/>
                    <a:pt x="109" y="2"/>
                    <a:pt x="102" y="1"/>
                  </a:cubicBezTo>
                  <a:moveTo>
                    <a:pt x="89" y="0"/>
                  </a:moveTo>
                  <a:cubicBezTo>
                    <a:pt x="89" y="0"/>
                    <a:pt x="89" y="0"/>
                    <a:pt x="89" y="0"/>
                  </a:cubicBezTo>
                  <a:cubicBezTo>
                    <a:pt x="89" y="0"/>
                    <a:pt x="89" y="0"/>
                    <a:pt x="88" y="0"/>
                  </a:cubicBezTo>
                  <a:cubicBezTo>
                    <a:pt x="72" y="0"/>
                    <a:pt x="57" y="5"/>
                    <a:pt x="43" y="13"/>
                  </a:cubicBezTo>
                  <a:cubicBezTo>
                    <a:pt x="101" y="13"/>
                    <a:pt x="101" y="13"/>
                    <a:pt x="101" y="13"/>
                  </a:cubicBezTo>
                  <a:cubicBezTo>
                    <a:pt x="101" y="1"/>
                    <a:pt x="101" y="1"/>
                    <a:pt x="101" y="1"/>
                  </a:cubicBezTo>
                  <a:cubicBezTo>
                    <a:pt x="97" y="0"/>
                    <a:pt x="93" y="0"/>
                    <a:pt x="90" y="0"/>
                  </a:cubicBezTo>
                  <a:cubicBezTo>
                    <a:pt x="90" y="0"/>
                    <a:pt x="89" y="0"/>
                    <a:pt x="8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6" name="i$ļïḍé">
              <a:extLst>
                <a:ext uri="{FF2B5EF4-FFF2-40B4-BE49-F238E27FC236}">
                  <a16:creationId xmlns:a16="http://schemas.microsoft.com/office/drawing/2014/main" id="{2C696098-7998-42D1-BF89-1A694948CBFC}"/>
                </a:ext>
              </a:extLst>
            </p:cNvPr>
            <p:cNvSpPr/>
            <p:nvPr/>
          </p:nvSpPr>
          <p:spPr bwMode="auto">
            <a:xfrm>
              <a:off x="7644455" y="3361269"/>
              <a:ext cx="4737" cy="81631"/>
            </a:xfrm>
            <a:custGeom>
              <a:avLst/>
              <a:gdLst>
                <a:gd name="T0" fmla="*/ 0 w 1"/>
                <a:gd name="T1" fmla="*/ 0 h 19"/>
                <a:gd name="T2" fmla="*/ 0 w 1"/>
                <a:gd name="T3" fmla="*/ 12 h 19"/>
                <a:gd name="T4" fmla="*/ 1 w 1"/>
                <a:gd name="T5" fmla="*/ 12 h 19"/>
                <a:gd name="T6" fmla="*/ 1 w 1"/>
                <a:gd name="T7" fmla="*/ 14 h 19"/>
                <a:gd name="T8" fmla="*/ 0 w 1"/>
                <a:gd name="T9" fmla="*/ 14 h 19"/>
                <a:gd name="T10" fmla="*/ 0 w 1"/>
                <a:gd name="T11" fmla="*/ 18 h 19"/>
                <a:gd name="T12" fmla="*/ 1 w 1"/>
                <a:gd name="T13" fmla="*/ 19 h 19"/>
                <a:gd name="T14" fmla="*/ 1 w 1"/>
                <a:gd name="T15" fmla="*/ 0 h 19"/>
                <a:gd name="T16" fmla="*/ 0 w 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9">
                  <a:moveTo>
                    <a:pt x="0" y="0"/>
                  </a:moveTo>
                  <a:cubicBezTo>
                    <a:pt x="0" y="12"/>
                    <a:pt x="0" y="12"/>
                    <a:pt x="0" y="12"/>
                  </a:cubicBezTo>
                  <a:cubicBezTo>
                    <a:pt x="1" y="12"/>
                    <a:pt x="1" y="12"/>
                    <a:pt x="1" y="12"/>
                  </a:cubicBezTo>
                  <a:cubicBezTo>
                    <a:pt x="1" y="14"/>
                    <a:pt x="1" y="14"/>
                    <a:pt x="1" y="14"/>
                  </a:cubicBezTo>
                  <a:cubicBezTo>
                    <a:pt x="0" y="14"/>
                    <a:pt x="0" y="14"/>
                    <a:pt x="0" y="14"/>
                  </a:cubicBezTo>
                  <a:cubicBezTo>
                    <a:pt x="0" y="18"/>
                    <a:pt x="0" y="18"/>
                    <a:pt x="0" y="18"/>
                  </a:cubicBezTo>
                  <a:cubicBezTo>
                    <a:pt x="0" y="18"/>
                    <a:pt x="1" y="18"/>
                    <a:pt x="1" y="19"/>
                  </a:cubicBezTo>
                  <a:cubicBezTo>
                    <a:pt x="1" y="0"/>
                    <a:pt x="1" y="0"/>
                    <a:pt x="1" y="0"/>
                  </a:cubicBezTo>
                  <a:cubicBezTo>
                    <a:pt x="1" y="0"/>
                    <a:pt x="0" y="0"/>
                    <a:pt x="0" y="0"/>
                  </a:cubicBezTo>
                </a:path>
              </a:pathLst>
            </a:custGeom>
            <a:solidFill>
              <a:srgbClr val="E7E8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7" name="íṡḷíḑè">
              <a:extLst>
                <a:ext uri="{FF2B5EF4-FFF2-40B4-BE49-F238E27FC236}">
                  <a16:creationId xmlns:a16="http://schemas.microsoft.com/office/drawing/2014/main" id="{611F8AE7-75ED-465A-9E4C-E3643BD1ED29}"/>
                </a:ext>
              </a:extLst>
            </p:cNvPr>
            <p:cNvSpPr/>
            <p:nvPr/>
          </p:nvSpPr>
          <p:spPr bwMode="auto">
            <a:xfrm>
              <a:off x="7206327" y="3694997"/>
              <a:ext cx="4737" cy="26410"/>
            </a:xfrm>
            <a:custGeom>
              <a:avLst/>
              <a:gdLst>
                <a:gd name="T0" fmla="*/ 1 w 1"/>
                <a:gd name="T1" fmla="*/ 0 h 6"/>
                <a:gd name="T2" fmla="*/ 1 w 1"/>
                <a:gd name="T3" fmla="*/ 0 h 6"/>
                <a:gd name="T4" fmla="*/ 0 w 1"/>
                <a:gd name="T5" fmla="*/ 6 h 6"/>
                <a:gd name="T6" fmla="*/ 1 w 1"/>
                <a:gd name="T7" fmla="*/ 0 h 6"/>
              </a:gdLst>
              <a:ahLst/>
              <a:cxnLst>
                <a:cxn ang="0">
                  <a:pos x="T0" y="T1"/>
                </a:cxn>
                <a:cxn ang="0">
                  <a:pos x="T2" y="T3"/>
                </a:cxn>
                <a:cxn ang="0">
                  <a:pos x="T4" y="T5"/>
                </a:cxn>
                <a:cxn ang="0">
                  <a:pos x="T6" y="T7"/>
                </a:cxn>
              </a:cxnLst>
              <a:rect l="0" t="0" r="r" b="b"/>
              <a:pathLst>
                <a:path w="1" h="6">
                  <a:moveTo>
                    <a:pt x="1" y="0"/>
                  </a:moveTo>
                  <a:cubicBezTo>
                    <a:pt x="1" y="0"/>
                    <a:pt x="1" y="0"/>
                    <a:pt x="1" y="0"/>
                  </a:cubicBezTo>
                  <a:cubicBezTo>
                    <a:pt x="0" y="2"/>
                    <a:pt x="0" y="4"/>
                    <a:pt x="0" y="6"/>
                  </a:cubicBezTo>
                  <a:cubicBezTo>
                    <a:pt x="0" y="4"/>
                    <a:pt x="0" y="2"/>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8" name="íṡļiḋé">
              <a:extLst>
                <a:ext uri="{FF2B5EF4-FFF2-40B4-BE49-F238E27FC236}">
                  <a16:creationId xmlns:a16="http://schemas.microsoft.com/office/drawing/2014/main" id="{F03EBB0C-842A-4927-B534-5CBB461E1AE5}"/>
                </a:ext>
              </a:extLst>
            </p:cNvPr>
            <p:cNvSpPr/>
            <p:nvPr/>
          </p:nvSpPr>
          <p:spPr bwMode="auto">
            <a:xfrm>
              <a:off x="7381578" y="3411688"/>
              <a:ext cx="267613" cy="9604"/>
            </a:xfrm>
            <a:custGeom>
              <a:avLst/>
              <a:gdLst>
                <a:gd name="T0" fmla="*/ 62 w 62"/>
                <a:gd name="T1" fmla="*/ 0 h 2"/>
                <a:gd name="T2" fmla="*/ 61 w 62"/>
                <a:gd name="T3" fmla="*/ 0 h 2"/>
                <a:gd name="T4" fmla="*/ 3 w 62"/>
                <a:gd name="T5" fmla="*/ 0 h 2"/>
                <a:gd name="T6" fmla="*/ 0 w 62"/>
                <a:gd name="T7" fmla="*/ 2 h 2"/>
                <a:gd name="T8" fmla="*/ 61 w 62"/>
                <a:gd name="T9" fmla="*/ 2 h 2"/>
                <a:gd name="T10" fmla="*/ 62 w 62"/>
                <a:gd name="T11" fmla="*/ 2 h 2"/>
                <a:gd name="T12" fmla="*/ 62 w 6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62" h="2">
                  <a:moveTo>
                    <a:pt x="62" y="0"/>
                  </a:moveTo>
                  <a:cubicBezTo>
                    <a:pt x="61" y="0"/>
                    <a:pt x="61" y="0"/>
                    <a:pt x="61" y="0"/>
                  </a:cubicBezTo>
                  <a:cubicBezTo>
                    <a:pt x="3" y="0"/>
                    <a:pt x="3" y="0"/>
                    <a:pt x="3" y="0"/>
                  </a:cubicBezTo>
                  <a:cubicBezTo>
                    <a:pt x="2" y="1"/>
                    <a:pt x="1" y="1"/>
                    <a:pt x="0" y="2"/>
                  </a:cubicBezTo>
                  <a:cubicBezTo>
                    <a:pt x="61" y="2"/>
                    <a:pt x="61" y="2"/>
                    <a:pt x="61" y="2"/>
                  </a:cubicBezTo>
                  <a:cubicBezTo>
                    <a:pt x="62" y="2"/>
                    <a:pt x="62" y="2"/>
                    <a:pt x="62" y="2"/>
                  </a:cubicBezTo>
                  <a:cubicBezTo>
                    <a:pt x="62" y="0"/>
                    <a:pt x="62" y="0"/>
                    <a:pt x="62" y="0"/>
                  </a:cubicBezTo>
                </a:path>
              </a:pathLst>
            </a:custGeom>
            <a:solidFill>
              <a:srgbClr val="E7E8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9" name="îşļîḋe">
              <a:extLst>
                <a:ext uri="{FF2B5EF4-FFF2-40B4-BE49-F238E27FC236}">
                  <a16:creationId xmlns:a16="http://schemas.microsoft.com/office/drawing/2014/main" id="{9F9E2DBA-9FFA-49F4-9363-CD40E2B79358}"/>
                </a:ext>
              </a:extLst>
            </p:cNvPr>
            <p:cNvSpPr/>
            <p:nvPr/>
          </p:nvSpPr>
          <p:spPr bwMode="auto">
            <a:xfrm>
              <a:off x="7211064" y="3687794"/>
              <a:ext cx="0" cy="7203"/>
            </a:xfrm>
            <a:custGeom>
              <a:avLst/>
              <a:gdLst>
                <a:gd name="T0" fmla="*/ 0 h 2"/>
                <a:gd name="T1" fmla="*/ 0 h 2"/>
                <a:gd name="T2" fmla="*/ 2 h 2"/>
                <a:gd name="T3" fmla="*/ 2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0"/>
                    <a:pt x="0" y="0"/>
                  </a:cubicBezTo>
                  <a:cubicBezTo>
                    <a:pt x="0" y="1"/>
                    <a:pt x="0" y="1"/>
                    <a:pt x="0" y="2"/>
                  </a:cubicBezTo>
                  <a:cubicBezTo>
                    <a:pt x="0" y="2"/>
                    <a:pt x="0" y="2"/>
                    <a:pt x="0" y="2"/>
                  </a:cubicBezTo>
                  <a:cubicBezTo>
                    <a:pt x="0" y="1"/>
                    <a:pt x="0" y="1"/>
                    <a:pt x="0" y="0"/>
                  </a:cubicBezTo>
                </a:path>
              </a:pathLst>
            </a:custGeom>
            <a:solidFill>
              <a:srgbClr val="E7E8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0" name="ïşḷïḍe">
              <a:extLst>
                <a:ext uri="{FF2B5EF4-FFF2-40B4-BE49-F238E27FC236}">
                  <a16:creationId xmlns:a16="http://schemas.microsoft.com/office/drawing/2014/main" id="{AD4163AA-18BF-4CD4-85B4-27731AC339BC}"/>
                </a:ext>
              </a:extLst>
            </p:cNvPr>
            <p:cNvSpPr/>
            <p:nvPr/>
          </p:nvSpPr>
          <p:spPr bwMode="auto">
            <a:xfrm>
              <a:off x="7206327" y="3721407"/>
              <a:ext cx="0" cy="14406"/>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1" name="îṧliḍè">
              <a:extLst>
                <a:ext uri="{FF2B5EF4-FFF2-40B4-BE49-F238E27FC236}">
                  <a16:creationId xmlns:a16="http://schemas.microsoft.com/office/drawing/2014/main" id="{916F065A-177D-4CFD-802D-0E9A66DB57DC}"/>
                </a:ext>
              </a:extLst>
            </p:cNvPr>
            <p:cNvSpPr/>
            <p:nvPr/>
          </p:nvSpPr>
          <p:spPr bwMode="auto">
            <a:xfrm>
              <a:off x="7206327" y="3735813"/>
              <a:ext cx="0" cy="720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2" name="îṣľïḑè">
              <a:extLst>
                <a:ext uri="{FF2B5EF4-FFF2-40B4-BE49-F238E27FC236}">
                  <a16:creationId xmlns:a16="http://schemas.microsoft.com/office/drawing/2014/main" id="{7169709A-7B68-4B56-BE7E-6CAC1B94C836}"/>
                </a:ext>
              </a:extLst>
            </p:cNvPr>
            <p:cNvSpPr/>
            <p:nvPr/>
          </p:nvSpPr>
          <p:spPr bwMode="auto">
            <a:xfrm>
              <a:off x="7206327" y="3743016"/>
              <a:ext cx="0" cy="14406"/>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3" name="iṡlíḓê">
              <a:extLst>
                <a:ext uri="{FF2B5EF4-FFF2-40B4-BE49-F238E27FC236}">
                  <a16:creationId xmlns:a16="http://schemas.microsoft.com/office/drawing/2014/main" id="{627DCC73-65AA-4B5B-B9F0-FE626998EA74}"/>
                </a:ext>
              </a:extLst>
            </p:cNvPr>
            <p:cNvSpPr/>
            <p:nvPr/>
          </p:nvSpPr>
          <p:spPr bwMode="auto">
            <a:xfrm>
              <a:off x="7871807" y="4026325"/>
              <a:ext cx="236826" cy="235291"/>
            </a:xfrm>
            <a:custGeom>
              <a:avLst/>
              <a:gdLst>
                <a:gd name="T0" fmla="*/ 49 w 55"/>
                <a:gd name="T1" fmla="*/ 48 h 54"/>
                <a:gd name="T2" fmla="*/ 49 w 55"/>
                <a:gd name="T3" fmla="*/ 26 h 54"/>
                <a:gd name="T4" fmla="*/ 29 w 55"/>
                <a:gd name="T5" fmla="*/ 6 h 54"/>
                <a:gd name="T6" fmla="*/ 7 w 55"/>
                <a:gd name="T7" fmla="*/ 7 h 54"/>
                <a:gd name="T8" fmla="*/ 7 w 55"/>
                <a:gd name="T9" fmla="*/ 7 h 54"/>
                <a:gd name="T10" fmla="*/ 7 w 55"/>
                <a:gd name="T11" fmla="*/ 29 h 54"/>
                <a:gd name="T12" fmla="*/ 27 w 55"/>
                <a:gd name="T13" fmla="*/ 48 h 54"/>
                <a:gd name="T14" fmla="*/ 49 w 55"/>
                <a:gd name="T15" fmla="*/ 48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4">
                  <a:moveTo>
                    <a:pt x="49" y="48"/>
                  </a:moveTo>
                  <a:cubicBezTo>
                    <a:pt x="55" y="41"/>
                    <a:pt x="55" y="32"/>
                    <a:pt x="49" y="26"/>
                  </a:cubicBezTo>
                  <a:cubicBezTo>
                    <a:pt x="29" y="6"/>
                    <a:pt x="29" y="6"/>
                    <a:pt x="29" y="6"/>
                  </a:cubicBezTo>
                  <a:cubicBezTo>
                    <a:pt x="22" y="0"/>
                    <a:pt x="13" y="0"/>
                    <a:pt x="7" y="7"/>
                  </a:cubicBezTo>
                  <a:cubicBezTo>
                    <a:pt x="7" y="7"/>
                    <a:pt x="7" y="7"/>
                    <a:pt x="7" y="7"/>
                  </a:cubicBezTo>
                  <a:cubicBezTo>
                    <a:pt x="0" y="13"/>
                    <a:pt x="1" y="23"/>
                    <a:pt x="7" y="29"/>
                  </a:cubicBezTo>
                  <a:cubicBezTo>
                    <a:pt x="27" y="48"/>
                    <a:pt x="27" y="48"/>
                    <a:pt x="27" y="48"/>
                  </a:cubicBezTo>
                  <a:cubicBezTo>
                    <a:pt x="33" y="54"/>
                    <a:pt x="43" y="54"/>
                    <a:pt x="49" y="48"/>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4" name="işľîḓé">
              <a:extLst>
                <a:ext uri="{FF2B5EF4-FFF2-40B4-BE49-F238E27FC236}">
                  <a16:creationId xmlns:a16="http://schemas.microsoft.com/office/drawing/2014/main" id="{71CAB998-0DEE-4EC0-96A9-82DD607A39A6}"/>
                </a:ext>
              </a:extLst>
            </p:cNvPr>
            <p:cNvSpPr/>
            <p:nvPr/>
          </p:nvSpPr>
          <p:spPr bwMode="auto">
            <a:xfrm>
              <a:off x="7068968" y="3217213"/>
              <a:ext cx="1051506" cy="1066011"/>
            </a:xfrm>
            <a:custGeom>
              <a:avLst/>
              <a:gdLst>
                <a:gd name="T0" fmla="*/ 35 w 245"/>
                <a:gd name="T1" fmla="*/ 38 h 245"/>
                <a:gd name="T2" fmla="*/ 0 w 245"/>
                <a:gd name="T3" fmla="*/ 124 h 245"/>
                <a:gd name="T4" fmla="*/ 37 w 245"/>
                <a:gd name="T5" fmla="*/ 210 h 245"/>
                <a:gd name="T6" fmla="*/ 124 w 245"/>
                <a:gd name="T7" fmla="*/ 245 h 245"/>
                <a:gd name="T8" fmla="*/ 209 w 245"/>
                <a:gd name="T9" fmla="*/ 208 h 245"/>
                <a:gd name="T10" fmla="*/ 209 w 245"/>
                <a:gd name="T11" fmla="*/ 208 h 245"/>
                <a:gd name="T12" fmla="*/ 244 w 245"/>
                <a:gd name="T13" fmla="*/ 122 h 245"/>
                <a:gd name="T14" fmla="*/ 121 w 245"/>
                <a:gd name="T15" fmla="*/ 1 h 245"/>
                <a:gd name="T16" fmla="*/ 35 w 245"/>
                <a:gd name="T17" fmla="*/ 38 h 245"/>
                <a:gd name="T18" fmla="*/ 213 w 245"/>
                <a:gd name="T19" fmla="*/ 122 h 245"/>
                <a:gd name="T20" fmla="*/ 187 w 245"/>
                <a:gd name="T21" fmla="*/ 187 h 245"/>
                <a:gd name="T22" fmla="*/ 123 w 245"/>
                <a:gd name="T23" fmla="*/ 214 h 245"/>
                <a:gd name="T24" fmla="*/ 59 w 245"/>
                <a:gd name="T25" fmla="*/ 188 h 245"/>
                <a:gd name="T26" fmla="*/ 32 w 245"/>
                <a:gd name="T27" fmla="*/ 124 h 245"/>
                <a:gd name="T28" fmla="*/ 58 w 245"/>
                <a:gd name="T29" fmla="*/ 59 h 245"/>
                <a:gd name="T30" fmla="*/ 121 w 245"/>
                <a:gd name="T31" fmla="*/ 32 h 245"/>
                <a:gd name="T32" fmla="*/ 213 w 245"/>
                <a:gd name="T33" fmla="*/ 1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5" h="245">
                  <a:moveTo>
                    <a:pt x="35" y="38"/>
                  </a:moveTo>
                  <a:cubicBezTo>
                    <a:pt x="13" y="61"/>
                    <a:pt x="0" y="92"/>
                    <a:pt x="0" y="124"/>
                  </a:cubicBezTo>
                  <a:cubicBezTo>
                    <a:pt x="1" y="157"/>
                    <a:pt x="14" y="187"/>
                    <a:pt x="37" y="210"/>
                  </a:cubicBezTo>
                  <a:cubicBezTo>
                    <a:pt x="60" y="233"/>
                    <a:pt x="91" y="245"/>
                    <a:pt x="124" y="245"/>
                  </a:cubicBezTo>
                  <a:cubicBezTo>
                    <a:pt x="156" y="245"/>
                    <a:pt x="187" y="232"/>
                    <a:pt x="209" y="208"/>
                  </a:cubicBezTo>
                  <a:cubicBezTo>
                    <a:pt x="209" y="208"/>
                    <a:pt x="209" y="208"/>
                    <a:pt x="209" y="208"/>
                  </a:cubicBezTo>
                  <a:cubicBezTo>
                    <a:pt x="232" y="185"/>
                    <a:pt x="245" y="154"/>
                    <a:pt x="244" y="122"/>
                  </a:cubicBezTo>
                  <a:cubicBezTo>
                    <a:pt x="244" y="54"/>
                    <a:pt x="188" y="0"/>
                    <a:pt x="121" y="1"/>
                  </a:cubicBezTo>
                  <a:cubicBezTo>
                    <a:pt x="89" y="1"/>
                    <a:pt x="58" y="14"/>
                    <a:pt x="35" y="38"/>
                  </a:cubicBezTo>
                  <a:moveTo>
                    <a:pt x="213" y="122"/>
                  </a:moveTo>
                  <a:cubicBezTo>
                    <a:pt x="213" y="146"/>
                    <a:pt x="204" y="169"/>
                    <a:pt x="187" y="187"/>
                  </a:cubicBezTo>
                  <a:cubicBezTo>
                    <a:pt x="170" y="204"/>
                    <a:pt x="148" y="213"/>
                    <a:pt x="123" y="214"/>
                  </a:cubicBezTo>
                  <a:cubicBezTo>
                    <a:pt x="99" y="214"/>
                    <a:pt x="76" y="205"/>
                    <a:pt x="59" y="188"/>
                  </a:cubicBezTo>
                  <a:cubicBezTo>
                    <a:pt x="42" y="171"/>
                    <a:pt x="32" y="148"/>
                    <a:pt x="32" y="124"/>
                  </a:cubicBezTo>
                  <a:cubicBezTo>
                    <a:pt x="31" y="100"/>
                    <a:pt x="41" y="77"/>
                    <a:pt x="58" y="59"/>
                  </a:cubicBezTo>
                  <a:cubicBezTo>
                    <a:pt x="75" y="42"/>
                    <a:pt x="97" y="32"/>
                    <a:pt x="121" y="32"/>
                  </a:cubicBezTo>
                  <a:cubicBezTo>
                    <a:pt x="171" y="32"/>
                    <a:pt x="213" y="72"/>
                    <a:pt x="213" y="122"/>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5" name="iṡḻídé">
              <a:extLst>
                <a:ext uri="{FF2B5EF4-FFF2-40B4-BE49-F238E27FC236}">
                  <a16:creationId xmlns:a16="http://schemas.microsoft.com/office/drawing/2014/main" id="{8E691FAA-9152-41D0-BBA7-084E4255D1A5}"/>
                </a:ext>
              </a:extLst>
            </p:cNvPr>
            <p:cNvSpPr/>
            <p:nvPr/>
          </p:nvSpPr>
          <p:spPr bwMode="auto">
            <a:xfrm>
              <a:off x="7158962" y="3308448"/>
              <a:ext cx="871519" cy="883540"/>
            </a:xfrm>
            <a:custGeom>
              <a:avLst/>
              <a:gdLst>
                <a:gd name="T0" fmla="*/ 100 w 203"/>
                <a:gd name="T1" fmla="*/ 1 h 203"/>
                <a:gd name="T2" fmla="*/ 29 w 203"/>
                <a:gd name="T3" fmla="*/ 31 h 203"/>
                <a:gd name="T4" fmla="*/ 0 w 203"/>
                <a:gd name="T5" fmla="*/ 103 h 203"/>
                <a:gd name="T6" fmla="*/ 31 w 203"/>
                <a:gd name="T7" fmla="*/ 174 h 203"/>
                <a:gd name="T8" fmla="*/ 103 w 203"/>
                <a:gd name="T9" fmla="*/ 203 h 203"/>
                <a:gd name="T10" fmla="*/ 173 w 203"/>
                <a:gd name="T11" fmla="*/ 173 h 203"/>
                <a:gd name="T12" fmla="*/ 173 w 203"/>
                <a:gd name="T13" fmla="*/ 173 h 203"/>
                <a:gd name="T14" fmla="*/ 202 w 203"/>
                <a:gd name="T15" fmla="*/ 101 h 203"/>
                <a:gd name="T16" fmla="*/ 100 w 203"/>
                <a:gd name="T17" fmla="*/ 1 h 203"/>
                <a:gd name="T18" fmla="*/ 166 w 203"/>
                <a:gd name="T19" fmla="*/ 166 h 203"/>
                <a:gd name="T20" fmla="*/ 102 w 203"/>
                <a:gd name="T21" fmla="*/ 193 h 203"/>
                <a:gd name="T22" fmla="*/ 38 w 203"/>
                <a:gd name="T23" fmla="*/ 167 h 203"/>
                <a:gd name="T24" fmla="*/ 11 w 203"/>
                <a:gd name="T25" fmla="*/ 103 h 203"/>
                <a:gd name="T26" fmla="*/ 37 w 203"/>
                <a:gd name="T27" fmla="*/ 38 h 203"/>
                <a:gd name="T28" fmla="*/ 100 w 203"/>
                <a:gd name="T29" fmla="*/ 11 h 203"/>
                <a:gd name="T30" fmla="*/ 192 w 203"/>
                <a:gd name="T31" fmla="*/ 101 h 203"/>
                <a:gd name="T32" fmla="*/ 166 w 203"/>
                <a:gd name="T33" fmla="*/ 16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203">
                  <a:moveTo>
                    <a:pt x="100" y="1"/>
                  </a:moveTo>
                  <a:cubicBezTo>
                    <a:pt x="73" y="1"/>
                    <a:pt x="48" y="12"/>
                    <a:pt x="29" y="31"/>
                  </a:cubicBezTo>
                  <a:cubicBezTo>
                    <a:pt x="10" y="51"/>
                    <a:pt x="0" y="76"/>
                    <a:pt x="0" y="103"/>
                  </a:cubicBezTo>
                  <a:cubicBezTo>
                    <a:pt x="1" y="130"/>
                    <a:pt x="12" y="155"/>
                    <a:pt x="31" y="174"/>
                  </a:cubicBezTo>
                  <a:cubicBezTo>
                    <a:pt x="50" y="193"/>
                    <a:pt x="76" y="203"/>
                    <a:pt x="103" y="203"/>
                  </a:cubicBezTo>
                  <a:cubicBezTo>
                    <a:pt x="129" y="203"/>
                    <a:pt x="155" y="192"/>
                    <a:pt x="173" y="173"/>
                  </a:cubicBezTo>
                  <a:cubicBezTo>
                    <a:pt x="173" y="173"/>
                    <a:pt x="173" y="173"/>
                    <a:pt x="173" y="173"/>
                  </a:cubicBezTo>
                  <a:cubicBezTo>
                    <a:pt x="192" y="153"/>
                    <a:pt x="203" y="128"/>
                    <a:pt x="202" y="101"/>
                  </a:cubicBezTo>
                  <a:cubicBezTo>
                    <a:pt x="202" y="45"/>
                    <a:pt x="156" y="0"/>
                    <a:pt x="100" y="1"/>
                  </a:cubicBezTo>
                  <a:moveTo>
                    <a:pt x="166" y="166"/>
                  </a:moveTo>
                  <a:cubicBezTo>
                    <a:pt x="149" y="183"/>
                    <a:pt x="127" y="192"/>
                    <a:pt x="102" y="193"/>
                  </a:cubicBezTo>
                  <a:cubicBezTo>
                    <a:pt x="78" y="193"/>
                    <a:pt x="55" y="184"/>
                    <a:pt x="38" y="167"/>
                  </a:cubicBezTo>
                  <a:cubicBezTo>
                    <a:pt x="21" y="150"/>
                    <a:pt x="11" y="127"/>
                    <a:pt x="11" y="103"/>
                  </a:cubicBezTo>
                  <a:cubicBezTo>
                    <a:pt x="10" y="79"/>
                    <a:pt x="20" y="56"/>
                    <a:pt x="37" y="38"/>
                  </a:cubicBezTo>
                  <a:cubicBezTo>
                    <a:pt x="54" y="21"/>
                    <a:pt x="76" y="11"/>
                    <a:pt x="100" y="11"/>
                  </a:cubicBezTo>
                  <a:cubicBezTo>
                    <a:pt x="150" y="11"/>
                    <a:pt x="192" y="51"/>
                    <a:pt x="192" y="101"/>
                  </a:cubicBezTo>
                  <a:cubicBezTo>
                    <a:pt x="192" y="125"/>
                    <a:pt x="183" y="148"/>
                    <a:pt x="166" y="166"/>
                  </a:cubicBezTo>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6" name="ïśḻîďê">
              <a:extLst>
                <a:ext uri="{FF2B5EF4-FFF2-40B4-BE49-F238E27FC236}">
                  <a16:creationId xmlns:a16="http://schemas.microsoft.com/office/drawing/2014/main" id="{05592554-61DC-44A3-83CD-550014CD2A5B}"/>
                </a:ext>
              </a:extLst>
            </p:cNvPr>
            <p:cNvSpPr/>
            <p:nvPr/>
          </p:nvSpPr>
          <p:spPr bwMode="auto">
            <a:xfrm>
              <a:off x="7935750" y="4088749"/>
              <a:ext cx="790998" cy="792305"/>
            </a:xfrm>
            <a:custGeom>
              <a:avLst/>
              <a:gdLst>
                <a:gd name="T0" fmla="*/ 80 w 334"/>
                <a:gd name="T1" fmla="*/ 0 h 330"/>
                <a:gd name="T2" fmla="*/ 0 w 334"/>
                <a:gd name="T3" fmla="*/ 79 h 330"/>
                <a:gd name="T4" fmla="*/ 254 w 334"/>
                <a:gd name="T5" fmla="*/ 330 h 330"/>
                <a:gd name="T6" fmla="*/ 334 w 334"/>
                <a:gd name="T7" fmla="*/ 248 h 330"/>
                <a:gd name="T8" fmla="*/ 80 w 334"/>
                <a:gd name="T9" fmla="*/ 0 h 330"/>
              </a:gdLst>
              <a:ahLst/>
              <a:cxnLst>
                <a:cxn ang="0">
                  <a:pos x="T0" y="T1"/>
                </a:cxn>
                <a:cxn ang="0">
                  <a:pos x="T2" y="T3"/>
                </a:cxn>
                <a:cxn ang="0">
                  <a:pos x="T4" y="T5"/>
                </a:cxn>
                <a:cxn ang="0">
                  <a:pos x="T6" y="T7"/>
                </a:cxn>
                <a:cxn ang="0">
                  <a:pos x="T8" y="T9"/>
                </a:cxn>
              </a:cxnLst>
              <a:rect l="0" t="0" r="r" b="b"/>
              <a:pathLst>
                <a:path w="334" h="330">
                  <a:moveTo>
                    <a:pt x="80" y="0"/>
                  </a:moveTo>
                  <a:lnTo>
                    <a:pt x="0" y="79"/>
                  </a:lnTo>
                  <a:lnTo>
                    <a:pt x="254" y="330"/>
                  </a:lnTo>
                  <a:lnTo>
                    <a:pt x="334" y="248"/>
                  </a:lnTo>
                  <a:lnTo>
                    <a:pt x="80" y="0"/>
                  </a:lnTo>
                  <a:close/>
                </a:path>
              </a:pathLst>
            </a:custGeom>
            <a:solidFill>
              <a:srgbClr val="DF29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7" name="iṡ1íḑé">
              <a:extLst>
                <a:ext uri="{FF2B5EF4-FFF2-40B4-BE49-F238E27FC236}">
                  <a16:creationId xmlns:a16="http://schemas.microsoft.com/office/drawing/2014/main" id="{37D224D6-E17C-4228-BF5E-3E145A033EEB}"/>
                </a:ext>
              </a:extLst>
            </p:cNvPr>
            <p:cNvSpPr/>
            <p:nvPr/>
          </p:nvSpPr>
          <p:spPr bwMode="auto">
            <a:xfrm>
              <a:off x="7935750" y="4088749"/>
              <a:ext cx="790998" cy="792305"/>
            </a:xfrm>
            <a:custGeom>
              <a:avLst/>
              <a:gdLst>
                <a:gd name="T0" fmla="*/ 80 w 334"/>
                <a:gd name="T1" fmla="*/ 0 h 330"/>
                <a:gd name="T2" fmla="*/ 0 w 334"/>
                <a:gd name="T3" fmla="*/ 79 h 330"/>
                <a:gd name="T4" fmla="*/ 254 w 334"/>
                <a:gd name="T5" fmla="*/ 330 h 330"/>
                <a:gd name="T6" fmla="*/ 334 w 334"/>
                <a:gd name="T7" fmla="*/ 248 h 330"/>
                <a:gd name="T8" fmla="*/ 80 w 334"/>
                <a:gd name="T9" fmla="*/ 0 h 330"/>
              </a:gdLst>
              <a:ahLst/>
              <a:cxnLst>
                <a:cxn ang="0">
                  <a:pos x="T0" y="T1"/>
                </a:cxn>
                <a:cxn ang="0">
                  <a:pos x="T2" y="T3"/>
                </a:cxn>
                <a:cxn ang="0">
                  <a:pos x="T4" y="T5"/>
                </a:cxn>
                <a:cxn ang="0">
                  <a:pos x="T6" y="T7"/>
                </a:cxn>
                <a:cxn ang="0">
                  <a:pos x="T8" y="T9"/>
                </a:cxn>
              </a:cxnLst>
              <a:rect l="0" t="0" r="r" b="b"/>
              <a:pathLst>
                <a:path w="334" h="330">
                  <a:moveTo>
                    <a:pt x="80" y="0"/>
                  </a:moveTo>
                  <a:lnTo>
                    <a:pt x="0" y="79"/>
                  </a:lnTo>
                  <a:lnTo>
                    <a:pt x="254" y="330"/>
                  </a:lnTo>
                  <a:lnTo>
                    <a:pt x="334" y="24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8" name="iṧľiḑê">
              <a:extLst>
                <a:ext uri="{FF2B5EF4-FFF2-40B4-BE49-F238E27FC236}">
                  <a16:creationId xmlns:a16="http://schemas.microsoft.com/office/drawing/2014/main" id="{1A1D5A17-36E7-4CC7-8EC3-860D72985B19}"/>
                </a:ext>
              </a:extLst>
            </p:cNvPr>
            <p:cNvSpPr/>
            <p:nvPr/>
          </p:nvSpPr>
          <p:spPr bwMode="auto">
            <a:xfrm>
              <a:off x="7973642" y="4127164"/>
              <a:ext cx="712845" cy="713075"/>
            </a:xfrm>
            <a:custGeom>
              <a:avLst/>
              <a:gdLst>
                <a:gd name="T0" fmla="*/ 48 w 301"/>
                <a:gd name="T1" fmla="*/ 0 h 297"/>
                <a:gd name="T2" fmla="*/ 0 w 301"/>
                <a:gd name="T3" fmla="*/ 47 h 297"/>
                <a:gd name="T4" fmla="*/ 254 w 301"/>
                <a:gd name="T5" fmla="*/ 297 h 297"/>
                <a:gd name="T6" fmla="*/ 301 w 301"/>
                <a:gd name="T7" fmla="*/ 248 h 297"/>
                <a:gd name="T8" fmla="*/ 48 w 301"/>
                <a:gd name="T9" fmla="*/ 0 h 297"/>
              </a:gdLst>
              <a:ahLst/>
              <a:cxnLst>
                <a:cxn ang="0">
                  <a:pos x="T0" y="T1"/>
                </a:cxn>
                <a:cxn ang="0">
                  <a:pos x="T2" y="T3"/>
                </a:cxn>
                <a:cxn ang="0">
                  <a:pos x="T4" y="T5"/>
                </a:cxn>
                <a:cxn ang="0">
                  <a:pos x="T6" y="T7"/>
                </a:cxn>
                <a:cxn ang="0">
                  <a:pos x="T8" y="T9"/>
                </a:cxn>
              </a:cxnLst>
              <a:rect l="0" t="0" r="r" b="b"/>
              <a:pathLst>
                <a:path w="301" h="297">
                  <a:moveTo>
                    <a:pt x="48" y="0"/>
                  </a:moveTo>
                  <a:lnTo>
                    <a:pt x="0" y="47"/>
                  </a:lnTo>
                  <a:lnTo>
                    <a:pt x="254" y="297"/>
                  </a:lnTo>
                  <a:lnTo>
                    <a:pt x="301" y="248"/>
                  </a:lnTo>
                  <a:lnTo>
                    <a:pt x="48" y="0"/>
                  </a:lnTo>
                  <a:close/>
                </a:path>
              </a:pathLst>
            </a:custGeom>
            <a:solidFill>
              <a:srgbClr val="F796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9" name="ïṥ1ïďè">
              <a:extLst>
                <a:ext uri="{FF2B5EF4-FFF2-40B4-BE49-F238E27FC236}">
                  <a16:creationId xmlns:a16="http://schemas.microsoft.com/office/drawing/2014/main" id="{02C012D1-54E3-438D-9260-C3DCDB6CDAF4}"/>
                </a:ext>
              </a:extLst>
            </p:cNvPr>
            <p:cNvSpPr/>
            <p:nvPr/>
          </p:nvSpPr>
          <p:spPr bwMode="auto">
            <a:xfrm>
              <a:off x="7973642" y="4127164"/>
              <a:ext cx="712845" cy="713075"/>
            </a:xfrm>
            <a:custGeom>
              <a:avLst/>
              <a:gdLst>
                <a:gd name="T0" fmla="*/ 48 w 301"/>
                <a:gd name="T1" fmla="*/ 0 h 297"/>
                <a:gd name="T2" fmla="*/ 0 w 301"/>
                <a:gd name="T3" fmla="*/ 47 h 297"/>
                <a:gd name="T4" fmla="*/ 254 w 301"/>
                <a:gd name="T5" fmla="*/ 297 h 297"/>
                <a:gd name="T6" fmla="*/ 301 w 301"/>
                <a:gd name="T7" fmla="*/ 248 h 297"/>
                <a:gd name="T8" fmla="*/ 48 w 301"/>
                <a:gd name="T9" fmla="*/ 0 h 297"/>
              </a:gdLst>
              <a:ahLst/>
              <a:cxnLst>
                <a:cxn ang="0">
                  <a:pos x="T0" y="T1"/>
                </a:cxn>
                <a:cxn ang="0">
                  <a:pos x="T2" y="T3"/>
                </a:cxn>
                <a:cxn ang="0">
                  <a:pos x="T4" y="T5"/>
                </a:cxn>
                <a:cxn ang="0">
                  <a:pos x="T6" y="T7"/>
                </a:cxn>
                <a:cxn ang="0">
                  <a:pos x="T8" y="T9"/>
                </a:cxn>
              </a:cxnLst>
              <a:rect l="0" t="0" r="r" b="b"/>
              <a:pathLst>
                <a:path w="301" h="297">
                  <a:moveTo>
                    <a:pt x="48" y="0"/>
                  </a:moveTo>
                  <a:lnTo>
                    <a:pt x="0" y="47"/>
                  </a:lnTo>
                  <a:lnTo>
                    <a:pt x="254" y="297"/>
                  </a:lnTo>
                  <a:lnTo>
                    <a:pt x="301" y="2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0" name="îšḻîḓê">
              <a:extLst>
                <a:ext uri="{FF2B5EF4-FFF2-40B4-BE49-F238E27FC236}">
                  <a16:creationId xmlns:a16="http://schemas.microsoft.com/office/drawing/2014/main" id="{AACDBD84-4D87-44D9-A3C3-A5934EC0C74A}"/>
                </a:ext>
              </a:extLst>
            </p:cNvPr>
            <p:cNvSpPr/>
            <p:nvPr/>
          </p:nvSpPr>
          <p:spPr bwMode="auto">
            <a:xfrm>
              <a:off x="8447294" y="4592943"/>
              <a:ext cx="279454" cy="288111"/>
            </a:xfrm>
            <a:custGeom>
              <a:avLst/>
              <a:gdLst>
                <a:gd name="T0" fmla="*/ 80 w 118"/>
                <a:gd name="T1" fmla="*/ 0 h 120"/>
                <a:gd name="T2" fmla="*/ 0 w 118"/>
                <a:gd name="T3" fmla="*/ 82 h 120"/>
                <a:gd name="T4" fmla="*/ 38 w 118"/>
                <a:gd name="T5" fmla="*/ 120 h 120"/>
                <a:gd name="T6" fmla="*/ 118 w 118"/>
                <a:gd name="T7" fmla="*/ 38 h 120"/>
                <a:gd name="T8" fmla="*/ 80 w 118"/>
                <a:gd name="T9" fmla="*/ 0 h 120"/>
              </a:gdLst>
              <a:ahLst/>
              <a:cxnLst>
                <a:cxn ang="0">
                  <a:pos x="T0" y="T1"/>
                </a:cxn>
                <a:cxn ang="0">
                  <a:pos x="T2" y="T3"/>
                </a:cxn>
                <a:cxn ang="0">
                  <a:pos x="T4" y="T5"/>
                </a:cxn>
                <a:cxn ang="0">
                  <a:pos x="T6" y="T7"/>
                </a:cxn>
                <a:cxn ang="0">
                  <a:pos x="T8" y="T9"/>
                </a:cxn>
              </a:cxnLst>
              <a:rect l="0" t="0" r="r" b="b"/>
              <a:pathLst>
                <a:path w="118" h="120">
                  <a:moveTo>
                    <a:pt x="80" y="0"/>
                  </a:moveTo>
                  <a:lnTo>
                    <a:pt x="0" y="82"/>
                  </a:lnTo>
                  <a:lnTo>
                    <a:pt x="38" y="120"/>
                  </a:lnTo>
                  <a:lnTo>
                    <a:pt x="118" y="38"/>
                  </a:lnTo>
                  <a:lnTo>
                    <a:pt x="80" y="0"/>
                  </a:lnTo>
                  <a:close/>
                </a:path>
              </a:pathLst>
            </a:custGeom>
            <a:solidFill>
              <a:srgbClr val="F796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1" name="îśļïde">
              <a:extLst>
                <a:ext uri="{FF2B5EF4-FFF2-40B4-BE49-F238E27FC236}">
                  <a16:creationId xmlns:a16="http://schemas.microsoft.com/office/drawing/2014/main" id="{EDAA4FAF-3D17-480E-BB42-EC5CC2781586}"/>
                </a:ext>
              </a:extLst>
            </p:cNvPr>
            <p:cNvSpPr/>
            <p:nvPr/>
          </p:nvSpPr>
          <p:spPr bwMode="auto">
            <a:xfrm>
              <a:off x="8447294" y="4592943"/>
              <a:ext cx="279454" cy="288111"/>
            </a:xfrm>
            <a:custGeom>
              <a:avLst/>
              <a:gdLst>
                <a:gd name="T0" fmla="*/ 80 w 118"/>
                <a:gd name="T1" fmla="*/ 0 h 120"/>
                <a:gd name="T2" fmla="*/ 0 w 118"/>
                <a:gd name="T3" fmla="*/ 82 h 120"/>
                <a:gd name="T4" fmla="*/ 38 w 118"/>
                <a:gd name="T5" fmla="*/ 120 h 120"/>
                <a:gd name="T6" fmla="*/ 118 w 118"/>
                <a:gd name="T7" fmla="*/ 38 h 120"/>
                <a:gd name="T8" fmla="*/ 80 w 118"/>
                <a:gd name="T9" fmla="*/ 0 h 120"/>
              </a:gdLst>
              <a:ahLst/>
              <a:cxnLst>
                <a:cxn ang="0">
                  <a:pos x="T0" y="T1"/>
                </a:cxn>
                <a:cxn ang="0">
                  <a:pos x="T2" y="T3"/>
                </a:cxn>
                <a:cxn ang="0">
                  <a:pos x="T4" y="T5"/>
                </a:cxn>
                <a:cxn ang="0">
                  <a:pos x="T6" y="T7"/>
                </a:cxn>
                <a:cxn ang="0">
                  <a:pos x="T8" y="T9"/>
                </a:cxn>
              </a:cxnLst>
              <a:rect l="0" t="0" r="r" b="b"/>
              <a:pathLst>
                <a:path w="118" h="120">
                  <a:moveTo>
                    <a:pt x="80" y="0"/>
                  </a:moveTo>
                  <a:lnTo>
                    <a:pt x="0" y="82"/>
                  </a:lnTo>
                  <a:lnTo>
                    <a:pt x="38" y="120"/>
                  </a:lnTo>
                  <a:lnTo>
                    <a:pt x="118" y="3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2" name="îṡľíḋè">
              <a:extLst>
                <a:ext uri="{FF2B5EF4-FFF2-40B4-BE49-F238E27FC236}">
                  <a16:creationId xmlns:a16="http://schemas.microsoft.com/office/drawing/2014/main" id="{04D39664-3EBB-4F69-87F9-5CCF5CF30DC2}"/>
                </a:ext>
              </a:extLst>
            </p:cNvPr>
            <p:cNvSpPr/>
            <p:nvPr/>
          </p:nvSpPr>
          <p:spPr bwMode="auto">
            <a:xfrm>
              <a:off x="8485186" y="4749003"/>
              <a:ext cx="2368" cy="2401"/>
            </a:xfrm>
            <a:prstGeom prst="rect">
              <a:avLst/>
            </a:prstGeom>
            <a:solidFill>
              <a:srgbClr val="E466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3" name="ïṧľïḍê">
              <a:extLst>
                <a:ext uri="{FF2B5EF4-FFF2-40B4-BE49-F238E27FC236}">
                  <a16:creationId xmlns:a16="http://schemas.microsoft.com/office/drawing/2014/main" id="{34F8EEF1-677E-45EC-93D4-27D87843D1A0}"/>
                </a:ext>
              </a:extLst>
            </p:cNvPr>
            <p:cNvSpPr/>
            <p:nvPr/>
          </p:nvSpPr>
          <p:spPr bwMode="auto">
            <a:xfrm>
              <a:off x="8485186" y="4749003"/>
              <a:ext cx="2368" cy="2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4" name="i$ḷïḍé">
              <a:extLst>
                <a:ext uri="{FF2B5EF4-FFF2-40B4-BE49-F238E27FC236}">
                  <a16:creationId xmlns:a16="http://schemas.microsoft.com/office/drawing/2014/main" id="{E47F2744-1947-4C26-A36D-4B460A2E3F10}"/>
                </a:ext>
              </a:extLst>
            </p:cNvPr>
            <p:cNvSpPr/>
            <p:nvPr/>
          </p:nvSpPr>
          <p:spPr bwMode="auto">
            <a:xfrm>
              <a:off x="8485186" y="4631358"/>
              <a:ext cx="108940" cy="117645"/>
            </a:xfrm>
            <a:custGeom>
              <a:avLst/>
              <a:gdLst>
                <a:gd name="T0" fmla="*/ 46 w 46"/>
                <a:gd name="T1" fmla="*/ 0 h 49"/>
                <a:gd name="T2" fmla="*/ 0 w 46"/>
                <a:gd name="T3" fmla="*/ 49 h 49"/>
                <a:gd name="T4" fmla="*/ 0 w 46"/>
                <a:gd name="T5" fmla="*/ 49 h 49"/>
                <a:gd name="T6" fmla="*/ 46 w 46"/>
                <a:gd name="T7" fmla="*/ 0 h 49"/>
                <a:gd name="T8" fmla="*/ 46 w 46"/>
                <a:gd name="T9" fmla="*/ 0 h 49"/>
              </a:gdLst>
              <a:ahLst/>
              <a:cxnLst>
                <a:cxn ang="0">
                  <a:pos x="T0" y="T1"/>
                </a:cxn>
                <a:cxn ang="0">
                  <a:pos x="T2" y="T3"/>
                </a:cxn>
                <a:cxn ang="0">
                  <a:pos x="T4" y="T5"/>
                </a:cxn>
                <a:cxn ang="0">
                  <a:pos x="T6" y="T7"/>
                </a:cxn>
                <a:cxn ang="0">
                  <a:pos x="T8" y="T9"/>
                </a:cxn>
              </a:cxnLst>
              <a:rect l="0" t="0" r="r" b="b"/>
              <a:pathLst>
                <a:path w="46" h="49">
                  <a:moveTo>
                    <a:pt x="46" y="0"/>
                  </a:moveTo>
                  <a:lnTo>
                    <a:pt x="0" y="49"/>
                  </a:lnTo>
                  <a:lnTo>
                    <a:pt x="0" y="49"/>
                  </a:lnTo>
                  <a:lnTo>
                    <a:pt x="46" y="0"/>
                  </a:lnTo>
                  <a:lnTo>
                    <a:pt x="46" y="0"/>
                  </a:lnTo>
                  <a:close/>
                </a:path>
              </a:pathLst>
            </a:custGeom>
            <a:solidFill>
              <a:srgbClr val="F5B2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5" name="íşľíde">
              <a:extLst>
                <a:ext uri="{FF2B5EF4-FFF2-40B4-BE49-F238E27FC236}">
                  <a16:creationId xmlns:a16="http://schemas.microsoft.com/office/drawing/2014/main" id="{F8BA761B-3F7C-4BB3-BF42-7B2C54235F7E}"/>
                </a:ext>
              </a:extLst>
            </p:cNvPr>
            <p:cNvSpPr/>
            <p:nvPr/>
          </p:nvSpPr>
          <p:spPr bwMode="auto">
            <a:xfrm>
              <a:off x="8485186" y="4631358"/>
              <a:ext cx="108940" cy="117645"/>
            </a:xfrm>
            <a:custGeom>
              <a:avLst/>
              <a:gdLst>
                <a:gd name="T0" fmla="*/ 46 w 46"/>
                <a:gd name="T1" fmla="*/ 0 h 49"/>
                <a:gd name="T2" fmla="*/ 0 w 46"/>
                <a:gd name="T3" fmla="*/ 49 h 49"/>
                <a:gd name="T4" fmla="*/ 0 w 46"/>
                <a:gd name="T5" fmla="*/ 49 h 49"/>
                <a:gd name="T6" fmla="*/ 46 w 46"/>
                <a:gd name="T7" fmla="*/ 0 h 49"/>
                <a:gd name="T8" fmla="*/ 46 w 46"/>
                <a:gd name="T9" fmla="*/ 0 h 49"/>
              </a:gdLst>
              <a:ahLst/>
              <a:cxnLst>
                <a:cxn ang="0">
                  <a:pos x="T0" y="T1"/>
                </a:cxn>
                <a:cxn ang="0">
                  <a:pos x="T2" y="T3"/>
                </a:cxn>
                <a:cxn ang="0">
                  <a:pos x="T4" y="T5"/>
                </a:cxn>
                <a:cxn ang="0">
                  <a:pos x="T6" y="T7"/>
                </a:cxn>
                <a:cxn ang="0">
                  <a:pos x="T8" y="T9"/>
                </a:cxn>
              </a:cxnLst>
              <a:rect l="0" t="0" r="r" b="b"/>
              <a:pathLst>
                <a:path w="46" h="49">
                  <a:moveTo>
                    <a:pt x="46" y="0"/>
                  </a:moveTo>
                  <a:lnTo>
                    <a:pt x="0" y="49"/>
                  </a:lnTo>
                  <a:lnTo>
                    <a:pt x="0" y="49"/>
                  </a:lnTo>
                  <a:lnTo>
                    <a:pt x="46"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6" name="ïṡļiḓe">
              <a:extLst>
                <a:ext uri="{FF2B5EF4-FFF2-40B4-BE49-F238E27FC236}">
                  <a16:creationId xmlns:a16="http://schemas.microsoft.com/office/drawing/2014/main" id="{CE1232EA-63AF-4293-AD9E-8DA9D8343D59}"/>
                </a:ext>
              </a:extLst>
            </p:cNvPr>
            <p:cNvSpPr/>
            <p:nvPr/>
          </p:nvSpPr>
          <p:spPr bwMode="auto">
            <a:xfrm>
              <a:off x="8627281" y="4722593"/>
              <a:ext cx="59206" cy="67226"/>
            </a:xfrm>
            <a:custGeom>
              <a:avLst/>
              <a:gdLst>
                <a:gd name="T0" fmla="*/ 25 w 25"/>
                <a:gd name="T1" fmla="*/ 0 h 28"/>
                <a:gd name="T2" fmla="*/ 0 w 25"/>
                <a:gd name="T3" fmla="*/ 28 h 28"/>
                <a:gd name="T4" fmla="*/ 25 w 25"/>
                <a:gd name="T5" fmla="*/ 0 h 28"/>
                <a:gd name="T6" fmla="*/ 25 w 25"/>
                <a:gd name="T7" fmla="*/ 0 h 28"/>
              </a:gdLst>
              <a:ahLst/>
              <a:cxnLst>
                <a:cxn ang="0">
                  <a:pos x="T0" y="T1"/>
                </a:cxn>
                <a:cxn ang="0">
                  <a:pos x="T2" y="T3"/>
                </a:cxn>
                <a:cxn ang="0">
                  <a:pos x="T4" y="T5"/>
                </a:cxn>
                <a:cxn ang="0">
                  <a:pos x="T6" y="T7"/>
                </a:cxn>
              </a:cxnLst>
              <a:rect l="0" t="0" r="r" b="b"/>
              <a:pathLst>
                <a:path w="25" h="28">
                  <a:moveTo>
                    <a:pt x="25" y="0"/>
                  </a:moveTo>
                  <a:lnTo>
                    <a:pt x="0" y="28"/>
                  </a:lnTo>
                  <a:lnTo>
                    <a:pt x="25" y="0"/>
                  </a:lnTo>
                  <a:lnTo>
                    <a:pt x="25" y="0"/>
                  </a:lnTo>
                  <a:close/>
                </a:path>
              </a:pathLst>
            </a:custGeom>
            <a:solidFill>
              <a:srgbClr val="F5B2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7" name="ïṡḷiḑe">
              <a:extLst>
                <a:ext uri="{FF2B5EF4-FFF2-40B4-BE49-F238E27FC236}">
                  <a16:creationId xmlns:a16="http://schemas.microsoft.com/office/drawing/2014/main" id="{AA08F635-BDC8-46B3-B642-0E9493F1D469}"/>
                </a:ext>
              </a:extLst>
            </p:cNvPr>
            <p:cNvSpPr/>
            <p:nvPr/>
          </p:nvSpPr>
          <p:spPr bwMode="auto">
            <a:xfrm>
              <a:off x="8627281" y="4722593"/>
              <a:ext cx="59206" cy="67226"/>
            </a:xfrm>
            <a:custGeom>
              <a:avLst/>
              <a:gdLst>
                <a:gd name="T0" fmla="*/ 25 w 25"/>
                <a:gd name="T1" fmla="*/ 0 h 28"/>
                <a:gd name="T2" fmla="*/ 0 w 25"/>
                <a:gd name="T3" fmla="*/ 28 h 28"/>
                <a:gd name="T4" fmla="*/ 25 w 25"/>
                <a:gd name="T5" fmla="*/ 0 h 28"/>
                <a:gd name="T6" fmla="*/ 25 w 25"/>
                <a:gd name="T7" fmla="*/ 0 h 28"/>
              </a:gdLst>
              <a:ahLst/>
              <a:cxnLst>
                <a:cxn ang="0">
                  <a:pos x="T0" y="T1"/>
                </a:cxn>
                <a:cxn ang="0">
                  <a:pos x="T2" y="T3"/>
                </a:cxn>
                <a:cxn ang="0">
                  <a:pos x="T4" y="T5"/>
                </a:cxn>
                <a:cxn ang="0">
                  <a:pos x="T6" y="T7"/>
                </a:cxn>
              </a:cxnLst>
              <a:rect l="0" t="0" r="r" b="b"/>
              <a:pathLst>
                <a:path w="25" h="28">
                  <a:moveTo>
                    <a:pt x="25" y="0"/>
                  </a:moveTo>
                  <a:lnTo>
                    <a:pt x="0" y="28"/>
                  </a:lnTo>
                  <a:lnTo>
                    <a:pt x="25" y="0"/>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8" name="íṥľîde">
              <a:extLst>
                <a:ext uri="{FF2B5EF4-FFF2-40B4-BE49-F238E27FC236}">
                  <a16:creationId xmlns:a16="http://schemas.microsoft.com/office/drawing/2014/main" id="{C30FF655-83E5-45CB-BA6B-2BC06E287471}"/>
                </a:ext>
              </a:extLst>
            </p:cNvPr>
            <p:cNvSpPr/>
            <p:nvPr/>
          </p:nvSpPr>
          <p:spPr bwMode="auto">
            <a:xfrm>
              <a:off x="8485186" y="4631358"/>
              <a:ext cx="201302" cy="208880"/>
            </a:xfrm>
            <a:custGeom>
              <a:avLst/>
              <a:gdLst>
                <a:gd name="T0" fmla="*/ 46 w 85"/>
                <a:gd name="T1" fmla="*/ 0 h 87"/>
                <a:gd name="T2" fmla="*/ 0 w 85"/>
                <a:gd name="T3" fmla="*/ 49 h 87"/>
                <a:gd name="T4" fmla="*/ 0 w 85"/>
                <a:gd name="T5" fmla="*/ 49 h 87"/>
                <a:gd name="T6" fmla="*/ 38 w 85"/>
                <a:gd name="T7" fmla="*/ 87 h 87"/>
                <a:gd name="T8" fmla="*/ 60 w 85"/>
                <a:gd name="T9" fmla="*/ 66 h 87"/>
                <a:gd name="T10" fmla="*/ 85 w 85"/>
                <a:gd name="T11" fmla="*/ 38 h 87"/>
                <a:gd name="T12" fmla="*/ 46 w 85"/>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5" h="87">
                  <a:moveTo>
                    <a:pt x="46" y="0"/>
                  </a:moveTo>
                  <a:lnTo>
                    <a:pt x="0" y="49"/>
                  </a:lnTo>
                  <a:lnTo>
                    <a:pt x="0" y="49"/>
                  </a:lnTo>
                  <a:lnTo>
                    <a:pt x="38" y="87"/>
                  </a:lnTo>
                  <a:lnTo>
                    <a:pt x="60" y="66"/>
                  </a:lnTo>
                  <a:lnTo>
                    <a:pt x="85" y="38"/>
                  </a:lnTo>
                  <a:lnTo>
                    <a:pt x="46" y="0"/>
                  </a:lnTo>
                  <a:close/>
                </a:path>
              </a:pathLst>
            </a:custGeom>
            <a:solidFill>
              <a:srgbClr val="F5B2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9" name="iṣľïḑé">
              <a:extLst>
                <a:ext uri="{FF2B5EF4-FFF2-40B4-BE49-F238E27FC236}">
                  <a16:creationId xmlns:a16="http://schemas.microsoft.com/office/drawing/2014/main" id="{6EA46FA5-480F-42F9-AFB9-1B00FDE73224}"/>
                </a:ext>
              </a:extLst>
            </p:cNvPr>
            <p:cNvSpPr/>
            <p:nvPr/>
          </p:nvSpPr>
          <p:spPr bwMode="auto">
            <a:xfrm>
              <a:off x="8485186" y="4631358"/>
              <a:ext cx="201302" cy="208880"/>
            </a:xfrm>
            <a:custGeom>
              <a:avLst/>
              <a:gdLst>
                <a:gd name="T0" fmla="*/ 46 w 85"/>
                <a:gd name="T1" fmla="*/ 0 h 87"/>
                <a:gd name="T2" fmla="*/ 0 w 85"/>
                <a:gd name="T3" fmla="*/ 49 h 87"/>
                <a:gd name="T4" fmla="*/ 0 w 85"/>
                <a:gd name="T5" fmla="*/ 49 h 87"/>
                <a:gd name="T6" fmla="*/ 38 w 85"/>
                <a:gd name="T7" fmla="*/ 87 h 87"/>
                <a:gd name="T8" fmla="*/ 60 w 85"/>
                <a:gd name="T9" fmla="*/ 66 h 87"/>
                <a:gd name="T10" fmla="*/ 85 w 85"/>
                <a:gd name="T11" fmla="*/ 38 h 87"/>
                <a:gd name="T12" fmla="*/ 46 w 85"/>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5" h="87">
                  <a:moveTo>
                    <a:pt x="46" y="0"/>
                  </a:moveTo>
                  <a:lnTo>
                    <a:pt x="0" y="49"/>
                  </a:lnTo>
                  <a:lnTo>
                    <a:pt x="0" y="49"/>
                  </a:lnTo>
                  <a:lnTo>
                    <a:pt x="38" y="87"/>
                  </a:lnTo>
                  <a:lnTo>
                    <a:pt x="60" y="66"/>
                  </a:lnTo>
                  <a:lnTo>
                    <a:pt x="85" y="3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0" name="iṥḻiḍe">
              <a:extLst>
                <a:ext uri="{FF2B5EF4-FFF2-40B4-BE49-F238E27FC236}">
                  <a16:creationId xmlns:a16="http://schemas.microsoft.com/office/drawing/2014/main" id="{B71B8B48-CAE9-4476-B66F-63D66789F386}"/>
                </a:ext>
              </a:extLst>
            </p:cNvPr>
            <p:cNvSpPr/>
            <p:nvPr/>
          </p:nvSpPr>
          <p:spPr bwMode="auto">
            <a:xfrm>
              <a:off x="7270270" y="3538937"/>
              <a:ext cx="196565" cy="557015"/>
            </a:xfrm>
            <a:custGeom>
              <a:avLst/>
              <a:gdLst>
                <a:gd name="T0" fmla="*/ 25 w 46"/>
                <a:gd name="T1" fmla="*/ 99 h 128"/>
                <a:gd name="T2" fmla="*/ 16 w 46"/>
                <a:gd name="T3" fmla="*/ 99 h 128"/>
                <a:gd name="T4" fmla="*/ 46 w 46"/>
                <a:gd name="T5" fmla="*/ 128 h 128"/>
                <a:gd name="T6" fmla="*/ 26 w 46"/>
                <a:gd name="T7" fmla="*/ 102 h 128"/>
                <a:gd name="T8" fmla="*/ 25 w 46"/>
                <a:gd name="T9" fmla="*/ 99 h 128"/>
                <a:gd name="T10" fmla="*/ 20 w 46"/>
                <a:gd name="T11" fmla="*/ 36 h 128"/>
                <a:gd name="T12" fmla="*/ 3 w 46"/>
                <a:gd name="T13" fmla="*/ 36 h 128"/>
                <a:gd name="T14" fmla="*/ 11 w 46"/>
                <a:gd name="T15" fmla="*/ 91 h 128"/>
                <a:gd name="T16" fmla="*/ 15 w 46"/>
                <a:gd name="T17" fmla="*/ 97 h 128"/>
                <a:gd name="T18" fmla="*/ 24 w 46"/>
                <a:gd name="T19" fmla="*/ 97 h 128"/>
                <a:gd name="T20" fmla="*/ 20 w 46"/>
                <a:gd name="T21" fmla="*/ 36 h 128"/>
                <a:gd name="T22" fmla="*/ 17 w 46"/>
                <a:gd name="T23" fmla="*/ 0 h 128"/>
                <a:gd name="T24" fmla="*/ 6 w 46"/>
                <a:gd name="T25" fmla="*/ 22 h 128"/>
                <a:gd name="T26" fmla="*/ 3 w 46"/>
                <a:gd name="T27" fmla="*/ 34 h 128"/>
                <a:gd name="T28" fmla="*/ 20 w 46"/>
                <a:gd name="T29" fmla="*/ 34 h 128"/>
                <a:gd name="T30" fmla="*/ 21 w 46"/>
                <a:gd name="T31" fmla="*/ 33 h 128"/>
                <a:gd name="T32" fmla="*/ 35 w 46"/>
                <a:gd name="T33" fmla="*/ 6 h 128"/>
                <a:gd name="T34" fmla="*/ 17 w 46"/>
                <a:gd name="T3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128">
                  <a:moveTo>
                    <a:pt x="25" y="99"/>
                  </a:moveTo>
                  <a:cubicBezTo>
                    <a:pt x="16" y="99"/>
                    <a:pt x="16" y="99"/>
                    <a:pt x="16" y="99"/>
                  </a:cubicBezTo>
                  <a:cubicBezTo>
                    <a:pt x="24" y="111"/>
                    <a:pt x="34" y="121"/>
                    <a:pt x="46" y="128"/>
                  </a:cubicBezTo>
                  <a:cubicBezTo>
                    <a:pt x="38" y="120"/>
                    <a:pt x="31" y="112"/>
                    <a:pt x="26" y="102"/>
                  </a:cubicBezTo>
                  <a:cubicBezTo>
                    <a:pt x="26" y="101"/>
                    <a:pt x="25" y="100"/>
                    <a:pt x="25" y="99"/>
                  </a:cubicBezTo>
                  <a:moveTo>
                    <a:pt x="20" y="36"/>
                  </a:moveTo>
                  <a:cubicBezTo>
                    <a:pt x="3" y="36"/>
                    <a:pt x="3" y="36"/>
                    <a:pt x="3" y="36"/>
                  </a:cubicBezTo>
                  <a:cubicBezTo>
                    <a:pt x="0" y="54"/>
                    <a:pt x="3" y="73"/>
                    <a:pt x="11" y="91"/>
                  </a:cubicBezTo>
                  <a:cubicBezTo>
                    <a:pt x="12" y="93"/>
                    <a:pt x="14" y="95"/>
                    <a:pt x="15" y="97"/>
                  </a:cubicBezTo>
                  <a:cubicBezTo>
                    <a:pt x="24" y="97"/>
                    <a:pt x="24" y="97"/>
                    <a:pt x="24" y="97"/>
                  </a:cubicBezTo>
                  <a:cubicBezTo>
                    <a:pt x="15" y="78"/>
                    <a:pt x="14" y="56"/>
                    <a:pt x="20" y="36"/>
                  </a:cubicBezTo>
                  <a:moveTo>
                    <a:pt x="17" y="0"/>
                  </a:moveTo>
                  <a:cubicBezTo>
                    <a:pt x="12" y="6"/>
                    <a:pt x="9" y="14"/>
                    <a:pt x="6" y="22"/>
                  </a:cubicBezTo>
                  <a:cubicBezTo>
                    <a:pt x="5" y="26"/>
                    <a:pt x="4" y="30"/>
                    <a:pt x="3" y="34"/>
                  </a:cubicBezTo>
                  <a:cubicBezTo>
                    <a:pt x="20" y="34"/>
                    <a:pt x="20" y="34"/>
                    <a:pt x="20" y="34"/>
                  </a:cubicBezTo>
                  <a:cubicBezTo>
                    <a:pt x="20" y="33"/>
                    <a:pt x="21" y="33"/>
                    <a:pt x="21" y="33"/>
                  </a:cubicBezTo>
                  <a:cubicBezTo>
                    <a:pt x="24" y="23"/>
                    <a:pt x="29" y="14"/>
                    <a:pt x="35" y="6"/>
                  </a:cubicBezTo>
                  <a:cubicBezTo>
                    <a:pt x="17" y="0"/>
                    <a:pt x="17" y="0"/>
                    <a:pt x="1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1" name="ïSlíḍê">
              <a:extLst>
                <a:ext uri="{FF2B5EF4-FFF2-40B4-BE49-F238E27FC236}">
                  <a16:creationId xmlns:a16="http://schemas.microsoft.com/office/drawing/2014/main" id="{B0FDCD32-BB49-44B6-8E63-E0C9AA97224E}"/>
                </a:ext>
              </a:extLst>
            </p:cNvPr>
            <p:cNvSpPr/>
            <p:nvPr/>
          </p:nvSpPr>
          <p:spPr bwMode="auto">
            <a:xfrm>
              <a:off x="7282111" y="3687794"/>
              <a:ext cx="73416" cy="7203"/>
            </a:xfrm>
            <a:custGeom>
              <a:avLst/>
              <a:gdLst>
                <a:gd name="T0" fmla="*/ 17 w 17"/>
                <a:gd name="T1" fmla="*/ 0 h 2"/>
                <a:gd name="T2" fmla="*/ 0 w 17"/>
                <a:gd name="T3" fmla="*/ 0 h 2"/>
                <a:gd name="T4" fmla="*/ 0 w 17"/>
                <a:gd name="T5" fmla="*/ 2 h 2"/>
                <a:gd name="T6" fmla="*/ 17 w 17"/>
                <a:gd name="T7" fmla="*/ 2 h 2"/>
                <a:gd name="T8" fmla="*/ 17 w 17"/>
                <a:gd name="T9" fmla="*/ 0 h 2"/>
              </a:gdLst>
              <a:ahLst/>
              <a:cxnLst>
                <a:cxn ang="0">
                  <a:pos x="T0" y="T1"/>
                </a:cxn>
                <a:cxn ang="0">
                  <a:pos x="T2" y="T3"/>
                </a:cxn>
                <a:cxn ang="0">
                  <a:pos x="T4" y="T5"/>
                </a:cxn>
                <a:cxn ang="0">
                  <a:pos x="T6" y="T7"/>
                </a:cxn>
                <a:cxn ang="0">
                  <a:pos x="T8" y="T9"/>
                </a:cxn>
              </a:cxnLst>
              <a:rect l="0" t="0" r="r" b="b"/>
              <a:pathLst>
                <a:path w="17" h="2">
                  <a:moveTo>
                    <a:pt x="17" y="0"/>
                  </a:moveTo>
                  <a:cubicBezTo>
                    <a:pt x="0" y="0"/>
                    <a:pt x="0" y="0"/>
                    <a:pt x="0" y="0"/>
                  </a:cubicBezTo>
                  <a:cubicBezTo>
                    <a:pt x="0" y="1"/>
                    <a:pt x="0" y="1"/>
                    <a:pt x="0" y="2"/>
                  </a:cubicBezTo>
                  <a:cubicBezTo>
                    <a:pt x="17" y="2"/>
                    <a:pt x="17" y="2"/>
                    <a:pt x="17" y="2"/>
                  </a:cubicBezTo>
                  <a:cubicBezTo>
                    <a:pt x="17" y="1"/>
                    <a:pt x="17" y="1"/>
                    <a:pt x="17" y="0"/>
                  </a:cubicBezTo>
                </a:path>
              </a:pathLst>
            </a:custGeom>
            <a:solidFill>
              <a:srgbClr val="CBCB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2" name="ïŝ1ide">
              <a:extLst>
                <a:ext uri="{FF2B5EF4-FFF2-40B4-BE49-F238E27FC236}">
                  <a16:creationId xmlns:a16="http://schemas.microsoft.com/office/drawing/2014/main" id="{EE156B2F-844B-4EC7-B02A-BD9E4C4D595B}"/>
                </a:ext>
              </a:extLst>
            </p:cNvPr>
            <p:cNvSpPr/>
            <p:nvPr/>
          </p:nvSpPr>
          <p:spPr bwMode="auto">
            <a:xfrm>
              <a:off x="7334213" y="3961500"/>
              <a:ext cx="42629" cy="9604"/>
            </a:xfrm>
            <a:custGeom>
              <a:avLst/>
              <a:gdLst>
                <a:gd name="T0" fmla="*/ 9 w 10"/>
                <a:gd name="T1" fmla="*/ 0 h 2"/>
                <a:gd name="T2" fmla="*/ 0 w 10"/>
                <a:gd name="T3" fmla="*/ 0 h 2"/>
                <a:gd name="T4" fmla="*/ 1 w 10"/>
                <a:gd name="T5" fmla="*/ 2 h 2"/>
                <a:gd name="T6" fmla="*/ 10 w 10"/>
                <a:gd name="T7" fmla="*/ 2 h 2"/>
                <a:gd name="T8" fmla="*/ 9 w 10"/>
                <a:gd name="T9" fmla="*/ 0 h 2"/>
              </a:gdLst>
              <a:ahLst/>
              <a:cxnLst>
                <a:cxn ang="0">
                  <a:pos x="T0" y="T1"/>
                </a:cxn>
                <a:cxn ang="0">
                  <a:pos x="T2" y="T3"/>
                </a:cxn>
                <a:cxn ang="0">
                  <a:pos x="T4" y="T5"/>
                </a:cxn>
                <a:cxn ang="0">
                  <a:pos x="T6" y="T7"/>
                </a:cxn>
                <a:cxn ang="0">
                  <a:pos x="T8" y="T9"/>
                </a:cxn>
              </a:cxnLst>
              <a:rect l="0" t="0" r="r" b="b"/>
              <a:pathLst>
                <a:path w="10" h="2">
                  <a:moveTo>
                    <a:pt x="9" y="0"/>
                  </a:moveTo>
                  <a:cubicBezTo>
                    <a:pt x="0" y="0"/>
                    <a:pt x="0" y="0"/>
                    <a:pt x="0" y="0"/>
                  </a:cubicBezTo>
                  <a:cubicBezTo>
                    <a:pt x="0" y="1"/>
                    <a:pt x="1" y="1"/>
                    <a:pt x="1" y="2"/>
                  </a:cubicBezTo>
                  <a:cubicBezTo>
                    <a:pt x="10" y="2"/>
                    <a:pt x="10" y="2"/>
                    <a:pt x="10" y="2"/>
                  </a:cubicBezTo>
                  <a:cubicBezTo>
                    <a:pt x="9" y="1"/>
                    <a:pt x="9" y="1"/>
                    <a:pt x="9" y="0"/>
                  </a:cubicBezTo>
                </a:path>
              </a:pathLst>
            </a:custGeom>
            <a:solidFill>
              <a:srgbClr val="CBCB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3" name="iSļîḍê">
              <a:extLst>
                <a:ext uri="{FF2B5EF4-FFF2-40B4-BE49-F238E27FC236}">
                  <a16:creationId xmlns:a16="http://schemas.microsoft.com/office/drawing/2014/main" id="{318E0694-63D3-465A-8C6A-CBD7C43C4C2E}"/>
                </a:ext>
              </a:extLst>
            </p:cNvPr>
            <p:cNvSpPr/>
            <p:nvPr/>
          </p:nvSpPr>
          <p:spPr bwMode="auto">
            <a:xfrm>
              <a:off x="3568684" y="4362454"/>
              <a:ext cx="1837768" cy="1375730"/>
            </a:xfrm>
            <a:custGeom>
              <a:avLst/>
              <a:gdLst>
                <a:gd name="T0" fmla="*/ 428 w 428"/>
                <a:gd name="T1" fmla="*/ 300 h 316"/>
                <a:gd name="T2" fmla="*/ 412 w 428"/>
                <a:gd name="T3" fmla="*/ 316 h 316"/>
                <a:gd name="T4" fmla="*/ 16 w 428"/>
                <a:gd name="T5" fmla="*/ 316 h 316"/>
                <a:gd name="T6" fmla="*/ 0 w 428"/>
                <a:gd name="T7" fmla="*/ 300 h 316"/>
                <a:gd name="T8" fmla="*/ 0 w 428"/>
                <a:gd name="T9" fmla="*/ 16 h 316"/>
                <a:gd name="T10" fmla="*/ 16 w 428"/>
                <a:gd name="T11" fmla="*/ 0 h 316"/>
                <a:gd name="T12" fmla="*/ 412 w 428"/>
                <a:gd name="T13" fmla="*/ 0 h 316"/>
                <a:gd name="T14" fmla="*/ 428 w 428"/>
                <a:gd name="T15" fmla="*/ 16 h 316"/>
                <a:gd name="T16" fmla="*/ 428 w 428"/>
                <a:gd name="T17" fmla="*/ 30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316">
                  <a:moveTo>
                    <a:pt x="428" y="300"/>
                  </a:moveTo>
                  <a:cubicBezTo>
                    <a:pt x="428" y="309"/>
                    <a:pt x="421" y="316"/>
                    <a:pt x="412" y="316"/>
                  </a:cubicBezTo>
                  <a:cubicBezTo>
                    <a:pt x="16" y="316"/>
                    <a:pt x="16" y="316"/>
                    <a:pt x="16" y="316"/>
                  </a:cubicBezTo>
                  <a:cubicBezTo>
                    <a:pt x="7" y="316"/>
                    <a:pt x="0" y="309"/>
                    <a:pt x="0" y="300"/>
                  </a:cubicBezTo>
                  <a:cubicBezTo>
                    <a:pt x="0" y="16"/>
                    <a:pt x="0" y="16"/>
                    <a:pt x="0" y="16"/>
                  </a:cubicBezTo>
                  <a:cubicBezTo>
                    <a:pt x="0" y="7"/>
                    <a:pt x="7" y="0"/>
                    <a:pt x="16" y="0"/>
                  </a:cubicBezTo>
                  <a:cubicBezTo>
                    <a:pt x="412" y="0"/>
                    <a:pt x="412" y="0"/>
                    <a:pt x="412" y="0"/>
                  </a:cubicBezTo>
                  <a:cubicBezTo>
                    <a:pt x="421" y="0"/>
                    <a:pt x="428" y="7"/>
                    <a:pt x="428" y="16"/>
                  </a:cubicBezTo>
                  <a:lnTo>
                    <a:pt x="428" y="300"/>
                  </a:lnTo>
                  <a:close/>
                </a:path>
              </a:pathLst>
            </a:custGeom>
            <a:solidFill>
              <a:srgbClr val="2A44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4" name="iŝḻíḍè">
              <a:extLst>
                <a:ext uri="{FF2B5EF4-FFF2-40B4-BE49-F238E27FC236}">
                  <a16:creationId xmlns:a16="http://schemas.microsoft.com/office/drawing/2014/main" id="{D37A7FDF-D367-4E3E-972D-DEA80023A333}"/>
                </a:ext>
              </a:extLst>
            </p:cNvPr>
            <p:cNvSpPr/>
            <p:nvPr/>
          </p:nvSpPr>
          <p:spPr bwMode="auto">
            <a:xfrm>
              <a:off x="5321194" y="5003501"/>
              <a:ext cx="42629" cy="43217"/>
            </a:xfrm>
            <a:custGeom>
              <a:avLst/>
              <a:gdLst>
                <a:gd name="T0" fmla="*/ 5 w 10"/>
                <a:gd name="T1" fmla="*/ 10 h 10"/>
                <a:gd name="T2" fmla="*/ 0 w 10"/>
                <a:gd name="T3" fmla="*/ 5 h 10"/>
                <a:gd name="T4" fmla="*/ 5 w 10"/>
                <a:gd name="T5" fmla="*/ 0 h 10"/>
                <a:gd name="T6" fmla="*/ 10 w 10"/>
                <a:gd name="T7" fmla="*/ 5 h 10"/>
                <a:gd name="T8" fmla="*/ 5 w 10"/>
                <a:gd name="T9" fmla="*/ 10 h 10"/>
              </a:gdLst>
              <a:ahLst/>
              <a:cxnLst>
                <a:cxn ang="0">
                  <a:pos x="T0" y="T1"/>
                </a:cxn>
                <a:cxn ang="0">
                  <a:pos x="T2" y="T3"/>
                </a:cxn>
                <a:cxn ang="0">
                  <a:pos x="T4" y="T5"/>
                </a:cxn>
                <a:cxn ang="0">
                  <a:pos x="T6" y="T7"/>
                </a:cxn>
                <a:cxn ang="0">
                  <a:pos x="T8" y="T9"/>
                </a:cxn>
              </a:cxnLst>
              <a:rect l="0" t="0" r="r" b="b"/>
              <a:pathLst>
                <a:path w="10" h="10">
                  <a:moveTo>
                    <a:pt x="5" y="10"/>
                  </a:moveTo>
                  <a:cubicBezTo>
                    <a:pt x="3" y="10"/>
                    <a:pt x="1" y="7"/>
                    <a:pt x="0" y="5"/>
                  </a:cubicBezTo>
                  <a:cubicBezTo>
                    <a:pt x="0" y="2"/>
                    <a:pt x="3" y="0"/>
                    <a:pt x="5" y="0"/>
                  </a:cubicBezTo>
                  <a:cubicBezTo>
                    <a:pt x="8" y="0"/>
                    <a:pt x="10" y="2"/>
                    <a:pt x="10" y="5"/>
                  </a:cubicBezTo>
                  <a:cubicBezTo>
                    <a:pt x="10" y="7"/>
                    <a:pt x="8" y="10"/>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5" name="îšḻïďe">
              <a:extLst>
                <a:ext uri="{FF2B5EF4-FFF2-40B4-BE49-F238E27FC236}">
                  <a16:creationId xmlns:a16="http://schemas.microsoft.com/office/drawing/2014/main" id="{F52E44AC-9D66-4CE3-8CDD-BECEB5E21F00}"/>
                </a:ext>
              </a:extLst>
            </p:cNvPr>
            <p:cNvSpPr/>
            <p:nvPr/>
          </p:nvSpPr>
          <p:spPr bwMode="auto">
            <a:xfrm>
              <a:off x="3668151" y="4993897"/>
              <a:ext cx="80521" cy="86433"/>
            </a:xfrm>
            <a:custGeom>
              <a:avLst/>
              <a:gdLst>
                <a:gd name="T0" fmla="*/ 10 w 19"/>
                <a:gd name="T1" fmla="*/ 20 h 20"/>
                <a:gd name="T2" fmla="*/ 0 w 19"/>
                <a:gd name="T3" fmla="*/ 10 h 20"/>
                <a:gd name="T4" fmla="*/ 9 w 19"/>
                <a:gd name="T5" fmla="*/ 0 h 20"/>
                <a:gd name="T6" fmla="*/ 19 w 19"/>
                <a:gd name="T7" fmla="*/ 10 h 20"/>
                <a:gd name="T8" fmla="*/ 10 w 19"/>
                <a:gd name="T9" fmla="*/ 20 h 20"/>
              </a:gdLst>
              <a:ahLst/>
              <a:cxnLst>
                <a:cxn ang="0">
                  <a:pos x="T0" y="T1"/>
                </a:cxn>
                <a:cxn ang="0">
                  <a:pos x="T2" y="T3"/>
                </a:cxn>
                <a:cxn ang="0">
                  <a:pos x="T4" y="T5"/>
                </a:cxn>
                <a:cxn ang="0">
                  <a:pos x="T6" y="T7"/>
                </a:cxn>
                <a:cxn ang="0">
                  <a:pos x="T8" y="T9"/>
                </a:cxn>
              </a:cxnLst>
              <a:rect l="0" t="0" r="r" b="b"/>
              <a:pathLst>
                <a:path w="19" h="20">
                  <a:moveTo>
                    <a:pt x="10" y="20"/>
                  </a:moveTo>
                  <a:cubicBezTo>
                    <a:pt x="4" y="20"/>
                    <a:pt x="0" y="15"/>
                    <a:pt x="0" y="10"/>
                  </a:cubicBezTo>
                  <a:cubicBezTo>
                    <a:pt x="0" y="5"/>
                    <a:pt x="4" y="0"/>
                    <a:pt x="9" y="0"/>
                  </a:cubicBezTo>
                  <a:cubicBezTo>
                    <a:pt x="15" y="0"/>
                    <a:pt x="19" y="4"/>
                    <a:pt x="19" y="10"/>
                  </a:cubicBezTo>
                  <a:cubicBezTo>
                    <a:pt x="19" y="15"/>
                    <a:pt x="15" y="20"/>
                    <a:pt x="10" y="20"/>
                  </a:cubicBezTo>
                  <a:close/>
                </a:path>
              </a:pathLst>
            </a:custGeom>
            <a:solidFill>
              <a:srgbClr val="ECF0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6" name="íşḻîḋè">
              <a:extLst>
                <a:ext uri="{FF2B5EF4-FFF2-40B4-BE49-F238E27FC236}">
                  <a16:creationId xmlns:a16="http://schemas.microsoft.com/office/drawing/2014/main" id="{E2F36B94-768D-433A-B3B4-0E5D3B87363A}"/>
                </a:ext>
              </a:extLst>
            </p:cNvPr>
            <p:cNvSpPr/>
            <p:nvPr/>
          </p:nvSpPr>
          <p:spPr bwMode="auto">
            <a:xfrm>
              <a:off x="3689465" y="5015506"/>
              <a:ext cx="37892" cy="43217"/>
            </a:xfrm>
            <a:custGeom>
              <a:avLst/>
              <a:gdLst>
                <a:gd name="T0" fmla="*/ 5 w 9"/>
                <a:gd name="T1" fmla="*/ 10 h 10"/>
                <a:gd name="T2" fmla="*/ 0 w 9"/>
                <a:gd name="T3" fmla="*/ 5 h 10"/>
                <a:gd name="T4" fmla="*/ 4 w 9"/>
                <a:gd name="T5" fmla="*/ 0 h 10"/>
                <a:gd name="T6" fmla="*/ 9 w 9"/>
                <a:gd name="T7" fmla="*/ 5 h 10"/>
                <a:gd name="T8" fmla="*/ 5 w 9"/>
                <a:gd name="T9" fmla="*/ 10 h 10"/>
              </a:gdLst>
              <a:ahLst/>
              <a:cxnLst>
                <a:cxn ang="0">
                  <a:pos x="T0" y="T1"/>
                </a:cxn>
                <a:cxn ang="0">
                  <a:pos x="T2" y="T3"/>
                </a:cxn>
                <a:cxn ang="0">
                  <a:pos x="T4" y="T5"/>
                </a:cxn>
                <a:cxn ang="0">
                  <a:pos x="T6" y="T7"/>
                </a:cxn>
                <a:cxn ang="0">
                  <a:pos x="T8" y="T9"/>
                </a:cxn>
              </a:cxnLst>
              <a:rect l="0" t="0" r="r" b="b"/>
              <a:pathLst>
                <a:path w="9" h="10">
                  <a:moveTo>
                    <a:pt x="5" y="10"/>
                  </a:moveTo>
                  <a:cubicBezTo>
                    <a:pt x="2" y="10"/>
                    <a:pt x="0" y="8"/>
                    <a:pt x="0" y="5"/>
                  </a:cubicBezTo>
                  <a:cubicBezTo>
                    <a:pt x="0" y="2"/>
                    <a:pt x="2" y="0"/>
                    <a:pt x="4" y="0"/>
                  </a:cubicBezTo>
                  <a:cubicBezTo>
                    <a:pt x="7" y="0"/>
                    <a:pt x="9" y="2"/>
                    <a:pt x="9" y="5"/>
                  </a:cubicBezTo>
                  <a:cubicBezTo>
                    <a:pt x="9" y="8"/>
                    <a:pt x="7" y="10"/>
                    <a:pt x="5" y="10"/>
                  </a:cubicBezTo>
                  <a:close/>
                </a:path>
              </a:pathLst>
            </a:custGeom>
            <a:solidFill>
              <a:srgbClr val="5066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7" name="ïS1îďè">
              <a:extLst>
                <a:ext uri="{FF2B5EF4-FFF2-40B4-BE49-F238E27FC236}">
                  <a16:creationId xmlns:a16="http://schemas.microsoft.com/office/drawing/2014/main" id="{0E1A85B5-B724-4F2B-B3AC-2EBBEF7361F3}"/>
                </a:ext>
              </a:extLst>
            </p:cNvPr>
            <p:cNvSpPr/>
            <p:nvPr/>
          </p:nvSpPr>
          <p:spPr bwMode="auto">
            <a:xfrm>
              <a:off x="3831561" y="4448888"/>
              <a:ext cx="1463583" cy="11932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8" name="išļíḓé">
              <a:extLst>
                <a:ext uri="{FF2B5EF4-FFF2-40B4-BE49-F238E27FC236}">
                  <a16:creationId xmlns:a16="http://schemas.microsoft.com/office/drawing/2014/main" id="{24ECF979-D102-4472-8EBF-E531F8AA5A38}"/>
                </a:ext>
              </a:extLst>
            </p:cNvPr>
            <p:cNvSpPr/>
            <p:nvPr/>
          </p:nvSpPr>
          <p:spPr bwMode="auto">
            <a:xfrm>
              <a:off x="3864716" y="5032312"/>
              <a:ext cx="1378326" cy="362540"/>
            </a:xfrm>
            <a:custGeom>
              <a:avLst/>
              <a:gdLst>
                <a:gd name="T0" fmla="*/ 539 w 582"/>
                <a:gd name="T1" fmla="*/ 151 h 151"/>
                <a:gd name="T2" fmla="*/ 472 w 582"/>
                <a:gd name="T3" fmla="*/ 151 h 151"/>
                <a:gd name="T4" fmla="*/ 446 w 582"/>
                <a:gd name="T5" fmla="*/ 125 h 151"/>
                <a:gd name="T6" fmla="*/ 357 w 582"/>
                <a:gd name="T7" fmla="*/ 125 h 151"/>
                <a:gd name="T8" fmla="*/ 239 w 582"/>
                <a:gd name="T9" fmla="*/ 8 h 151"/>
                <a:gd name="T10" fmla="*/ 143 w 582"/>
                <a:gd name="T11" fmla="*/ 8 h 151"/>
                <a:gd name="T12" fmla="*/ 56 w 582"/>
                <a:gd name="T13" fmla="*/ 95 h 151"/>
                <a:gd name="T14" fmla="*/ 0 w 582"/>
                <a:gd name="T15" fmla="*/ 95 h 151"/>
                <a:gd name="T16" fmla="*/ 0 w 582"/>
                <a:gd name="T17" fmla="*/ 87 h 151"/>
                <a:gd name="T18" fmla="*/ 53 w 582"/>
                <a:gd name="T19" fmla="*/ 87 h 151"/>
                <a:gd name="T20" fmla="*/ 140 w 582"/>
                <a:gd name="T21" fmla="*/ 0 h 151"/>
                <a:gd name="T22" fmla="*/ 241 w 582"/>
                <a:gd name="T23" fmla="*/ 0 h 151"/>
                <a:gd name="T24" fmla="*/ 361 w 582"/>
                <a:gd name="T25" fmla="*/ 120 h 151"/>
                <a:gd name="T26" fmla="*/ 448 w 582"/>
                <a:gd name="T27" fmla="*/ 120 h 151"/>
                <a:gd name="T28" fmla="*/ 473 w 582"/>
                <a:gd name="T29" fmla="*/ 145 h 151"/>
                <a:gd name="T30" fmla="*/ 537 w 582"/>
                <a:gd name="T31" fmla="*/ 145 h 151"/>
                <a:gd name="T32" fmla="*/ 579 w 582"/>
                <a:gd name="T33" fmla="*/ 104 h 151"/>
                <a:gd name="T34" fmla="*/ 582 w 582"/>
                <a:gd name="T35" fmla="*/ 107 h 151"/>
                <a:gd name="T36" fmla="*/ 539 w 582"/>
                <a:gd name="T3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2" h="151">
                  <a:moveTo>
                    <a:pt x="539" y="151"/>
                  </a:moveTo>
                  <a:lnTo>
                    <a:pt x="472" y="151"/>
                  </a:lnTo>
                  <a:lnTo>
                    <a:pt x="446" y="125"/>
                  </a:lnTo>
                  <a:lnTo>
                    <a:pt x="357" y="125"/>
                  </a:lnTo>
                  <a:lnTo>
                    <a:pt x="239" y="8"/>
                  </a:lnTo>
                  <a:lnTo>
                    <a:pt x="143" y="8"/>
                  </a:lnTo>
                  <a:lnTo>
                    <a:pt x="56" y="95"/>
                  </a:lnTo>
                  <a:lnTo>
                    <a:pt x="0" y="95"/>
                  </a:lnTo>
                  <a:lnTo>
                    <a:pt x="0" y="87"/>
                  </a:lnTo>
                  <a:lnTo>
                    <a:pt x="53" y="87"/>
                  </a:lnTo>
                  <a:lnTo>
                    <a:pt x="140" y="0"/>
                  </a:lnTo>
                  <a:lnTo>
                    <a:pt x="241" y="0"/>
                  </a:lnTo>
                  <a:lnTo>
                    <a:pt x="361" y="120"/>
                  </a:lnTo>
                  <a:lnTo>
                    <a:pt x="448" y="120"/>
                  </a:lnTo>
                  <a:lnTo>
                    <a:pt x="473" y="145"/>
                  </a:lnTo>
                  <a:lnTo>
                    <a:pt x="537" y="145"/>
                  </a:lnTo>
                  <a:lnTo>
                    <a:pt x="579" y="104"/>
                  </a:lnTo>
                  <a:lnTo>
                    <a:pt x="582" y="107"/>
                  </a:lnTo>
                  <a:lnTo>
                    <a:pt x="539" y="151"/>
                  </a:lnTo>
                  <a:close/>
                </a:path>
              </a:pathLst>
            </a:custGeom>
            <a:solidFill>
              <a:srgbClr val="EBA5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9" name="iṥ1iḓé">
              <a:extLst>
                <a:ext uri="{FF2B5EF4-FFF2-40B4-BE49-F238E27FC236}">
                  <a16:creationId xmlns:a16="http://schemas.microsoft.com/office/drawing/2014/main" id="{2BADB0AC-9DBD-4850-8A1E-950DB9FBE456}"/>
                </a:ext>
              </a:extLst>
            </p:cNvPr>
            <p:cNvSpPr/>
            <p:nvPr/>
          </p:nvSpPr>
          <p:spPr bwMode="auto">
            <a:xfrm>
              <a:off x="4430730" y="5041916"/>
              <a:ext cx="2368" cy="552213"/>
            </a:xfrm>
            <a:prstGeom prst="rect">
              <a:avLst/>
            </a:prstGeom>
            <a:solidFill>
              <a:srgbClr val="C3C1B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0" name="iṥḷïḓé">
              <a:extLst>
                <a:ext uri="{FF2B5EF4-FFF2-40B4-BE49-F238E27FC236}">
                  <a16:creationId xmlns:a16="http://schemas.microsoft.com/office/drawing/2014/main" id="{7D494F5D-D40F-4384-8090-ABE9A775F7DA}"/>
                </a:ext>
              </a:extLst>
            </p:cNvPr>
            <p:cNvSpPr/>
            <p:nvPr/>
          </p:nvSpPr>
          <p:spPr bwMode="auto">
            <a:xfrm>
              <a:off x="4298107" y="5385248"/>
              <a:ext cx="2368" cy="208880"/>
            </a:xfrm>
            <a:prstGeom prst="rect">
              <a:avLst/>
            </a:prstGeom>
            <a:solidFill>
              <a:srgbClr val="C3C1B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1" name="ïṧḷïďe">
              <a:extLst>
                <a:ext uri="{FF2B5EF4-FFF2-40B4-BE49-F238E27FC236}">
                  <a16:creationId xmlns:a16="http://schemas.microsoft.com/office/drawing/2014/main" id="{18A5FA2E-28DF-47DD-B2FB-6DF147993829}"/>
                </a:ext>
              </a:extLst>
            </p:cNvPr>
            <p:cNvSpPr/>
            <p:nvPr/>
          </p:nvSpPr>
          <p:spPr bwMode="auto">
            <a:xfrm>
              <a:off x="5136470" y="4914667"/>
              <a:ext cx="4737" cy="679462"/>
            </a:xfrm>
            <a:prstGeom prst="rect">
              <a:avLst/>
            </a:prstGeom>
            <a:solidFill>
              <a:srgbClr val="C3C1B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2" name="iṥḷiḑè">
              <a:extLst>
                <a:ext uri="{FF2B5EF4-FFF2-40B4-BE49-F238E27FC236}">
                  <a16:creationId xmlns:a16="http://schemas.microsoft.com/office/drawing/2014/main" id="{5404ACD9-20B3-4770-8E30-E808F5DDFF98}"/>
                </a:ext>
              </a:extLst>
            </p:cNvPr>
            <p:cNvSpPr/>
            <p:nvPr/>
          </p:nvSpPr>
          <p:spPr bwMode="auto">
            <a:xfrm>
              <a:off x="5110419" y="4885856"/>
              <a:ext cx="52102" cy="50419"/>
            </a:xfrm>
            <a:prstGeom prst="ellipse">
              <a:avLst/>
            </a:prstGeom>
            <a:solidFill>
              <a:srgbClr val="D94D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3" name="ïṥḻîḋé">
              <a:extLst>
                <a:ext uri="{FF2B5EF4-FFF2-40B4-BE49-F238E27FC236}">
                  <a16:creationId xmlns:a16="http://schemas.microsoft.com/office/drawing/2014/main" id="{C51D2E1B-BFCA-4302-9836-F4F493CB8227}"/>
                </a:ext>
              </a:extLst>
            </p:cNvPr>
            <p:cNvSpPr/>
            <p:nvPr/>
          </p:nvSpPr>
          <p:spPr bwMode="auto">
            <a:xfrm>
              <a:off x="4688870" y="5068326"/>
              <a:ext cx="56838" cy="52820"/>
            </a:xfrm>
            <a:prstGeom prst="ellipse">
              <a:avLst/>
            </a:prstGeom>
            <a:solidFill>
              <a:srgbClr val="4BB3D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4" name="ïś1íďè">
              <a:extLst>
                <a:ext uri="{FF2B5EF4-FFF2-40B4-BE49-F238E27FC236}">
                  <a16:creationId xmlns:a16="http://schemas.microsoft.com/office/drawing/2014/main" id="{7EAA08D9-4595-4A5D-94AA-D6E8698A4D25}"/>
                </a:ext>
              </a:extLst>
            </p:cNvPr>
            <p:cNvSpPr/>
            <p:nvPr/>
          </p:nvSpPr>
          <p:spPr bwMode="auto">
            <a:xfrm>
              <a:off x="4407047" y="5010704"/>
              <a:ext cx="49733" cy="57622"/>
            </a:xfrm>
            <a:prstGeom prst="ellipse">
              <a:avLst/>
            </a:prstGeom>
            <a:solidFill>
              <a:srgbClr val="EBA5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5" name="iś1iḑê">
              <a:extLst>
                <a:ext uri="{FF2B5EF4-FFF2-40B4-BE49-F238E27FC236}">
                  <a16:creationId xmlns:a16="http://schemas.microsoft.com/office/drawing/2014/main" id="{1F97BE7D-FF57-4071-BC3B-89664720F198}"/>
                </a:ext>
              </a:extLst>
            </p:cNvPr>
            <p:cNvSpPr/>
            <p:nvPr/>
          </p:nvSpPr>
          <p:spPr bwMode="auto">
            <a:xfrm>
              <a:off x="4276793" y="5356437"/>
              <a:ext cx="52102" cy="55221"/>
            </a:xfrm>
            <a:prstGeom prst="ellipse">
              <a:avLst/>
            </a:prstGeom>
            <a:solidFill>
              <a:srgbClr val="87AB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6" name="ï$líḓe">
              <a:extLst>
                <a:ext uri="{FF2B5EF4-FFF2-40B4-BE49-F238E27FC236}">
                  <a16:creationId xmlns:a16="http://schemas.microsoft.com/office/drawing/2014/main" id="{2CDA1EE8-D07C-4A77-A034-2AB55D111CAB}"/>
                </a:ext>
              </a:extLst>
            </p:cNvPr>
            <p:cNvSpPr/>
            <p:nvPr/>
          </p:nvSpPr>
          <p:spPr bwMode="auto">
            <a:xfrm>
              <a:off x="3848138" y="4816229"/>
              <a:ext cx="37892" cy="38415"/>
            </a:xfrm>
            <a:custGeom>
              <a:avLst/>
              <a:gdLst>
                <a:gd name="T0" fmla="*/ 4 w 9"/>
                <a:gd name="T1" fmla="*/ 9 h 9"/>
                <a:gd name="T2" fmla="*/ 0 w 9"/>
                <a:gd name="T3" fmla="*/ 4 h 9"/>
                <a:gd name="T4" fmla="*/ 4 w 9"/>
                <a:gd name="T5" fmla="*/ 0 h 9"/>
                <a:gd name="T6" fmla="*/ 9 w 9"/>
                <a:gd name="T7" fmla="*/ 4 h 9"/>
                <a:gd name="T8" fmla="*/ 4 w 9"/>
                <a:gd name="T9" fmla="*/ 9 h 9"/>
                <a:gd name="T10" fmla="*/ 4 w 9"/>
                <a:gd name="T11" fmla="*/ 1 h 9"/>
                <a:gd name="T12" fmla="*/ 1 w 9"/>
                <a:gd name="T13" fmla="*/ 4 h 9"/>
                <a:gd name="T14" fmla="*/ 4 w 9"/>
                <a:gd name="T15" fmla="*/ 7 h 9"/>
                <a:gd name="T16" fmla="*/ 7 w 9"/>
                <a:gd name="T17" fmla="*/ 4 h 9"/>
                <a:gd name="T18" fmla="*/ 4 w 9"/>
                <a:gd name="T1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9">
                  <a:moveTo>
                    <a:pt x="4" y="9"/>
                  </a:moveTo>
                  <a:cubicBezTo>
                    <a:pt x="2" y="9"/>
                    <a:pt x="0" y="7"/>
                    <a:pt x="0" y="4"/>
                  </a:cubicBezTo>
                  <a:cubicBezTo>
                    <a:pt x="0" y="2"/>
                    <a:pt x="2" y="0"/>
                    <a:pt x="4" y="0"/>
                  </a:cubicBezTo>
                  <a:cubicBezTo>
                    <a:pt x="7" y="0"/>
                    <a:pt x="9" y="2"/>
                    <a:pt x="9" y="4"/>
                  </a:cubicBezTo>
                  <a:cubicBezTo>
                    <a:pt x="9" y="7"/>
                    <a:pt x="7" y="9"/>
                    <a:pt x="4" y="9"/>
                  </a:cubicBezTo>
                  <a:moveTo>
                    <a:pt x="4" y="1"/>
                  </a:moveTo>
                  <a:cubicBezTo>
                    <a:pt x="3" y="1"/>
                    <a:pt x="1" y="3"/>
                    <a:pt x="1" y="4"/>
                  </a:cubicBezTo>
                  <a:cubicBezTo>
                    <a:pt x="1" y="6"/>
                    <a:pt x="3" y="7"/>
                    <a:pt x="4" y="7"/>
                  </a:cubicBezTo>
                  <a:cubicBezTo>
                    <a:pt x="6" y="7"/>
                    <a:pt x="7" y="6"/>
                    <a:pt x="7" y="4"/>
                  </a:cubicBezTo>
                  <a:cubicBezTo>
                    <a:pt x="7" y="3"/>
                    <a:pt x="6" y="1"/>
                    <a:pt x="4" y="1"/>
                  </a:cubicBezTo>
                </a:path>
              </a:pathLst>
            </a:custGeom>
            <a:solidFill>
              <a:srgbClr val="87AB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7" name="î$1îdè">
              <a:extLst>
                <a:ext uri="{FF2B5EF4-FFF2-40B4-BE49-F238E27FC236}">
                  <a16:creationId xmlns:a16="http://schemas.microsoft.com/office/drawing/2014/main" id="{6B95BC9F-25F1-4EA1-908C-E5A6AAFF77F0}"/>
                </a:ext>
              </a:extLst>
            </p:cNvPr>
            <p:cNvSpPr/>
            <p:nvPr/>
          </p:nvSpPr>
          <p:spPr bwMode="auto">
            <a:xfrm>
              <a:off x="3864716" y="4833035"/>
              <a:ext cx="1378326" cy="765895"/>
            </a:xfrm>
            <a:custGeom>
              <a:avLst/>
              <a:gdLst>
                <a:gd name="T0" fmla="*/ 582 w 582"/>
                <a:gd name="T1" fmla="*/ 319 h 319"/>
                <a:gd name="T2" fmla="*/ 0 w 582"/>
                <a:gd name="T3" fmla="*/ 319 h 319"/>
                <a:gd name="T4" fmla="*/ 0 w 582"/>
                <a:gd name="T5" fmla="*/ 0 h 319"/>
                <a:gd name="T6" fmla="*/ 2 w 582"/>
                <a:gd name="T7" fmla="*/ 0 h 319"/>
                <a:gd name="T8" fmla="*/ 2 w 582"/>
                <a:gd name="T9" fmla="*/ 315 h 319"/>
                <a:gd name="T10" fmla="*/ 582 w 582"/>
                <a:gd name="T11" fmla="*/ 315 h 319"/>
                <a:gd name="T12" fmla="*/ 582 w 582"/>
                <a:gd name="T13" fmla="*/ 319 h 319"/>
              </a:gdLst>
              <a:ahLst/>
              <a:cxnLst>
                <a:cxn ang="0">
                  <a:pos x="T0" y="T1"/>
                </a:cxn>
                <a:cxn ang="0">
                  <a:pos x="T2" y="T3"/>
                </a:cxn>
                <a:cxn ang="0">
                  <a:pos x="T4" y="T5"/>
                </a:cxn>
                <a:cxn ang="0">
                  <a:pos x="T6" y="T7"/>
                </a:cxn>
                <a:cxn ang="0">
                  <a:pos x="T8" y="T9"/>
                </a:cxn>
                <a:cxn ang="0">
                  <a:pos x="T10" y="T11"/>
                </a:cxn>
                <a:cxn ang="0">
                  <a:pos x="T12" y="T13"/>
                </a:cxn>
              </a:cxnLst>
              <a:rect l="0" t="0" r="r" b="b"/>
              <a:pathLst>
                <a:path w="582" h="319">
                  <a:moveTo>
                    <a:pt x="582" y="319"/>
                  </a:moveTo>
                  <a:lnTo>
                    <a:pt x="0" y="319"/>
                  </a:lnTo>
                  <a:lnTo>
                    <a:pt x="0" y="0"/>
                  </a:lnTo>
                  <a:lnTo>
                    <a:pt x="2" y="0"/>
                  </a:lnTo>
                  <a:lnTo>
                    <a:pt x="2" y="315"/>
                  </a:lnTo>
                  <a:lnTo>
                    <a:pt x="582" y="315"/>
                  </a:lnTo>
                  <a:lnTo>
                    <a:pt x="582" y="319"/>
                  </a:lnTo>
                  <a:close/>
                </a:path>
              </a:pathLst>
            </a:custGeom>
            <a:solidFill>
              <a:srgbClr val="87AB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8" name="ïšḻîḋè">
              <a:extLst>
                <a:ext uri="{FF2B5EF4-FFF2-40B4-BE49-F238E27FC236}">
                  <a16:creationId xmlns:a16="http://schemas.microsoft.com/office/drawing/2014/main" id="{96D66F67-DF20-461F-824B-AC0E0019FC75}"/>
                </a:ext>
              </a:extLst>
            </p:cNvPr>
            <p:cNvSpPr/>
            <p:nvPr/>
          </p:nvSpPr>
          <p:spPr bwMode="auto">
            <a:xfrm>
              <a:off x="5226464" y="5577322"/>
              <a:ext cx="30787" cy="36014"/>
            </a:xfrm>
            <a:prstGeom prst="ellipse">
              <a:avLst/>
            </a:prstGeom>
            <a:solidFill>
              <a:srgbClr val="87AB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9" name="ïṣliďé">
              <a:extLst>
                <a:ext uri="{FF2B5EF4-FFF2-40B4-BE49-F238E27FC236}">
                  <a16:creationId xmlns:a16="http://schemas.microsoft.com/office/drawing/2014/main" id="{0841FC8B-3362-4B4B-B1F3-36BF14029A8D}"/>
                </a:ext>
              </a:extLst>
            </p:cNvPr>
            <p:cNvSpPr/>
            <p:nvPr/>
          </p:nvSpPr>
          <p:spPr bwMode="auto">
            <a:xfrm>
              <a:off x="5020426" y="5577322"/>
              <a:ext cx="30787" cy="36014"/>
            </a:xfrm>
            <a:prstGeom prst="ellipse">
              <a:avLst/>
            </a:prstGeom>
            <a:solidFill>
              <a:srgbClr val="87AB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0" name="îṣḻíḓé">
              <a:extLst>
                <a:ext uri="{FF2B5EF4-FFF2-40B4-BE49-F238E27FC236}">
                  <a16:creationId xmlns:a16="http://schemas.microsoft.com/office/drawing/2014/main" id="{66401145-A8D6-458E-89CC-97B64F615FD9}"/>
                </a:ext>
              </a:extLst>
            </p:cNvPr>
            <p:cNvSpPr/>
            <p:nvPr/>
          </p:nvSpPr>
          <p:spPr bwMode="auto">
            <a:xfrm>
              <a:off x="4830965" y="5577322"/>
              <a:ext cx="35524" cy="36014"/>
            </a:xfrm>
            <a:prstGeom prst="ellipse">
              <a:avLst/>
            </a:prstGeom>
            <a:solidFill>
              <a:srgbClr val="87AB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1" name="ïS1ïḋè">
              <a:extLst>
                <a:ext uri="{FF2B5EF4-FFF2-40B4-BE49-F238E27FC236}">
                  <a16:creationId xmlns:a16="http://schemas.microsoft.com/office/drawing/2014/main" id="{06CEB5B5-6695-4A03-B58E-946EDD0D7609}"/>
                </a:ext>
              </a:extLst>
            </p:cNvPr>
            <p:cNvSpPr/>
            <p:nvPr/>
          </p:nvSpPr>
          <p:spPr bwMode="auto">
            <a:xfrm>
              <a:off x="4655714" y="5577322"/>
              <a:ext cx="33156" cy="36014"/>
            </a:xfrm>
            <a:prstGeom prst="ellipse">
              <a:avLst/>
            </a:prstGeom>
            <a:solidFill>
              <a:srgbClr val="87AB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2" name="iśḻïďe">
              <a:extLst>
                <a:ext uri="{FF2B5EF4-FFF2-40B4-BE49-F238E27FC236}">
                  <a16:creationId xmlns:a16="http://schemas.microsoft.com/office/drawing/2014/main" id="{4E1B850D-ED8C-48E7-88E5-656EBC6F9136}"/>
                </a:ext>
              </a:extLst>
            </p:cNvPr>
            <p:cNvSpPr/>
            <p:nvPr/>
          </p:nvSpPr>
          <p:spPr bwMode="auto">
            <a:xfrm>
              <a:off x="4461517" y="5577322"/>
              <a:ext cx="35524" cy="36014"/>
            </a:xfrm>
            <a:prstGeom prst="ellipse">
              <a:avLst/>
            </a:prstGeom>
            <a:solidFill>
              <a:srgbClr val="87AB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3" name="íślïḍe">
              <a:extLst>
                <a:ext uri="{FF2B5EF4-FFF2-40B4-BE49-F238E27FC236}">
                  <a16:creationId xmlns:a16="http://schemas.microsoft.com/office/drawing/2014/main" id="{C8CC19CD-AA49-4536-B90F-1857AF6C46F0}"/>
                </a:ext>
              </a:extLst>
            </p:cNvPr>
            <p:cNvSpPr/>
            <p:nvPr/>
          </p:nvSpPr>
          <p:spPr bwMode="auto">
            <a:xfrm>
              <a:off x="4272056" y="5577322"/>
              <a:ext cx="30787" cy="36014"/>
            </a:xfrm>
            <a:prstGeom prst="ellipse">
              <a:avLst/>
            </a:prstGeom>
            <a:solidFill>
              <a:srgbClr val="87AB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4" name="îṥ1ïḋê">
              <a:extLst>
                <a:ext uri="{FF2B5EF4-FFF2-40B4-BE49-F238E27FC236}">
                  <a16:creationId xmlns:a16="http://schemas.microsoft.com/office/drawing/2014/main" id="{C043A507-A69A-4775-8809-FC41DE4BC6C8}"/>
                </a:ext>
              </a:extLst>
            </p:cNvPr>
            <p:cNvSpPr/>
            <p:nvPr/>
          </p:nvSpPr>
          <p:spPr bwMode="auto">
            <a:xfrm>
              <a:off x="4080228" y="5577322"/>
              <a:ext cx="33156" cy="36014"/>
            </a:xfrm>
            <a:prstGeom prst="ellipse">
              <a:avLst/>
            </a:prstGeom>
            <a:solidFill>
              <a:srgbClr val="87AB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5" name="îṣlîďe">
              <a:extLst>
                <a:ext uri="{FF2B5EF4-FFF2-40B4-BE49-F238E27FC236}">
                  <a16:creationId xmlns:a16="http://schemas.microsoft.com/office/drawing/2014/main" id="{422ADC74-F4FE-48BC-8225-FC8AE4892B61}"/>
                </a:ext>
              </a:extLst>
            </p:cNvPr>
            <p:cNvSpPr/>
            <p:nvPr/>
          </p:nvSpPr>
          <p:spPr bwMode="auto">
            <a:xfrm>
              <a:off x="3890767" y="5577322"/>
              <a:ext cx="35524" cy="36014"/>
            </a:xfrm>
            <a:prstGeom prst="ellipse">
              <a:avLst/>
            </a:prstGeom>
            <a:solidFill>
              <a:srgbClr val="87AB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6" name="i$ľíḑe">
              <a:extLst>
                <a:ext uri="{FF2B5EF4-FFF2-40B4-BE49-F238E27FC236}">
                  <a16:creationId xmlns:a16="http://schemas.microsoft.com/office/drawing/2014/main" id="{54D50439-68A2-47A6-AC6A-786F28D9766A}"/>
                </a:ext>
              </a:extLst>
            </p:cNvPr>
            <p:cNvSpPr/>
            <p:nvPr/>
          </p:nvSpPr>
          <p:spPr bwMode="auto">
            <a:xfrm>
              <a:off x="4714920" y="5094736"/>
              <a:ext cx="4737" cy="499392"/>
            </a:xfrm>
            <a:prstGeom prst="rect">
              <a:avLst/>
            </a:prstGeom>
            <a:solidFill>
              <a:srgbClr val="C3C1B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7" name="íşļíḍê">
              <a:extLst>
                <a:ext uri="{FF2B5EF4-FFF2-40B4-BE49-F238E27FC236}">
                  <a16:creationId xmlns:a16="http://schemas.microsoft.com/office/drawing/2014/main" id="{DF63670F-7DBA-4DB9-B2D1-C6FC0B747322}"/>
                </a:ext>
              </a:extLst>
            </p:cNvPr>
            <p:cNvSpPr/>
            <p:nvPr/>
          </p:nvSpPr>
          <p:spPr bwMode="auto">
            <a:xfrm>
              <a:off x="3859980" y="4794621"/>
              <a:ext cx="1397272" cy="804310"/>
            </a:xfrm>
            <a:custGeom>
              <a:avLst/>
              <a:gdLst>
                <a:gd name="T0" fmla="*/ 6 w 590"/>
                <a:gd name="T1" fmla="*/ 335 h 335"/>
                <a:gd name="T2" fmla="*/ 0 w 590"/>
                <a:gd name="T3" fmla="*/ 331 h 335"/>
                <a:gd name="T4" fmla="*/ 182 w 590"/>
                <a:gd name="T5" fmla="*/ 150 h 335"/>
                <a:gd name="T6" fmla="*/ 236 w 590"/>
                <a:gd name="T7" fmla="*/ 150 h 335"/>
                <a:gd name="T8" fmla="*/ 338 w 590"/>
                <a:gd name="T9" fmla="*/ 48 h 335"/>
                <a:gd name="T10" fmla="*/ 381 w 590"/>
                <a:gd name="T11" fmla="*/ 48 h 335"/>
                <a:gd name="T12" fmla="*/ 401 w 590"/>
                <a:gd name="T13" fmla="*/ 29 h 335"/>
                <a:gd name="T14" fmla="*/ 523 w 590"/>
                <a:gd name="T15" fmla="*/ 29 h 335"/>
                <a:gd name="T16" fmla="*/ 539 w 590"/>
                <a:gd name="T17" fmla="*/ 45 h 335"/>
                <a:gd name="T18" fmla="*/ 584 w 590"/>
                <a:gd name="T19" fmla="*/ 0 h 335"/>
                <a:gd name="T20" fmla="*/ 590 w 590"/>
                <a:gd name="T21" fmla="*/ 5 h 335"/>
                <a:gd name="T22" fmla="*/ 539 w 590"/>
                <a:gd name="T23" fmla="*/ 54 h 335"/>
                <a:gd name="T24" fmla="*/ 521 w 590"/>
                <a:gd name="T25" fmla="*/ 36 h 335"/>
                <a:gd name="T26" fmla="*/ 403 w 590"/>
                <a:gd name="T27" fmla="*/ 36 h 335"/>
                <a:gd name="T28" fmla="*/ 385 w 590"/>
                <a:gd name="T29" fmla="*/ 54 h 335"/>
                <a:gd name="T30" fmla="*/ 339 w 590"/>
                <a:gd name="T31" fmla="*/ 54 h 335"/>
                <a:gd name="T32" fmla="*/ 238 w 590"/>
                <a:gd name="T33" fmla="*/ 157 h 335"/>
                <a:gd name="T34" fmla="*/ 183 w 590"/>
                <a:gd name="T35" fmla="*/ 157 h 335"/>
                <a:gd name="T36" fmla="*/ 6 w 590"/>
                <a:gd name="T37" fmla="*/ 33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335">
                  <a:moveTo>
                    <a:pt x="6" y="335"/>
                  </a:moveTo>
                  <a:lnTo>
                    <a:pt x="0" y="331"/>
                  </a:lnTo>
                  <a:lnTo>
                    <a:pt x="182" y="150"/>
                  </a:lnTo>
                  <a:lnTo>
                    <a:pt x="236" y="150"/>
                  </a:lnTo>
                  <a:lnTo>
                    <a:pt x="338" y="48"/>
                  </a:lnTo>
                  <a:lnTo>
                    <a:pt x="381" y="48"/>
                  </a:lnTo>
                  <a:lnTo>
                    <a:pt x="401" y="29"/>
                  </a:lnTo>
                  <a:lnTo>
                    <a:pt x="523" y="29"/>
                  </a:lnTo>
                  <a:lnTo>
                    <a:pt x="539" y="45"/>
                  </a:lnTo>
                  <a:lnTo>
                    <a:pt x="584" y="0"/>
                  </a:lnTo>
                  <a:lnTo>
                    <a:pt x="590" y="5"/>
                  </a:lnTo>
                  <a:lnTo>
                    <a:pt x="539" y="54"/>
                  </a:lnTo>
                  <a:lnTo>
                    <a:pt x="521" y="36"/>
                  </a:lnTo>
                  <a:lnTo>
                    <a:pt x="403" y="36"/>
                  </a:lnTo>
                  <a:lnTo>
                    <a:pt x="385" y="54"/>
                  </a:lnTo>
                  <a:lnTo>
                    <a:pt x="339" y="54"/>
                  </a:lnTo>
                  <a:lnTo>
                    <a:pt x="238" y="157"/>
                  </a:lnTo>
                  <a:lnTo>
                    <a:pt x="183" y="157"/>
                  </a:lnTo>
                  <a:lnTo>
                    <a:pt x="6" y="335"/>
                  </a:lnTo>
                  <a:close/>
                </a:path>
              </a:pathLst>
            </a:custGeom>
            <a:solidFill>
              <a:srgbClr val="D94D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8" name="ísļiḓé">
              <a:extLst>
                <a:ext uri="{FF2B5EF4-FFF2-40B4-BE49-F238E27FC236}">
                  <a16:creationId xmlns:a16="http://schemas.microsoft.com/office/drawing/2014/main" id="{380656B5-9C9E-4601-8908-698F569431FC}"/>
                </a:ext>
              </a:extLst>
            </p:cNvPr>
            <p:cNvSpPr/>
            <p:nvPr/>
          </p:nvSpPr>
          <p:spPr bwMode="auto">
            <a:xfrm>
              <a:off x="5221728" y="4789819"/>
              <a:ext cx="37892" cy="38415"/>
            </a:xfrm>
            <a:prstGeom prst="ellipse">
              <a:avLst/>
            </a:prstGeom>
            <a:solidFill>
              <a:srgbClr val="D94D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9" name="íṣ1îḓe">
              <a:extLst>
                <a:ext uri="{FF2B5EF4-FFF2-40B4-BE49-F238E27FC236}">
                  <a16:creationId xmlns:a16="http://schemas.microsoft.com/office/drawing/2014/main" id="{BFC7CD01-4B98-4952-8AA3-BED6DFE3A968}"/>
                </a:ext>
              </a:extLst>
            </p:cNvPr>
            <p:cNvSpPr/>
            <p:nvPr/>
          </p:nvSpPr>
          <p:spPr bwMode="auto">
            <a:xfrm>
              <a:off x="3864716" y="4977091"/>
              <a:ext cx="1383062" cy="499392"/>
            </a:xfrm>
            <a:custGeom>
              <a:avLst/>
              <a:gdLst>
                <a:gd name="T0" fmla="*/ 67 w 584"/>
                <a:gd name="T1" fmla="*/ 208 h 208"/>
                <a:gd name="T2" fmla="*/ 0 w 584"/>
                <a:gd name="T3" fmla="*/ 208 h 208"/>
                <a:gd name="T4" fmla="*/ 0 w 584"/>
                <a:gd name="T5" fmla="*/ 203 h 208"/>
                <a:gd name="T6" fmla="*/ 64 w 584"/>
                <a:gd name="T7" fmla="*/ 203 h 208"/>
                <a:gd name="T8" fmla="*/ 114 w 584"/>
                <a:gd name="T9" fmla="*/ 152 h 208"/>
                <a:gd name="T10" fmla="*/ 147 w 584"/>
                <a:gd name="T11" fmla="*/ 152 h 208"/>
                <a:gd name="T12" fmla="*/ 169 w 584"/>
                <a:gd name="T13" fmla="*/ 130 h 208"/>
                <a:gd name="T14" fmla="*/ 272 w 584"/>
                <a:gd name="T15" fmla="*/ 130 h 208"/>
                <a:gd name="T16" fmla="*/ 359 w 584"/>
                <a:gd name="T17" fmla="*/ 45 h 208"/>
                <a:gd name="T18" fmla="*/ 453 w 584"/>
                <a:gd name="T19" fmla="*/ 45 h 208"/>
                <a:gd name="T20" fmla="*/ 473 w 584"/>
                <a:gd name="T21" fmla="*/ 67 h 208"/>
                <a:gd name="T22" fmla="*/ 513 w 584"/>
                <a:gd name="T23" fmla="*/ 67 h 208"/>
                <a:gd name="T24" fmla="*/ 580 w 584"/>
                <a:gd name="T25" fmla="*/ 0 h 208"/>
                <a:gd name="T26" fmla="*/ 584 w 584"/>
                <a:gd name="T27" fmla="*/ 5 h 208"/>
                <a:gd name="T28" fmla="*/ 515 w 584"/>
                <a:gd name="T29" fmla="*/ 72 h 208"/>
                <a:gd name="T30" fmla="*/ 472 w 584"/>
                <a:gd name="T31" fmla="*/ 72 h 208"/>
                <a:gd name="T32" fmla="*/ 450 w 584"/>
                <a:gd name="T33" fmla="*/ 51 h 208"/>
                <a:gd name="T34" fmla="*/ 361 w 584"/>
                <a:gd name="T35" fmla="*/ 51 h 208"/>
                <a:gd name="T36" fmla="*/ 276 w 584"/>
                <a:gd name="T37" fmla="*/ 138 h 208"/>
                <a:gd name="T38" fmla="*/ 172 w 584"/>
                <a:gd name="T39" fmla="*/ 138 h 208"/>
                <a:gd name="T40" fmla="*/ 151 w 584"/>
                <a:gd name="T41" fmla="*/ 158 h 208"/>
                <a:gd name="T42" fmla="*/ 116 w 584"/>
                <a:gd name="T43" fmla="*/ 158 h 208"/>
                <a:gd name="T44" fmla="*/ 67 w 584"/>
                <a:gd name="T45"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4" h="208">
                  <a:moveTo>
                    <a:pt x="67" y="208"/>
                  </a:moveTo>
                  <a:lnTo>
                    <a:pt x="0" y="208"/>
                  </a:lnTo>
                  <a:lnTo>
                    <a:pt x="0" y="203"/>
                  </a:lnTo>
                  <a:lnTo>
                    <a:pt x="64" y="203"/>
                  </a:lnTo>
                  <a:lnTo>
                    <a:pt x="114" y="152"/>
                  </a:lnTo>
                  <a:lnTo>
                    <a:pt x="147" y="152"/>
                  </a:lnTo>
                  <a:lnTo>
                    <a:pt x="169" y="130"/>
                  </a:lnTo>
                  <a:lnTo>
                    <a:pt x="272" y="130"/>
                  </a:lnTo>
                  <a:lnTo>
                    <a:pt x="359" y="45"/>
                  </a:lnTo>
                  <a:lnTo>
                    <a:pt x="453" y="45"/>
                  </a:lnTo>
                  <a:lnTo>
                    <a:pt x="473" y="67"/>
                  </a:lnTo>
                  <a:lnTo>
                    <a:pt x="513" y="67"/>
                  </a:lnTo>
                  <a:lnTo>
                    <a:pt x="580" y="0"/>
                  </a:lnTo>
                  <a:lnTo>
                    <a:pt x="584" y="5"/>
                  </a:lnTo>
                  <a:lnTo>
                    <a:pt x="515" y="72"/>
                  </a:lnTo>
                  <a:lnTo>
                    <a:pt x="472" y="72"/>
                  </a:lnTo>
                  <a:lnTo>
                    <a:pt x="450" y="51"/>
                  </a:lnTo>
                  <a:lnTo>
                    <a:pt x="361" y="51"/>
                  </a:lnTo>
                  <a:lnTo>
                    <a:pt x="276" y="138"/>
                  </a:lnTo>
                  <a:lnTo>
                    <a:pt x="172" y="138"/>
                  </a:lnTo>
                  <a:lnTo>
                    <a:pt x="151" y="158"/>
                  </a:lnTo>
                  <a:lnTo>
                    <a:pt x="116" y="158"/>
                  </a:lnTo>
                  <a:lnTo>
                    <a:pt x="67" y="208"/>
                  </a:lnTo>
                  <a:close/>
                </a:path>
              </a:pathLst>
            </a:custGeom>
            <a:solidFill>
              <a:srgbClr val="4BB3D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0" name="ísḷiḋé">
              <a:extLst>
                <a:ext uri="{FF2B5EF4-FFF2-40B4-BE49-F238E27FC236}">
                  <a16:creationId xmlns:a16="http://schemas.microsoft.com/office/drawing/2014/main" id="{7C0E37DD-51B9-492F-8491-E96CDF9371E4}"/>
                </a:ext>
              </a:extLst>
            </p:cNvPr>
            <p:cNvSpPr/>
            <p:nvPr/>
          </p:nvSpPr>
          <p:spPr bwMode="auto">
            <a:xfrm>
              <a:off x="5221728" y="4962685"/>
              <a:ext cx="37892" cy="40816"/>
            </a:xfrm>
            <a:prstGeom prst="ellipse">
              <a:avLst/>
            </a:prstGeom>
            <a:solidFill>
              <a:srgbClr val="4BB3D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1" name="iṥľîḑê">
              <a:extLst>
                <a:ext uri="{FF2B5EF4-FFF2-40B4-BE49-F238E27FC236}">
                  <a16:creationId xmlns:a16="http://schemas.microsoft.com/office/drawing/2014/main" id="{3D7262CF-40B5-429F-B599-C082409E57FE}"/>
                </a:ext>
              </a:extLst>
            </p:cNvPr>
            <p:cNvSpPr/>
            <p:nvPr/>
          </p:nvSpPr>
          <p:spPr bwMode="auto">
            <a:xfrm>
              <a:off x="3864716" y="4962685"/>
              <a:ext cx="1383062" cy="576222"/>
            </a:xfrm>
            <a:custGeom>
              <a:avLst/>
              <a:gdLst>
                <a:gd name="T0" fmla="*/ 105 w 584"/>
                <a:gd name="T1" fmla="*/ 240 h 240"/>
                <a:gd name="T2" fmla="*/ 0 w 584"/>
                <a:gd name="T3" fmla="*/ 240 h 240"/>
                <a:gd name="T4" fmla="*/ 0 w 584"/>
                <a:gd name="T5" fmla="*/ 234 h 240"/>
                <a:gd name="T6" fmla="*/ 103 w 584"/>
                <a:gd name="T7" fmla="*/ 234 h 240"/>
                <a:gd name="T8" fmla="*/ 165 w 584"/>
                <a:gd name="T9" fmla="*/ 173 h 240"/>
                <a:gd name="T10" fmla="*/ 183 w 584"/>
                <a:gd name="T11" fmla="*/ 173 h 240"/>
                <a:gd name="T12" fmla="*/ 356 w 584"/>
                <a:gd name="T13" fmla="*/ 0 h 240"/>
                <a:gd name="T14" fmla="*/ 410 w 584"/>
                <a:gd name="T15" fmla="*/ 0 h 240"/>
                <a:gd name="T16" fmla="*/ 519 w 584"/>
                <a:gd name="T17" fmla="*/ 109 h 240"/>
                <a:gd name="T18" fmla="*/ 553 w 584"/>
                <a:gd name="T19" fmla="*/ 109 h 240"/>
                <a:gd name="T20" fmla="*/ 579 w 584"/>
                <a:gd name="T21" fmla="*/ 82 h 240"/>
                <a:gd name="T22" fmla="*/ 584 w 584"/>
                <a:gd name="T23" fmla="*/ 87 h 240"/>
                <a:gd name="T24" fmla="*/ 555 w 584"/>
                <a:gd name="T25" fmla="*/ 115 h 240"/>
                <a:gd name="T26" fmla="*/ 517 w 584"/>
                <a:gd name="T27" fmla="*/ 115 h 240"/>
                <a:gd name="T28" fmla="*/ 408 w 584"/>
                <a:gd name="T29" fmla="*/ 6 h 240"/>
                <a:gd name="T30" fmla="*/ 359 w 584"/>
                <a:gd name="T31" fmla="*/ 6 h 240"/>
                <a:gd name="T32" fmla="*/ 187 w 584"/>
                <a:gd name="T33" fmla="*/ 178 h 240"/>
                <a:gd name="T34" fmla="*/ 167 w 584"/>
                <a:gd name="T35" fmla="*/ 178 h 240"/>
                <a:gd name="T36" fmla="*/ 105 w 584"/>
                <a:gd name="T3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4" h="240">
                  <a:moveTo>
                    <a:pt x="105" y="240"/>
                  </a:moveTo>
                  <a:lnTo>
                    <a:pt x="0" y="240"/>
                  </a:lnTo>
                  <a:lnTo>
                    <a:pt x="0" y="234"/>
                  </a:lnTo>
                  <a:lnTo>
                    <a:pt x="103" y="234"/>
                  </a:lnTo>
                  <a:lnTo>
                    <a:pt x="165" y="173"/>
                  </a:lnTo>
                  <a:lnTo>
                    <a:pt x="183" y="173"/>
                  </a:lnTo>
                  <a:lnTo>
                    <a:pt x="356" y="0"/>
                  </a:lnTo>
                  <a:lnTo>
                    <a:pt x="410" y="0"/>
                  </a:lnTo>
                  <a:lnTo>
                    <a:pt x="519" y="109"/>
                  </a:lnTo>
                  <a:lnTo>
                    <a:pt x="553" y="109"/>
                  </a:lnTo>
                  <a:lnTo>
                    <a:pt x="579" y="82"/>
                  </a:lnTo>
                  <a:lnTo>
                    <a:pt x="584" y="87"/>
                  </a:lnTo>
                  <a:lnTo>
                    <a:pt x="555" y="115"/>
                  </a:lnTo>
                  <a:lnTo>
                    <a:pt x="517" y="115"/>
                  </a:lnTo>
                  <a:lnTo>
                    <a:pt x="408" y="6"/>
                  </a:lnTo>
                  <a:lnTo>
                    <a:pt x="359" y="6"/>
                  </a:lnTo>
                  <a:lnTo>
                    <a:pt x="187" y="178"/>
                  </a:lnTo>
                  <a:lnTo>
                    <a:pt x="167" y="178"/>
                  </a:lnTo>
                  <a:lnTo>
                    <a:pt x="105" y="240"/>
                  </a:lnTo>
                  <a:close/>
                </a:path>
              </a:pathLst>
            </a:custGeom>
            <a:solidFill>
              <a:srgbClr val="87AB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2" name="îSḷiḑè">
              <a:extLst>
                <a:ext uri="{FF2B5EF4-FFF2-40B4-BE49-F238E27FC236}">
                  <a16:creationId xmlns:a16="http://schemas.microsoft.com/office/drawing/2014/main" id="{55A9FDAA-9CB8-4F47-90FB-B6CE8870C3B9}"/>
                </a:ext>
              </a:extLst>
            </p:cNvPr>
            <p:cNvSpPr/>
            <p:nvPr/>
          </p:nvSpPr>
          <p:spPr bwMode="auto">
            <a:xfrm>
              <a:off x="5221728" y="5142755"/>
              <a:ext cx="37892" cy="38415"/>
            </a:xfrm>
            <a:prstGeom prst="ellipse">
              <a:avLst/>
            </a:prstGeom>
            <a:solidFill>
              <a:srgbClr val="87AB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3" name="î$1iḍe">
              <a:extLst>
                <a:ext uri="{FF2B5EF4-FFF2-40B4-BE49-F238E27FC236}">
                  <a16:creationId xmlns:a16="http://schemas.microsoft.com/office/drawing/2014/main" id="{2F0A6F96-94DA-4870-AE99-AF2D2F170A44}"/>
                </a:ext>
              </a:extLst>
            </p:cNvPr>
            <p:cNvSpPr/>
            <p:nvPr/>
          </p:nvSpPr>
          <p:spPr bwMode="auto">
            <a:xfrm>
              <a:off x="5221728" y="5262801"/>
              <a:ext cx="37892" cy="40816"/>
            </a:xfrm>
            <a:prstGeom prst="ellipse">
              <a:avLst/>
            </a:prstGeom>
            <a:solidFill>
              <a:srgbClr val="EBA5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4" name="iṡḻîḍè">
              <a:extLst>
                <a:ext uri="{FF2B5EF4-FFF2-40B4-BE49-F238E27FC236}">
                  <a16:creationId xmlns:a16="http://schemas.microsoft.com/office/drawing/2014/main" id="{B117A194-9B9B-4ED4-ADD0-89A4239A6BF5}"/>
                </a:ext>
              </a:extLst>
            </p:cNvPr>
            <p:cNvSpPr/>
            <p:nvPr/>
          </p:nvSpPr>
          <p:spPr bwMode="auto">
            <a:xfrm>
              <a:off x="6763463" y="4432081"/>
              <a:ext cx="722318" cy="1289296"/>
            </a:xfrm>
            <a:custGeom>
              <a:avLst/>
              <a:gdLst>
                <a:gd name="T0" fmla="*/ 168 w 168"/>
                <a:gd name="T1" fmla="*/ 288 h 296"/>
                <a:gd name="T2" fmla="*/ 159 w 168"/>
                <a:gd name="T3" fmla="*/ 296 h 296"/>
                <a:gd name="T4" fmla="*/ 9 w 168"/>
                <a:gd name="T5" fmla="*/ 296 h 296"/>
                <a:gd name="T6" fmla="*/ 0 w 168"/>
                <a:gd name="T7" fmla="*/ 288 h 296"/>
                <a:gd name="T8" fmla="*/ 0 w 168"/>
                <a:gd name="T9" fmla="*/ 8 h 296"/>
                <a:gd name="T10" fmla="*/ 9 w 168"/>
                <a:gd name="T11" fmla="*/ 0 h 296"/>
                <a:gd name="T12" fmla="*/ 159 w 168"/>
                <a:gd name="T13" fmla="*/ 0 h 296"/>
                <a:gd name="T14" fmla="*/ 168 w 168"/>
                <a:gd name="T15" fmla="*/ 8 h 296"/>
                <a:gd name="T16" fmla="*/ 168 w 168"/>
                <a:gd name="T17"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96">
                  <a:moveTo>
                    <a:pt x="168" y="288"/>
                  </a:moveTo>
                  <a:cubicBezTo>
                    <a:pt x="168" y="292"/>
                    <a:pt x="164" y="296"/>
                    <a:pt x="159" y="296"/>
                  </a:cubicBezTo>
                  <a:cubicBezTo>
                    <a:pt x="9" y="296"/>
                    <a:pt x="9" y="296"/>
                    <a:pt x="9" y="296"/>
                  </a:cubicBezTo>
                  <a:cubicBezTo>
                    <a:pt x="4" y="296"/>
                    <a:pt x="0" y="292"/>
                    <a:pt x="0" y="288"/>
                  </a:cubicBezTo>
                  <a:cubicBezTo>
                    <a:pt x="0" y="8"/>
                    <a:pt x="0" y="8"/>
                    <a:pt x="0" y="8"/>
                  </a:cubicBezTo>
                  <a:cubicBezTo>
                    <a:pt x="0" y="4"/>
                    <a:pt x="4" y="0"/>
                    <a:pt x="9" y="0"/>
                  </a:cubicBezTo>
                  <a:cubicBezTo>
                    <a:pt x="159" y="0"/>
                    <a:pt x="159" y="0"/>
                    <a:pt x="159" y="0"/>
                  </a:cubicBezTo>
                  <a:cubicBezTo>
                    <a:pt x="164" y="0"/>
                    <a:pt x="168" y="4"/>
                    <a:pt x="168" y="8"/>
                  </a:cubicBezTo>
                  <a:lnTo>
                    <a:pt x="168" y="288"/>
                  </a:lnTo>
                  <a:close/>
                </a:path>
              </a:pathLst>
            </a:custGeom>
            <a:solidFill>
              <a:srgbClr val="2A44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5" name="ïṥľídé">
              <a:extLst>
                <a:ext uri="{FF2B5EF4-FFF2-40B4-BE49-F238E27FC236}">
                  <a16:creationId xmlns:a16="http://schemas.microsoft.com/office/drawing/2014/main" id="{EE605910-3AE0-4CF3-8829-2A703621AFE3}"/>
                </a:ext>
              </a:extLst>
            </p:cNvPr>
            <p:cNvSpPr/>
            <p:nvPr/>
          </p:nvSpPr>
          <p:spPr bwMode="auto">
            <a:xfrm>
              <a:off x="6798987" y="4484901"/>
              <a:ext cx="618115" cy="1044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6" name="ísḷïḋê">
              <a:extLst>
                <a:ext uri="{FF2B5EF4-FFF2-40B4-BE49-F238E27FC236}">
                  <a16:creationId xmlns:a16="http://schemas.microsoft.com/office/drawing/2014/main" id="{ECA1144A-0206-4665-9D22-3B26B300D29D}"/>
                </a:ext>
              </a:extLst>
            </p:cNvPr>
            <p:cNvSpPr/>
            <p:nvPr/>
          </p:nvSpPr>
          <p:spPr bwMode="auto">
            <a:xfrm>
              <a:off x="6827406" y="5238792"/>
              <a:ext cx="87626" cy="290512"/>
            </a:xfrm>
            <a:prstGeom prst="rect">
              <a:avLst/>
            </a:prstGeom>
            <a:solidFill>
              <a:srgbClr val="8ED8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7" name="îṣļïḑé">
              <a:extLst>
                <a:ext uri="{FF2B5EF4-FFF2-40B4-BE49-F238E27FC236}">
                  <a16:creationId xmlns:a16="http://schemas.microsoft.com/office/drawing/2014/main" id="{F0280C99-1CED-418A-9C3C-F9BF704AA3A9}"/>
                </a:ext>
              </a:extLst>
            </p:cNvPr>
            <p:cNvSpPr/>
            <p:nvPr/>
          </p:nvSpPr>
          <p:spPr bwMode="auto">
            <a:xfrm>
              <a:off x="6926873" y="5025109"/>
              <a:ext cx="80521" cy="504194"/>
            </a:xfrm>
            <a:prstGeom prst="rect">
              <a:avLst/>
            </a:prstGeom>
            <a:solidFill>
              <a:srgbClr val="6128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8" name="ï$1îḋé">
              <a:extLst>
                <a:ext uri="{FF2B5EF4-FFF2-40B4-BE49-F238E27FC236}">
                  <a16:creationId xmlns:a16="http://schemas.microsoft.com/office/drawing/2014/main" id="{066F1A0D-808D-45B6-8645-E73C50ECCD9A}"/>
                </a:ext>
              </a:extLst>
            </p:cNvPr>
            <p:cNvSpPr/>
            <p:nvPr/>
          </p:nvSpPr>
          <p:spPr bwMode="auto">
            <a:xfrm>
              <a:off x="7021603" y="4823432"/>
              <a:ext cx="85257" cy="701070"/>
            </a:xfrm>
            <a:prstGeom prst="rect">
              <a:avLst/>
            </a:prstGeom>
            <a:solidFill>
              <a:srgbClr val="8ED8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9" name="i$ļíďê">
              <a:extLst>
                <a:ext uri="{FF2B5EF4-FFF2-40B4-BE49-F238E27FC236}">
                  <a16:creationId xmlns:a16="http://schemas.microsoft.com/office/drawing/2014/main" id="{2235AC12-2DB6-4A9E-9301-5D25C25D64A3}"/>
                </a:ext>
              </a:extLst>
            </p:cNvPr>
            <p:cNvSpPr/>
            <p:nvPr/>
          </p:nvSpPr>
          <p:spPr bwMode="auto">
            <a:xfrm>
              <a:off x="7121070" y="4919469"/>
              <a:ext cx="80521" cy="605033"/>
            </a:xfrm>
            <a:prstGeom prst="rect">
              <a:avLst/>
            </a:prstGeom>
            <a:solidFill>
              <a:srgbClr val="FF7C5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0" name="îṩliḓe">
              <a:extLst>
                <a:ext uri="{FF2B5EF4-FFF2-40B4-BE49-F238E27FC236}">
                  <a16:creationId xmlns:a16="http://schemas.microsoft.com/office/drawing/2014/main" id="{A1F86E19-A134-4E2A-9506-28DE2B740E32}"/>
                </a:ext>
              </a:extLst>
            </p:cNvPr>
            <p:cNvSpPr/>
            <p:nvPr/>
          </p:nvSpPr>
          <p:spPr bwMode="auto">
            <a:xfrm>
              <a:off x="7213432" y="5224386"/>
              <a:ext cx="87626" cy="300116"/>
            </a:xfrm>
            <a:prstGeom prst="rect">
              <a:avLst/>
            </a:prstGeom>
            <a:solidFill>
              <a:srgbClr val="45B77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1" name="íśḻiḓè">
              <a:extLst>
                <a:ext uri="{FF2B5EF4-FFF2-40B4-BE49-F238E27FC236}">
                  <a16:creationId xmlns:a16="http://schemas.microsoft.com/office/drawing/2014/main" id="{7CC4FCC7-0100-4570-B8FC-438DEDAF0E87}"/>
                </a:ext>
              </a:extLst>
            </p:cNvPr>
            <p:cNvSpPr/>
            <p:nvPr/>
          </p:nvSpPr>
          <p:spPr bwMode="auto">
            <a:xfrm>
              <a:off x="7308162" y="4631358"/>
              <a:ext cx="87626" cy="893144"/>
            </a:xfrm>
            <a:prstGeom prst="rect">
              <a:avLst/>
            </a:prstGeom>
            <a:solidFill>
              <a:srgbClr val="FF7C5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2" name="ïŝ1íḓê">
              <a:extLst>
                <a:ext uri="{FF2B5EF4-FFF2-40B4-BE49-F238E27FC236}">
                  <a16:creationId xmlns:a16="http://schemas.microsoft.com/office/drawing/2014/main" id="{64FE1C93-4CA6-4ECA-870E-154AA32C05D3}"/>
                </a:ext>
              </a:extLst>
            </p:cNvPr>
            <p:cNvSpPr/>
            <p:nvPr/>
          </p:nvSpPr>
          <p:spPr bwMode="auto">
            <a:xfrm>
              <a:off x="7090282" y="5608534"/>
              <a:ext cx="63943" cy="60023"/>
            </a:xfrm>
            <a:custGeom>
              <a:avLst/>
              <a:gdLst>
                <a:gd name="T0" fmla="*/ 8 w 15"/>
                <a:gd name="T1" fmla="*/ 14 h 14"/>
                <a:gd name="T2" fmla="*/ 0 w 15"/>
                <a:gd name="T3" fmla="*/ 7 h 14"/>
                <a:gd name="T4" fmla="*/ 7 w 15"/>
                <a:gd name="T5" fmla="*/ 0 h 14"/>
                <a:gd name="T6" fmla="*/ 15 w 15"/>
                <a:gd name="T7" fmla="*/ 7 h 14"/>
                <a:gd name="T8" fmla="*/ 8 w 15"/>
                <a:gd name="T9" fmla="*/ 14 h 14"/>
              </a:gdLst>
              <a:ahLst/>
              <a:cxnLst>
                <a:cxn ang="0">
                  <a:pos x="T0" y="T1"/>
                </a:cxn>
                <a:cxn ang="0">
                  <a:pos x="T2" y="T3"/>
                </a:cxn>
                <a:cxn ang="0">
                  <a:pos x="T4" y="T5"/>
                </a:cxn>
                <a:cxn ang="0">
                  <a:pos x="T6" y="T7"/>
                </a:cxn>
                <a:cxn ang="0">
                  <a:pos x="T8" y="T9"/>
                </a:cxn>
              </a:cxnLst>
              <a:rect l="0" t="0" r="r" b="b"/>
              <a:pathLst>
                <a:path w="15" h="14">
                  <a:moveTo>
                    <a:pt x="8" y="14"/>
                  </a:moveTo>
                  <a:cubicBezTo>
                    <a:pt x="3" y="14"/>
                    <a:pt x="0" y="11"/>
                    <a:pt x="0" y="7"/>
                  </a:cubicBezTo>
                  <a:cubicBezTo>
                    <a:pt x="0" y="3"/>
                    <a:pt x="3" y="0"/>
                    <a:pt x="7" y="0"/>
                  </a:cubicBezTo>
                  <a:cubicBezTo>
                    <a:pt x="12" y="0"/>
                    <a:pt x="15" y="3"/>
                    <a:pt x="15" y="7"/>
                  </a:cubicBezTo>
                  <a:cubicBezTo>
                    <a:pt x="15" y="11"/>
                    <a:pt x="12" y="14"/>
                    <a:pt x="8" y="14"/>
                  </a:cubicBezTo>
                  <a:close/>
                </a:path>
              </a:pathLst>
            </a:custGeom>
            <a:solidFill>
              <a:srgbClr val="ECF0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3" name="îṡḷíďe">
              <a:extLst>
                <a:ext uri="{FF2B5EF4-FFF2-40B4-BE49-F238E27FC236}">
                  <a16:creationId xmlns:a16="http://schemas.microsoft.com/office/drawing/2014/main" id="{0A69E256-A214-49AF-A5C9-B1B65ED13E07}"/>
                </a:ext>
              </a:extLst>
            </p:cNvPr>
            <p:cNvSpPr/>
            <p:nvPr/>
          </p:nvSpPr>
          <p:spPr bwMode="auto">
            <a:xfrm>
              <a:off x="7106860" y="5620539"/>
              <a:ext cx="30787" cy="36014"/>
            </a:xfrm>
            <a:prstGeom prst="ellipse">
              <a:avLst/>
            </a:prstGeom>
            <a:solidFill>
              <a:srgbClr val="2A44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764" name="PA-组合 27">
            <a:extLst>
              <a:ext uri="{FF2B5EF4-FFF2-40B4-BE49-F238E27FC236}">
                <a16:creationId xmlns:a16="http://schemas.microsoft.com/office/drawing/2014/main" id="{490736B8-4304-495B-BB9C-2FA30816366C}"/>
              </a:ext>
            </a:extLst>
          </p:cNvPr>
          <p:cNvGrpSpPr/>
          <p:nvPr>
            <p:custDataLst>
              <p:tags r:id="rId8"/>
            </p:custDataLst>
          </p:nvPr>
        </p:nvGrpSpPr>
        <p:grpSpPr>
          <a:xfrm>
            <a:off x="8548076" y="3906598"/>
            <a:ext cx="1669668" cy="1786109"/>
            <a:chOff x="6169649" y="4486174"/>
            <a:chExt cx="1926668" cy="2061031"/>
          </a:xfrm>
        </p:grpSpPr>
        <p:sp>
          <p:nvSpPr>
            <p:cNvPr id="765" name="PA-文本框 6">
              <a:extLst>
                <a:ext uri="{FF2B5EF4-FFF2-40B4-BE49-F238E27FC236}">
                  <a16:creationId xmlns:a16="http://schemas.microsoft.com/office/drawing/2014/main" id="{22FF84B3-7B97-4CB0-AEA1-D484FB1B31B5}"/>
                </a:ext>
              </a:extLst>
            </p:cNvPr>
            <p:cNvSpPr txBox="1"/>
            <p:nvPr>
              <p:custDataLst>
                <p:tags r:id="rId9"/>
              </p:custDataLst>
            </p:nvPr>
          </p:nvSpPr>
          <p:spPr>
            <a:xfrm>
              <a:off x="6169649" y="4486174"/>
              <a:ext cx="1926666" cy="383413"/>
            </a:xfrm>
            <a:prstGeom prst="rect">
              <a:avLst/>
            </a:prstGeom>
            <a:noFill/>
          </p:spPr>
          <p:txBody>
            <a:bodyPr wrap="square" rtlCol="0">
              <a:spAutoFit/>
            </a:bodyPr>
            <a:lstStyle/>
            <a:p>
              <a:pPr algn="ctr"/>
              <a:r>
                <a:rPr lang="zh-CN" altLang="en-US" sz="1559" b="1" dirty="0">
                  <a:latin typeface="Huawei Sans" panose="020C0503030203020204" pitchFamily="34" charset="0"/>
                  <a:ea typeface="方正兰亭黑简体" panose="02000000000000000000" pitchFamily="2" charset="-122"/>
                  <a:sym typeface="Huawei Sans" panose="020C0503030203020204" pitchFamily="34" charset="0"/>
                </a:rPr>
                <a:t>多场景分析</a:t>
              </a:r>
              <a:endParaRPr lang="en-US" sz="1559"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6" name="PA-文本框 42">
              <a:extLst>
                <a:ext uri="{FF2B5EF4-FFF2-40B4-BE49-F238E27FC236}">
                  <a16:creationId xmlns:a16="http://schemas.microsoft.com/office/drawing/2014/main" id="{2BF47411-0BD0-45E0-A8F7-EC642A5D381E}"/>
                </a:ext>
              </a:extLst>
            </p:cNvPr>
            <p:cNvSpPr txBox="1"/>
            <p:nvPr>
              <p:custDataLst>
                <p:tags r:id="rId10"/>
              </p:custDataLst>
            </p:nvPr>
          </p:nvSpPr>
          <p:spPr>
            <a:xfrm>
              <a:off x="6169651" y="4824727"/>
              <a:ext cx="1926666" cy="1722478"/>
            </a:xfrm>
            <a:prstGeom prst="rect">
              <a:avLst/>
            </a:prstGeom>
          </p:spPr>
          <p:txBody>
            <a:bodyPr wrap="square">
              <a:spAutoFit/>
            </a:bodyPr>
            <a:lstStyle>
              <a:defPPr>
                <a:defRPr lang="zh-CN"/>
              </a:defPPr>
              <a:lvl1pPr defTabSz="457143">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结构化数据在非结构化数据对比下越来越小，现代数据分析需要新的技术解决方案。</a:t>
              </a:r>
              <a:endParaRPr lang="id-ID" b="1" dirty="0">
                <a:solidFill>
                  <a:schemeClr val="bg1">
                    <a:lumMod val="65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238054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Huawei Sans" panose="020C0503030203020204" pitchFamily="34" charset="0"/>
              </a:rPr>
              <a:t>云计算为大数据提供重要的技术支撑</a:t>
            </a:r>
            <a:endParaRPr lang="zh-CN" altLang="en-US" dirty="0">
              <a:sym typeface="Huawei Sans" panose="020C0503030203020204" pitchFamily="34" charset="0"/>
            </a:endParaRPr>
          </a:p>
        </p:txBody>
      </p:sp>
      <p:grpSp>
        <p:nvGrpSpPr>
          <p:cNvPr id="23" name="组合 22"/>
          <p:cNvGrpSpPr/>
          <p:nvPr/>
        </p:nvGrpSpPr>
        <p:grpSpPr>
          <a:xfrm>
            <a:off x="751188" y="1155032"/>
            <a:ext cx="10711257" cy="4852747"/>
            <a:chOff x="495993" y="1264946"/>
            <a:chExt cx="11211948" cy="4871385"/>
          </a:xfrm>
        </p:grpSpPr>
        <p:sp>
          <p:nvSpPr>
            <p:cNvPr id="41" name="圆角矩形 3"/>
            <p:cNvSpPr/>
            <p:nvPr/>
          </p:nvSpPr>
          <p:spPr bwMode="auto">
            <a:xfrm>
              <a:off x="8108878" y="1444647"/>
              <a:ext cx="3599063" cy="4595981"/>
            </a:xfrm>
            <a:prstGeom prst="rect">
              <a:avLst/>
            </a:prstGeom>
            <a:gradFill flip="none" rotWithShape="1">
              <a:gsLst>
                <a:gs pos="0">
                  <a:srgbClr val="4F81BD">
                    <a:lumMod val="40000"/>
                    <a:lumOff val="60000"/>
                    <a:alpha val="90000"/>
                  </a:srgbClr>
                </a:gs>
                <a:gs pos="10000">
                  <a:srgbClr val="226F9E"/>
                </a:gs>
                <a:gs pos="62000">
                  <a:srgbClr val="006192">
                    <a:lumMod val="43000"/>
                  </a:srgbClr>
                </a:gs>
                <a:gs pos="34000">
                  <a:srgbClr val="4F81BD">
                    <a:lumMod val="75000"/>
                    <a:alpha val="37000"/>
                  </a:srgbClr>
                </a:gs>
                <a:gs pos="98000">
                  <a:srgbClr val="0067B4">
                    <a:alpha val="51000"/>
                  </a:srgbClr>
                </a:gs>
              </a:gsLst>
              <a:lin ang="2700000" scaled="1"/>
              <a:tileRect/>
            </a:gra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lIns="216747" tIns="108375" rIns="216747" bIns="108375"/>
            <a:lstStyle/>
            <a:p>
              <a:pPr marL="0" lvl="2" defTabSz="774051">
                <a:lnSpc>
                  <a:spcPts val="680"/>
                </a:lnSpc>
                <a:buClr>
                  <a:srgbClr val="C00000"/>
                </a:buClr>
                <a:buSzPct val="60000"/>
                <a:buFont typeface="Wingdings" pitchFamily="2" charset="2"/>
                <a:buChar char="n"/>
                <a:tabLst>
                  <a:tab pos="92848" algn="l"/>
                </a:tabLst>
                <a:defRPr/>
              </a:pPr>
              <a:endParaRPr lang="zh-CN" altLang="en-US" sz="1467" kern="0" dirty="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40" name="圆角矩形 3"/>
            <p:cNvSpPr/>
            <p:nvPr/>
          </p:nvSpPr>
          <p:spPr bwMode="auto">
            <a:xfrm>
              <a:off x="4302435" y="1264946"/>
              <a:ext cx="3599063" cy="4775681"/>
            </a:xfrm>
            <a:prstGeom prst="rect">
              <a:avLst/>
            </a:prstGeom>
            <a:gradFill flip="none" rotWithShape="1">
              <a:gsLst>
                <a:gs pos="0">
                  <a:srgbClr val="4F81BD">
                    <a:lumMod val="40000"/>
                    <a:lumOff val="60000"/>
                    <a:alpha val="90000"/>
                  </a:srgbClr>
                </a:gs>
                <a:gs pos="10000">
                  <a:srgbClr val="226F9E"/>
                </a:gs>
                <a:gs pos="62000">
                  <a:srgbClr val="006192">
                    <a:lumMod val="43000"/>
                  </a:srgbClr>
                </a:gs>
                <a:gs pos="34000">
                  <a:srgbClr val="4F81BD">
                    <a:lumMod val="75000"/>
                    <a:alpha val="37000"/>
                  </a:srgbClr>
                </a:gs>
                <a:gs pos="98000">
                  <a:srgbClr val="0067B4">
                    <a:alpha val="51000"/>
                  </a:srgbClr>
                </a:gs>
              </a:gsLst>
              <a:lin ang="2700000" scaled="1"/>
              <a:tileRect/>
            </a:gra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lIns="216747" tIns="108375" rIns="216747" bIns="108375"/>
            <a:lstStyle/>
            <a:p>
              <a:pPr marL="0" lvl="2" defTabSz="774051">
                <a:lnSpc>
                  <a:spcPts val="680"/>
                </a:lnSpc>
                <a:buClr>
                  <a:srgbClr val="C00000"/>
                </a:buClr>
                <a:buSzPct val="60000"/>
                <a:buFont typeface="Wingdings" pitchFamily="2" charset="2"/>
                <a:buChar char="n"/>
                <a:tabLst>
                  <a:tab pos="92848" algn="l"/>
                </a:tabLst>
                <a:defRPr/>
              </a:pPr>
              <a:endParaRPr lang="zh-CN" altLang="en-US" sz="1467" kern="0" dirty="0">
                <a:solidFill>
                  <a:sysClr val="windowText" lastClr="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39" name="圆角矩形 3"/>
            <p:cNvSpPr/>
            <p:nvPr/>
          </p:nvSpPr>
          <p:spPr bwMode="auto">
            <a:xfrm>
              <a:off x="495993" y="1264946"/>
              <a:ext cx="3599063" cy="4775681"/>
            </a:xfrm>
            <a:prstGeom prst="rect">
              <a:avLst/>
            </a:prstGeom>
            <a:gradFill flip="none" rotWithShape="1">
              <a:gsLst>
                <a:gs pos="0">
                  <a:srgbClr val="4F81BD">
                    <a:lumMod val="40000"/>
                    <a:lumOff val="60000"/>
                    <a:alpha val="90000"/>
                  </a:srgbClr>
                </a:gs>
                <a:gs pos="10000">
                  <a:srgbClr val="226F9E"/>
                </a:gs>
                <a:gs pos="62000">
                  <a:srgbClr val="006192">
                    <a:lumMod val="43000"/>
                  </a:srgbClr>
                </a:gs>
                <a:gs pos="34000">
                  <a:srgbClr val="4F81BD">
                    <a:lumMod val="75000"/>
                    <a:alpha val="37000"/>
                  </a:srgbClr>
                </a:gs>
                <a:gs pos="98000">
                  <a:srgbClr val="0067B4">
                    <a:alpha val="51000"/>
                  </a:srgbClr>
                </a:gs>
              </a:gsLst>
              <a:lin ang="2700000" scaled="1"/>
              <a:tileRect/>
            </a:gra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lIns="216747" tIns="108375" rIns="216747" bIns="108375"/>
            <a:lstStyle/>
            <a:p>
              <a:pPr marL="0" lvl="2" defTabSz="774051">
                <a:lnSpc>
                  <a:spcPts val="680"/>
                </a:lnSpc>
                <a:buClr>
                  <a:srgbClr val="C00000"/>
                </a:buClr>
                <a:buSzPct val="60000"/>
                <a:buFont typeface="Wingdings" pitchFamily="2" charset="2"/>
                <a:buChar char="n"/>
                <a:tabLst>
                  <a:tab pos="92848" algn="l"/>
                </a:tabLst>
                <a:defRPr/>
              </a:pPr>
              <a:endParaRPr lang="zh-CN" altLang="en-US" sz="1467" kern="0" dirty="0">
                <a:solidFill>
                  <a:sysClr val="windowText" lastClr="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42" name="AutoShape 32"/>
            <p:cNvSpPr>
              <a:spLocks noChangeArrowheads="1"/>
            </p:cNvSpPr>
            <p:nvPr/>
          </p:nvSpPr>
          <p:spPr bwMode="gray">
            <a:xfrm>
              <a:off x="495993" y="1264947"/>
              <a:ext cx="3599063" cy="431900"/>
            </a:xfrm>
            <a:prstGeom prst="rect">
              <a:avLst/>
            </a:prstGeom>
            <a:solidFill>
              <a:schemeClr val="tx2"/>
            </a:solidFill>
            <a:ln>
              <a:headEnd/>
              <a:tailEn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1" tIns="8421" rIns="16841" bIns="8421" anchor="ctr" anchorCtr="1">
              <a:noAutofit/>
            </a:bodyPr>
            <a:lstStyle/>
            <a:p>
              <a:pPr algn="ctr" defTabSz="587820" eaLnBrk="0" hangingPunct="0">
                <a:buSzPct val="60000"/>
              </a:pPr>
              <a:r>
                <a:rPr lang="zh-CN" altLang="en-US" sz="20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计算资源共享</a:t>
              </a:r>
            </a:p>
          </p:txBody>
        </p:sp>
        <p:sp>
          <p:nvSpPr>
            <p:cNvPr id="43" name="AutoShape 32"/>
            <p:cNvSpPr>
              <a:spLocks noChangeArrowheads="1"/>
            </p:cNvSpPr>
            <p:nvPr/>
          </p:nvSpPr>
          <p:spPr bwMode="gray">
            <a:xfrm>
              <a:off x="4302435" y="1264947"/>
              <a:ext cx="3599063" cy="431900"/>
            </a:xfrm>
            <a:prstGeom prst="rect">
              <a:avLst/>
            </a:prstGeom>
            <a:solidFill>
              <a:schemeClr val="tx2"/>
            </a:solidFill>
            <a:ln>
              <a:headEnd/>
              <a:tailEn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1" tIns="8421" rIns="16841" bIns="8421" anchor="ctr" anchorCtr="1">
              <a:noAutofit/>
            </a:bodyPr>
            <a:lstStyle/>
            <a:p>
              <a:pPr algn="ctr" defTabSz="587820" eaLnBrk="0" hangingPunct="0">
                <a:buSzPct val="60000"/>
              </a:pPr>
              <a:r>
                <a:rPr lang="zh-CN" altLang="en-US" sz="20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弹性伸缩</a:t>
              </a:r>
            </a:p>
          </p:txBody>
        </p:sp>
        <p:sp>
          <p:nvSpPr>
            <p:cNvPr id="47" name="AutoShape 32"/>
            <p:cNvSpPr>
              <a:spLocks noChangeArrowheads="1"/>
            </p:cNvSpPr>
            <p:nvPr/>
          </p:nvSpPr>
          <p:spPr bwMode="gray">
            <a:xfrm>
              <a:off x="8108878" y="1264947"/>
              <a:ext cx="3599063" cy="431900"/>
            </a:xfrm>
            <a:prstGeom prst="rect">
              <a:avLst/>
            </a:prstGeom>
            <a:solidFill>
              <a:schemeClr val="tx2"/>
            </a:solidFill>
            <a:ln>
              <a:headEnd/>
              <a:tailEn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1" tIns="8421" rIns="16841" bIns="8421" anchor="ctr" anchorCtr="1">
              <a:noAutofit/>
            </a:bodyPr>
            <a:lstStyle/>
            <a:p>
              <a:pPr algn="ctr" defTabSz="587820" eaLnBrk="0" hangingPunct="0">
                <a:buSzPct val="60000"/>
              </a:pPr>
              <a:r>
                <a:rPr lang="zh-CN" altLang="en-US" sz="20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安全可靠</a:t>
              </a:r>
            </a:p>
          </p:txBody>
        </p:sp>
        <p:sp>
          <p:nvSpPr>
            <p:cNvPr id="56" name="TextBox 55"/>
            <p:cNvSpPr txBox="1"/>
            <p:nvPr/>
          </p:nvSpPr>
          <p:spPr>
            <a:xfrm>
              <a:off x="9550182" y="3632359"/>
              <a:ext cx="1908552" cy="1527571"/>
            </a:xfrm>
            <a:prstGeom prst="rect">
              <a:avLst/>
            </a:prstGeom>
            <a:noFill/>
          </p:spPr>
          <p:txBody>
            <a:bodyPr wrap="square" lIns="91413" tIns="45707" rIns="91413" bIns="45707" rtlCol="0">
              <a:spAutoFit/>
            </a:bodyPr>
            <a:lstStyle>
              <a:defPPr>
                <a:defRPr lang="zh-CN"/>
              </a:defPPr>
              <a:lvl1pPr marL="285750" indent="-285750">
                <a:spcBef>
                  <a:spcPts val="200"/>
                </a:spcBef>
                <a:buClr>
                  <a:schemeClr val="tx1">
                    <a:lumMod val="65000"/>
                    <a:lumOff val="35000"/>
                  </a:schemeClr>
                </a:buClr>
                <a:buSzPct val="70000"/>
                <a:buFont typeface="Wingdings" pitchFamily="2" charset="2"/>
                <a:buChar char="l"/>
                <a:defRPr sz="1600">
                  <a:latin typeface="华文细黑" pitchFamily="2" charset="-122"/>
                  <a:ea typeface="华文细黑" pitchFamily="2" charset="-122"/>
                </a:defRPr>
              </a:lvl1pPr>
            </a:lstStyle>
            <a:p>
              <a:pPr>
                <a:buClr>
                  <a:schemeClr val="tx1">
                    <a:lumMod val="50000"/>
                    <a:lumOff val="50000"/>
                  </a:schemeClr>
                </a:buClr>
                <a:buFont typeface="Wingdings" panose="05000000000000000000" pitchFamily="2" charset="2"/>
                <a:buChar char="p"/>
                <a:defRPr/>
              </a:pPr>
              <a:r>
                <a:rPr lang="zh-CN" altLang="en-US"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灾难恢复</a:t>
              </a:r>
              <a:endParaRPr lang="en-US" altLang="zh-CN"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30000"/>
                </a:lnSpc>
                <a:buClr>
                  <a:schemeClr val="tx1">
                    <a:lumMod val="50000"/>
                    <a:lumOff val="50000"/>
                  </a:schemeClr>
                </a:buClr>
                <a:buFont typeface="Wingdings" panose="05000000000000000000" pitchFamily="2" charset="2"/>
                <a:buChar char="Ø"/>
                <a:defRPr/>
              </a:pPr>
              <a:r>
                <a:rPr lang="zh-CN" altLang="en-US"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 文档交换功能</a:t>
              </a:r>
            </a:p>
            <a:p>
              <a:pPr marL="171450" indent="-171450">
                <a:lnSpc>
                  <a:spcPct val="130000"/>
                </a:lnSpc>
                <a:buClr>
                  <a:schemeClr val="tx1">
                    <a:lumMod val="50000"/>
                    <a:lumOff val="50000"/>
                  </a:schemeClr>
                </a:buClr>
                <a:buFont typeface="Wingdings" panose="05000000000000000000" pitchFamily="2" charset="2"/>
                <a:buChar char="Ø"/>
                <a:defRPr/>
              </a:pPr>
              <a:r>
                <a:rPr lang="zh-CN" altLang="en-US"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 健康档案索引</a:t>
              </a:r>
            </a:p>
            <a:p>
              <a:pPr marL="171450" indent="-171450">
                <a:lnSpc>
                  <a:spcPct val="130000"/>
                </a:lnSpc>
                <a:buClr>
                  <a:schemeClr val="tx1">
                    <a:lumMod val="50000"/>
                    <a:lumOff val="50000"/>
                  </a:schemeClr>
                </a:buClr>
                <a:buFont typeface="Wingdings" panose="05000000000000000000" pitchFamily="2" charset="2"/>
                <a:buChar char="Ø"/>
                <a:defRPr/>
              </a:pPr>
              <a:r>
                <a:rPr lang="zh-CN" altLang="en-US"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 数据仓库等</a:t>
              </a:r>
            </a:p>
            <a:p>
              <a:pPr marL="177742" indent="185678">
                <a:buClr>
                  <a:schemeClr val="tx1">
                    <a:lumMod val="50000"/>
                    <a:lumOff val="50000"/>
                  </a:schemeClr>
                </a:buClr>
                <a:defRPr/>
              </a:pPr>
              <a:endParaRPr lang="en-US" altLang="zh-CN"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TextBox 58"/>
            <p:cNvSpPr txBox="1"/>
            <p:nvPr/>
          </p:nvSpPr>
          <p:spPr>
            <a:xfrm>
              <a:off x="5873723" y="1942373"/>
              <a:ext cx="1727743" cy="1534689"/>
            </a:xfrm>
            <a:prstGeom prst="rect">
              <a:avLst/>
            </a:prstGeom>
            <a:noFill/>
          </p:spPr>
          <p:txBody>
            <a:bodyPr wrap="square" lIns="91413" tIns="45707" rIns="91413" bIns="45707" rtlCol="0">
              <a:spAutoFit/>
            </a:bodyPr>
            <a:lstStyle/>
            <a:p>
              <a:pPr marL="285750" indent="-285750">
                <a:lnSpc>
                  <a:spcPct val="130000"/>
                </a:lnSpc>
                <a:spcBef>
                  <a:spcPts val="200"/>
                </a:spcBef>
                <a:buClr>
                  <a:schemeClr val="tx1">
                    <a:lumMod val="50000"/>
                    <a:lumOff val="50000"/>
                  </a:schemeClr>
                </a:buClr>
                <a:buSzPct val="70000"/>
                <a:buFont typeface="Wingdings" panose="05000000000000000000" pitchFamily="2" charset="2"/>
                <a:buChar char="p"/>
                <a:defRPr/>
              </a:pPr>
              <a:r>
                <a:rPr lang="zh-CN" altLang="en-US"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动态调配</a:t>
              </a:r>
              <a:endParaRPr lang="en-US" altLang="zh-CN"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30000"/>
                </a:lnSpc>
                <a:spcBef>
                  <a:spcPts val="200"/>
                </a:spcBef>
                <a:buClr>
                  <a:schemeClr val="tx1">
                    <a:lumMod val="50000"/>
                    <a:lumOff val="50000"/>
                  </a:schemeClr>
                </a:buClr>
                <a:buSzPct val="70000"/>
                <a:buFont typeface="Wingdings" panose="05000000000000000000" pitchFamily="2" charset="2"/>
                <a:buChar char="Ø"/>
                <a:defRPr/>
              </a:pPr>
              <a:r>
                <a:rPr lang="zh-CN" altLang="en-US"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新应用上线快</a:t>
              </a:r>
              <a:endParaRPr lang="en-US" altLang="zh-CN"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30000"/>
                </a:lnSpc>
                <a:spcBef>
                  <a:spcPts val="200"/>
                </a:spcBef>
                <a:buClr>
                  <a:schemeClr val="tx1">
                    <a:lumMod val="50000"/>
                    <a:lumOff val="50000"/>
                  </a:schemeClr>
                </a:buClr>
                <a:buSzPct val="70000"/>
                <a:buFont typeface="Wingdings" panose="05000000000000000000" pitchFamily="2" charset="2"/>
                <a:buChar char="Ø"/>
                <a:defRPr/>
              </a:pPr>
              <a:r>
                <a:rPr lang="zh-CN" altLang="en-US"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上线后要持续对接，灵活扩容</a:t>
              </a:r>
              <a:endParaRPr lang="en-US" altLang="zh-CN"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p>
              <a:pPr indent="185678">
                <a:spcBef>
                  <a:spcPts val="200"/>
                </a:spcBef>
                <a:buClr>
                  <a:schemeClr val="tx1">
                    <a:lumMod val="50000"/>
                    <a:lumOff val="50000"/>
                  </a:schemeClr>
                </a:buClr>
                <a:buSzPct val="70000"/>
                <a:buFont typeface="Wingdings" pitchFamily="2" charset="2"/>
                <a:buChar char="l"/>
                <a:defRPr/>
              </a:pPr>
              <a:endParaRPr lang="en-US" altLang="zh-CN" sz="1333"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TextBox 60"/>
            <p:cNvSpPr txBox="1"/>
            <p:nvPr/>
          </p:nvSpPr>
          <p:spPr>
            <a:xfrm>
              <a:off x="9334026" y="2012026"/>
              <a:ext cx="2124708" cy="1230054"/>
            </a:xfrm>
            <a:prstGeom prst="rect">
              <a:avLst/>
            </a:prstGeom>
            <a:noFill/>
          </p:spPr>
          <p:txBody>
            <a:bodyPr wrap="square" lIns="91413" tIns="45707" rIns="91413" bIns="45707" rtlCol="0">
              <a:spAutoFit/>
            </a:bodyPr>
            <a:lstStyle/>
            <a:p>
              <a:pPr marL="285750" indent="-285750">
                <a:spcBef>
                  <a:spcPts val="200"/>
                </a:spcBef>
                <a:buClr>
                  <a:schemeClr val="tx1">
                    <a:lumMod val="50000"/>
                    <a:lumOff val="50000"/>
                  </a:schemeClr>
                </a:buClr>
                <a:buSzPct val="70000"/>
                <a:buFont typeface="Wingdings" panose="05000000000000000000" pitchFamily="2" charset="2"/>
                <a:buChar char="p"/>
                <a:defRPr/>
              </a:pPr>
              <a:r>
                <a:rPr lang="zh-CN" altLang="en-US"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 无缝故障切换</a:t>
              </a:r>
              <a:endParaRPr lang="en-US" altLang="zh-CN"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30000"/>
                </a:lnSpc>
                <a:spcBef>
                  <a:spcPts val="200"/>
                </a:spcBef>
                <a:buClr>
                  <a:schemeClr val="tx1">
                    <a:lumMod val="50000"/>
                    <a:lumOff val="50000"/>
                  </a:schemeClr>
                </a:buClr>
                <a:buSzPct val="70000"/>
                <a:buFont typeface="Wingdings" panose="05000000000000000000" pitchFamily="2" charset="2"/>
                <a:buChar char="Ø"/>
                <a:defRPr/>
              </a:pPr>
              <a:r>
                <a:rPr lang="zh-CN" altLang="en-US"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双活容灾、业务永续</a:t>
              </a:r>
              <a:endParaRPr lang="en-US" altLang="zh-CN"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30000"/>
                </a:lnSpc>
                <a:spcBef>
                  <a:spcPts val="200"/>
                </a:spcBef>
                <a:buClr>
                  <a:schemeClr val="tx1">
                    <a:lumMod val="50000"/>
                    <a:lumOff val="50000"/>
                  </a:schemeClr>
                </a:buClr>
                <a:buSzPct val="70000"/>
                <a:buFont typeface="Wingdings" panose="05000000000000000000" pitchFamily="2" charset="2"/>
                <a:buChar char="Ø"/>
                <a:defRPr/>
              </a:pPr>
              <a:r>
                <a:rPr lang="zh-CN" altLang="en-US"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实时镜像、按需备份，实现零丢失</a:t>
              </a:r>
              <a:endParaRPr lang="en-US" altLang="zh-CN"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2" name="矩形 81"/>
            <p:cNvSpPr/>
            <p:nvPr/>
          </p:nvSpPr>
          <p:spPr>
            <a:xfrm>
              <a:off x="1636714" y="3378827"/>
              <a:ext cx="2365688" cy="1645931"/>
            </a:xfrm>
            <a:prstGeom prst="rect">
              <a:avLst/>
            </a:prstGeom>
          </p:spPr>
          <p:txBody>
            <a:bodyPr wrap="square" lIns="91413" tIns="45707" rIns="91413" bIns="45707">
              <a:spAutoFit/>
            </a:bodyPr>
            <a:lstStyle/>
            <a:p>
              <a:pPr marL="285750" indent="-285750">
                <a:lnSpc>
                  <a:spcPct val="130000"/>
                </a:lnSpc>
                <a:spcBef>
                  <a:spcPts val="200"/>
                </a:spcBef>
                <a:buClr>
                  <a:schemeClr val="tx1">
                    <a:lumMod val="50000"/>
                    <a:lumOff val="50000"/>
                  </a:schemeClr>
                </a:buClr>
                <a:buSzPct val="70000"/>
                <a:buFont typeface="Wingdings" panose="05000000000000000000" pitchFamily="2" charset="2"/>
                <a:buChar char="p"/>
                <a:defRPr/>
              </a:pPr>
              <a:r>
                <a:rPr lang="zh-CN" altLang="en-US"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分时分区复用</a:t>
              </a:r>
              <a:endParaRPr lang="en-US" altLang="zh-CN"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lvl="1" indent="-171450">
                <a:lnSpc>
                  <a:spcPct val="130000"/>
                </a:lnSpc>
                <a:spcBef>
                  <a:spcPts val="200"/>
                </a:spcBef>
                <a:buClr>
                  <a:schemeClr val="tx1">
                    <a:lumMod val="50000"/>
                    <a:lumOff val="50000"/>
                  </a:schemeClr>
                </a:buClr>
                <a:buSzPct val="70000"/>
                <a:buFont typeface="Wingdings" panose="05000000000000000000" pitchFamily="2" charset="2"/>
                <a:buChar char="Ø"/>
              </a:pPr>
              <a:r>
                <a:rPr lang="zh-CN" altLang="en-US"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白天重点服务医疗机构，晚上支撑居民访问</a:t>
              </a:r>
              <a:endParaRPr lang="en-US" altLang="zh-CN"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30000"/>
                </a:lnSpc>
                <a:spcBef>
                  <a:spcPts val="200"/>
                </a:spcBef>
                <a:buClr>
                  <a:schemeClr val="tx1">
                    <a:lumMod val="50000"/>
                    <a:lumOff val="50000"/>
                  </a:schemeClr>
                </a:buClr>
                <a:buSzPct val="70000"/>
                <a:buFont typeface="Wingdings" panose="05000000000000000000" pitchFamily="2" charset="2"/>
                <a:buChar char="Ø"/>
              </a:pPr>
              <a:r>
                <a:rPr lang="zh-CN" altLang="en-US"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不同地区机构的业务处理量不同</a:t>
              </a:r>
              <a:endParaRPr lang="en-US" altLang="zh-CN"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TextBox 43"/>
            <p:cNvSpPr txBox="1"/>
            <p:nvPr/>
          </p:nvSpPr>
          <p:spPr>
            <a:xfrm>
              <a:off x="1754481" y="2074425"/>
              <a:ext cx="2102389" cy="1155098"/>
            </a:xfrm>
            <a:prstGeom prst="rect">
              <a:avLst/>
            </a:prstGeom>
          </p:spPr>
          <p:txBody>
            <a:bodyPr wrap="square" lIns="91413" tIns="45707" rIns="91413" bIns="45707">
              <a:spAutoFit/>
            </a:bodyPr>
            <a:lstStyle/>
            <a:p>
              <a:pPr marL="285750" indent="-285750">
                <a:spcBef>
                  <a:spcPts val="200"/>
                </a:spcBef>
                <a:buClr>
                  <a:schemeClr val="tx1">
                    <a:lumMod val="50000"/>
                    <a:lumOff val="50000"/>
                  </a:schemeClr>
                </a:buClr>
                <a:buSzPct val="70000"/>
                <a:buFont typeface="Wingdings" panose="05000000000000000000" pitchFamily="2" charset="2"/>
                <a:buChar char="p"/>
                <a:defRPr/>
              </a:pPr>
              <a:r>
                <a:rPr lang="zh-CN" altLang="en-US"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集中计算资源</a:t>
              </a:r>
              <a:endParaRPr lang="en-US" altLang="zh-CN"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30000"/>
                </a:lnSpc>
                <a:spcBef>
                  <a:spcPts val="200"/>
                </a:spcBef>
                <a:buClr>
                  <a:schemeClr val="tx1">
                    <a:lumMod val="50000"/>
                    <a:lumOff val="50000"/>
                  </a:schemeClr>
                </a:buClr>
                <a:buSzPct val="70000"/>
                <a:buFont typeface="Wingdings" panose="05000000000000000000" pitchFamily="2" charset="2"/>
                <a:buChar char="Ø"/>
                <a:defRPr/>
              </a:pPr>
              <a:r>
                <a:rPr lang="zh-CN" altLang="en-US"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整合资源优化分配，提升系统资源利用率</a:t>
              </a:r>
              <a:endParaRPr lang="en-US" altLang="zh-CN"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p>
              <a:pPr indent="185678">
                <a:spcBef>
                  <a:spcPts val="200"/>
                </a:spcBef>
                <a:buClr>
                  <a:schemeClr val="tx1">
                    <a:lumMod val="50000"/>
                    <a:lumOff val="50000"/>
                  </a:schemeClr>
                </a:buClr>
                <a:buSzPct val="70000"/>
                <a:defRPr/>
              </a:pPr>
              <a:endParaRPr lang="en-US" altLang="zh-CN" sz="1333"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TextBox 44"/>
            <p:cNvSpPr txBox="1"/>
            <p:nvPr/>
          </p:nvSpPr>
          <p:spPr>
            <a:xfrm>
              <a:off x="675008" y="5168681"/>
              <a:ext cx="3343351" cy="762055"/>
            </a:xfrm>
            <a:prstGeom prst="rect">
              <a:avLst/>
            </a:prstGeom>
            <a:noFill/>
          </p:spPr>
          <p:txBody>
            <a:bodyPr wrap="square" lIns="91413" tIns="45707" rIns="91413" bIns="45707" rtlCol="0">
              <a:spAutoFit/>
            </a:bodyPr>
            <a:lstStyle/>
            <a:p>
              <a:pPr marL="285750" indent="-285750">
                <a:lnSpc>
                  <a:spcPct val="150000"/>
                </a:lnSpc>
                <a:spcBef>
                  <a:spcPts val="200"/>
                </a:spcBef>
                <a:buClr>
                  <a:schemeClr val="tx1">
                    <a:lumMod val="50000"/>
                    <a:lumOff val="50000"/>
                  </a:schemeClr>
                </a:buClr>
                <a:buSzPct val="70000"/>
                <a:buFont typeface="Wingdings" panose="05000000000000000000" pitchFamily="2" charset="2"/>
                <a:buChar char="p"/>
              </a:pPr>
              <a:r>
                <a:rPr lang="zh-CN" altLang="en-US" sz="1333"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不同时刻应用热点不同</a:t>
              </a:r>
            </a:p>
            <a:p>
              <a:pPr marL="285750" indent="-285750">
                <a:lnSpc>
                  <a:spcPct val="150000"/>
                </a:lnSpc>
                <a:spcBef>
                  <a:spcPts val="200"/>
                </a:spcBef>
                <a:buClr>
                  <a:schemeClr val="tx1">
                    <a:lumMod val="50000"/>
                    <a:lumOff val="50000"/>
                  </a:schemeClr>
                </a:buClr>
                <a:buSzPct val="70000"/>
                <a:buFont typeface="Wingdings" panose="05000000000000000000" pitchFamily="2" charset="2"/>
                <a:buChar char="p"/>
              </a:pPr>
              <a:r>
                <a:rPr lang="zh-CN" altLang="en-US" sz="1333"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不同区域不同机构应用处理压力不同</a:t>
              </a:r>
            </a:p>
          </p:txBody>
        </p:sp>
        <p:sp>
          <p:nvSpPr>
            <p:cNvPr id="48" name="Text Box 11"/>
            <p:cNvSpPr txBox="1">
              <a:spLocks noChangeArrowheads="1"/>
            </p:cNvSpPr>
            <p:nvPr/>
          </p:nvSpPr>
          <p:spPr bwMode="auto">
            <a:xfrm>
              <a:off x="8108640" y="5054532"/>
              <a:ext cx="3349856" cy="1081799"/>
            </a:xfrm>
            <a:prstGeom prst="rect">
              <a:avLst/>
            </a:prstGeom>
            <a:noFill/>
          </p:spPr>
          <p:txBody>
            <a:bodyPr wrap="square" lIns="91413" tIns="45707" rIns="91413" bIns="45707" rtlCol="0">
              <a:spAutoFit/>
            </a:bodyPr>
            <a:lstStyle/>
            <a:p>
              <a:pPr marL="285750" indent="-285750">
                <a:lnSpc>
                  <a:spcPct val="150000"/>
                </a:lnSpc>
                <a:spcBef>
                  <a:spcPts val="200"/>
                </a:spcBef>
                <a:buClr>
                  <a:schemeClr val="tx1">
                    <a:lumMod val="50000"/>
                    <a:lumOff val="50000"/>
                  </a:schemeClr>
                </a:buClr>
                <a:buSzPct val="70000"/>
                <a:buFont typeface="Wingdings" panose="05000000000000000000" pitchFamily="2" charset="2"/>
                <a:buChar char="p"/>
              </a:pPr>
              <a:r>
                <a:rPr lang="zh-CN" altLang="en-US" sz="1333"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关键功能</a:t>
              </a:r>
              <a:r>
                <a:rPr lang="en-US" altLang="zh-CN" sz="1333"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HA</a:t>
              </a:r>
              <a:r>
                <a:rPr lang="zh-CN" altLang="en-US" sz="1333"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333"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5</a:t>
              </a:r>
              <a:r>
                <a:rPr lang="zh-CN" altLang="en-US" sz="1333"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个</a:t>
              </a:r>
              <a:r>
                <a:rPr lang="en-US" altLang="zh-CN" sz="1333"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9</a:t>
              </a:r>
              <a:endParaRPr lang="zh-CN" altLang="en-US" sz="1333"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spcBef>
                  <a:spcPts val="200"/>
                </a:spcBef>
                <a:buClr>
                  <a:schemeClr val="tx1">
                    <a:lumMod val="50000"/>
                    <a:lumOff val="50000"/>
                  </a:schemeClr>
                </a:buClr>
                <a:buSzPct val="70000"/>
                <a:buFont typeface="Wingdings" panose="05000000000000000000" pitchFamily="2" charset="2"/>
                <a:buChar char="p"/>
              </a:pPr>
              <a:r>
                <a:rPr lang="zh-CN" altLang="en-US" sz="1333"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重要功能</a:t>
              </a:r>
              <a:r>
                <a:rPr lang="en-US" altLang="zh-CN" sz="1333"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RTO</a:t>
              </a:r>
              <a:r>
                <a:rPr lang="zh-CN" altLang="en-US" sz="1333"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（灾难恢复时间）低于</a:t>
              </a:r>
              <a:r>
                <a:rPr lang="en-US" altLang="zh-CN" sz="1333"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0.5H</a:t>
              </a:r>
            </a:p>
          </p:txBody>
        </p:sp>
        <p:sp>
          <p:nvSpPr>
            <p:cNvPr id="50" name="TextBox 49"/>
            <p:cNvSpPr txBox="1"/>
            <p:nvPr/>
          </p:nvSpPr>
          <p:spPr>
            <a:xfrm>
              <a:off x="4378738" y="5139527"/>
              <a:ext cx="3162380" cy="701961"/>
            </a:xfrm>
            <a:prstGeom prst="rect">
              <a:avLst/>
            </a:prstGeom>
            <a:noFill/>
          </p:spPr>
          <p:txBody>
            <a:bodyPr wrap="square" lIns="91413" tIns="45707" rIns="91413" bIns="45707" rtlCol="0">
              <a:spAutoFit/>
            </a:bodyPr>
            <a:lstStyle/>
            <a:p>
              <a:pPr marL="285750" indent="-285750">
                <a:lnSpc>
                  <a:spcPct val="150000"/>
                </a:lnSpc>
                <a:spcBef>
                  <a:spcPts val="200"/>
                </a:spcBef>
                <a:buClr>
                  <a:schemeClr val="tx1">
                    <a:lumMod val="50000"/>
                    <a:lumOff val="50000"/>
                  </a:schemeClr>
                </a:buClr>
                <a:buSzPct val="70000"/>
                <a:buFont typeface="Wingdings" panose="05000000000000000000" pitchFamily="2" charset="2"/>
                <a:buChar char="p"/>
              </a:pPr>
              <a:r>
                <a:rPr lang="zh-CN" altLang="en-US" sz="1333"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上线期随时供应计算资源</a:t>
              </a:r>
            </a:p>
            <a:p>
              <a:pPr marL="285750" indent="-285750">
                <a:lnSpc>
                  <a:spcPct val="150000"/>
                </a:lnSpc>
                <a:spcBef>
                  <a:spcPts val="200"/>
                </a:spcBef>
                <a:buClr>
                  <a:schemeClr val="tx1">
                    <a:lumMod val="50000"/>
                    <a:lumOff val="50000"/>
                  </a:schemeClr>
                </a:buClr>
                <a:buSzPct val="70000"/>
                <a:buFont typeface="Wingdings" panose="05000000000000000000" pitchFamily="2" charset="2"/>
                <a:buChar char="p"/>
              </a:pPr>
              <a:r>
                <a:rPr lang="zh-CN" altLang="en-US" sz="1333"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运行期随时调动计算资源</a:t>
              </a:r>
            </a:p>
          </p:txBody>
        </p:sp>
        <p:pic>
          <p:nvPicPr>
            <p:cNvPr id="53" name="图片 52" descr="image.jpg"/>
            <p:cNvPicPr>
              <a:picLocks noChangeAspect="1"/>
            </p:cNvPicPr>
            <p:nvPr/>
          </p:nvPicPr>
          <p:blipFill>
            <a:blip r:embed="rId3" cstate="screen"/>
            <a:stretch>
              <a:fillRect/>
            </a:stretch>
          </p:blipFill>
          <p:spPr>
            <a:xfrm>
              <a:off x="4621746" y="3805838"/>
              <a:ext cx="1269825" cy="950769"/>
            </a:xfrm>
            <a:prstGeom prst="rect">
              <a:avLst/>
            </a:prstGeom>
            <a:ln>
              <a:noFill/>
            </a:ln>
            <a:effectLst>
              <a:softEdge rad="112500"/>
            </a:effectLst>
          </p:spPr>
        </p:pic>
        <p:pic>
          <p:nvPicPr>
            <p:cNvPr id="54" name="Picture 2"/>
            <p:cNvPicPr>
              <a:picLocks noChangeAspect="1" noChangeArrowheads="1"/>
            </p:cNvPicPr>
            <p:nvPr/>
          </p:nvPicPr>
          <p:blipFill>
            <a:blip r:embed="rId4" cstate="print"/>
            <a:srcRect/>
            <a:stretch>
              <a:fillRect/>
            </a:stretch>
          </p:blipFill>
          <p:spPr bwMode="auto">
            <a:xfrm>
              <a:off x="4796996" y="2074425"/>
              <a:ext cx="889403" cy="846713"/>
            </a:xfrm>
            <a:prstGeom prst="rect">
              <a:avLst/>
            </a:prstGeom>
            <a:noFill/>
            <a:ln w="9525">
              <a:noFill/>
              <a:miter lim="800000"/>
              <a:headEnd/>
              <a:tailEnd/>
            </a:ln>
          </p:spPr>
        </p:pic>
        <p:pic>
          <p:nvPicPr>
            <p:cNvPr id="55" name="Picture 104" descr="png-0504"/>
            <p:cNvPicPr>
              <a:picLocks noChangeAspect="1" noChangeArrowheads="1"/>
            </p:cNvPicPr>
            <p:nvPr/>
          </p:nvPicPr>
          <p:blipFill>
            <a:blip r:embed="rId5" cstate="print"/>
            <a:srcRect/>
            <a:stretch>
              <a:fillRect/>
            </a:stretch>
          </p:blipFill>
          <p:spPr bwMode="auto">
            <a:xfrm>
              <a:off x="554957" y="2058842"/>
              <a:ext cx="1175649" cy="992499"/>
            </a:xfrm>
            <a:prstGeom prst="rect">
              <a:avLst/>
            </a:prstGeom>
            <a:noFill/>
            <a:ln w="9525">
              <a:noFill/>
              <a:miter lim="800000"/>
              <a:headEnd/>
              <a:tailEnd/>
            </a:ln>
          </p:spPr>
        </p:pic>
        <p:grpSp>
          <p:nvGrpSpPr>
            <p:cNvPr id="3" name="组合 57"/>
            <p:cNvGrpSpPr/>
            <p:nvPr/>
          </p:nvGrpSpPr>
          <p:grpSpPr>
            <a:xfrm>
              <a:off x="594265" y="3704657"/>
              <a:ext cx="950248" cy="737620"/>
              <a:chOff x="2909948" y="1704139"/>
              <a:chExt cx="710826" cy="635006"/>
            </a:xfrm>
            <a:effectLst>
              <a:outerShdw blurRad="50800" dist="38100" dir="2700000" algn="tl" rotWithShape="0">
                <a:prstClr val="black">
                  <a:alpha val="40000"/>
                </a:prstClr>
              </a:outerShdw>
            </a:effectLst>
          </p:grpSpPr>
          <p:sp>
            <p:nvSpPr>
              <p:cNvPr id="60" name="矩形 59"/>
              <p:cNvSpPr/>
              <p:nvPr/>
            </p:nvSpPr>
            <p:spPr bwMode="auto">
              <a:xfrm>
                <a:off x="2909948" y="1704139"/>
                <a:ext cx="710826" cy="611153"/>
              </a:xfrm>
              <a:prstGeom prst="rect">
                <a:avLst/>
              </a:prstGeom>
              <a:solidFill>
                <a:schemeClr val="accent2">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defTabSz="685395">
                  <a:buClr>
                    <a:srgbClr val="CC9900"/>
                  </a:buClr>
                  <a:buFont typeface="Wingdings" pitchFamily="2" charset="2"/>
                  <a:buChar char="n"/>
                </a:pPr>
                <a:endParaRPr lang="zh-CN" altLang="en-US" sz="1333"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 name="组合 1692"/>
              <p:cNvGrpSpPr/>
              <p:nvPr/>
            </p:nvGrpSpPr>
            <p:grpSpPr>
              <a:xfrm>
                <a:off x="2923909" y="1799266"/>
                <a:ext cx="665048" cy="539879"/>
                <a:chOff x="3381042" y="3620007"/>
                <a:chExt cx="883079" cy="720005"/>
              </a:xfrm>
            </p:grpSpPr>
            <p:grpSp>
              <p:nvGrpSpPr>
                <p:cNvPr id="5" name="组合 108"/>
                <p:cNvGrpSpPr/>
                <p:nvPr/>
              </p:nvGrpSpPr>
              <p:grpSpPr>
                <a:xfrm>
                  <a:off x="3767964" y="3620007"/>
                  <a:ext cx="496157" cy="717560"/>
                  <a:chOff x="3767964" y="3620007"/>
                  <a:chExt cx="496157" cy="717560"/>
                </a:xfrm>
              </p:grpSpPr>
              <p:grpSp>
                <p:nvGrpSpPr>
                  <p:cNvPr id="6" name="Group 39"/>
                  <p:cNvGrpSpPr>
                    <a:grpSpLocks/>
                  </p:cNvGrpSpPr>
                  <p:nvPr/>
                </p:nvGrpSpPr>
                <p:grpSpPr bwMode="auto">
                  <a:xfrm>
                    <a:off x="3767964" y="3620007"/>
                    <a:ext cx="320735" cy="518689"/>
                    <a:chOff x="2070100" y="1806575"/>
                    <a:chExt cx="742950" cy="536575"/>
                  </a:xfrm>
                </p:grpSpPr>
                <p:sp>
                  <p:nvSpPr>
                    <p:cNvPr id="107" name="Rectangle 8"/>
                    <p:cNvSpPr>
                      <a:spLocks noChangeArrowheads="1"/>
                    </p:cNvSpPr>
                    <p:nvPr/>
                  </p:nvSpPr>
                  <p:spPr bwMode="auto">
                    <a:xfrm>
                      <a:off x="2070100" y="1806575"/>
                      <a:ext cx="742950" cy="536575"/>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a:lstStyle/>
                    <a:p>
                      <a:pPr defTabSz="750988">
                        <a:defRPr/>
                      </a:pPr>
                      <a:endParaRPr lang="zh-CN" altLang="en-US" sz="14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7" name="Group 88"/>
                    <p:cNvGrpSpPr>
                      <a:grpSpLocks/>
                    </p:cNvGrpSpPr>
                    <p:nvPr/>
                  </p:nvGrpSpPr>
                  <p:grpSpPr bwMode="auto">
                    <a:xfrm>
                      <a:off x="2113846" y="1858835"/>
                      <a:ext cx="655458" cy="432054"/>
                      <a:chOff x="2105432" y="1843086"/>
                      <a:chExt cx="655458" cy="432054"/>
                    </a:xfrm>
                  </p:grpSpPr>
                  <p:sp>
                    <p:nvSpPr>
                      <p:cNvPr id="109" name="Rectangle 4"/>
                      <p:cNvSpPr>
                        <a:spLocks noChangeArrowheads="1"/>
                      </p:cNvSpPr>
                      <p:nvPr/>
                    </p:nvSpPr>
                    <p:spPr bwMode="auto">
                      <a:xfrm>
                        <a:off x="2105432" y="2076449"/>
                        <a:ext cx="655458" cy="198691"/>
                      </a:xfrm>
                      <a:prstGeom prst="rect">
                        <a:avLst/>
                      </a:prstGeom>
                      <a:gradFill rotWithShape="0">
                        <a:gsLst>
                          <a:gs pos="0">
                            <a:srgbClr val="0086EA"/>
                          </a:gs>
                          <a:gs pos="100000">
                            <a:srgbClr val="2767B2"/>
                          </a:gs>
                        </a:gsLst>
                        <a:lin ang="5400000"/>
                      </a:gradFill>
                      <a:ln w="12700" algn="ctr">
                        <a:solidFill>
                          <a:srgbClr val="2767B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OS</a:t>
                        </a:r>
                        <a:endParaRPr lang="zh-CN" altLang="en-US"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0" name="Rectangle 4"/>
                      <p:cNvSpPr>
                        <a:spLocks noChangeArrowheads="1"/>
                      </p:cNvSpPr>
                      <p:nvPr/>
                    </p:nvSpPr>
                    <p:spPr bwMode="auto">
                      <a:xfrm>
                        <a:off x="2105432" y="1843086"/>
                        <a:ext cx="655458" cy="198691"/>
                      </a:xfrm>
                      <a:prstGeom prst="rect">
                        <a:avLst/>
                      </a:prstGeom>
                      <a:gradFill rotWithShape="0">
                        <a:gsLst>
                          <a:gs pos="0">
                            <a:srgbClr val="FEAB58"/>
                          </a:gs>
                          <a:gs pos="100000">
                            <a:srgbClr val="E76F32"/>
                          </a:gs>
                        </a:gsLst>
                        <a:lin ang="5400000"/>
                      </a:gradFill>
                      <a:ln w="12700" algn="ctr">
                        <a:solidFill>
                          <a:srgbClr val="E76F3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APP</a:t>
                        </a:r>
                        <a:endParaRPr lang="zh-CN" altLang="en-US" sz="8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8" name="Group 39"/>
                  <p:cNvGrpSpPr>
                    <a:grpSpLocks/>
                  </p:cNvGrpSpPr>
                  <p:nvPr/>
                </p:nvGrpSpPr>
                <p:grpSpPr bwMode="auto">
                  <a:xfrm>
                    <a:off x="3855675" y="3719442"/>
                    <a:ext cx="320735" cy="518689"/>
                    <a:chOff x="2070100" y="1806575"/>
                    <a:chExt cx="742950" cy="536575"/>
                  </a:xfrm>
                </p:grpSpPr>
                <p:sp>
                  <p:nvSpPr>
                    <p:cNvPr id="103" name="Rectangle 8"/>
                    <p:cNvSpPr>
                      <a:spLocks noChangeArrowheads="1"/>
                    </p:cNvSpPr>
                    <p:nvPr/>
                  </p:nvSpPr>
                  <p:spPr bwMode="auto">
                    <a:xfrm>
                      <a:off x="2070100" y="1806575"/>
                      <a:ext cx="742950" cy="536575"/>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a:lstStyle/>
                    <a:p>
                      <a:pPr defTabSz="750988">
                        <a:defRPr/>
                      </a:pPr>
                      <a:endParaRPr lang="zh-CN" altLang="en-US" sz="14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9" name="Group 88"/>
                    <p:cNvGrpSpPr>
                      <a:grpSpLocks/>
                    </p:cNvGrpSpPr>
                    <p:nvPr/>
                  </p:nvGrpSpPr>
                  <p:grpSpPr bwMode="auto">
                    <a:xfrm>
                      <a:off x="2113846" y="1858835"/>
                      <a:ext cx="655458" cy="432054"/>
                      <a:chOff x="2105432" y="1843086"/>
                      <a:chExt cx="655458" cy="432054"/>
                    </a:xfrm>
                  </p:grpSpPr>
                  <p:sp>
                    <p:nvSpPr>
                      <p:cNvPr id="105" name="Rectangle 4"/>
                      <p:cNvSpPr>
                        <a:spLocks noChangeArrowheads="1"/>
                      </p:cNvSpPr>
                      <p:nvPr/>
                    </p:nvSpPr>
                    <p:spPr bwMode="auto">
                      <a:xfrm>
                        <a:off x="2105432" y="2076449"/>
                        <a:ext cx="655458" cy="198691"/>
                      </a:xfrm>
                      <a:prstGeom prst="rect">
                        <a:avLst/>
                      </a:prstGeom>
                      <a:gradFill rotWithShape="0">
                        <a:gsLst>
                          <a:gs pos="0">
                            <a:srgbClr val="0086EA"/>
                          </a:gs>
                          <a:gs pos="100000">
                            <a:srgbClr val="2767B2"/>
                          </a:gs>
                        </a:gsLst>
                        <a:lin ang="5400000"/>
                      </a:gradFill>
                      <a:ln w="12700" algn="ctr">
                        <a:solidFill>
                          <a:srgbClr val="2767B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OS</a:t>
                        </a:r>
                        <a:endParaRPr lang="zh-CN" altLang="en-US"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6" name="Rectangle 4"/>
                      <p:cNvSpPr>
                        <a:spLocks noChangeArrowheads="1"/>
                      </p:cNvSpPr>
                      <p:nvPr/>
                    </p:nvSpPr>
                    <p:spPr bwMode="auto">
                      <a:xfrm>
                        <a:off x="2105432" y="1843086"/>
                        <a:ext cx="655458" cy="198691"/>
                      </a:xfrm>
                      <a:prstGeom prst="rect">
                        <a:avLst/>
                      </a:prstGeom>
                      <a:gradFill rotWithShape="0">
                        <a:gsLst>
                          <a:gs pos="0">
                            <a:srgbClr val="FEAB58"/>
                          </a:gs>
                          <a:gs pos="100000">
                            <a:srgbClr val="E76F32"/>
                          </a:gs>
                        </a:gsLst>
                        <a:lin ang="5400000"/>
                      </a:gradFill>
                      <a:ln w="12700" algn="ctr">
                        <a:solidFill>
                          <a:srgbClr val="E76F3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APP</a:t>
                        </a:r>
                        <a:endParaRPr lang="zh-CN" altLang="en-US" sz="8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10" name="Group 39"/>
                  <p:cNvGrpSpPr>
                    <a:grpSpLocks/>
                  </p:cNvGrpSpPr>
                  <p:nvPr/>
                </p:nvGrpSpPr>
                <p:grpSpPr bwMode="auto">
                  <a:xfrm>
                    <a:off x="3943386" y="3818878"/>
                    <a:ext cx="320735" cy="518689"/>
                    <a:chOff x="2070100" y="1806575"/>
                    <a:chExt cx="742950" cy="536575"/>
                  </a:xfrm>
                </p:grpSpPr>
                <p:sp>
                  <p:nvSpPr>
                    <p:cNvPr id="99" name="Rectangle 8"/>
                    <p:cNvSpPr>
                      <a:spLocks noChangeArrowheads="1"/>
                    </p:cNvSpPr>
                    <p:nvPr/>
                  </p:nvSpPr>
                  <p:spPr bwMode="auto">
                    <a:xfrm>
                      <a:off x="2070100" y="1806575"/>
                      <a:ext cx="742950" cy="536575"/>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a:lstStyle/>
                    <a:p>
                      <a:pPr defTabSz="750988">
                        <a:defRPr/>
                      </a:pPr>
                      <a:endParaRPr lang="zh-CN" altLang="en-US" sz="14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1" name="Group 88"/>
                    <p:cNvGrpSpPr>
                      <a:grpSpLocks/>
                    </p:cNvGrpSpPr>
                    <p:nvPr/>
                  </p:nvGrpSpPr>
                  <p:grpSpPr bwMode="auto">
                    <a:xfrm>
                      <a:off x="2113846" y="1858835"/>
                      <a:ext cx="655458" cy="432054"/>
                      <a:chOff x="2105432" y="1843086"/>
                      <a:chExt cx="655458" cy="432054"/>
                    </a:xfrm>
                  </p:grpSpPr>
                  <p:sp>
                    <p:nvSpPr>
                      <p:cNvPr id="101" name="Rectangle 4"/>
                      <p:cNvSpPr>
                        <a:spLocks noChangeArrowheads="1"/>
                      </p:cNvSpPr>
                      <p:nvPr/>
                    </p:nvSpPr>
                    <p:spPr bwMode="auto">
                      <a:xfrm>
                        <a:off x="2105432" y="2076449"/>
                        <a:ext cx="655458" cy="198691"/>
                      </a:xfrm>
                      <a:prstGeom prst="rect">
                        <a:avLst/>
                      </a:prstGeom>
                      <a:gradFill rotWithShape="0">
                        <a:gsLst>
                          <a:gs pos="0">
                            <a:srgbClr val="0086EA"/>
                          </a:gs>
                          <a:gs pos="100000">
                            <a:srgbClr val="2767B2"/>
                          </a:gs>
                        </a:gsLst>
                        <a:lin ang="5400000"/>
                      </a:gradFill>
                      <a:ln w="12700" algn="ctr">
                        <a:solidFill>
                          <a:srgbClr val="2767B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OS</a:t>
                        </a:r>
                        <a:endParaRPr lang="zh-CN" altLang="en-US"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2" name="Rectangle 4"/>
                      <p:cNvSpPr>
                        <a:spLocks noChangeArrowheads="1"/>
                      </p:cNvSpPr>
                      <p:nvPr/>
                    </p:nvSpPr>
                    <p:spPr bwMode="auto">
                      <a:xfrm>
                        <a:off x="2105432" y="1843086"/>
                        <a:ext cx="655458" cy="198691"/>
                      </a:xfrm>
                      <a:prstGeom prst="rect">
                        <a:avLst/>
                      </a:prstGeom>
                      <a:gradFill rotWithShape="0">
                        <a:gsLst>
                          <a:gs pos="0">
                            <a:srgbClr val="FEAB58"/>
                          </a:gs>
                          <a:gs pos="100000">
                            <a:srgbClr val="E76F32"/>
                          </a:gs>
                        </a:gsLst>
                        <a:lin ang="5400000"/>
                      </a:gradFill>
                      <a:ln w="12700" algn="ctr">
                        <a:solidFill>
                          <a:srgbClr val="E76F3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APP</a:t>
                        </a:r>
                        <a:endParaRPr lang="zh-CN" altLang="en-US" sz="8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grpSp>
              <p:nvGrpSpPr>
                <p:cNvPr id="12" name="组合 109"/>
                <p:cNvGrpSpPr/>
                <p:nvPr/>
              </p:nvGrpSpPr>
              <p:grpSpPr>
                <a:xfrm>
                  <a:off x="3381042" y="3622452"/>
                  <a:ext cx="496157" cy="717560"/>
                  <a:chOff x="3767964" y="3620007"/>
                  <a:chExt cx="496157" cy="717560"/>
                </a:xfrm>
              </p:grpSpPr>
              <p:grpSp>
                <p:nvGrpSpPr>
                  <p:cNvPr id="13" name="Group 39"/>
                  <p:cNvGrpSpPr>
                    <a:grpSpLocks/>
                  </p:cNvGrpSpPr>
                  <p:nvPr/>
                </p:nvGrpSpPr>
                <p:grpSpPr bwMode="auto">
                  <a:xfrm>
                    <a:off x="3767964" y="3620007"/>
                    <a:ext cx="320735" cy="518689"/>
                    <a:chOff x="2070100" y="1806575"/>
                    <a:chExt cx="742950" cy="536575"/>
                  </a:xfrm>
                </p:grpSpPr>
                <p:sp>
                  <p:nvSpPr>
                    <p:cNvPr id="92" name="Rectangle 8"/>
                    <p:cNvSpPr>
                      <a:spLocks noChangeArrowheads="1"/>
                    </p:cNvSpPr>
                    <p:nvPr/>
                  </p:nvSpPr>
                  <p:spPr bwMode="auto">
                    <a:xfrm>
                      <a:off x="2070100" y="1806575"/>
                      <a:ext cx="742950" cy="536575"/>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a:lstStyle/>
                    <a:p>
                      <a:pPr defTabSz="750988">
                        <a:defRPr/>
                      </a:pPr>
                      <a:endParaRPr lang="zh-CN" altLang="en-US" sz="14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4" name="Group 88"/>
                    <p:cNvGrpSpPr>
                      <a:grpSpLocks/>
                    </p:cNvGrpSpPr>
                    <p:nvPr/>
                  </p:nvGrpSpPr>
                  <p:grpSpPr bwMode="auto">
                    <a:xfrm>
                      <a:off x="2113846" y="1858835"/>
                      <a:ext cx="655458" cy="432054"/>
                      <a:chOff x="2105432" y="1843086"/>
                      <a:chExt cx="655458" cy="432054"/>
                    </a:xfrm>
                  </p:grpSpPr>
                  <p:sp>
                    <p:nvSpPr>
                      <p:cNvPr id="94" name="Rectangle 4"/>
                      <p:cNvSpPr>
                        <a:spLocks noChangeArrowheads="1"/>
                      </p:cNvSpPr>
                      <p:nvPr/>
                    </p:nvSpPr>
                    <p:spPr bwMode="auto">
                      <a:xfrm>
                        <a:off x="2105432" y="2076449"/>
                        <a:ext cx="655458" cy="198691"/>
                      </a:xfrm>
                      <a:prstGeom prst="rect">
                        <a:avLst/>
                      </a:prstGeom>
                      <a:gradFill rotWithShape="0">
                        <a:gsLst>
                          <a:gs pos="0">
                            <a:srgbClr val="0086EA"/>
                          </a:gs>
                          <a:gs pos="100000">
                            <a:srgbClr val="2767B2"/>
                          </a:gs>
                        </a:gsLst>
                        <a:lin ang="5400000"/>
                      </a:gradFill>
                      <a:ln w="12700" algn="ctr">
                        <a:solidFill>
                          <a:srgbClr val="2767B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OS</a:t>
                        </a:r>
                        <a:endParaRPr lang="zh-CN" altLang="en-US"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5" name="Rectangle 4"/>
                      <p:cNvSpPr>
                        <a:spLocks noChangeArrowheads="1"/>
                      </p:cNvSpPr>
                      <p:nvPr/>
                    </p:nvSpPr>
                    <p:spPr bwMode="auto">
                      <a:xfrm>
                        <a:off x="2105432" y="1843086"/>
                        <a:ext cx="655458" cy="198691"/>
                      </a:xfrm>
                      <a:prstGeom prst="rect">
                        <a:avLst/>
                      </a:prstGeom>
                      <a:gradFill rotWithShape="0">
                        <a:gsLst>
                          <a:gs pos="0">
                            <a:srgbClr val="FEAB58"/>
                          </a:gs>
                          <a:gs pos="100000">
                            <a:srgbClr val="E76F32"/>
                          </a:gs>
                        </a:gsLst>
                        <a:lin ang="5400000"/>
                      </a:gradFill>
                      <a:ln w="12700" algn="ctr">
                        <a:solidFill>
                          <a:srgbClr val="E76F3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APP</a:t>
                        </a:r>
                        <a:endParaRPr lang="zh-CN" altLang="en-US" sz="8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15" name="Group 39"/>
                  <p:cNvGrpSpPr>
                    <a:grpSpLocks/>
                  </p:cNvGrpSpPr>
                  <p:nvPr/>
                </p:nvGrpSpPr>
                <p:grpSpPr bwMode="auto">
                  <a:xfrm>
                    <a:off x="3855675" y="3719442"/>
                    <a:ext cx="320735" cy="518689"/>
                    <a:chOff x="2070100" y="1806575"/>
                    <a:chExt cx="742950" cy="536575"/>
                  </a:xfrm>
                </p:grpSpPr>
                <p:sp>
                  <p:nvSpPr>
                    <p:cNvPr id="88" name="Rectangle 8"/>
                    <p:cNvSpPr>
                      <a:spLocks noChangeArrowheads="1"/>
                    </p:cNvSpPr>
                    <p:nvPr/>
                  </p:nvSpPr>
                  <p:spPr bwMode="auto">
                    <a:xfrm>
                      <a:off x="2070100" y="1806575"/>
                      <a:ext cx="742950" cy="536575"/>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a:lstStyle/>
                    <a:p>
                      <a:pPr defTabSz="750988">
                        <a:defRPr/>
                      </a:pPr>
                      <a:endParaRPr lang="zh-CN" altLang="en-US" sz="14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6" name="Group 88"/>
                    <p:cNvGrpSpPr>
                      <a:grpSpLocks/>
                    </p:cNvGrpSpPr>
                    <p:nvPr/>
                  </p:nvGrpSpPr>
                  <p:grpSpPr bwMode="auto">
                    <a:xfrm>
                      <a:off x="2113846" y="1858835"/>
                      <a:ext cx="655458" cy="432054"/>
                      <a:chOff x="2105432" y="1843086"/>
                      <a:chExt cx="655458" cy="432054"/>
                    </a:xfrm>
                  </p:grpSpPr>
                  <p:sp>
                    <p:nvSpPr>
                      <p:cNvPr id="90" name="Rectangle 4"/>
                      <p:cNvSpPr>
                        <a:spLocks noChangeArrowheads="1"/>
                      </p:cNvSpPr>
                      <p:nvPr/>
                    </p:nvSpPr>
                    <p:spPr bwMode="auto">
                      <a:xfrm>
                        <a:off x="2105432" y="2076449"/>
                        <a:ext cx="655458" cy="198691"/>
                      </a:xfrm>
                      <a:prstGeom prst="rect">
                        <a:avLst/>
                      </a:prstGeom>
                      <a:gradFill rotWithShape="0">
                        <a:gsLst>
                          <a:gs pos="0">
                            <a:srgbClr val="0086EA"/>
                          </a:gs>
                          <a:gs pos="100000">
                            <a:srgbClr val="2767B2"/>
                          </a:gs>
                        </a:gsLst>
                        <a:lin ang="5400000"/>
                      </a:gradFill>
                      <a:ln w="12700" algn="ctr">
                        <a:solidFill>
                          <a:srgbClr val="2767B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OS</a:t>
                        </a:r>
                        <a:endParaRPr lang="zh-CN" altLang="en-US"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Rectangle 4"/>
                      <p:cNvSpPr>
                        <a:spLocks noChangeArrowheads="1"/>
                      </p:cNvSpPr>
                      <p:nvPr/>
                    </p:nvSpPr>
                    <p:spPr bwMode="auto">
                      <a:xfrm>
                        <a:off x="2105432" y="1843086"/>
                        <a:ext cx="655458" cy="198691"/>
                      </a:xfrm>
                      <a:prstGeom prst="rect">
                        <a:avLst/>
                      </a:prstGeom>
                      <a:gradFill rotWithShape="0">
                        <a:gsLst>
                          <a:gs pos="0">
                            <a:srgbClr val="FEAB58"/>
                          </a:gs>
                          <a:gs pos="100000">
                            <a:srgbClr val="E76F32"/>
                          </a:gs>
                        </a:gsLst>
                        <a:lin ang="5400000"/>
                      </a:gradFill>
                      <a:ln w="12700" algn="ctr">
                        <a:solidFill>
                          <a:srgbClr val="E76F3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APP</a:t>
                        </a:r>
                        <a:endParaRPr lang="zh-CN" altLang="en-US" sz="8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17" name="Group 39"/>
                  <p:cNvGrpSpPr>
                    <a:grpSpLocks/>
                  </p:cNvGrpSpPr>
                  <p:nvPr/>
                </p:nvGrpSpPr>
                <p:grpSpPr bwMode="auto">
                  <a:xfrm>
                    <a:off x="3943386" y="3818878"/>
                    <a:ext cx="320735" cy="518689"/>
                    <a:chOff x="2070100" y="1806575"/>
                    <a:chExt cx="742950" cy="536575"/>
                  </a:xfrm>
                </p:grpSpPr>
                <p:sp>
                  <p:nvSpPr>
                    <p:cNvPr id="84" name="Rectangle 8"/>
                    <p:cNvSpPr>
                      <a:spLocks noChangeArrowheads="1"/>
                    </p:cNvSpPr>
                    <p:nvPr/>
                  </p:nvSpPr>
                  <p:spPr bwMode="auto">
                    <a:xfrm>
                      <a:off x="2070100" y="1806575"/>
                      <a:ext cx="742950" cy="536575"/>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a:lstStyle/>
                    <a:p>
                      <a:pPr defTabSz="750988">
                        <a:defRPr/>
                      </a:pPr>
                      <a:endParaRPr lang="zh-CN" altLang="en-US" sz="14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8" name="Group 88"/>
                    <p:cNvGrpSpPr>
                      <a:grpSpLocks/>
                    </p:cNvGrpSpPr>
                    <p:nvPr/>
                  </p:nvGrpSpPr>
                  <p:grpSpPr bwMode="auto">
                    <a:xfrm>
                      <a:off x="2113846" y="1858835"/>
                      <a:ext cx="655458" cy="432054"/>
                      <a:chOff x="2105432" y="1843086"/>
                      <a:chExt cx="655458" cy="432054"/>
                    </a:xfrm>
                  </p:grpSpPr>
                  <p:sp>
                    <p:nvSpPr>
                      <p:cNvPr id="86" name="Rectangle 4"/>
                      <p:cNvSpPr>
                        <a:spLocks noChangeArrowheads="1"/>
                      </p:cNvSpPr>
                      <p:nvPr/>
                    </p:nvSpPr>
                    <p:spPr bwMode="auto">
                      <a:xfrm>
                        <a:off x="2105432" y="2076449"/>
                        <a:ext cx="655458" cy="198691"/>
                      </a:xfrm>
                      <a:prstGeom prst="rect">
                        <a:avLst/>
                      </a:prstGeom>
                      <a:gradFill rotWithShape="0">
                        <a:gsLst>
                          <a:gs pos="0">
                            <a:srgbClr val="0086EA"/>
                          </a:gs>
                          <a:gs pos="100000">
                            <a:srgbClr val="2767B2"/>
                          </a:gs>
                        </a:gsLst>
                        <a:lin ang="5400000"/>
                      </a:gradFill>
                      <a:ln w="12700" algn="ctr">
                        <a:solidFill>
                          <a:srgbClr val="2767B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OS</a:t>
                        </a:r>
                        <a:endParaRPr lang="zh-CN" altLang="en-US"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Rectangle 4"/>
                      <p:cNvSpPr>
                        <a:spLocks noChangeArrowheads="1"/>
                      </p:cNvSpPr>
                      <p:nvPr/>
                    </p:nvSpPr>
                    <p:spPr bwMode="auto">
                      <a:xfrm>
                        <a:off x="2105432" y="1843086"/>
                        <a:ext cx="655458" cy="198691"/>
                      </a:xfrm>
                      <a:prstGeom prst="rect">
                        <a:avLst/>
                      </a:prstGeom>
                      <a:gradFill rotWithShape="0">
                        <a:gsLst>
                          <a:gs pos="0">
                            <a:srgbClr val="FEAB58"/>
                          </a:gs>
                          <a:gs pos="100000">
                            <a:srgbClr val="E76F32"/>
                          </a:gs>
                        </a:gsLst>
                        <a:lin ang="5400000"/>
                      </a:gradFill>
                      <a:ln w="12700" algn="ctr">
                        <a:solidFill>
                          <a:srgbClr val="E76F3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APP</a:t>
                        </a:r>
                        <a:endParaRPr lang="zh-CN" altLang="en-US" sz="8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grpSp>
        </p:grpSp>
        <p:sp>
          <p:nvSpPr>
            <p:cNvPr id="111" name="矩形 110"/>
            <p:cNvSpPr/>
            <p:nvPr/>
          </p:nvSpPr>
          <p:spPr>
            <a:xfrm>
              <a:off x="5959928" y="3678703"/>
              <a:ext cx="1899267" cy="1517941"/>
            </a:xfrm>
            <a:prstGeom prst="rect">
              <a:avLst/>
            </a:prstGeom>
          </p:spPr>
          <p:txBody>
            <a:bodyPr wrap="square" lIns="91413" tIns="45707" rIns="91413" bIns="45707">
              <a:spAutoFit/>
            </a:bodyPr>
            <a:lstStyle/>
            <a:p>
              <a:pPr marL="285750" lvl="1" indent="-285750">
                <a:spcBef>
                  <a:spcPts val="200"/>
                </a:spcBef>
                <a:buClr>
                  <a:schemeClr val="tx1">
                    <a:lumMod val="50000"/>
                    <a:lumOff val="50000"/>
                  </a:schemeClr>
                </a:buClr>
                <a:buSzPct val="70000"/>
                <a:buFont typeface="Wingdings" panose="05000000000000000000" pitchFamily="2" charset="2"/>
                <a:buChar char="p"/>
                <a:defRPr/>
              </a:pPr>
              <a:r>
                <a:rPr lang="zh-CN" altLang="en-US"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按需提供</a:t>
              </a:r>
              <a:endParaRPr lang="en-US" altLang="zh-CN"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lvl="1" indent="-171450">
                <a:lnSpc>
                  <a:spcPct val="130000"/>
                </a:lnSpc>
                <a:spcBef>
                  <a:spcPts val="200"/>
                </a:spcBef>
                <a:buClr>
                  <a:schemeClr val="tx1">
                    <a:lumMod val="50000"/>
                    <a:lumOff val="50000"/>
                  </a:schemeClr>
                </a:buClr>
                <a:buSzPct val="70000"/>
                <a:buFont typeface="Wingdings" panose="05000000000000000000" pitchFamily="2" charset="2"/>
                <a:buChar char="Ø"/>
                <a:defRPr/>
              </a:pPr>
              <a:r>
                <a:rPr lang="zh-CN" altLang="en-US"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满足分析处理要求</a:t>
              </a:r>
              <a:endParaRPr lang="en-US" altLang="zh-CN"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lvl="1" indent="-171450">
                <a:lnSpc>
                  <a:spcPct val="130000"/>
                </a:lnSpc>
                <a:spcBef>
                  <a:spcPts val="200"/>
                </a:spcBef>
                <a:buClr>
                  <a:schemeClr val="tx1">
                    <a:lumMod val="50000"/>
                    <a:lumOff val="50000"/>
                  </a:schemeClr>
                </a:buClr>
                <a:buSzPct val="70000"/>
                <a:buFont typeface="Wingdings" panose="05000000000000000000" pitchFamily="2" charset="2"/>
                <a:buChar char="Ø"/>
                <a:defRPr/>
              </a:pPr>
              <a:r>
                <a:rPr lang="zh-CN" altLang="en-US"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闲时汇聚闲置计算资源，降低功耗</a:t>
              </a:r>
            </a:p>
            <a:p>
              <a:pPr marL="177742" indent="185678">
                <a:spcBef>
                  <a:spcPts val="200"/>
                </a:spcBef>
                <a:buClr>
                  <a:schemeClr val="tx1">
                    <a:lumMod val="50000"/>
                    <a:lumOff val="50000"/>
                  </a:schemeClr>
                </a:buClr>
                <a:buSzPct val="70000"/>
                <a:buFont typeface="Wingdings" pitchFamily="2" charset="2"/>
                <a:buChar char="l"/>
                <a:defRPr/>
              </a:pPr>
              <a:endParaRPr lang="en-US" altLang="zh-CN" sz="1333"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2" name="圆角矩形 111"/>
            <p:cNvSpPr/>
            <p:nvPr/>
          </p:nvSpPr>
          <p:spPr bwMode="auto">
            <a:xfrm>
              <a:off x="8334488" y="2266412"/>
              <a:ext cx="821123" cy="846713"/>
            </a:xfrm>
            <a:prstGeom prst="roundRect">
              <a:avLst/>
            </a:prstGeom>
            <a:blipFill>
              <a:blip r:embed="rId6" cstate="print"/>
              <a:stretch>
                <a:fillRect/>
              </a:stretch>
            </a:blipFill>
            <a:ln w="38100"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79176" tIns="39588" rIns="79176" bIns="39588" numCol="1" rtlCol="0" anchor="t" anchorCtr="0" compatLnSpc="1">
              <a:prstTxWarp prst="textNoShape">
                <a:avLst/>
              </a:prstTxWarp>
              <a:noAutofit/>
            </a:bodyPr>
            <a:lstStyle/>
            <a:p>
              <a:pPr defTabSz="801428"/>
              <a:endParaRPr lang="zh-CN" altLang="en-US" sz="1333"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9" name="组合 351"/>
            <p:cNvGrpSpPr/>
            <p:nvPr/>
          </p:nvGrpSpPr>
          <p:grpSpPr>
            <a:xfrm>
              <a:off x="8400607" y="3917787"/>
              <a:ext cx="911452" cy="744121"/>
              <a:chOff x="4992174" y="1227537"/>
              <a:chExt cx="762992" cy="601266"/>
            </a:xfrm>
            <a:effectLst>
              <a:outerShdw blurRad="50800" dist="38100" dir="5400000" algn="t" rotWithShape="0">
                <a:prstClr val="black">
                  <a:alpha val="40000"/>
                </a:prstClr>
              </a:outerShdw>
            </a:effectLst>
          </p:grpSpPr>
          <p:sp>
            <p:nvSpPr>
              <p:cNvPr id="114" name="Cloud 297"/>
              <p:cNvSpPr/>
              <p:nvPr/>
            </p:nvSpPr>
            <p:spPr bwMode="auto">
              <a:xfrm rot="300513">
                <a:off x="4992174" y="1227537"/>
                <a:ext cx="762992" cy="601266"/>
              </a:xfrm>
              <a:prstGeom prst="cloud">
                <a:avLst/>
              </a:prstGeom>
              <a:solidFill>
                <a:srgbClr val="C00000"/>
              </a:solidFill>
              <a:ln w="9525" cap="flat" cmpd="sng" algn="ctr">
                <a:noFill/>
                <a:prstDash val="solid"/>
                <a:round/>
                <a:headEnd type="none" w="med" len="med"/>
                <a:tailEnd type="none" w="med" len="med"/>
              </a:ln>
              <a:effectLst/>
            </p:spPr>
            <p:txBody>
              <a:bodyPr lIns="91416" tIns="45708" rIns="91416" bIns="45708"/>
              <a:lstStyle/>
              <a:p>
                <a:pPr algn="ctr" defTabSz="684478">
                  <a:buClr>
                    <a:srgbClr val="CC9900"/>
                  </a:buClr>
                  <a:buFont typeface="Wingdings" pitchFamily="2" charset="2"/>
                  <a:buChar char="n"/>
                  <a:defRPr/>
                </a:pPr>
                <a:endParaRPr kumimoji="1" lang="en-US" sz="1067" kern="0" dirty="0">
                  <a:solidFill>
                    <a:sysClr val="windowText" lastClr="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nvGrpSpPr>
              <p:cNvPr id="20" name="组合 1307"/>
              <p:cNvGrpSpPr>
                <a:grpSpLocks/>
              </p:cNvGrpSpPr>
              <p:nvPr/>
            </p:nvGrpSpPr>
            <p:grpSpPr bwMode="auto">
              <a:xfrm>
                <a:off x="5152949" y="1357034"/>
                <a:ext cx="479654" cy="307578"/>
                <a:chOff x="2101155" y="3025153"/>
                <a:chExt cx="396049" cy="287206"/>
              </a:xfrm>
            </p:grpSpPr>
            <p:grpSp>
              <p:nvGrpSpPr>
                <p:cNvPr id="21" name="组合 268"/>
                <p:cNvGrpSpPr/>
                <p:nvPr/>
              </p:nvGrpSpPr>
              <p:grpSpPr>
                <a:xfrm>
                  <a:off x="2101155" y="3025153"/>
                  <a:ext cx="396049" cy="287206"/>
                  <a:chOff x="9503280" y="1826574"/>
                  <a:chExt cx="3885535" cy="2817813"/>
                </a:xfrm>
                <a:solidFill>
                  <a:schemeClr val="bg1"/>
                </a:solidFill>
              </p:grpSpPr>
              <p:sp>
                <p:nvSpPr>
                  <p:cNvPr id="118" name="Freeform 21"/>
                  <p:cNvSpPr>
                    <a:spLocks/>
                  </p:cNvSpPr>
                  <p:nvPr/>
                </p:nvSpPr>
                <p:spPr bwMode="auto">
                  <a:xfrm>
                    <a:off x="11073215" y="2025012"/>
                    <a:ext cx="203200" cy="33338"/>
                  </a:xfrm>
                  <a:custGeom>
                    <a:avLst/>
                    <a:gdLst/>
                    <a:ahLst/>
                    <a:cxnLst>
                      <a:cxn ang="0">
                        <a:pos x="1169" y="0"/>
                      </a:cxn>
                      <a:cxn ang="0">
                        <a:pos x="1190" y="2"/>
                      </a:cxn>
                      <a:cxn ang="0">
                        <a:pos x="1212" y="9"/>
                      </a:cxn>
                      <a:cxn ang="0">
                        <a:pos x="1229" y="19"/>
                      </a:cxn>
                      <a:cxn ang="0">
                        <a:pos x="1246" y="32"/>
                      </a:cxn>
                      <a:cxn ang="0">
                        <a:pos x="1259" y="49"/>
                      </a:cxn>
                      <a:cxn ang="0">
                        <a:pos x="1269" y="66"/>
                      </a:cxn>
                      <a:cxn ang="0">
                        <a:pos x="1276" y="87"/>
                      </a:cxn>
                      <a:cxn ang="0">
                        <a:pos x="1278" y="110"/>
                      </a:cxn>
                      <a:cxn ang="0">
                        <a:pos x="1276" y="131"/>
                      </a:cxn>
                      <a:cxn ang="0">
                        <a:pos x="1269" y="152"/>
                      </a:cxn>
                      <a:cxn ang="0">
                        <a:pos x="1259" y="170"/>
                      </a:cxn>
                      <a:cxn ang="0">
                        <a:pos x="1246" y="186"/>
                      </a:cxn>
                      <a:cxn ang="0">
                        <a:pos x="1229" y="200"/>
                      </a:cxn>
                      <a:cxn ang="0">
                        <a:pos x="1212" y="210"/>
                      </a:cxn>
                      <a:cxn ang="0">
                        <a:pos x="1190" y="216"/>
                      </a:cxn>
                      <a:cxn ang="0">
                        <a:pos x="1169" y="218"/>
                      </a:cxn>
                      <a:cxn ang="0">
                        <a:pos x="97" y="217"/>
                      </a:cxn>
                      <a:cxn ang="0">
                        <a:pos x="76" y="213"/>
                      </a:cxn>
                      <a:cxn ang="0">
                        <a:pos x="56" y="205"/>
                      </a:cxn>
                      <a:cxn ang="0">
                        <a:pos x="38" y="193"/>
                      </a:cxn>
                      <a:cxn ang="0">
                        <a:pos x="24" y="178"/>
                      </a:cxn>
                      <a:cxn ang="0">
                        <a:pos x="12" y="161"/>
                      </a:cxn>
                      <a:cxn ang="0">
                        <a:pos x="4" y="142"/>
                      </a:cxn>
                      <a:cxn ang="0">
                        <a:pos x="0" y="121"/>
                      </a:cxn>
                      <a:cxn ang="0">
                        <a:pos x="0" y="99"/>
                      </a:cxn>
                      <a:cxn ang="0">
                        <a:pos x="4" y="76"/>
                      </a:cxn>
                      <a:cxn ang="0">
                        <a:pos x="12" y="58"/>
                      </a:cxn>
                      <a:cxn ang="0">
                        <a:pos x="24" y="40"/>
                      </a:cxn>
                      <a:cxn ang="0">
                        <a:pos x="38" y="25"/>
                      </a:cxn>
                      <a:cxn ang="0">
                        <a:pos x="56" y="13"/>
                      </a:cxn>
                      <a:cxn ang="0">
                        <a:pos x="76" y="5"/>
                      </a:cxn>
                      <a:cxn ang="0">
                        <a:pos x="97" y="1"/>
                      </a:cxn>
                    </a:cxnLst>
                    <a:rect l="0" t="0" r="r" b="b"/>
                    <a:pathLst>
                      <a:path w="1278" h="218">
                        <a:moveTo>
                          <a:pt x="108" y="0"/>
                        </a:moveTo>
                        <a:lnTo>
                          <a:pt x="1169" y="0"/>
                        </a:lnTo>
                        <a:lnTo>
                          <a:pt x="1180" y="1"/>
                        </a:lnTo>
                        <a:lnTo>
                          <a:pt x="1190" y="2"/>
                        </a:lnTo>
                        <a:lnTo>
                          <a:pt x="1202" y="5"/>
                        </a:lnTo>
                        <a:lnTo>
                          <a:pt x="1212" y="9"/>
                        </a:lnTo>
                        <a:lnTo>
                          <a:pt x="1220" y="13"/>
                        </a:lnTo>
                        <a:lnTo>
                          <a:pt x="1229" y="19"/>
                        </a:lnTo>
                        <a:lnTo>
                          <a:pt x="1238" y="25"/>
                        </a:lnTo>
                        <a:lnTo>
                          <a:pt x="1246" y="32"/>
                        </a:lnTo>
                        <a:lnTo>
                          <a:pt x="1253" y="40"/>
                        </a:lnTo>
                        <a:lnTo>
                          <a:pt x="1259" y="49"/>
                        </a:lnTo>
                        <a:lnTo>
                          <a:pt x="1265" y="58"/>
                        </a:lnTo>
                        <a:lnTo>
                          <a:pt x="1269" y="66"/>
                        </a:lnTo>
                        <a:lnTo>
                          <a:pt x="1272" y="76"/>
                        </a:lnTo>
                        <a:lnTo>
                          <a:pt x="1276" y="87"/>
                        </a:lnTo>
                        <a:lnTo>
                          <a:pt x="1277" y="99"/>
                        </a:lnTo>
                        <a:lnTo>
                          <a:pt x="1278" y="110"/>
                        </a:lnTo>
                        <a:lnTo>
                          <a:pt x="1277" y="121"/>
                        </a:lnTo>
                        <a:lnTo>
                          <a:pt x="1276" y="131"/>
                        </a:lnTo>
                        <a:lnTo>
                          <a:pt x="1272" y="142"/>
                        </a:lnTo>
                        <a:lnTo>
                          <a:pt x="1269" y="152"/>
                        </a:lnTo>
                        <a:lnTo>
                          <a:pt x="1265" y="161"/>
                        </a:lnTo>
                        <a:lnTo>
                          <a:pt x="1259" y="170"/>
                        </a:lnTo>
                        <a:lnTo>
                          <a:pt x="1253" y="178"/>
                        </a:lnTo>
                        <a:lnTo>
                          <a:pt x="1246" y="186"/>
                        </a:lnTo>
                        <a:lnTo>
                          <a:pt x="1238" y="193"/>
                        </a:lnTo>
                        <a:lnTo>
                          <a:pt x="1229" y="200"/>
                        </a:lnTo>
                        <a:lnTo>
                          <a:pt x="1220" y="205"/>
                        </a:lnTo>
                        <a:lnTo>
                          <a:pt x="1212" y="210"/>
                        </a:lnTo>
                        <a:lnTo>
                          <a:pt x="1202" y="213"/>
                        </a:lnTo>
                        <a:lnTo>
                          <a:pt x="1190" y="216"/>
                        </a:lnTo>
                        <a:lnTo>
                          <a:pt x="1180" y="217"/>
                        </a:lnTo>
                        <a:lnTo>
                          <a:pt x="1169" y="218"/>
                        </a:lnTo>
                        <a:lnTo>
                          <a:pt x="108" y="218"/>
                        </a:lnTo>
                        <a:lnTo>
                          <a:pt x="97" y="217"/>
                        </a:lnTo>
                        <a:lnTo>
                          <a:pt x="86" y="216"/>
                        </a:lnTo>
                        <a:lnTo>
                          <a:pt x="76" y="213"/>
                        </a:lnTo>
                        <a:lnTo>
                          <a:pt x="66" y="210"/>
                        </a:lnTo>
                        <a:lnTo>
                          <a:pt x="56" y="205"/>
                        </a:lnTo>
                        <a:lnTo>
                          <a:pt x="47" y="200"/>
                        </a:lnTo>
                        <a:lnTo>
                          <a:pt x="38" y="193"/>
                        </a:lnTo>
                        <a:lnTo>
                          <a:pt x="31" y="186"/>
                        </a:lnTo>
                        <a:lnTo>
                          <a:pt x="24" y="178"/>
                        </a:lnTo>
                        <a:lnTo>
                          <a:pt x="17" y="170"/>
                        </a:lnTo>
                        <a:lnTo>
                          <a:pt x="12" y="161"/>
                        </a:lnTo>
                        <a:lnTo>
                          <a:pt x="7" y="152"/>
                        </a:lnTo>
                        <a:lnTo>
                          <a:pt x="4" y="142"/>
                        </a:lnTo>
                        <a:lnTo>
                          <a:pt x="2" y="131"/>
                        </a:lnTo>
                        <a:lnTo>
                          <a:pt x="0" y="121"/>
                        </a:lnTo>
                        <a:lnTo>
                          <a:pt x="0" y="110"/>
                        </a:lnTo>
                        <a:lnTo>
                          <a:pt x="0" y="99"/>
                        </a:lnTo>
                        <a:lnTo>
                          <a:pt x="2" y="87"/>
                        </a:lnTo>
                        <a:lnTo>
                          <a:pt x="4" y="76"/>
                        </a:lnTo>
                        <a:lnTo>
                          <a:pt x="7" y="66"/>
                        </a:lnTo>
                        <a:lnTo>
                          <a:pt x="12" y="58"/>
                        </a:lnTo>
                        <a:lnTo>
                          <a:pt x="17" y="49"/>
                        </a:lnTo>
                        <a:lnTo>
                          <a:pt x="24" y="40"/>
                        </a:lnTo>
                        <a:lnTo>
                          <a:pt x="31" y="32"/>
                        </a:lnTo>
                        <a:lnTo>
                          <a:pt x="38" y="25"/>
                        </a:lnTo>
                        <a:lnTo>
                          <a:pt x="47" y="19"/>
                        </a:lnTo>
                        <a:lnTo>
                          <a:pt x="56" y="13"/>
                        </a:lnTo>
                        <a:lnTo>
                          <a:pt x="66" y="9"/>
                        </a:lnTo>
                        <a:lnTo>
                          <a:pt x="76" y="5"/>
                        </a:lnTo>
                        <a:lnTo>
                          <a:pt x="86" y="2"/>
                        </a:lnTo>
                        <a:lnTo>
                          <a:pt x="97" y="1"/>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19" name="Freeform 22"/>
                  <p:cNvSpPr>
                    <a:spLocks/>
                  </p:cNvSpPr>
                  <p:nvPr/>
                </p:nvSpPr>
                <p:spPr bwMode="auto">
                  <a:xfrm>
                    <a:off x="10455678" y="2025012"/>
                    <a:ext cx="28575" cy="30163"/>
                  </a:xfrm>
                  <a:custGeom>
                    <a:avLst/>
                    <a:gdLst/>
                    <a:ahLst/>
                    <a:cxnLst>
                      <a:cxn ang="0">
                        <a:pos x="101" y="182"/>
                      </a:cxn>
                      <a:cxn ang="0">
                        <a:pos x="119" y="178"/>
                      </a:cxn>
                      <a:cxn ang="0">
                        <a:pos x="135" y="170"/>
                      </a:cxn>
                      <a:cxn ang="0">
                        <a:pos x="150" y="162"/>
                      </a:cxn>
                      <a:cxn ang="0">
                        <a:pos x="162" y="148"/>
                      </a:cxn>
                      <a:cxn ang="0">
                        <a:pos x="172" y="134"/>
                      </a:cxn>
                      <a:cxn ang="0">
                        <a:pos x="179" y="117"/>
                      </a:cxn>
                      <a:cxn ang="0">
                        <a:pos x="182" y="99"/>
                      </a:cxn>
                      <a:cxn ang="0">
                        <a:pos x="182" y="82"/>
                      </a:cxn>
                      <a:cxn ang="0">
                        <a:pos x="179"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9" y="178"/>
                        </a:lnTo>
                        <a:lnTo>
                          <a:pt x="126" y="175"/>
                        </a:lnTo>
                        <a:lnTo>
                          <a:pt x="135" y="170"/>
                        </a:lnTo>
                        <a:lnTo>
                          <a:pt x="142" y="166"/>
                        </a:lnTo>
                        <a:lnTo>
                          <a:pt x="150" y="162"/>
                        </a:lnTo>
                        <a:lnTo>
                          <a:pt x="156" y="155"/>
                        </a:lnTo>
                        <a:lnTo>
                          <a:pt x="162" y="148"/>
                        </a:lnTo>
                        <a:lnTo>
                          <a:pt x="167" y="142"/>
                        </a:lnTo>
                        <a:lnTo>
                          <a:pt x="172" y="134"/>
                        </a:lnTo>
                        <a:lnTo>
                          <a:pt x="175" y="126"/>
                        </a:lnTo>
                        <a:lnTo>
                          <a:pt x="179" y="117"/>
                        </a:lnTo>
                        <a:lnTo>
                          <a:pt x="181" y="109"/>
                        </a:lnTo>
                        <a:lnTo>
                          <a:pt x="182" y="99"/>
                        </a:lnTo>
                        <a:lnTo>
                          <a:pt x="183" y="91"/>
                        </a:lnTo>
                        <a:lnTo>
                          <a:pt x="182" y="82"/>
                        </a:lnTo>
                        <a:lnTo>
                          <a:pt x="181" y="72"/>
                        </a:lnTo>
                        <a:lnTo>
                          <a:pt x="179" y="64"/>
                        </a:lnTo>
                        <a:lnTo>
                          <a:pt x="175" y="55"/>
                        </a:lnTo>
                        <a:lnTo>
                          <a:pt x="172" y="47"/>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7"/>
                        </a:lnTo>
                        <a:lnTo>
                          <a:pt x="7" y="55"/>
                        </a:lnTo>
                        <a:lnTo>
                          <a:pt x="4" y="64"/>
                        </a:lnTo>
                        <a:lnTo>
                          <a:pt x="2" y="72"/>
                        </a:lnTo>
                        <a:lnTo>
                          <a:pt x="0" y="82"/>
                        </a:lnTo>
                        <a:lnTo>
                          <a:pt x="0" y="91"/>
                        </a:lnTo>
                        <a:lnTo>
                          <a:pt x="0" y="99"/>
                        </a:lnTo>
                        <a:lnTo>
                          <a:pt x="2" y="109"/>
                        </a:lnTo>
                        <a:lnTo>
                          <a:pt x="4" y="117"/>
                        </a:lnTo>
                        <a:lnTo>
                          <a:pt x="7" y="126"/>
                        </a:lnTo>
                        <a:lnTo>
                          <a:pt x="11" y="134"/>
                        </a:lnTo>
                        <a:lnTo>
                          <a:pt x="16" y="142"/>
                        </a:lnTo>
                        <a:lnTo>
                          <a:pt x="21" y="148"/>
                        </a:lnTo>
                        <a:lnTo>
                          <a:pt x="27" y="155"/>
                        </a:lnTo>
                        <a:lnTo>
                          <a:pt x="33" y="162"/>
                        </a:lnTo>
                        <a:lnTo>
                          <a:pt x="40" y="166"/>
                        </a:lnTo>
                        <a:lnTo>
                          <a:pt x="48" y="170"/>
                        </a:lnTo>
                        <a:lnTo>
                          <a:pt x="55" y="175"/>
                        </a:lnTo>
                        <a:lnTo>
                          <a:pt x="64" y="178"/>
                        </a:lnTo>
                        <a:lnTo>
                          <a:pt x="73" y="180"/>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0" name="Freeform 23"/>
                  <p:cNvSpPr>
                    <a:spLocks/>
                  </p:cNvSpPr>
                  <p:nvPr/>
                </p:nvSpPr>
                <p:spPr bwMode="auto">
                  <a:xfrm>
                    <a:off x="10495365" y="2025012"/>
                    <a:ext cx="30163" cy="30163"/>
                  </a:xfrm>
                  <a:custGeom>
                    <a:avLst/>
                    <a:gdLst/>
                    <a:ahLst/>
                    <a:cxnLst>
                      <a:cxn ang="0">
                        <a:pos x="101" y="182"/>
                      </a:cxn>
                      <a:cxn ang="0">
                        <a:pos x="119" y="178"/>
                      </a:cxn>
                      <a:cxn ang="0">
                        <a:pos x="135" y="170"/>
                      </a:cxn>
                      <a:cxn ang="0">
                        <a:pos x="150" y="162"/>
                      </a:cxn>
                      <a:cxn ang="0">
                        <a:pos x="162" y="148"/>
                      </a:cxn>
                      <a:cxn ang="0">
                        <a:pos x="172" y="134"/>
                      </a:cxn>
                      <a:cxn ang="0">
                        <a:pos x="178" y="117"/>
                      </a:cxn>
                      <a:cxn ang="0">
                        <a:pos x="182" y="99"/>
                      </a:cxn>
                      <a:cxn ang="0">
                        <a:pos x="182" y="82"/>
                      </a:cxn>
                      <a:cxn ang="0">
                        <a:pos x="178"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3" h="182">
                        <a:moveTo>
                          <a:pt x="92" y="182"/>
                        </a:moveTo>
                        <a:lnTo>
                          <a:pt x="101" y="182"/>
                        </a:lnTo>
                        <a:lnTo>
                          <a:pt x="110" y="180"/>
                        </a:lnTo>
                        <a:lnTo>
                          <a:pt x="119" y="178"/>
                        </a:lnTo>
                        <a:lnTo>
                          <a:pt x="127" y="175"/>
                        </a:lnTo>
                        <a:lnTo>
                          <a:pt x="135" y="170"/>
                        </a:lnTo>
                        <a:lnTo>
                          <a:pt x="142" y="166"/>
                        </a:lnTo>
                        <a:lnTo>
                          <a:pt x="150" y="162"/>
                        </a:lnTo>
                        <a:lnTo>
                          <a:pt x="156" y="155"/>
                        </a:lnTo>
                        <a:lnTo>
                          <a:pt x="162" y="148"/>
                        </a:lnTo>
                        <a:lnTo>
                          <a:pt x="167"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8" y="55"/>
                        </a:lnTo>
                        <a:lnTo>
                          <a:pt x="4" y="64"/>
                        </a:lnTo>
                        <a:lnTo>
                          <a:pt x="2" y="72"/>
                        </a:lnTo>
                        <a:lnTo>
                          <a:pt x="1" y="82"/>
                        </a:lnTo>
                        <a:lnTo>
                          <a:pt x="0" y="91"/>
                        </a:lnTo>
                        <a:lnTo>
                          <a:pt x="1" y="99"/>
                        </a:lnTo>
                        <a:lnTo>
                          <a:pt x="2" y="109"/>
                        </a:lnTo>
                        <a:lnTo>
                          <a:pt x="4" y="117"/>
                        </a:lnTo>
                        <a:lnTo>
                          <a:pt x="8"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1" name="Freeform 24"/>
                  <p:cNvSpPr>
                    <a:spLocks/>
                  </p:cNvSpPr>
                  <p:nvPr/>
                </p:nvSpPr>
                <p:spPr bwMode="auto">
                  <a:xfrm>
                    <a:off x="10536640" y="2025012"/>
                    <a:ext cx="28575" cy="30163"/>
                  </a:xfrm>
                  <a:custGeom>
                    <a:avLst/>
                    <a:gdLst/>
                    <a:ahLst/>
                    <a:cxnLst>
                      <a:cxn ang="0">
                        <a:pos x="101" y="182"/>
                      </a:cxn>
                      <a:cxn ang="0">
                        <a:pos x="118" y="178"/>
                      </a:cxn>
                      <a:cxn ang="0">
                        <a:pos x="135" y="170"/>
                      </a:cxn>
                      <a:cxn ang="0">
                        <a:pos x="149" y="162"/>
                      </a:cxn>
                      <a:cxn ang="0">
                        <a:pos x="162" y="148"/>
                      </a:cxn>
                      <a:cxn ang="0">
                        <a:pos x="172" y="134"/>
                      </a:cxn>
                      <a:cxn ang="0">
                        <a:pos x="178" y="117"/>
                      </a:cxn>
                      <a:cxn ang="0">
                        <a:pos x="183" y="99"/>
                      </a:cxn>
                      <a:cxn ang="0">
                        <a:pos x="183" y="82"/>
                      </a:cxn>
                      <a:cxn ang="0">
                        <a:pos x="178" y="64"/>
                      </a:cxn>
                      <a:cxn ang="0">
                        <a:pos x="172" y="47"/>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7" y="170"/>
                      </a:cxn>
                      <a:cxn ang="0">
                        <a:pos x="64" y="178"/>
                      </a:cxn>
                      <a:cxn ang="0">
                        <a:pos x="82" y="182"/>
                      </a:cxn>
                    </a:cxnLst>
                    <a:rect l="0" t="0" r="r" b="b"/>
                    <a:pathLst>
                      <a:path w="183" h="182">
                        <a:moveTo>
                          <a:pt x="92" y="182"/>
                        </a:moveTo>
                        <a:lnTo>
                          <a:pt x="101" y="182"/>
                        </a:lnTo>
                        <a:lnTo>
                          <a:pt x="109" y="180"/>
                        </a:lnTo>
                        <a:lnTo>
                          <a:pt x="118" y="178"/>
                        </a:lnTo>
                        <a:lnTo>
                          <a:pt x="127" y="175"/>
                        </a:lnTo>
                        <a:lnTo>
                          <a:pt x="135" y="170"/>
                        </a:lnTo>
                        <a:lnTo>
                          <a:pt x="143" y="166"/>
                        </a:lnTo>
                        <a:lnTo>
                          <a:pt x="149" y="162"/>
                        </a:lnTo>
                        <a:lnTo>
                          <a:pt x="156" y="155"/>
                        </a:lnTo>
                        <a:lnTo>
                          <a:pt x="162" y="148"/>
                        </a:lnTo>
                        <a:lnTo>
                          <a:pt x="167" y="142"/>
                        </a:lnTo>
                        <a:lnTo>
                          <a:pt x="172" y="134"/>
                        </a:lnTo>
                        <a:lnTo>
                          <a:pt x="176" y="126"/>
                        </a:lnTo>
                        <a:lnTo>
                          <a:pt x="178" y="117"/>
                        </a:lnTo>
                        <a:lnTo>
                          <a:pt x="180" y="109"/>
                        </a:lnTo>
                        <a:lnTo>
                          <a:pt x="183" y="99"/>
                        </a:lnTo>
                        <a:lnTo>
                          <a:pt x="183" y="91"/>
                        </a:lnTo>
                        <a:lnTo>
                          <a:pt x="183" y="82"/>
                        </a:lnTo>
                        <a:lnTo>
                          <a:pt x="180" y="72"/>
                        </a:lnTo>
                        <a:lnTo>
                          <a:pt x="178" y="64"/>
                        </a:lnTo>
                        <a:lnTo>
                          <a:pt x="176" y="55"/>
                        </a:lnTo>
                        <a:lnTo>
                          <a:pt x="172" y="47"/>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5" y="142"/>
                        </a:lnTo>
                        <a:lnTo>
                          <a:pt x="21" y="148"/>
                        </a:lnTo>
                        <a:lnTo>
                          <a:pt x="26" y="155"/>
                        </a:lnTo>
                        <a:lnTo>
                          <a:pt x="33" y="162"/>
                        </a:lnTo>
                        <a:lnTo>
                          <a:pt x="41" y="166"/>
                        </a:lnTo>
                        <a:lnTo>
                          <a:pt x="47" y="170"/>
                        </a:lnTo>
                        <a:lnTo>
                          <a:pt x="56" y="175"/>
                        </a:lnTo>
                        <a:lnTo>
                          <a:pt x="64" y="178"/>
                        </a:lnTo>
                        <a:lnTo>
                          <a:pt x="73" y="180"/>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2" name="Freeform 25"/>
                  <p:cNvSpPr>
                    <a:spLocks/>
                  </p:cNvSpPr>
                  <p:nvPr/>
                </p:nvSpPr>
                <p:spPr bwMode="auto">
                  <a:xfrm>
                    <a:off x="10576328" y="2025012"/>
                    <a:ext cx="28575" cy="30163"/>
                  </a:xfrm>
                  <a:custGeom>
                    <a:avLst/>
                    <a:gdLst/>
                    <a:ahLst/>
                    <a:cxnLst>
                      <a:cxn ang="0">
                        <a:pos x="100" y="182"/>
                      </a:cxn>
                      <a:cxn ang="0">
                        <a:pos x="118" y="178"/>
                      </a:cxn>
                      <a:cxn ang="0">
                        <a:pos x="135" y="170"/>
                      </a:cxn>
                      <a:cxn ang="0">
                        <a:pos x="149" y="162"/>
                      </a:cxn>
                      <a:cxn ang="0">
                        <a:pos x="161" y="148"/>
                      </a:cxn>
                      <a:cxn ang="0">
                        <a:pos x="171" y="134"/>
                      </a:cxn>
                      <a:cxn ang="0">
                        <a:pos x="178" y="117"/>
                      </a:cxn>
                      <a:cxn ang="0">
                        <a:pos x="182" y="99"/>
                      </a:cxn>
                      <a:cxn ang="0">
                        <a:pos x="182" y="82"/>
                      </a:cxn>
                      <a:cxn ang="0">
                        <a:pos x="178"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2" h="182">
                        <a:moveTo>
                          <a:pt x="92" y="182"/>
                        </a:moveTo>
                        <a:lnTo>
                          <a:pt x="100" y="182"/>
                        </a:lnTo>
                        <a:lnTo>
                          <a:pt x="109" y="180"/>
                        </a:lnTo>
                        <a:lnTo>
                          <a:pt x="118" y="178"/>
                        </a:lnTo>
                        <a:lnTo>
                          <a:pt x="127" y="175"/>
                        </a:lnTo>
                        <a:lnTo>
                          <a:pt x="135" y="170"/>
                        </a:lnTo>
                        <a:lnTo>
                          <a:pt x="143" y="166"/>
                        </a:lnTo>
                        <a:lnTo>
                          <a:pt x="149" y="162"/>
                        </a:lnTo>
                        <a:lnTo>
                          <a:pt x="156" y="155"/>
                        </a:lnTo>
                        <a:lnTo>
                          <a:pt x="161" y="148"/>
                        </a:lnTo>
                        <a:lnTo>
                          <a:pt x="167" y="142"/>
                        </a:lnTo>
                        <a:lnTo>
                          <a:pt x="171" y="134"/>
                        </a:lnTo>
                        <a:lnTo>
                          <a:pt x="176" y="126"/>
                        </a:lnTo>
                        <a:lnTo>
                          <a:pt x="178" y="117"/>
                        </a:lnTo>
                        <a:lnTo>
                          <a:pt x="180" y="109"/>
                        </a:lnTo>
                        <a:lnTo>
                          <a:pt x="182" y="99"/>
                        </a:lnTo>
                        <a:lnTo>
                          <a:pt x="182" y="91"/>
                        </a:lnTo>
                        <a:lnTo>
                          <a:pt x="182" y="82"/>
                        </a:lnTo>
                        <a:lnTo>
                          <a:pt x="180" y="72"/>
                        </a:lnTo>
                        <a:lnTo>
                          <a:pt x="178" y="64"/>
                        </a:lnTo>
                        <a:lnTo>
                          <a:pt x="176" y="55"/>
                        </a:lnTo>
                        <a:lnTo>
                          <a:pt x="171" y="47"/>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6" y="142"/>
                        </a:lnTo>
                        <a:lnTo>
                          <a:pt x="21" y="148"/>
                        </a:lnTo>
                        <a:lnTo>
                          <a:pt x="27" y="155"/>
                        </a:lnTo>
                        <a:lnTo>
                          <a:pt x="33" y="162"/>
                        </a:lnTo>
                        <a:lnTo>
                          <a:pt x="41" y="166"/>
                        </a:lnTo>
                        <a:lnTo>
                          <a:pt x="48" y="170"/>
                        </a:lnTo>
                        <a:lnTo>
                          <a:pt x="56" y="175"/>
                        </a:lnTo>
                        <a:lnTo>
                          <a:pt x="64" y="178"/>
                        </a:lnTo>
                        <a:lnTo>
                          <a:pt x="73" y="180"/>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3" name="Freeform 26"/>
                  <p:cNvSpPr>
                    <a:spLocks/>
                  </p:cNvSpPr>
                  <p:nvPr/>
                </p:nvSpPr>
                <p:spPr bwMode="auto">
                  <a:xfrm>
                    <a:off x="10616015" y="2025012"/>
                    <a:ext cx="28575" cy="30163"/>
                  </a:xfrm>
                  <a:custGeom>
                    <a:avLst/>
                    <a:gdLst/>
                    <a:ahLst/>
                    <a:cxnLst>
                      <a:cxn ang="0">
                        <a:pos x="100" y="182"/>
                      </a:cxn>
                      <a:cxn ang="0">
                        <a:pos x="118" y="178"/>
                      </a:cxn>
                      <a:cxn ang="0">
                        <a:pos x="135"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7"/>
                      </a:cxn>
                      <a:cxn ang="0">
                        <a:pos x="4" y="64"/>
                      </a:cxn>
                      <a:cxn ang="0">
                        <a:pos x="0" y="82"/>
                      </a:cxn>
                      <a:cxn ang="0">
                        <a:pos x="0" y="99"/>
                      </a:cxn>
                      <a:cxn ang="0">
                        <a:pos x="4" y="117"/>
                      </a:cxn>
                      <a:cxn ang="0">
                        <a:pos x="10" y="134"/>
                      </a:cxn>
                      <a:cxn ang="0">
                        <a:pos x="20" y="148"/>
                      </a:cxn>
                      <a:cxn ang="0">
                        <a:pos x="34" y="162"/>
                      </a:cxn>
                      <a:cxn ang="0">
                        <a:pos x="48" y="170"/>
                      </a:cxn>
                      <a:cxn ang="0">
                        <a:pos x="64" y="178"/>
                      </a:cxn>
                      <a:cxn ang="0">
                        <a:pos x="82" y="182"/>
                      </a:cxn>
                    </a:cxnLst>
                    <a:rect l="0" t="0" r="r" b="b"/>
                    <a:pathLst>
                      <a:path w="182" h="182">
                        <a:moveTo>
                          <a:pt x="91" y="182"/>
                        </a:moveTo>
                        <a:lnTo>
                          <a:pt x="100" y="182"/>
                        </a:lnTo>
                        <a:lnTo>
                          <a:pt x="109" y="180"/>
                        </a:lnTo>
                        <a:lnTo>
                          <a:pt x="118" y="178"/>
                        </a:lnTo>
                        <a:lnTo>
                          <a:pt x="127" y="175"/>
                        </a:lnTo>
                        <a:lnTo>
                          <a:pt x="135" y="170"/>
                        </a:lnTo>
                        <a:lnTo>
                          <a:pt x="142" y="166"/>
                        </a:lnTo>
                        <a:lnTo>
                          <a:pt x="149" y="162"/>
                        </a:lnTo>
                        <a:lnTo>
                          <a:pt x="156" y="155"/>
                        </a:lnTo>
                        <a:lnTo>
                          <a:pt x="161" y="148"/>
                        </a:lnTo>
                        <a:lnTo>
                          <a:pt x="167" y="142"/>
                        </a:lnTo>
                        <a:lnTo>
                          <a:pt x="171" y="134"/>
                        </a:lnTo>
                        <a:lnTo>
                          <a:pt x="176" y="126"/>
                        </a:lnTo>
                        <a:lnTo>
                          <a:pt x="179" y="117"/>
                        </a:lnTo>
                        <a:lnTo>
                          <a:pt x="181" y="109"/>
                        </a:lnTo>
                        <a:lnTo>
                          <a:pt x="182" y="99"/>
                        </a:lnTo>
                        <a:lnTo>
                          <a:pt x="182" y="91"/>
                        </a:lnTo>
                        <a:lnTo>
                          <a:pt x="182" y="82"/>
                        </a:lnTo>
                        <a:lnTo>
                          <a:pt x="181" y="72"/>
                        </a:lnTo>
                        <a:lnTo>
                          <a:pt x="179" y="64"/>
                        </a:lnTo>
                        <a:lnTo>
                          <a:pt x="176" y="55"/>
                        </a:lnTo>
                        <a:lnTo>
                          <a:pt x="171" y="47"/>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7"/>
                        </a:lnTo>
                        <a:lnTo>
                          <a:pt x="7" y="55"/>
                        </a:lnTo>
                        <a:lnTo>
                          <a:pt x="4" y="64"/>
                        </a:lnTo>
                        <a:lnTo>
                          <a:pt x="2" y="72"/>
                        </a:lnTo>
                        <a:lnTo>
                          <a:pt x="0" y="82"/>
                        </a:lnTo>
                        <a:lnTo>
                          <a:pt x="0" y="91"/>
                        </a:lnTo>
                        <a:lnTo>
                          <a:pt x="0" y="99"/>
                        </a:lnTo>
                        <a:lnTo>
                          <a:pt x="2" y="109"/>
                        </a:lnTo>
                        <a:lnTo>
                          <a:pt x="4" y="117"/>
                        </a:lnTo>
                        <a:lnTo>
                          <a:pt x="7" y="126"/>
                        </a:lnTo>
                        <a:lnTo>
                          <a:pt x="10" y="134"/>
                        </a:lnTo>
                        <a:lnTo>
                          <a:pt x="16" y="142"/>
                        </a:lnTo>
                        <a:lnTo>
                          <a:pt x="20" y="148"/>
                        </a:lnTo>
                        <a:lnTo>
                          <a:pt x="27" y="155"/>
                        </a:lnTo>
                        <a:lnTo>
                          <a:pt x="34" y="162"/>
                        </a:lnTo>
                        <a:lnTo>
                          <a:pt x="40" y="166"/>
                        </a:lnTo>
                        <a:lnTo>
                          <a:pt x="48" y="170"/>
                        </a:lnTo>
                        <a:lnTo>
                          <a:pt x="56" y="175"/>
                        </a:lnTo>
                        <a:lnTo>
                          <a:pt x="64" y="178"/>
                        </a:lnTo>
                        <a:lnTo>
                          <a:pt x="73" y="180"/>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4" name="Freeform 27"/>
                  <p:cNvSpPr>
                    <a:spLocks/>
                  </p:cNvSpPr>
                  <p:nvPr/>
                </p:nvSpPr>
                <p:spPr bwMode="auto">
                  <a:xfrm>
                    <a:off x="11073215" y="2212337"/>
                    <a:ext cx="203200" cy="34925"/>
                  </a:xfrm>
                  <a:custGeom>
                    <a:avLst/>
                    <a:gdLst/>
                    <a:ahLst/>
                    <a:cxnLst>
                      <a:cxn ang="0">
                        <a:pos x="1169" y="0"/>
                      </a:cxn>
                      <a:cxn ang="0">
                        <a:pos x="1190" y="3"/>
                      </a:cxn>
                      <a:cxn ang="0">
                        <a:pos x="1212" y="9"/>
                      </a:cxn>
                      <a:cxn ang="0">
                        <a:pos x="1229" y="19"/>
                      </a:cxn>
                      <a:cxn ang="0">
                        <a:pos x="1246" y="33"/>
                      </a:cxn>
                      <a:cxn ang="0">
                        <a:pos x="1259" y="49"/>
                      </a:cxn>
                      <a:cxn ang="0">
                        <a:pos x="1269" y="67"/>
                      </a:cxn>
                      <a:cxn ang="0">
                        <a:pos x="1276" y="88"/>
                      </a:cxn>
                      <a:cxn ang="0">
                        <a:pos x="1278" y="109"/>
                      </a:cxn>
                      <a:cxn ang="0">
                        <a:pos x="1276" y="131"/>
                      </a:cxn>
                      <a:cxn ang="0">
                        <a:pos x="1269" y="152"/>
                      </a:cxn>
                      <a:cxn ang="0">
                        <a:pos x="1259" y="170"/>
                      </a:cxn>
                      <a:cxn ang="0">
                        <a:pos x="1246" y="187"/>
                      </a:cxn>
                      <a:cxn ang="0">
                        <a:pos x="1229" y="200"/>
                      </a:cxn>
                      <a:cxn ang="0">
                        <a:pos x="1212" y="210"/>
                      </a:cxn>
                      <a:cxn ang="0">
                        <a:pos x="1190" y="217"/>
                      </a:cxn>
                      <a:cxn ang="0">
                        <a:pos x="1169" y="219"/>
                      </a:cxn>
                      <a:cxn ang="0">
                        <a:pos x="97" y="218"/>
                      </a:cxn>
                      <a:cxn ang="0">
                        <a:pos x="76" y="213"/>
                      </a:cxn>
                      <a:cxn ang="0">
                        <a:pos x="56" y="206"/>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4"/>
                      </a:cxn>
                      <a:cxn ang="0">
                        <a:pos x="76" y="6"/>
                      </a:cxn>
                      <a:cxn ang="0">
                        <a:pos x="97" y="2"/>
                      </a:cxn>
                    </a:cxnLst>
                    <a:rect l="0" t="0" r="r" b="b"/>
                    <a:pathLst>
                      <a:path w="1278" h="219">
                        <a:moveTo>
                          <a:pt x="108" y="0"/>
                        </a:moveTo>
                        <a:lnTo>
                          <a:pt x="1169" y="0"/>
                        </a:lnTo>
                        <a:lnTo>
                          <a:pt x="1180" y="2"/>
                        </a:lnTo>
                        <a:lnTo>
                          <a:pt x="1190" y="3"/>
                        </a:lnTo>
                        <a:lnTo>
                          <a:pt x="1202" y="6"/>
                        </a:lnTo>
                        <a:lnTo>
                          <a:pt x="1212" y="9"/>
                        </a:lnTo>
                        <a:lnTo>
                          <a:pt x="1220" y="14"/>
                        </a:lnTo>
                        <a:lnTo>
                          <a:pt x="1229" y="19"/>
                        </a:lnTo>
                        <a:lnTo>
                          <a:pt x="1238" y="26"/>
                        </a:lnTo>
                        <a:lnTo>
                          <a:pt x="1246" y="33"/>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2"/>
                        </a:lnTo>
                        <a:lnTo>
                          <a:pt x="1265" y="161"/>
                        </a:lnTo>
                        <a:lnTo>
                          <a:pt x="1259" y="170"/>
                        </a:lnTo>
                        <a:lnTo>
                          <a:pt x="1253" y="179"/>
                        </a:lnTo>
                        <a:lnTo>
                          <a:pt x="1246" y="187"/>
                        </a:lnTo>
                        <a:lnTo>
                          <a:pt x="1238" y="193"/>
                        </a:lnTo>
                        <a:lnTo>
                          <a:pt x="1229" y="200"/>
                        </a:lnTo>
                        <a:lnTo>
                          <a:pt x="1220" y="206"/>
                        </a:lnTo>
                        <a:lnTo>
                          <a:pt x="1212" y="210"/>
                        </a:lnTo>
                        <a:lnTo>
                          <a:pt x="1202" y="213"/>
                        </a:lnTo>
                        <a:lnTo>
                          <a:pt x="1190" y="217"/>
                        </a:lnTo>
                        <a:lnTo>
                          <a:pt x="1180" y="218"/>
                        </a:lnTo>
                        <a:lnTo>
                          <a:pt x="1169" y="219"/>
                        </a:lnTo>
                        <a:lnTo>
                          <a:pt x="108" y="219"/>
                        </a:lnTo>
                        <a:lnTo>
                          <a:pt x="97" y="218"/>
                        </a:lnTo>
                        <a:lnTo>
                          <a:pt x="86" y="217"/>
                        </a:lnTo>
                        <a:lnTo>
                          <a:pt x="76" y="213"/>
                        </a:lnTo>
                        <a:lnTo>
                          <a:pt x="66" y="210"/>
                        </a:lnTo>
                        <a:lnTo>
                          <a:pt x="56" y="206"/>
                        </a:lnTo>
                        <a:lnTo>
                          <a:pt x="47" y="200"/>
                        </a:lnTo>
                        <a:lnTo>
                          <a:pt x="38" y="193"/>
                        </a:lnTo>
                        <a:lnTo>
                          <a:pt x="31" y="187"/>
                        </a:lnTo>
                        <a:lnTo>
                          <a:pt x="24" y="179"/>
                        </a:lnTo>
                        <a:lnTo>
                          <a:pt x="17" y="170"/>
                        </a:lnTo>
                        <a:lnTo>
                          <a:pt x="12" y="161"/>
                        </a:lnTo>
                        <a:lnTo>
                          <a:pt x="7" y="152"/>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3"/>
                        </a:lnTo>
                        <a:lnTo>
                          <a:pt x="38" y="26"/>
                        </a:lnTo>
                        <a:lnTo>
                          <a:pt x="47" y="19"/>
                        </a:lnTo>
                        <a:lnTo>
                          <a:pt x="56" y="14"/>
                        </a:lnTo>
                        <a:lnTo>
                          <a:pt x="66" y="9"/>
                        </a:lnTo>
                        <a:lnTo>
                          <a:pt x="76" y="6"/>
                        </a:lnTo>
                        <a:lnTo>
                          <a:pt x="86" y="3"/>
                        </a:lnTo>
                        <a:lnTo>
                          <a:pt x="97" y="2"/>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5" name="Freeform 28"/>
                  <p:cNvSpPr>
                    <a:spLocks/>
                  </p:cNvSpPr>
                  <p:nvPr/>
                </p:nvSpPr>
                <p:spPr bwMode="auto">
                  <a:xfrm>
                    <a:off x="10455678" y="2213924"/>
                    <a:ext cx="28575" cy="28575"/>
                  </a:xfrm>
                  <a:custGeom>
                    <a:avLst/>
                    <a:gdLst/>
                    <a:ahLst/>
                    <a:cxnLst>
                      <a:cxn ang="0">
                        <a:pos x="101" y="182"/>
                      </a:cxn>
                      <a:cxn ang="0">
                        <a:pos x="119" y="179"/>
                      </a:cxn>
                      <a:cxn ang="0">
                        <a:pos x="135" y="171"/>
                      </a:cxn>
                      <a:cxn ang="0">
                        <a:pos x="150" y="161"/>
                      </a:cxn>
                      <a:cxn ang="0">
                        <a:pos x="162" y="149"/>
                      </a:cxn>
                      <a:cxn ang="0">
                        <a:pos x="172" y="134"/>
                      </a:cxn>
                      <a:cxn ang="0">
                        <a:pos x="179" y="118"/>
                      </a:cxn>
                      <a:cxn ang="0">
                        <a:pos x="182" y="100"/>
                      </a:cxn>
                      <a:cxn ang="0">
                        <a:pos x="182" y="82"/>
                      </a:cxn>
                      <a:cxn ang="0">
                        <a:pos x="179"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9" y="179"/>
                        </a:lnTo>
                        <a:lnTo>
                          <a:pt x="126" y="175"/>
                        </a:lnTo>
                        <a:lnTo>
                          <a:pt x="135" y="171"/>
                        </a:lnTo>
                        <a:lnTo>
                          <a:pt x="142" y="167"/>
                        </a:lnTo>
                        <a:lnTo>
                          <a:pt x="150" y="161"/>
                        </a:lnTo>
                        <a:lnTo>
                          <a:pt x="156" y="156"/>
                        </a:lnTo>
                        <a:lnTo>
                          <a:pt x="162" y="149"/>
                        </a:lnTo>
                        <a:lnTo>
                          <a:pt x="167" y="142"/>
                        </a:lnTo>
                        <a:lnTo>
                          <a:pt x="172" y="134"/>
                        </a:lnTo>
                        <a:lnTo>
                          <a:pt x="175" y="127"/>
                        </a:lnTo>
                        <a:lnTo>
                          <a:pt x="179" y="118"/>
                        </a:lnTo>
                        <a:lnTo>
                          <a:pt x="181" y="109"/>
                        </a:lnTo>
                        <a:lnTo>
                          <a:pt x="182" y="100"/>
                        </a:lnTo>
                        <a:lnTo>
                          <a:pt x="183" y="91"/>
                        </a:lnTo>
                        <a:lnTo>
                          <a:pt x="182" y="82"/>
                        </a:lnTo>
                        <a:lnTo>
                          <a:pt x="181" y="72"/>
                        </a:lnTo>
                        <a:lnTo>
                          <a:pt x="179" y="63"/>
                        </a:lnTo>
                        <a:lnTo>
                          <a:pt x="175" y="56"/>
                        </a:lnTo>
                        <a:lnTo>
                          <a:pt x="172" y="48"/>
                        </a:lnTo>
                        <a:lnTo>
                          <a:pt x="167" y="40"/>
                        </a:lnTo>
                        <a:lnTo>
                          <a:pt x="162" y="33"/>
                        </a:lnTo>
                        <a:lnTo>
                          <a:pt x="156" y="27"/>
                        </a:lnTo>
                        <a:lnTo>
                          <a:pt x="150" y="20"/>
                        </a:lnTo>
                        <a:lnTo>
                          <a:pt x="142" y="16"/>
                        </a:lnTo>
                        <a:lnTo>
                          <a:pt x="135" y="11"/>
                        </a:lnTo>
                        <a:lnTo>
                          <a:pt x="126" y="7"/>
                        </a:lnTo>
                        <a:lnTo>
                          <a:pt x="119" y="4"/>
                        </a:lnTo>
                        <a:lnTo>
                          <a:pt x="110" y="1"/>
                        </a:lnTo>
                        <a:lnTo>
                          <a:pt x="101" y="0"/>
                        </a:lnTo>
                        <a:lnTo>
                          <a:pt x="91" y="0"/>
                        </a:lnTo>
                        <a:lnTo>
                          <a:pt x="82" y="0"/>
                        </a:lnTo>
                        <a:lnTo>
                          <a:pt x="73" y="1"/>
                        </a:lnTo>
                        <a:lnTo>
                          <a:pt x="64" y="4"/>
                        </a:lnTo>
                        <a:lnTo>
                          <a:pt x="55" y="7"/>
                        </a:lnTo>
                        <a:lnTo>
                          <a:pt x="48" y="11"/>
                        </a:lnTo>
                        <a:lnTo>
                          <a:pt x="40" y="16"/>
                        </a:lnTo>
                        <a:lnTo>
                          <a:pt x="33" y="20"/>
                        </a:lnTo>
                        <a:lnTo>
                          <a:pt x="27" y="27"/>
                        </a:lnTo>
                        <a:lnTo>
                          <a:pt x="21" y="33"/>
                        </a:lnTo>
                        <a:lnTo>
                          <a:pt x="16" y="40"/>
                        </a:lnTo>
                        <a:lnTo>
                          <a:pt x="11" y="48"/>
                        </a:lnTo>
                        <a:lnTo>
                          <a:pt x="7" y="56"/>
                        </a:lnTo>
                        <a:lnTo>
                          <a:pt x="4" y="63"/>
                        </a:lnTo>
                        <a:lnTo>
                          <a:pt x="2" y="72"/>
                        </a:lnTo>
                        <a:lnTo>
                          <a:pt x="0" y="82"/>
                        </a:lnTo>
                        <a:lnTo>
                          <a:pt x="0" y="91"/>
                        </a:lnTo>
                        <a:lnTo>
                          <a:pt x="0" y="100"/>
                        </a:lnTo>
                        <a:lnTo>
                          <a:pt x="2" y="109"/>
                        </a:lnTo>
                        <a:lnTo>
                          <a:pt x="4" y="118"/>
                        </a:lnTo>
                        <a:lnTo>
                          <a:pt x="7" y="127"/>
                        </a:lnTo>
                        <a:lnTo>
                          <a:pt x="11" y="134"/>
                        </a:lnTo>
                        <a:lnTo>
                          <a:pt x="16" y="142"/>
                        </a:lnTo>
                        <a:lnTo>
                          <a:pt x="21" y="149"/>
                        </a:lnTo>
                        <a:lnTo>
                          <a:pt x="27" y="156"/>
                        </a:lnTo>
                        <a:lnTo>
                          <a:pt x="33" y="161"/>
                        </a:lnTo>
                        <a:lnTo>
                          <a:pt x="40" y="167"/>
                        </a:lnTo>
                        <a:lnTo>
                          <a:pt x="48" y="171"/>
                        </a:lnTo>
                        <a:lnTo>
                          <a:pt x="55" y="175"/>
                        </a:lnTo>
                        <a:lnTo>
                          <a:pt x="64" y="179"/>
                        </a:lnTo>
                        <a:lnTo>
                          <a:pt x="73" y="181"/>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6" name="Freeform 29"/>
                  <p:cNvSpPr>
                    <a:spLocks/>
                  </p:cNvSpPr>
                  <p:nvPr/>
                </p:nvSpPr>
                <p:spPr bwMode="auto">
                  <a:xfrm>
                    <a:off x="10495365" y="2213924"/>
                    <a:ext cx="30163" cy="28575"/>
                  </a:xfrm>
                  <a:custGeom>
                    <a:avLst/>
                    <a:gdLst/>
                    <a:ahLst/>
                    <a:cxnLst>
                      <a:cxn ang="0">
                        <a:pos x="101" y="182"/>
                      </a:cxn>
                      <a:cxn ang="0">
                        <a:pos x="119" y="179"/>
                      </a:cxn>
                      <a:cxn ang="0">
                        <a:pos x="135" y="171"/>
                      </a:cxn>
                      <a:cxn ang="0">
                        <a:pos x="150" y="161"/>
                      </a:cxn>
                      <a:cxn ang="0">
                        <a:pos x="162" y="149"/>
                      </a:cxn>
                      <a:cxn ang="0">
                        <a:pos x="172" y="134"/>
                      </a:cxn>
                      <a:cxn ang="0">
                        <a:pos x="178" y="118"/>
                      </a:cxn>
                      <a:cxn ang="0">
                        <a:pos x="182" y="100"/>
                      </a:cxn>
                      <a:cxn ang="0">
                        <a:pos x="182" y="82"/>
                      </a:cxn>
                      <a:cxn ang="0">
                        <a:pos x="178"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3" h="182">
                        <a:moveTo>
                          <a:pt x="92" y="182"/>
                        </a:moveTo>
                        <a:lnTo>
                          <a:pt x="101" y="182"/>
                        </a:lnTo>
                        <a:lnTo>
                          <a:pt x="110" y="181"/>
                        </a:lnTo>
                        <a:lnTo>
                          <a:pt x="119" y="179"/>
                        </a:lnTo>
                        <a:lnTo>
                          <a:pt x="127" y="175"/>
                        </a:lnTo>
                        <a:lnTo>
                          <a:pt x="135" y="171"/>
                        </a:lnTo>
                        <a:lnTo>
                          <a:pt x="142" y="167"/>
                        </a:lnTo>
                        <a:lnTo>
                          <a:pt x="150" y="161"/>
                        </a:lnTo>
                        <a:lnTo>
                          <a:pt x="156" y="156"/>
                        </a:lnTo>
                        <a:lnTo>
                          <a:pt x="162" y="149"/>
                        </a:lnTo>
                        <a:lnTo>
                          <a:pt x="167"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7" y="40"/>
                        </a:lnTo>
                        <a:lnTo>
                          <a:pt x="162" y="33"/>
                        </a:lnTo>
                        <a:lnTo>
                          <a:pt x="156" y="27"/>
                        </a:lnTo>
                        <a:lnTo>
                          <a:pt x="150" y="20"/>
                        </a:lnTo>
                        <a:lnTo>
                          <a:pt x="142" y="16"/>
                        </a:lnTo>
                        <a:lnTo>
                          <a:pt x="135" y="11"/>
                        </a:lnTo>
                        <a:lnTo>
                          <a:pt x="127" y="7"/>
                        </a:lnTo>
                        <a:lnTo>
                          <a:pt x="119" y="4"/>
                        </a:lnTo>
                        <a:lnTo>
                          <a:pt x="110" y="1"/>
                        </a:lnTo>
                        <a:lnTo>
                          <a:pt x="101" y="0"/>
                        </a:lnTo>
                        <a:lnTo>
                          <a:pt x="92"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8" y="56"/>
                        </a:lnTo>
                        <a:lnTo>
                          <a:pt x="4" y="63"/>
                        </a:lnTo>
                        <a:lnTo>
                          <a:pt x="2" y="72"/>
                        </a:lnTo>
                        <a:lnTo>
                          <a:pt x="1" y="82"/>
                        </a:lnTo>
                        <a:lnTo>
                          <a:pt x="0" y="91"/>
                        </a:lnTo>
                        <a:lnTo>
                          <a:pt x="1" y="100"/>
                        </a:lnTo>
                        <a:lnTo>
                          <a:pt x="2" y="109"/>
                        </a:lnTo>
                        <a:lnTo>
                          <a:pt x="4" y="118"/>
                        </a:lnTo>
                        <a:lnTo>
                          <a:pt x="8"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7" name="Freeform 30"/>
                  <p:cNvSpPr>
                    <a:spLocks/>
                  </p:cNvSpPr>
                  <p:nvPr/>
                </p:nvSpPr>
                <p:spPr bwMode="auto">
                  <a:xfrm>
                    <a:off x="10536640" y="2213924"/>
                    <a:ext cx="28575" cy="28575"/>
                  </a:xfrm>
                  <a:custGeom>
                    <a:avLst/>
                    <a:gdLst/>
                    <a:ahLst/>
                    <a:cxnLst>
                      <a:cxn ang="0">
                        <a:pos x="101" y="182"/>
                      </a:cxn>
                      <a:cxn ang="0">
                        <a:pos x="118" y="179"/>
                      </a:cxn>
                      <a:cxn ang="0">
                        <a:pos x="135" y="171"/>
                      </a:cxn>
                      <a:cxn ang="0">
                        <a:pos x="149" y="161"/>
                      </a:cxn>
                      <a:cxn ang="0">
                        <a:pos x="162" y="149"/>
                      </a:cxn>
                      <a:cxn ang="0">
                        <a:pos x="172" y="134"/>
                      </a:cxn>
                      <a:cxn ang="0">
                        <a:pos x="178" y="118"/>
                      </a:cxn>
                      <a:cxn ang="0">
                        <a:pos x="183" y="100"/>
                      </a:cxn>
                      <a:cxn ang="0">
                        <a:pos x="183" y="82"/>
                      </a:cxn>
                      <a:cxn ang="0">
                        <a:pos x="178" y="63"/>
                      </a:cxn>
                      <a:cxn ang="0">
                        <a:pos x="172" y="48"/>
                      </a:cxn>
                      <a:cxn ang="0">
                        <a:pos x="162" y="33"/>
                      </a:cxn>
                      <a:cxn ang="0">
                        <a:pos x="149" y="20"/>
                      </a:cxn>
                      <a:cxn ang="0">
                        <a:pos x="135" y="11"/>
                      </a:cxn>
                      <a:cxn ang="0">
                        <a:pos x="118" y="4"/>
                      </a:cxn>
                      <a:cxn ang="0">
                        <a:pos x="101" y="0"/>
                      </a:cxn>
                      <a:cxn ang="0">
                        <a:pos x="82" y="0"/>
                      </a:cxn>
                      <a:cxn ang="0">
                        <a:pos x="64" y="4"/>
                      </a:cxn>
                      <a:cxn ang="0">
                        <a:pos x="47"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7" y="171"/>
                      </a:cxn>
                      <a:cxn ang="0">
                        <a:pos x="64" y="179"/>
                      </a:cxn>
                      <a:cxn ang="0">
                        <a:pos x="82" y="182"/>
                      </a:cxn>
                    </a:cxnLst>
                    <a:rect l="0" t="0" r="r" b="b"/>
                    <a:pathLst>
                      <a:path w="183" h="182">
                        <a:moveTo>
                          <a:pt x="92" y="182"/>
                        </a:moveTo>
                        <a:lnTo>
                          <a:pt x="101" y="182"/>
                        </a:lnTo>
                        <a:lnTo>
                          <a:pt x="109" y="181"/>
                        </a:lnTo>
                        <a:lnTo>
                          <a:pt x="118" y="179"/>
                        </a:lnTo>
                        <a:lnTo>
                          <a:pt x="127" y="175"/>
                        </a:lnTo>
                        <a:lnTo>
                          <a:pt x="135" y="171"/>
                        </a:lnTo>
                        <a:lnTo>
                          <a:pt x="143" y="167"/>
                        </a:lnTo>
                        <a:lnTo>
                          <a:pt x="149" y="161"/>
                        </a:lnTo>
                        <a:lnTo>
                          <a:pt x="156" y="156"/>
                        </a:lnTo>
                        <a:lnTo>
                          <a:pt x="162" y="149"/>
                        </a:lnTo>
                        <a:lnTo>
                          <a:pt x="167" y="142"/>
                        </a:lnTo>
                        <a:lnTo>
                          <a:pt x="172" y="134"/>
                        </a:lnTo>
                        <a:lnTo>
                          <a:pt x="176" y="127"/>
                        </a:lnTo>
                        <a:lnTo>
                          <a:pt x="178" y="118"/>
                        </a:lnTo>
                        <a:lnTo>
                          <a:pt x="180" y="109"/>
                        </a:lnTo>
                        <a:lnTo>
                          <a:pt x="183" y="100"/>
                        </a:lnTo>
                        <a:lnTo>
                          <a:pt x="183" y="91"/>
                        </a:lnTo>
                        <a:lnTo>
                          <a:pt x="183" y="82"/>
                        </a:lnTo>
                        <a:lnTo>
                          <a:pt x="180" y="72"/>
                        </a:lnTo>
                        <a:lnTo>
                          <a:pt x="178" y="63"/>
                        </a:lnTo>
                        <a:lnTo>
                          <a:pt x="176" y="56"/>
                        </a:lnTo>
                        <a:lnTo>
                          <a:pt x="172" y="48"/>
                        </a:lnTo>
                        <a:lnTo>
                          <a:pt x="167" y="40"/>
                        </a:lnTo>
                        <a:lnTo>
                          <a:pt x="162" y="33"/>
                        </a:lnTo>
                        <a:lnTo>
                          <a:pt x="156" y="27"/>
                        </a:lnTo>
                        <a:lnTo>
                          <a:pt x="149" y="20"/>
                        </a:lnTo>
                        <a:lnTo>
                          <a:pt x="143" y="16"/>
                        </a:lnTo>
                        <a:lnTo>
                          <a:pt x="135" y="11"/>
                        </a:lnTo>
                        <a:lnTo>
                          <a:pt x="127" y="7"/>
                        </a:lnTo>
                        <a:lnTo>
                          <a:pt x="118" y="4"/>
                        </a:lnTo>
                        <a:lnTo>
                          <a:pt x="109" y="1"/>
                        </a:lnTo>
                        <a:lnTo>
                          <a:pt x="101" y="0"/>
                        </a:lnTo>
                        <a:lnTo>
                          <a:pt x="92" y="0"/>
                        </a:lnTo>
                        <a:lnTo>
                          <a:pt x="82" y="0"/>
                        </a:lnTo>
                        <a:lnTo>
                          <a:pt x="73" y="1"/>
                        </a:lnTo>
                        <a:lnTo>
                          <a:pt x="64" y="4"/>
                        </a:lnTo>
                        <a:lnTo>
                          <a:pt x="56" y="7"/>
                        </a:lnTo>
                        <a:lnTo>
                          <a:pt x="47" y="11"/>
                        </a:lnTo>
                        <a:lnTo>
                          <a:pt x="41" y="16"/>
                        </a:lnTo>
                        <a:lnTo>
                          <a:pt x="33" y="20"/>
                        </a:lnTo>
                        <a:lnTo>
                          <a:pt x="26" y="27"/>
                        </a:lnTo>
                        <a:lnTo>
                          <a:pt x="21" y="33"/>
                        </a:lnTo>
                        <a:lnTo>
                          <a:pt x="15"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5" y="142"/>
                        </a:lnTo>
                        <a:lnTo>
                          <a:pt x="21" y="149"/>
                        </a:lnTo>
                        <a:lnTo>
                          <a:pt x="26" y="156"/>
                        </a:lnTo>
                        <a:lnTo>
                          <a:pt x="33" y="161"/>
                        </a:lnTo>
                        <a:lnTo>
                          <a:pt x="41" y="167"/>
                        </a:lnTo>
                        <a:lnTo>
                          <a:pt x="47" y="171"/>
                        </a:lnTo>
                        <a:lnTo>
                          <a:pt x="56" y="175"/>
                        </a:lnTo>
                        <a:lnTo>
                          <a:pt x="64" y="179"/>
                        </a:lnTo>
                        <a:lnTo>
                          <a:pt x="73" y="181"/>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8" name="Freeform 31"/>
                  <p:cNvSpPr>
                    <a:spLocks/>
                  </p:cNvSpPr>
                  <p:nvPr/>
                </p:nvSpPr>
                <p:spPr bwMode="auto">
                  <a:xfrm>
                    <a:off x="10576328" y="2213924"/>
                    <a:ext cx="28575" cy="28575"/>
                  </a:xfrm>
                  <a:custGeom>
                    <a:avLst/>
                    <a:gdLst/>
                    <a:ahLst/>
                    <a:cxnLst>
                      <a:cxn ang="0">
                        <a:pos x="100" y="182"/>
                      </a:cxn>
                      <a:cxn ang="0">
                        <a:pos x="118" y="179"/>
                      </a:cxn>
                      <a:cxn ang="0">
                        <a:pos x="135" y="171"/>
                      </a:cxn>
                      <a:cxn ang="0">
                        <a:pos x="149" y="161"/>
                      </a:cxn>
                      <a:cxn ang="0">
                        <a:pos x="161" y="149"/>
                      </a:cxn>
                      <a:cxn ang="0">
                        <a:pos x="171" y="134"/>
                      </a:cxn>
                      <a:cxn ang="0">
                        <a:pos x="178" y="118"/>
                      </a:cxn>
                      <a:cxn ang="0">
                        <a:pos x="182" y="100"/>
                      </a:cxn>
                      <a:cxn ang="0">
                        <a:pos x="182" y="82"/>
                      </a:cxn>
                      <a:cxn ang="0">
                        <a:pos x="178"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2" h="182">
                        <a:moveTo>
                          <a:pt x="92" y="182"/>
                        </a:moveTo>
                        <a:lnTo>
                          <a:pt x="100" y="182"/>
                        </a:lnTo>
                        <a:lnTo>
                          <a:pt x="109" y="181"/>
                        </a:lnTo>
                        <a:lnTo>
                          <a:pt x="118" y="179"/>
                        </a:lnTo>
                        <a:lnTo>
                          <a:pt x="127" y="175"/>
                        </a:lnTo>
                        <a:lnTo>
                          <a:pt x="135" y="171"/>
                        </a:lnTo>
                        <a:lnTo>
                          <a:pt x="143" y="167"/>
                        </a:lnTo>
                        <a:lnTo>
                          <a:pt x="149" y="161"/>
                        </a:lnTo>
                        <a:lnTo>
                          <a:pt x="156" y="156"/>
                        </a:lnTo>
                        <a:lnTo>
                          <a:pt x="161" y="149"/>
                        </a:lnTo>
                        <a:lnTo>
                          <a:pt x="167" y="142"/>
                        </a:lnTo>
                        <a:lnTo>
                          <a:pt x="171" y="134"/>
                        </a:lnTo>
                        <a:lnTo>
                          <a:pt x="176" y="127"/>
                        </a:lnTo>
                        <a:lnTo>
                          <a:pt x="178" y="118"/>
                        </a:lnTo>
                        <a:lnTo>
                          <a:pt x="180" y="109"/>
                        </a:lnTo>
                        <a:lnTo>
                          <a:pt x="182" y="100"/>
                        </a:lnTo>
                        <a:lnTo>
                          <a:pt x="182" y="91"/>
                        </a:lnTo>
                        <a:lnTo>
                          <a:pt x="182" y="82"/>
                        </a:lnTo>
                        <a:lnTo>
                          <a:pt x="180" y="72"/>
                        </a:lnTo>
                        <a:lnTo>
                          <a:pt x="178" y="63"/>
                        </a:lnTo>
                        <a:lnTo>
                          <a:pt x="176" y="56"/>
                        </a:lnTo>
                        <a:lnTo>
                          <a:pt x="171" y="48"/>
                        </a:lnTo>
                        <a:lnTo>
                          <a:pt x="167" y="40"/>
                        </a:lnTo>
                        <a:lnTo>
                          <a:pt x="161" y="33"/>
                        </a:lnTo>
                        <a:lnTo>
                          <a:pt x="156" y="27"/>
                        </a:lnTo>
                        <a:lnTo>
                          <a:pt x="149" y="20"/>
                        </a:lnTo>
                        <a:lnTo>
                          <a:pt x="143" y="16"/>
                        </a:lnTo>
                        <a:lnTo>
                          <a:pt x="135" y="11"/>
                        </a:lnTo>
                        <a:lnTo>
                          <a:pt x="127" y="7"/>
                        </a:lnTo>
                        <a:lnTo>
                          <a:pt x="118" y="4"/>
                        </a:lnTo>
                        <a:lnTo>
                          <a:pt x="109" y="1"/>
                        </a:lnTo>
                        <a:lnTo>
                          <a:pt x="100" y="0"/>
                        </a:lnTo>
                        <a:lnTo>
                          <a:pt x="92" y="0"/>
                        </a:lnTo>
                        <a:lnTo>
                          <a:pt x="82" y="0"/>
                        </a:lnTo>
                        <a:lnTo>
                          <a:pt x="73" y="1"/>
                        </a:lnTo>
                        <a:lnTo>
                          <a:pt x="64" y="4"/>
                        </a:lnTo>
                        <a:lnTo>
                          <a:pt x="56" y="7"/>
                        </a:lnTo>
                        <a:lnTo>
                          <a:pt x="48" y="11"/>
                        </a:lnTo>
                        <a:lnTo>
                          <a:pt x="41" y="16"/>
                        </a:lnTo>
                        <a:lnTo>
                          <a:pt x="33" y="20"/>
                        </a:lnTo>
                        <a:lnTo>
                          <a:pt x="27" y="27"/>
                        </a:lnTo>
                        <a:lnTo>
                          <a:pt x="21" y="33"/>
                        </a:lnTo>
                        <a:lnTo>
                          <a:pt x="16"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6" y="142"/>
                        </a:lnTo>
                        <a:lnTo>
                          <a:pt x="21" y="149"/>
                        </a:lnTo>
                        <a:lnTo>
                          <a:pt x="27" y="156"/>
                        </a:lnTo>
                        <a:lnTo>
                          <a:pt x="33" y="161"/>
                        </a:lnTo>
                        <a:lnTo>
                          <a:pt x="41" y="167"/>
                        </a:lnTo>
                        <a:lnTo>
                          <a:pt x="48" y="171"/>
                        </a:lnTo>
                        <a:lnTo>
                          <a:pt x="56" y="175"/>
                        </a:lnTo>
                        <a:lnTo>
                          <a:pt x="64" y="179"/>
                        </a:lnTo>
                        <a:lnTo>
                          <a:pt x="73" y="181"/>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9" name="Freeform 32"/>
                  <p:cNvSpPr>
                    <a:spLocks/>
                  </p:cNvSpPr>
                  <p:nvPr/>
                </p:nvSpPr>
                <p:spPr bwMode="auto">
                  <a:xfrm>
                    <a:off x="10616015" y="2213924"/>
                    <a:ext cx="28575" cy="28575"/>
                  </a:xfrm>
                  <a:custGeom>
                    <a:avLst/>
                    <a:gdLst/>
                    <a:ahLst/>
                    <a:cxnLst>
                      <a:cxn ang="0">
                        <a:pos x="100" y="182"/>
                      </a:cxn>
                      <a:cxn ang="0">
                        <a:pos x="118" y="179"/>
                      </a:cxn>
                      <a:cxn ang="0">
                        <a:pos x="135"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4" y="20"/>
                      </a:cxn>
                      <a:cxn ang="0">
                        <a:pos x="20" y="33"/>
                      </a:cxn>
                      <a:cxn ang="0">
                        <a:pos x="10" y="48"/>
                      </a:cxn>
                      <a:cxn ang="0">
                        <a:pos x="4" y="63"/>
                      </a:cxn>
                      <a:cxn ang="0">
                        <a:pos x="0" y="82"/>
                      </a:cxn>
                      <a:cxn ang="0">
                        <a:pos x="0" y="100"/>
                      </a:cxn>
                      <a:cxn ang="0">
                        <a:pos x="4" y="118"/>
                      </a:cxn>
                      <a:cxn ang="0">
                        <a:pos x="10" y="134"/>
                      </a:cxn>
                      <a:cxn ang="0">
                        <a:pos x="20" y="149"/>
                      </a:cxn>
                      <a:cxn ang="0">
                        <a:pos x="34" y="161"/>
                      </a:cxn>
                      <a:cxn ang="0">
                        <a:pos x="48" y="171"/>
                      </a:cxn>
                      <a:cxn ang="0">
                        <a:pos x="64" y="179"/>
                      </a:cxn>
                      <a:cxn ang="0">
                        <a:pos x="82" y="182"/>
                      </a:cxn>
                    </a:cxnLst>
                    <a:rect l="0" t="0" r="r" b="b"/>
                    <a:pathLst>
                      <a:path w="182" h="182">
                        <a:moveTo>
                          <a:pt x="91" y="182"/>
                        </a:moveTo>
                        <a:lnTo>
                          <a:pt x="100" y="182"/>
                        </a:lnTo>
                        <a:lnTo>
                          <a:pt x="109" y="181"/>
                        </a:lnTo>
                        <a:lnTo>
                          <a:pt x="118" y="179"/>
                        </a:lnTo>
                        <a:lnTo>
                          <a:pt x="127" y="175"/>
                        </a:lnTo>
                        <a:lnTo>
                          <a:pt x="135" y="171"/>
                        </a:lnTo>
                        <a:lnTo>
                          <a:pt x="142" y="167"/>
                        </a:lnTo>
                        <a:lnTo>
                          <a:pt x="149" y="161"/>
                        </a:lnTo>
                        <a:lnTo>
                          <a:pt x="156" y="156"/>
                        </a:lnTo>
                        <a:lnTo>
                          <a:pt x="161" y="149"/>
                        </a:lnTo>
                        <a:lnTo>
                          <a:pt x="167" y="142"/>
                        </a:lnTo>
                        <a:lnTo>
                          <a:pt x="171" y="134"/>
                        </a:lnTo>
                        <a:lnTo>
                          <a:pt x="176" y="127"/>
                        </a:lnTo>
                        <a:lnTo>
                          <a:pt x="179" y="118"/>
                        </a:lnTo>
                        <a:lnTo>
                          <a:pt x="181" y="109"/>
                        </a:lnTo>
                        <a:lnTo>
                          <a:pt x="182" y="100"/>
                        </a:lnTo>
                        <a:lnTo>
                          <a:pt x="182" y="91"/>
                        </a:lnTo>
                        <a:lnTo>
                          <a:pt x="182" y="82"/>
                        </a:lnTo>
                        <a:lnTo>
                          <a:pt x="181" y="72"/>
                        </a:lnTo>
                        <a:lnTo>
                          <a:pt x="179" y="63"/>
                        </a:lnTo>
                        <a:lnTo>
                          <a:pt x="176" y="56"/>
                        </a:lnTo>
                        <a:lnTo>
                          <a:pt x="171" y="48"/>
                        </a:lnTo>
                        <a:lnTo>
                          <a:pt x="167" y="40"/>
                        </a:lnTo>
                        <a:lnTo>
                          <a:pt x="161" y="33"/>
                        </a:lnTo>
                        <a:lnTo>
                          <a:pt x="156" y="27"/>
                        </a:lnTo>
                        <a:lnTo>
                          <a:pt x="149" y="20"/>
                        </a:lnTo>
                        <a:lnTo>
                          <a:pt x="142" y="16"/>
                        </a:lnTo>
                        <a:lnTo>
                          <a:pt x="135" y="11"/>
                        </a:lnTo>
                        <a:lnTo>
                          <a:pt x="127" y="7"/>
                        </a:lnTo>
                        <a:lnTo>
                          <a:pt x="118" y="4"/>
                        </a:lnTo>
                        <a:lnTo>
                          <a:pt x="109" y="1"/>
                        </a:lnTo>
                        <a:lnTo>
                          <a:pt x="100" y="0"/>
                        </a:lnTo>
                        <a:lnTo>
                          <a:pt x="91" y="0"/>
                        </a:lnTo>
                        <a:lnTo>
                          <a:pt x="82" y="0"/>
                        </a:lnTo>
                        <a:lnTo>
                          <a:pt x="73" y="1"/>
                        </a:lnTo>
                        <a:lnTo>
                          <a:pt x="64" y="4"/>
                        </a:lnTo>
                        <a:lnTo>
                          <a:pt x="56" y="7"/>
                        </a:lnTo>
                        <a:lnTo>
                          <a:pt x="48" y="11"/>
                        </a:lnTo>
                        <a:lnTo>
                          <a:pt x="40" y="16"/>
                        </a:lnTo>
                        <a:lnTo>
                          <a:pt x="34" y="20"/>
                        </a:lnTo>
                        <a:lnTo>
                          <a:pt x="27" y="27"/>
                        </a:lnTo>
                        <a:lnTo>
                          <a:pt x="20" y="33"/>
                        </a:lnTo>
                        <a:lnTo>
                          <a:pt x="16" y="40"/>
                        </a:lnTo>
                        <a:lnTo>
                          <a:pt x="10" y="48"/>
                        </a:lnTo>
                        <a:lnTo>
                          <a:pt x="7" y="56"/>
                        </a:lnTo>
                        <a:lnTo>
                          <a:pt x="4" y="63"/>
                        </a:lnTo>
                        <a:lnTo>
                          <a:pt x="2" y="72"/>
                        </a:lnTo>
                        <a:lnTo>
                          <a:pt x="0" y="82"/>
                        </a:lnTo>
                        <a:lnTo>
                          <a:pt x="0" y="91"/>
                        </a:lnTo>
                        <a:lnTo>
                          <a:pt x="0" y="100"/>
                        </a:lnTo>
                        <a:lnTo>
                          <a:pt x="2" y="109"/>
                        </a:lnTo>
                        <a:lnTo>
                          <a:pt x="4" y="118"/>
                        </a:lnTo>
                        <a:lnTo>
                          <a:pt x="7" y="127"/>
                        </a:lnTo>
                        <a:lnTo>
                          <a:pt x="10" y="134"/>
                        </a:lnTo>
                        <a:lnTo>
                          <a:pt x="16" y="142"/>
                        </a:lnTo>
                        <a:lnTo>
                          <a:pt x="20" y="149"/>
                        </a:lnTo>
                        <a:lnTo>
                          <a:pt x="27" y="156"/>
                        </a:lnTo>
                        <a:lnTo>
                          <a:pt x="34" y="161"/>
                        </a:lnTo>
                        <a:lnTo>
                          <a:pt x="40" y="167"/>
                        </a:lnTo>
                        <a:lnTo>
                          <a:pt x="48" y="171"/>
                        </a:lnTo>
                        <a:lnTo>
                          <a:pt x="56" y="175"/>
                        </a:lnTo>
                        <a:lnTo>
                          <a:pt x="64" y="179"/>
                        </a:lnTo>
                        <a:lnTo>
                          <a:pt x="73" y="181"/>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30" name="Freeform 33"/>
                  <p:cNvSpPr>
                    <a:spLocks/>
                  </p:cNvSpPr>
                  <p:nvPr/>
                </p:nvSpPr>
                <p:spPr bwMode="auto">
                  <a:xfrm>
                    <a:off x="11073215" y="2399662"/>
                    <a:ext cx="203200" cy="34925"/>
                  </a:xfrm>
                  <a:custGeom>
                    <a:avLst/>
                    <a:gdLst/>
                    <a:ahLst/>
                    <a:cxnLst>
                      <a:cxn ang="0">
                        <a:pos x="1169" y="0"/>
                      </a:cxn>
                      <a:cxn ang="0">
                        <a:pos x="1190" y="2"/>
                      </a:cxn>
                      <a:cxn ang="0">
                        <a:pos x="1212" y="9"/>
                      </a:cxn>
                      <a:cxn ang="0">
                        <a:pos x="1229" y="19"/>
                      </a:cxn>
                      <a:cxn ang="0">
                        <a:pos x="1246" y="32"/>
                      </a:cxn>
                      <a:cxn ang="0">
                        <a:pos x="1259" y="49"/>
                      </a:cxn>
                      <a:cxn ang="0">
                        <a:pos x="1269" y="67"/>
                      </a:cxn>
                      <a:cxn ang="0">
                        <a:pos x="1276" y="88"/>
                      </a:cxn>
                      <a:cxn ang="0">
                        <a:pos x="1278" y="109"/>
                      </a:cxn>
                      <a:cxn ang="0">
                        <a:pos x="1276" y="131"/>
                      </a:cxn>
                      <a:cxn ang="0">
                        <a:pos x="1269" y="151"/>
                      </a:cxn>
                      <a:cxn ang="0">
                        <a:pos x="1259" y="170"/>
                      </a:cxn>
                      <a:cxn ang="0">
                        <a:pos x="1246" y="186"/>
                      </a:cxn>
                      <a:cxn ang="0">
                        <a:pos x="1229" y="200"/>
                      </a:cxn>
                      <a:cxn ang="0">
                        <a:pos x="1212" y="210"/>
                      </a:cxn>
                      <a:cxn ang="0">
                        <a:pos x="1190" y="216"/>
                      </a:cxn>
                      <a:cxn ang="0">
                        <a:pos x="1169" y="219"/>
                      </a:cxn>
                      <a:cxn ang="0">
                        <a:pos x="97" y="217"/>
                      </a:cxn>
                      <a:cxn ang="0">
                        <a:pos x="76" y="213"/>
                      </a:cxn>
                      <a:cxn ang="0">
                        <a:pos x="56" y="205"/>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3"/>
                      </a:cxn>
                      <a:cxn ang="0">
                        <a:pos x="76" y="6"/>
                      </a:cxn>
                      <a:cxn ang="0">
                        <a:pos x="97" y="1"/>
                      </a:cxn>
                    </a:cxnLst>
                    <a:rect l="0" t="0" r="r" b="b"/>
                    <a:pathLst>
                      <a:path w="1278" h="219">
                        <a:moveTo>
                          <a:pt x="108" y="0"/>
                        </a:moveTo>
                        <a:lnTo>
                          <a:pt x="1169" y="0"/>
                        </a:lnTo>
                        <a:lnTo>
                          <a:pt x="1180" y="1"/>
                        </a:lnTo>
                        <a:lnTo>
                          <a:pt x="1190" y="2"/>
                        </a:lnTo>
                        <a:lnTo>
                          <a:pt x="1202" y="6"/>
                        </a:lnTo>
                        <a:lnTo>
                          <a:pt x="1212" y="9"/>
                        </a:lnTo>
                        <a:lnTo>
                          <a:pt x="1220" y="13"/>
                        </a:lnTo>
                        <a:lnTo>
                          <a:pt x="1229" y="19"/>
                        </a:lnTo>
                        <a:lnTo>
                          <a:pt x="1238" y="26"/>
                        </a:lnTo>
                        <a:lnTo>
                          <a:pt x="1246" y="32"/>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1"/>
                        </a:lnTo>
                        <a:lnTo>
                          <a:pt x="1265" y="161"/>
                        </a:lnTo>
                        <a:lnTo>
                          <a:pt x="1259" y="170"/>
                        </a:lnTo>
                        <a:lnTo>
                          <a:pt x="1253" y="179"/>
                        </a:lnTo>
                        <a:lnTo>
                          <a:pt x="1246" y="186"/>
                        </a:lnTo>
                        <a:lnTo>
                          <a:pt x="1238" y="193"/>
                        </a:lnTo>
                        <a:lnTo>
                          <a:pt x="1229" y="200"/>
                        </a:lnTo>
                        <a:lnTo>
                          <a:pt x="1220" y="205"/>
                        </a:lnTo>
                        <a:lnTo>
                          <a:pt x="1212" y="210"/>
                        </a:lnTo>
                        <a:lnTo>
                          <a:pt x="1202" y="213"/>
                        </a:lnTo>
                        <a:lnTo>
                          <a:pt x="1190" y="216"/>
                        </a:lnTo>
                        <a:lnTo>
                          <a:pt x="1180" y="217"/>
                        </a:lnTo>
                        <a:lnTo>
                          <a:pt x="1169" y="219"/>
                        </a:lnTo>
                        <a:lnTo>
                          <a:pt x="108" y="219"/>
                        </a:lnTo>
                        <a:lnTo>
                          <a:pt x="97" y="217"/>
                        </a:lnTo>
                        <a:lnTo>
                          <a:pt x="86" y="216"/>
                        </a:lnTo>
                        <a:lnTo>
                          <a:pt x="76" y="213"/>
                        </a:lnTo>
                        <a:lnTo>
                          <a:pt x="66" y="210"/>
                        </a:lnTo>
                        <a:lnTo>
                          <a:pt x="56" y="205"/>
                        </a:lnTo>
                        <a:lnTo>
                          <a:pt x="47" y="200"/>
                        </a:lnTo>
                        <a:lnTo>
                          <a:pt x="38" y="193"/>
                        </a:lnTo>
                        <a:lnTo>
                          <a:pt x="31" y="186"/>
                        </a:lnTo>
                        <a:lnTo>
                          <a:pt x="24" y="179"/>
                        </a:lnTo>
                        <a:lnTo>
                          <a:pt x="17" y="170"/>
                        </a:lnTo>
                        <a:lnTo>
                          <a:pt x="12" y="161"/>
                        </a:lnTo>
                        <a:lnTo>
                          <a:pt x="7" y="151"/>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2"/>
                        </a:lnTo>
                        <a:lnTo>
                          <a:pt x="38"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31" name="Freeform 34"/>
                  <p:cNvSpPr>
                    <a:spLocks/>
                  </p:cNvSpPr>
                  <p:nvPr/>
                </p:nvSpPr>
                <p:spPr bwMode="auto">
                  <a:xfrm>
                    <a:off x="10455678" y="2401249"/>
                    <a:ext cx="28575" cy="28575"/>
                  </a:xfrm>
                  <a:custGeom>
                    <a:avLst/>
                    <a:gdLst/>
                    <a:ahLst/>
                    <a:cxnLst>
                      <a:cxn ang="0">
                        <a:pos x="101" y="183"/>
                      </a:cxn>
                      <a:cxn ang="0">
                        <a:pos x="119" y="179"/>
                      </a:cxn>
                      <a:cxn ang="0">
                        <a:pos x="135" y="172"/>
                      </a:cxn>
                      <a:cxn ang="0">
                        <a:pos x="150" y="162"/>
                      </a:cxn>
                      <a:cxn ang="0">
                        <a:pos x="162" y="149"/>
                      </a:cxn>
                      <a:cxn ang="0">
                        <a:pos x="172" y="135"/>
                      </a:cxn>
                      <a:cxn ang="0">
                        <a:pos x="179" y="118"/>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9" y="179"/>
                        </a:lnTo>
                        <a:lnTo>
                          <a:pt x="126" y="176"/>
                        </a:lnTo>
                        <a:lnTo>
                          <a:pt x="135" y="172"/>
                        </a:lnTo>
                        <a:lnTo>
                          <a:pt x="142" y="167"/>
                        </a:lnTo>
                        <a:lnTo>
                          <a:pt x="150" y="162"/>
                        </a:lnTo>
                        <a:lnTo>
                          <a:pt x="156" y="156"/>
                        </a:lnTo>
                        <a:lnTo>
                          <a:pt x="162" y="149"/>
                        </a:lnTo>
                        <a:lnTo>
                          <a:pt x="167" y="143"/>
                        </a:lnTo>
                        <a:lnTo>
                          <a:pt x="172" y="135"/>
                        </a:lnTo>
                        <a:lnTo>
                          <a:pt x="175" y="127"/>
                        </a:lnTo>
                        <a:lnTo>
                          <a:pt x="179" y="118"/>
                        </a:lnTo>
                        <a:lnTo>
                          <a:pt x="181" y="110"/>
                        </a:lnTo>
                        <a:lnTo>
                          <a:pt x="182" y="101"/>
                        </a:lnTo>
                        <a:lnTo>
                          <a:pt x="183" y="92"/>
                        </a:lnTo>
                        <a:lnTo>
                          <a:pt x="182" y="82"/>
                        </a:lnTo>
                        <a:lnTo>
                          <a:pt x="181" y="73"/>
                        </a:lnTo>
                        <a:lnTo>
                          <a:pt x="179" y="64"/>
                        </a:lnTo>
                        <a:lnTo>
                          <a:pt x="175" y="56"/>
                        </a:lnTo>
                        <a:lnTo>
                          <a:pt x="172" y="48"/>
                        </a:lnTo>
                        <a:lnTo>
                          <a:pt x="167" y="41"/>
                        </a:lnTo>
                        <a:lnTo>
                          <a:pt x="162" y="33"/>
                        </a:lnTo>
                        <a:lnTo>
                          <a:pt x="156" y="27"/>
                        </a:lnTo>
                        <a:lnTo>
                          <a:pt x="150" y="21"/>
                        </a:lnTo>
                        <a:lnTo>
                          <a:pt x="142" y="16"/>
                        </a:lnTo>
                        <a:lnTo>
                          <a:pt x="135" y="11"/>
                        </a:lnTo>
                        <a:lnTo>
                          <a:pt x="126" y="7"/>
                        </a:lnTo>
                        <a:lnTo>
                          <a:pt x="119" y="4"/>
                        </a:lnTo>
                        <a:lnTo>
                          <a:pt x="110" y="2"/>
                        </a:lnTo>
                        <a:lnTo>
                          <a:pt x="101" y="1"/>
                        </a:lnTo>
                        <a:lnTo>
                          <a:pt x="91" y="0"/>
                        </a:lnTo>
                        <a:lnTo>
                          <a:pt x="82" y="1"/>
                        </a:lnTo>
                        <a:lnTo>
                          <a:pt x="73" y="2"/>
                        </a:lnTo>
                        <a:lnTo>
                          <a:pt x="64" y="4"/>
                        </a:lnTo>
                        <a:lnTo>
                          <a:pt x="55" y="7"/>
                        </a:lnTo>
                        <a:lnTo>
                          <a:pt x="48" y="11"/>
                        </a:lnTo>
                        <a:lnTo>
                          <a:pt x="40" y="16"/>
                        </a:lnTo>
                        <a:lnTo>
                          <a:pt x="33" y="21"/>
                        </a:lnTo>
                        <a:lnTo>
                          <a:pt x="27" y="27"/>
                        </a:lnTo>
                        <a:lnTo>
                          <a:pt x="21" y="33"/>
                        </a:lnTo>
                        <a:lnTo>
                          <a:pt x="16" y="41"/>
                        </a:lnTo>
                        <a:lnTo>
                          <a:pt x="11" y="48"/>
                        </a:lnTo>
                        <a:lnTo>
                          <a:pt x="7" y="56"/>
                        </a:lnTo>
                        <a:lnTo>
                          <a:pt x="4" y="64"/>
                        </a:lnTo>
                        <a:lnTo>
                          <a:pt x="2" y="73"/>
                        </a:lnTo>
                        <a:lnTo>
                          <a:pt x="0" y="82"/>
                        </a:lnTo>
                        <a:lnTo>
                          <a:pt x="0" y="92"/>
                        </a:lnTo>
                        <a:lnTo>
                          <a:pt x="0" y="101"/>
                        </a:lnTo>
                        <a:lnTo>
                          <a:pt x="2" y="110"/>
                        </a:lnTo>
                        <a:lnTo>
                          <a:pt x="4" y="118"/>
                        </a:lnTo>
                        <a:lnTo>
                          <a:pt x="7" y="127"/>
                        </a:lnTo>
                        <a:lnTo>
                          <a:pt x="11" y="135"/>
                        </a:lnTo>
                        <a:lnTo>
                          <a:pt x="16" y="143"/>
                        </a:lnTo>
                        <a:lnTo>
                          <a:pt x="21" y="149"/>
                        </a:lnTo>
                        <a:lnTo>
                          <a:pt x="27" y="156"/>
                        </a:lnTo>
                        <a:lnTo>
                          <a:pt x="33" y="162"/>
                        </a:lnTo>
                        <a:lnTo>
                          <a:pt x="40" y="167"/>
                        </a:lnTo>
                        <a:lnTo>
                          <a:pt x="48" y="172"/>
                        </a:lnTo>
                        <a:lnTo>
                          <a:pt x="55" y="176"/>
                        </a:lnTo>
                        <a:lnTo>
                          <a:pt x="64" y="179"/>
                        </a:lnTo>
                        <a:lnTo>
                          <a:pt x="73" y="182"/>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32" name="Freeform 35"/>
                  <p:cNvSpPr>
                    <a:spLocks/>
                  </p:cNvSpPr>
                  <p:nvPr/>
                </p:nvSpPr>
                <p:spPr bwMode="auto">
                  <a:xfrm>
                    <a:off x="10495365" y="2401249"/>
                    <a:ext cx="30163" cy="28575"/>
                  </a:xfrm>
                  <a:custGeom>
                    <a:avLst/>
                    <a:gdLst/>
                    <a:ahLst/>
                    <a:cxnLst>
                      <a:cxn ang="0">
                        <a:pos x="101" y="183"/>
                      </a:cxn>
                      <a:cxn ang="0">
                        <a:pos x="119" y="179"/>
                      </a:cxn>
                      <a:cxn ang="0">
                        <a:pos x="135" y="172"/>
                      </a:cxn>
                      <a:cxn ang="0">
                        <a:pos x="150" y="162"/>
                      </a:cxn>
                      <a:cxn ang="0">
                        <a:pos x="162" y="149"/>
                      </a:cxn>
                      <a:cxn ang="0">
                        <a:pos x="172" y="135"/>
                      </a:cxn>
                      <a:cxn ang="0">
                        <a:pos x="178" y="118"/>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3" h="183">
                        <a:moveTo>
                          <a:pt x="92" y="183"/>
                        </a:moveTo>
                        <a:lnTo>
                          <a:pt x="101" y="183"/>
                        </a:lnTo>
                        <a:lnTo>
                          <a:pt x="110" y="182"/>
                        </a:lnTo>
                        <a:lnTo>
                          <a:pt x="119" y="179"/>
                        </a:lnTo>
                        <a:lnTo>
                          <a:pt x="127" y="176"/>
                        </a:lnTo>
                        <a:lnTo>
                          <a:pt x="135" y="172"/>
                        </a:lnTo>
                        <a:lnTo>
                          <a:pt x="142" y="167"/>
                        </a:lnTo>
                        <a:lnTo>
                          <a:pt x="150" y="162"/>
                        </a:lnTo>
                        <a:lnTo>
                          <a:pt x="156" y="156"/>
                        </a:lnTo>
                        <a:lnTo>
                          <a:pt x="162" y="149"/>
                        </a:lnTo>
                        <a:lnTo>
                          <a:pt x="167"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7" y="41"/>
                        </a:lnTo>
                        <a:lnTo>
                          <a:pt x="162" y="33"/>
                        </a:lnTo>
                        <a:lnTo>
                          <a:pt x="156" y="27"/>
                        </a:lnTo>
                        <a:lnTo>
                          <a:pt x="150" y="21"/>
                        </a:lnTo>
                        <a:lnTo>
                          <a:pt x="142" y="16"/>
                        </a:lnTo>
                        <a:lnTo>
                          <a:pt x="135" y="11"/>
                        </a:lnTo>
                        <a:lnTo>
                          <a:pt x="127" y="7"/>
                        </a:lnTo>
                        <a:lnTo>
                          <a:pt x="119" y="4"/>
                        </a:lnTo>
                        <a:lnTo>
                          <a:pt x="110" y="2"/>
                        </a:lnTo>
                        <a:lnTo>
                          <a:pt x="101" y="1"/>
                        </a:lnTo>
                        <a:lnTo>
                          <a:pt x="92"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8" y="56"/>
                        </a:lnTo>
                        <a:lnTo>
                          <a:pt x="4" y="64"/>
                        </a:lnTo>
                        <a:lnTo>
                          <a:pt x="2" y="73"/>
                        </a:lnTo>
                        <a:lnTo>
                          <a:pt x="1" y="82"/>
                        </a:lnTo>
                        <a:lnTo>
                          <a:pt x="0" y="92"/>
                        </a:lnTo>
                        <a:lnTo>
                          <a:pt x="1" y="101"/>
                        </a:lnTo>
                        <a:lnTo>
                          <a:pt x="2" y="110"/>
                        </a:lnTo>
                        <a:lnTo>
                          <a:pt x="4" y="118"/>
                        </a:lnTo>
                        <a:lnTo>
                          <a:pt x="8"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33" name="Freeform 36"/>
                  <p:cNvSpPr>
                    <a:spLocks/>
                  </p:cNvSpPr>
                  <p:nvPr/>
                </p:nvSpPr>
                <p:spPr bwMode="auto">
                  <a:xfrm>
                    <a:off x="10536640" y="2401249"/>
                    <a:ext cx="28575" cy="28575"/>
                  </a:xfrm>
                  <a:custGeom>
                    <a:avLst/>
                    <a:gdLst/>
                    <a:ahLst/>
                    <a:cxnLst>
                      <a:cxn ang="0">
                        <a:pos x="101" y="183"/>
                      </a:cxn>
                      <a:cxn ang="0">
                        <a:pos x="118" y="179"/>
                      </a:cxn>
                      <a:cxn ang="0">
                        <a:pos x="135" y="172"/>
                      </a:cxn>
                      <a:cxn ang="0">
                        <a:pos x="149" y="162"/>
                      </a:cxn>
                      <a:cxn ang="0">
                        <a:pos x="162" y="149"/>
                      </a:cxn>
                      <a:cxn ang="0">
                        <a:pos x="172" y="135"/>
                      </a:cxn>
                      <a:cxn ang="0">
                        <a:pos x="178" y="118"/>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7" y="172"/>
                      </a:cxn>
                      <a:cxn ang="0">
                        <a:pos x="64" y="179"/>
                      </a:cxn>
                      <a:cxn ang="0">
                        <a:pos x="82" y="183"/>
                      </a:cxn>
                    </a:cxnLst>
                    <a:rect l="0" t="0" r="r" b="b"/>
                    <a:pathLst>
                      <a:path w="183" h="183">
                        <a:moveTo>
                          <a:pt x="92" y="183"/>
                        </a:moveTo>
                        <a:lnTo>
                          <a:pt x="101" y="183"/>
                        </a:lnTo>
                        <a:lnTo>
                          <a:pt x="109" y="182"/>
                        </a:lnTo>
                        <a:lnTo>
                          <a:pt x="118" y="179"/>
                        </a:lnTo>
                        <a:lnTo>
                          <a:pt x="127" y="176"/>
                        </a:lnTo>
                        <a:lnTo>
                          <a:pt x="135" y="172"/>
                        </a:lnTo>
                        <a:lnTo>
                          <a:pt x="143" y="167"/>
                        </a:lnTo>
                        <a:lnTo>
                          <a:pt x="149" y="162"/>
                        </a:lnTo>
                        <a:lnTo>
                          <a:pt x="156" y="156"/>
                        </a:lnTo>
                        <a:lnTo>
                          <a:pt x="162" y="149"/>
                        </a:lnTo>
                        <a:lnTo>
                          <a:pt x="167" y="143"/>
                        </a:lnTo>
                        <a:lnTo>
                          <a:pt x="172" y="135"/>
                        </a:lnTo>
                        <a:lnTo>
                          <a:pt x="176" y="127"/>
                        </a:lnTo>
                        <a:lnTo>
                          <a:pt x="178" y="118"/>
                        </a:lnTo>
                        <a:lnTo>
                          <a:pt x="180" y="110"/>
                        </a:lnTo>
                        <a:lnTo>
                          <a:pt x="183" y="101"/>
                        </a:lnTo>
                        <a:lnTo>
                          <a:pt x="183" y="92"/>
                        </a:lnTo>
                        <a:lnTo>
                          <a:pt x="183" y="82"/>
                        </a:lnTo>
                        <a:lnTo>
                          <a:pt x="180" y="73"/>
                        </a:lnTo>
                        <a:lnTo>
                          <a:pt x="178" y="64"/>
                        </a:lnTo>
                        <a:lnTo>
                          <a:pt x="176" y="56"/>
                        </a:lnTo>
                        <a:lnTo>
                          <a:pt x="172" y="48"/>
                        </a:lnTo>
                        <a:lnTo>
                          <a:pt x="167" y="41"/>
                        </a:lnTo>
                        <a:lnTo>
                          <a:pt x="162" y="33"/>
                        </a:lnTo>
                        <a:lnTo>
                          <a:pt x="156" y="27"/>
                        </a:lnTo>
                        <a:lnTo>
                          <a:pt x="149" y="21"/>
                        </a:lnTo>
                        <a:lnTo>
                          <a:pt x="143" y="16"/>
                        </a:lnTo>
                        <a:lnTo>
                          <a:pt x="135" y="11"/>
                        </a:lnTo>
                        <a:lnTo>
                          <a:pt x="127" y="7"/>
                        </a:lnTo>
                        <a:lnTo>
                          <a:pt x="118" y="4"/>
                        </a:lnTo>
                        <a:lnTo>
                          <a:pt x="109" y="2"/>
                        </a:lnTo>
                        <a:lnTo>
                          <a:pt x="101" y="1"/>
                        </a:lnTo>
                        <a:lnTo>
                          <a:pt x="92" y="0"/>
                        </a:lnTo>
                        <a:lnTo>
                          <a:pt x="82" y="1"/>
                        </a:lnTo>
                        <a:lnTo>
                          <a:pt x="73" y="2"/>
                        </a:lnTo>
                        <a:lnTo>
                          <a:pt x="64" y="4"/>
                        </a:lnTo>
                        <a:lnTo>
                          <a:pt x="56" y="7"/>
                        </a:lnTo>
                        <a:lnTo>
                          <a:pt x="47" y="11"/>
                        </a:lnTo>
                        <a:lnTo>
                          <a:pt x="41" y="16"/>
                        </a:lnTo>
                        <a:lnTo>
                          <a:pt x="33" y="21"/>
                        </a:lnTo>
                        <a:lnTo>
                          <a:pt x="26" y="27"/>
                        </a:lnTo>
                        <a:lnTo>
                          <a:pt x="21" y="33"/>
                        </a:lnTo>
                        <a:lnTo>
                          <a:pt x="15"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5" y="143"/>
                        </a:lnTo>
                        <a:lnTo>
                          <a:pt x="21" y="149"/>
                        </a:lnTo>
                        <a:lnTo>
                          <a:pt x="26" y="156"/>
                        </a:lnTo>
                        <a:lnTo>
                          <a:pt x="33" y="162"/>
                        </a:lnTo>
                        <a:lnTo>
                          <a:pt x="41" y="167"/>
                        </a:lnTo>
                        <a:lnTo>
                          <a:pt x="47" y="172"/>
                        </a:lnTo>
                        <a:lnTo>
                          <a:pt x="56" y="176"/>
                        </a:lnTo>
                        <a:lnTo>
                          <a:pt x="64" y="179"/>
                        </a:lnTo>
                        <a:lnTo>
                          <a:pt x="73" y="182"/>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34" name="Freeform 37"/>
                  <p:cNvSpPr>
                    <a:spLocks/>
                  </p:cNvSpPr>
                  <p:nvPr/>
                </p:nvSpPr>
                <p:spPr bwMode="auto">
                  <a:xfrm>
                    <a:off x="10576328" y="2401249"/>
                    <a:ext cx="28575" cy="28575"/>
                  </a:xfrm>
                  <a:custGeom>
                    <a:avLst/>
                    <a:gdLst/>
                    <a:ahLst/>
                    <a:cxnLst>
                      <a:cxn ang="0">
                        <a:pos x="100" y="183"/>
                      </a:cxn>
                      <a:cxn ang="0">
                        <a:pos x="118" y="179"/>
                      </a:cxn>
                      <a:cxn ang="0">
                        <a:pos x="135" y="172"/>
                      </a:cxn>
                      <a:cxn ang="0">
                        <a:pos x="149" y="162"/>
                      </a:cxn>
                      <a:cxn ang="0">
                        <a:pos x="161" y="149"/>
                      </a:cxn>
                      <a:cxn ang="0">
                        <a:pos x="171" y="135"/>
                      </a:cxn>
                      <a:cxn ang="0">
                        <a:pos x="178" y="118"/>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2" h="183">
                        <a:moveTo>
                          <a:pt x="92" y="183"/>
                        </a:moveTo>
                        <a:lnTo>
                          <a:pt x="100" y="183"/>
                        </a:lnTo>
                        <a:lnTo>
                          <a:pt x="109" y="182"/>
                        </a:lnTo>
                        <a:lnTo>
                          <a:pt x="118" y="179"/>
                        </a:lnTo>
                        <a:lnTo>
                          <a:pt x="127" y="176"/>
                        </a:lnTo>
                        <a:lnTo>
                          <a:pt x="135" y="172"/>
                        </a:lnTo>
                        <a:lnTo>
                          <a:pt x="143" y="167"/>
                        </a:lnTo>
                        <a:lnTo>
                          <a:pt x="149" y="162"/>
                        </a:lnTo>
                        <a:lnTo>
                          <a:pt x="156" y="156"/>
                        </a:lnTo>
                        <a:lnTo>
                          <a:pt x="161" y="149"/>
                        </a:lnTo>
                        <a:lnTo>
                          <a:pt x="167" y="143"/>
                        </a:lnTo>
                        <a:lnTo>
                          <a:pt x="171" y="135"/>
                        </a:lnTo>
                        <a:lnTo>
                          <a:pt x="176" y="127"/>
                        </a:lnTo>
                        <a:lnTo>
                          <a:pt x="178" y="118"/>
                        </a:lnTo>
                        <a:lnTo>
                          <a:pt x="180" y="110"/>
                        </a:lnTo>
                        <a:lnTo>
                          <a:pt x="182" y="101"/>
                        </a:lnTo>
                        <a:lnTo>
                          <a:pt x="182" y="92"/>
                        </a:lnTo>
                        <a:lnTo>
                          <a:pt x="182" y="82"/>
                        </a:lnTo>
                        <a:lnTo>
                          <a:pt x="180" y="73"/>
                        </a:lnTo>
                        <a:lnTo>
                          <a:pt x="178" y="64"/>
                        </a:lnTo>
                        <a:lnTo>
                          <a:pt x="176" y="56"/>
                        </a:lnTo>
                        <a:lnTo>
                          <a:pt x="171" y="48"/>
                        </a:lnTo>
                        <a:lnTo>
                          <a:pt x="167" y="41"/>
                        </a:lnTo>
                        <a:lnTo>
                          <a:pt x="161" y="33"/>
                        </a:lnTo>
                        <a:lnTo>
                          <a:pt x="156" y="27"/>
                        </a:lnTo>
                        <a:lnTo>
                          <a:pt x="149" y="21"/>
                        </a:lnTo>
                        <a:lnTo>
                          <a:pt x="143" y="16"/>
                        </a:lnTo>
                        <a:lnTo>
                          <a:pt x="135" y="11"/>
                        </a:lnTo>
                        <a:lnTo>
                          <a:pt x="127" y="7"/>
                        </a:lnTo>
                        <a:lnTo>
                          <a:pt x="118" y="4"/>
                        </a:lnTo>
                        <a:lnTo>
                          <a:pt x="109" y="2"/>
                        </a:lnTo>
                        <a:lnTo>
                          <a:pt x="100" y="1"/>
                        </a:lnTo>
                        <a:lnTo>
                          <a:pt x="92" y="0"/>
                        </a:lnTo>
                        <a:lnTo>
                          <a:pt x="82" y="1"/>
                        </a:lnTo>
                        <a:lnTo>
                          <a:pt x="73" y="2"/>
                        </a:lnTo>
                        <a:lnTo>
                          <a:pt x="64" y="4"/>
                        </a:lnTo>
                        <a:lnTo>
                          <a:pt x="56" y="7"/>
                        </a:lnTo>
                        <a:lnTo>
                          <a:pt x="48" y="11"/>
                        </a:lnTo>
                        <a:lnTo>
                          <a:pt x="41" y="16"/>
                        </a:lnTo>
                        <a:lnTo>
                          <a:pt x="33" y="21"/>
                        </a:lnTo>
                        <a:lnTo>
                          <a:pt x="27" y="27"/>
                        </a:lnTo>
                        <a:lnTo>
                          <a:pt x="21" y="33"/>
                        </a:lnTo>
                        <a:lnTo>
                          <a:pt x="16"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6" y="143"/>
                        </a:lnTo>
                        <a:lnTo>
                          <a:pt x="21" y="149"/>
                        </a:lnTo>
                        <a:lnTo>
                          <a:pt x="27" y="156"/>
                        </a:lnTo>
                        <a:lnTo>
                          <a:pt x="33" y="162"/>
                        </a:lnTo>
                        <a:lnTo>
                          <a:pt x="41" y="167"/>
                        </a:lnTo>
                        <a:lnTo>
                          <a:pt x="48" y="172"/>
                        </a:lnTo>
                        <a:lnTo>
                          <a:pt x="56" y="176"/>
                        </a:lnTo>
                        <a:lnTo>
                          <a:pt x="64" y="179"/>
                        </a:lnTo>
                        <a:lnTo>
                          <a:pt x="73" y="182"/>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35" name="Freeform 38"/>
                  <p:cNvSpPr>
                    <a:spLocks/>
                  </p:cNvSpPr>
                  <p:nvPr/>
                </p:nvSpPr>
                <p:spPr bwMode="auto">
                  <a:xfrm>
                    <a:off x="10616015" y="2401249"/>
                    <a:ext cx="28575" cy="28575"/>
                  </a:xfrm>
                  <a:custGeom>
                    <a:avLst/>
                    <a:gdLst/>
                    <a:ahLst/>
                    <a:cxnLst>
                      <a:cxn ang="0">
                        <a:pos x="100" y="183"/>
                      </a:cxn>
                      <a:cxn ang="0">
                        <a:pos x="118" y="179"/>
                      </a:cxn>
                      <a:cxn ang="0">
                        <a:pos x="135"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8"/>
                      </a:cxn>
                      <a:cxn ang="0">
                        <a:pos x="10" y="135"/>
                      </a:cxn>
                      <a:cxn ang="0">
                        <a:pos x="20" y="149"/>
                      </a:cxn>
                      <a:cxn ang="0">
                        <a:pos x="34" y="162"/>
                      </a:cxn>
                      <a:cxn ang="0">
                        <a:pos x="48" y="172"/>
                      </a:cxn>
                      <a:cxn ang="0">
                        <a:pos x="64" y="179"/>
                      </a:cxn>
                      <a:cxn ang="0">
                        <a:pos x="82" y="183"/>
                      </a:cxn>
                    </a:cxnLst>
                    <a:rect l="0" t="0" r="r" b="b"/>
                    <a:pathLst>
                      <a:path w="182" h="183">
                        <a:moveTo>
                          <a:pt x="91" y="183"/>
                        </a:moveTo>
                        <a:lnTo>
                          <a:pt x="100" y="183"/>
                        </a:lnTo>
                        <a:lnTo>
                          <a:pt x="109" y="182"/>
                        </a:lnTo>
                        <a:lnTo>
                          <a:pt x="118" y="179"/>
                        </a:lnTo>
                        <a:lnTo>
                          <a:pt x="127" y="176"/>
                        </a:lnTo>
                        <a:lnTo>
                          <a:pt x="135" y="172"/>
                        </a:lnTo>
                        <a:lnTo>
                          <a:pt x="142" y="167"/>
                        </a:lnTo>
                        <a:lnTo>
                          <a:pt x="149" y="162"/>
                        </a:lnTo>
                        <a:lnTo>
                          <a:pt x="156" y="156"/>
                        </a:lnTo>
                        <a:lnTo>
                          <a:pt x="161" y="149"/>
                        </a:lnTo>
                        <a:lnTo>
                          <a:pt x="167" y="143"/>
                        </a:lnTo>
                        <a:lnTo>
                          <a:pt x="171" y="135"/>
                        </a:lnTo>
                        <a:lnTo>
                          <a:pt x="176" y="127"/>
                        </a:lnTo>
                        <a:lnTo>
                          <a:pt x="179" y="118"/>
                        </a:lnTo>
                        <a:lnTo>
                          <a:pt x="181" y="110"/>
                        </a:lnTo>
                        <a:lnTo>
                          <a:pt x="182" y="101"/>
                        </a:lnTo>
                        <a:lnTo>
                          <a:pt x="182" y="92"/>
                        </a:lnTo>
                        <a:lnTo>
                          <a:pt x="182" y="82"/>
                        </a:lnTo>
                        <a:lnTo>
                          <a:pt x="181" y="73"/>
                        </a:lnTo>
                        <a:lnTo>
                          <a:pt x="179" y="64"/>
                        </a:lnTo>
                        <a:lnTo>
                          <a:pt x="176" y="56"/>
                        </a:lnTo>
                        <a:lnTo>
                          <a:pt x="171" y="48"/>
                        </a:lnTo>
                        <a:lnTo>
                          <a:pt x="167" y="41"/>
                        </a:lnTo>
                        <a:lnTo>
                          <a:pt x="161" y="33"/>
                        </a:lnTo>
                        <a:lnTo>
                          <a:pt x="156" y="27"/>
                        </a:lnTo>
                        <a:lnTo>
                          <a:pt x="149" y="21"/>
                        </a:lnTo>
                        <a:lnTo>
                          <a:pt x="142" y="16"/>
                        </a:lnTo>
                        <a:lnTo>
                          <a:pt x="135" y="11"/>
                        </a:lnTo>
                        <a:lnTo>
                          <a:pt x="127" y="7"/>
                        </a:lnTo>
                        <a:lnTo>
                          <a:pt x="118" y="4"/>
                        </a:lnTo>
                        <a:lnTo>
                          <a:pt x="109" y="2"/>
                        </a:lnTo>
                        <a:lnTo>
                          <a:pt x="100" y="1"/>
                        </a:lnTo>
                        <a:lnTo>
                          <a:pt x="91" y="0"/>
                        </a:lnTo>
                        <a:lnTo>
                          <a:pt x="82" y="1"/>
                        </a:lnTo>
                        <a:lnTo>
                          <a:pt x="73" y="2"/>
                        </a:lnTo>
                        <a:lnTo>
                          <a:pt x="64" y="4"/>
                        </a:lnTo>
                        <a:lnTo>
                          <a:pt x="56" y="7"/>
                        </a:lnTo>
                        <a:lnTo>
                          <a:pt x="48" y="11"/>
                        </a:lnTo>
                        <a:lnTo>
                          <a:pt x="40" y="16"/>
                        </a:lnTo>
                        <a:lnTo>
                          <a:pt x="34" y="21"/>
                        </a:lnTo>
                        <a:lnTo>
                          <a:pt x="27" y="27"/>
                        </a:lnTo>
                        <a:lnTo>
                          <a:pt x="20" y="33"/>
                        </a:lnTo>
                        <a:lnTo>
                          <a:pt x="16" y="41"/>
                        </a:lnTo>
                        <a:lnTo>
                          <a:pt x="10" y="48"/>
                        </a:lnTo>
                        <a:lnTo>
                          <a:pt x="7" y="56"/>
                        </a:lnTo>
                        <a:lnTo>
                          <a:pt x="4" y="64"/>
                        </a:lnTo>
                        <a:lnTo>
                          <a:pt x="2" y="73"/>
                        </a:lnTo>
                        <a:lnTo>
                          <a:pt x="0" y="82"/>
                        </a:lnTo>
                        <a:lnTo>
                          <a:pt x="0" y="92"/>
                        </a:lnTo>
                        <a:lnTo>
                          <a:pt x="0" y="101"/>
                        </a:lnTo>
                        <a:lnTo>
                          <a:pt x="2" y="110"/>
                        </a:lnTo>
                        <a:lnTo>
                          <a:pt x="4" y="118"/>
                        </a:lnTo>
                        <a:lnTo>
                          <a:pt x="7" y="127"/>
                        </a:lnTo>
                        <a:lnTo>
                          <a:pt x="10" y="135"/>
                        </a:lnTo>
                        <a:lnTo>
                          <a:pt x="16" y="143"/>
                        </a:lnTo>
                        <a:lnTo>
                          <a:pt x="20" y="149"/>
                        </a:lnTo>
                        <a:lnTo>
                          <a:pt x="27" y="156"/>
                        </a:lnTo>
                        <a:lnTo>
                          <a:pt x="34" y="162"/>
                        </a:lnTo>
                        <a:lnTo>
                          <a:pt x="40" y="167"/>
                        </a:lnTo>
                        <a:lnTo>
                          <a:pt x="48" y="172"/>
                        </a:lnTo>
                        <a:lnTo>
                          <a:pt x="56" y="176"/>
                        </a:lnTo>
                        <a:lnTo>
                          <a:pt x="64" y="179"/>
                        </a:lnTo>
                        <a:lnTo>
                          <a:pt x="73" y="182"/>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36" name="Freeform 40"/>
                  <p:cNvSpPr>
                    <a:spLocks/>
                  </p:cNvSpPr>
                  <p:nvPr/>
                </p:nvSpPr>
                <p:spPr bwMode="auto">
                  <a:xfrm>
                    <a:off x="10455678" y="3715699"/>
                    <a:ext cx="28575" cy="28575"/>
                  </a:xfrm>
                  <a:custGeom>
                    <a:avLst/>
                    <a:gdLst/>
                    <a:ahLst/>
                    <a:cxnLst>
                      <a:cxn ang="0">
                        <a:pos x="101" y="182"/>
                      </a:cxn>
                      <a:cxn ang="0">
                        <a:pos x="119" y="178"/>
                      </a:cxn>
                      <a:cxn ang="0">
                        <a:pos x="135" y="172"/>
                      </a:cxn>
                      <a:cxn ang="0">
                        <a:pos x="150" y="162"/>
                      </a:cxn>
                      <a:cxn ang="0">
                        <a:pos x="162" y="150"/>
                      </a:cxn>
                      <a:cxn ang="0">
                        <a:pos x="172" y="134"/>
                      </a:cxn>
                      <a:cxn ang="0">
                        <a:pos x="179" y="119"/>
                      </a:cxn>
                      <a:cxn ang="0">
                        <a:pos x="182" y="101"/>
                      </a:cxn>
                      <a:cxn ang="0">
                        <a:pos x="182" y="82"/>
                      </a:cxn>
                      <a:cxn ang="0">
                        <a:pos x="179"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9" y="178"/>
                        </a:lnTo>
                        <a:lnTo>
                          <a:pt x="126" y="175"/>
                        </a:lnTo>
                        <a:lnTo>
                          <a:pt x="135" y="172"/>
                        </a:lnTo>
                        <a:lnTo>
                          <a:pt x="142" y="166"/>
                        </a:lnTo>
                        <a:lnTo>
                          <a:pt x="150" y="162"/>
                        </a:lnTo>
                        <a:lnTo>
                          <a:pt x="156" y="155"/>
                        </a:lnTo>
                        <a:lnTo>
                          <a:pt x="162" y="150"/>
                        </a:lnTo>
                        <a:lnTo>
                          <a:pt x="167" y="142"/>
                        </a:lnTo>
                        <a:lnTo>
                          <a:pt x="172" y="134"/>
                        </a:lnTo>
                        <a:lnTo>
                          <a:pt x="175" y="126"/>
                        </a:lnTo>
                        <a:lnTo>
                          <a:pt x="179" y="119"/>
                        </a:lnTo>
                        <a:lnTo>
                          <a:pt x="181" y="110"/>
                        </a:lnTo>
                        <a:lnTo>
                          <a:pt x="182" y="101"/>
                        </a:lnTo>
                        <a:lnTo>
                          <a:pt x="183" y="91"/>
                        </a:lnTo>
                        <a:lnTo>
                          <a:pt x="182" y="82"/>
                        </a:lnTo>
                        <a:lnTo>
                          <a:pt x="181" y="73"/>
                        </a:lnTo>
                        <a:lnTo>
                          <a:pt x="179" y="64"/>
                        </a:lnTo>
                        <a:lnTo>
                          <a:pt x="175" y="55"/>
                        </a:lnTo>
                        <a:lnTo>
                          <a:pt x="172" y="48"/>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8"/>
                        </a:lnTo>
                        <a:lnTo>
                          <a:pt x="7" y="55"/>
                        </a:lnTo>
                        <a:lnTo>
                          <a:pt x="4" y="64"/>
                        </a:lnTo>
                        <a:lnTo>
                          <a:pt x="2" y="73"/>
                        </a:lnTo>
                        <a:lnTo>
                          <a:pt x="0" y="82"/>
                        </a:lnTo>
                        <a:lnTo>
                          <a:pt x="0" y="91"/>
                        </a:lnTo>
                        <a:lnTo>
                          <a:pt x="0" y="101"/>
                        </a:lnTo>
                        <a:lnTo>
                          <a:pt x="2" y="110"/>
                        </a:lnTo>
                        <a:lnTo>
                          <a:pt x="4" y="119"/>
                        </a:lnTo>
                        <a:lnTo>
                          <a:pt x="7" y="126"/>
                        </a:lnTo>
                        <a:lnTo>
                          <a:pt x="11" y="134"/>
                        </a:lnTo>
                        <a:lnTo>
                          <a:pt x="16" y="142"/>
                        </a:lnTo>
                        <a:lnTo>
                          <a:pt x="21" y="150"/>
                        </a:lnTo>
                        <a:lnTo>
                          <a:pt x="27" y="155"/>
                        </a:lnTo>
                        <a:lnTo>
                          <a:pt x="33" y="162"/>
                        </a:lnTo>
                        <a:lnTo>
                          <a:pt x="40" y="166"/>
                        </a:lnTo>
                        <a:lnTo>
                          <a:pt x="48" y="172"/>
                        </a:lnTo>
                        <a:lnTo>
                          <a:pt x="55" y="175"/>
                        </a:lnTo>
                        <a:lnTo>
                          <a:pt x="64" y="178"/>
                        </a:lnTo>
                        <a:lnTo>
                          <a:pt x="73" y="181"/>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37" name="Freeform 41"/>
                  <p:cNvSpPr>
                    <a:spLocks/>
                  </p:cNvSpPr>
                  <p:nvPr/>
                </p:nvSpPr>
                <p:spPr bwMode="auto">
                  <a:xfrm>
                    <a:off x="10495365" y="3715699"/>
                    <a:ext cx="30163" cy="28575"/>
                  </a:xfrm>
                  <a:custGeom>
                    <a:avLst/>
                    <a:gdLst/>
                    <a:ahLst/>
                    <a:cxnLst>
                      <a:cxn ang="0">
                        <a:pos x="101" y="182"/>
                      </a:cxn>
                      <a:cxn ang="0">
                        <a:pos x="119" y="178"/>
                      </a:cxn>
                      <a:cxn ang="0">
                        <a:pos x="135" y="172"/>
                      </a:cxn>
                      <a:cxn ang="0">
                        <a:pos x="150" y="162"/>
                      </a:cxn>
                      <a:cxn ang="0">
                        <a:pos x="162" y="150"/>
                      </a:cxn>
                      <a:cxn ang="0">
                        <a:pos x="172" y="134"/>
                      </a:cxn>
                      <a:cxn ang="0">
                        <a:pos x="178" y="119"/>
                      </a:cxn>
                      <a:cxn ang="0">
                        <a:pos x="182" y="101"/>
                      </a:cxn>
                      <a:cxn ang="0">
                        <a:pos x="182" y="82"/>
                      </a:cxn>
                      <a:cxn ang="0">
                        <a:pos x="178"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3" h="182">
                        <a:moveTo>
                          <a:pt x="92" y="182"/>
                        </a:moveTo>
                        <a:lnTo>
                          <a:pt x="101" y="182"/>
                        </a:lnTo>
                        <a:lnTo>
                          <a:pt x="110" y="181"/>
                        </a:lnTo>
                        <a:lnTo>
                          <a:pt x="119" y="178"/>
                        </a:lnTo>
                        <a:lnTo>
                          <a:pt x="127" y="175"/>
                        </a:lnTo>
                        <a:lnTo>
                          <a:pt x="135" y="172"/>
                        </a:lnTo>
                        <a:lnTo>
                          <a:pt x="142" y="166"/>
                        </a:lnTo>
                        <a:lnTo>
                          <a:pt x="150" y="162"/>
                        </a:lnTo>
                        <a:lnTo>
                          <a:pt x="156" y="155"/>
                        </a:lnTo>
                        <a:lnTo>
                          <a:pt x="162" y="150"/>
                        </a:lnTo>
                        <a:lnTo>
                          <a:pt x="167"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8" y="55"/>
                        </a:lnTo>
                        <a:lnTo>
                          <a:pt x="4" y="64"/>
                        </a:lnTo>
                        <a:lnTo>
                          <a:pt x="2" y="73"/>
                        </a:lnTo>
                        <a:lnTo>
                          <a:pt x="1" y="82"/>
                        </a:lnTo>
                        <a:lnTo>
                          <a:pt x="0" y="91"/>
                        </a:lnTo>
                        <a:lnTo>
                          <a:pt x="1" y="101"/>
                        </a:lnTo>
                        <a:lnTo>
                          <a:pt x="2" y="110"/>
                        </a:lnTo>
                        <a:lnTo>
                          <a:pt x="4" y="119"/>
                        </a:lnTo>
                        <a:lnTo>
                          <a:pt x="8"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38" name="Freeform 42"/>
                  <p:cNvSpPr>
                    <a:spLocks/>
                  </p:cNvSpPr>
                  <p:nvPr/>
                </p:nvSpPr>
                <p:spPr bwMode="auto">
                  <a:xfrm>
                    <a:off x="10536640" y="3715699"/>
                    <a:ext cx="28575" cy="28575"/>
                  </a:xfrm>
                  <a:custGeom>
                    <a:avLst/>
                    <a:gdLst/>
                    <a:ahLst/>
                    <a:cxnLst>
                      <a:cxn ang="0">
                        <a:pos x="101" y="182"/>
                      </a:cxn>
                      <a:cxn ang="0">
                        <a:pos x="118" y="178"/>
                      </a:cxn>
                      <a:cxn ang="0">
                        <a:pos x="135" y="172"/>
                      </a:cxn>
                      <a:cxn ang="0">
                        <a:pos x="149" y="162"/>
                      </a:cxn>
                      <a:cxn ang="0">
                        <a:pos x="162" y="150"/>
                      </a:cxn>
                      <a:cxn ang="0">
                        <a:pos x="172" y="134"/>
                      </a:cxn>
                      <a:cxn ang="0">
                        <a:pos x="178" y="119"/>
                      </a:cxn>
                      <a:cxn ang="0">
                        <a:pos x="183" y="101"/>
                      </a:cxn>
                      <a:cxn ang="0">
                        <a:pos x="183" y="82"/>
                      </a:cxn>
                      <a:cxn ang="0">
                        <a:pos x="178" y="64"/>
                      </a:cxn>
                      <a:cxn ang="0">
                        <a:pos x="172" y="48"/>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7" y="172"/>
                      </a:cxn>
                      <a:cxn ang="0">
                        <a:pos x="64" y="178"/>
                      </a:cxn>
                      <a:cxn ang="0">
                        <a:pos x="82" y="182"/>
                      </a:cxn>
                    </a:cxnLst>
                    <a:rect l="0" t="0" r="r" b="b"/>
                    <a:pathLst>
                      <a:path w="183" h="182">
                        <a:moveTo>
                          <a:pt x="92" y="182"/>
                        </a:moveTo>
                        <a:lnTo>
                          <a:pt x="101" y="182"/>
                        </a:lnTo>
                        <a:lnTo>
                          <a:pt x="109" y="181"/>
                        </a:lnTo>
                        <a:lnTo>
                          <a:pt x="118" y="178"/>
                        </a:lnTo>
                        <a:lnTo>
                          <a:pt x="127" y="175"/>
                        </a:lnTo>
                        <a:lnTo>
                          <a:pt x="135" y="172"/>
                        </a:lnTo>
                        <a:lnTo>
                          <a:pt x="143" y="166"/>
                        </a:lnTo>
                        <a:lnTo>
                          <a:pt x="149" y="162"/>
                        </a:lnTo>
                        <a:lnTo>
                          <a:pt x="156" y="155"/>
                        </a:lnTo>
                        <a:lnTo>
                          <a:pt x="162" y="150"/>
                        </a:lnTo>
                        <a:lnTo>
                          <a:pt x="167" y="142"/>
                        </a:lnTo>
                        <a:lnTo>
                          <a:pt x="172" y="134"/>
                        </a:lnTo>
                        <a:lnTo>
                          <a:pt x="176" y="126"/>
                        </a:lnTo>
                        <a:lnTo>
                          <a:pt x="178" y="119"/>
                        </a:lnTo>
                        <a:lnTo>
                          <a:pt x="180" y="110"/>
                        </a:lnTo>
                        <a:lnTo>
                          <a:pt x="183" y="101"/>
                        </a:lnTo>
                        <a:lnTo>
                          <a:pt x="183" y="91"/>
                        </a:lnTo>
                        <a:lnTo>
                          <a:pt x="183" y="82"/>
                        </a:lnTo>
                        <a:lnTo>
                          <a:pt x="180" y="73"/>
                        </a:lnTo>
                        <a:lnTo>
                          <a:pt x="178" y="64"/>
                        </a:lnTo>
                        <a:lnTo>
                          <a:pt x="176" y="55"/>
                        </a:lnTo>
                        <a:lnTo>
                          <a:pt x="172" y="48"/>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5" y="142"/>
                        </a:lnTo>
                        <a:lnTo>
                          <a:pt x="21" y="150"/>
                        </a:lnTo>
                        <a:lnTo>
                          <a:pt x="26" y="155"/>
                        </a:lnTo>
                        <a:lnTo>
                          <a:pt x="33" y="162"/>
                        </a:lnTo>
                        <a:lnTo>
                          <a:pt x="41" y="166"/>
                        </a:lnTo>
                        <a:lnTo>
                          <a:pt x="47" y="172"/>
                        </a:lnTo>
                        <a:lnTo>
                          <a:pt x="56" y="175"/>
                        </a:lnTo>
                        <a:lnTo>
                          <a:pt x="64" y="178"/>
                        </a:lnTo>
                        <a:lnTo>
                          <a:pt x="73" y="181"/>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39" name="Freeform 43"/>
                  <p:cNvSpPr>
                    <a:spLocks/>
                  </p:cNvSpPr>
                  <p:nvPr/>
                </p:nvSpPr>
                <p:spPr bwMode="auto">
                  <a:xfrm>
                    <a:off x="10576328" y="3715699"/>
                    <a:ext cx="28575" cy="28575"/>
                  </a:xfrm>
                  <a:custGeom>
                    <a:avLst/>
                    <a:gdLst/>
                    <a:ahLst/>
                    <a:cxnLst>
                      <a:cxn ang="0">
                        <a:pos x="100" y="182"/>
                      </a:cxn>
                      <a:cxn ang="0">
                        <a:pos x="118" y="178"/>
                      </a:cxn>
                      <a:cxn ang="0">
                        <a:pos x="135" y="172"/>
                      </a:cxn>
                      <a:cxn ang="0">
                        <a:pos x="149" y="162"/>
                      </a:cxn>
                      <a:cxn ang="0">
                        <a:pos x="161" y="150"/>
                      </a:cxn>
                      <a:cxn ang="0">
                        <a:pos x="171" y="134"/>
                      </a:cxn>
                      <a:cxn ang="0">
                        <a:pos x="178" y="119"/>
                      </a:cxn>
                      <a:cxn ang="0">
                        <a:pos x="182" y="101"/>
                      </a:cxn>
                      <a:cxn ang="0">
                        <a:pos x="182" y="82"/>
                      </a:cxn>
                      <a:cxn ang="0">
                        <a:pos x="178"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2" h="182">
                        <a:moveTo>
                          <a:pt x="92" y="182"/>
                        </a:moveTo>
                        <a:lnTo>
                          <a:pt x="100" y="182"/>
                        </a:lnTo>
                        <a:lnTo>
                          <a:pt x="109" y="181"/>
                        </a:lnTo>
                        <a:lnTo>
                          <a:pt x="118" y="178"/>
                        </a:lnTo>
                        <a:lnTo>
                          <a:pt x="127" y="175"/>
                        </a:lnTo>
                        <a:lnTo>
                          <a:pt x="135" y="172"/>
                        </a:lnTo>
                        <a:lnTo>
                          <a:pt x="143" y="166"/>
                        </a:lnTo>
                        <a:lnTo>
                          <a:pt x="149" y="162"/>
                        </a:lnTo>
                        <a:lnTo>
                          <a:pt x="156" y="155"/>
                        </a:lnTo>
                        <a:lnTo>
                          <a:pt x="161" y="150"/>
                        </a:lnTo>
                        <a:lnTo>
                          <a:pt x="167" y="142"/>
                        </a:lnTo>
                        <a:lnTo>
                          <a:pt x="171" y="134"/>
                        </a:lnTo>
                        <a:lnTo>
                          <a:pt x="176" y="126"/>
                        </a:lnTo>
                        <a:lnTo>
                          <a:pt x="178" y="119"/>
                        </a:lnTo>
                        <a:lnTo>
                          <a:pt x="180" y="110"/>
                        </a:lnTo>
                        <a:lnTo>
                          <a:pt x="182" y="101"/>
                        </a:lnTo>
                        <a:lnTo>
                          <a:pt x="182" y="91"/>
                        </a:lnTo>
                        <a:lnTo>
                          <a:pt x="182" y="82"/>
                        </a:lnTo>
                        <a:lnTo>
                          <a:pt x="180" y="73"/>
                        </a:lnTo>
                        <a:lnTo>
                          <a:pt x="178" y="64"/>
                        </a:lnTo>
                        <a:lnTo>
                          <a:pt x="176" y="55"/>
                        </a:lnTo>
                        <a:lnTo>
                          <a:pt x="171" y="48"/>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6" y="142"/>
                        </a:lnTo>
                        <a:lnTo>
                          <a:pt x="21" y="150"/>
                        </a:lnTo>
                        <a:lnTo>
                          <a:pt x="27" y="155"/>
                        </a:lnTo>
                        <a:lnTo>
                          <a:pt x="33" y="162"/>
                        </a:lnTo>
                        <a:lnTo>
                          <a:pt x="41" y="166"/>
                        </a:lnTo>
                        <a:lnTo>
                          <a:pt x="48" y="172"/>
                        </a:lnTo>
                        <a:lnTo>
                          <a:pt x="56" y="175"/>
                        </a:lnTo>
                        <a:lnTo>
                          <a:pt x="64" y="178"/>
                        </a:lnTo>
                        <a:lnTo>
                          <a:pt x="73" y="181"/>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0" name="Freeform 44"/>
                  <p:cNvSpPr>
                    <a:spLocks/>
                  </p:cNvSpPr>
                  <p:nvPr/>
                </p:nvSpPr>
                <p:spPr bwMode="auto">
                  <a:xfrm>
                    <a:off x="10616015" y="3715699"/>
                    <a:ext cx="28575" cy="28575"/>
                  </a:xfrm>
                  <a:custGeom>
                    <a:avLst/>
                    <a:gdLst/>
                    <a:ahLst/>
                    <a:cxnLst>
                      <a:cxn ang="0">
                        <a:pos x="100" y="182"/>
                      </a:cxn>
                      <a:cxn ang="0">
                        <a:pos x="118" y="178"/>
                      </a:cxn>
                      <a:cxn ang="0">
                        <a:pos x="135"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8"/>
                      </a:cxn>
                      <a:cxn ang="0">
                        <a:pos x="4" y="64"/>
                      </a:cxn>
                      <a:cxn ang="0">
                        <a:pos x="0" y="82"/>
                      </a:cxn>
                      <a:cxn ang="0">
                        <a:pos x="0" y="101"/>
                      </a:cxn>
                      <a:cxn ang="0">
                        <a:pos x="4" y="119"/>
                      </a:cxn>
                      <a:cxn ang="0">
                        <a:pos x="10" y="134"/>
                      </a:cxn>
                      <a:cxn ang="0">
                        <a:pos x="20" y="150"/>
                      </a:cxn>
                      <a:cxn ang="0">
                        <a:pos x="34" y="162"/>
                      </a:cxn>
                      <a:cxn ang="0">
                        <a:pos x="48" y="172"/>
                      </a:cxn>
                      <a:cxn ang="0">
                        <a:pos x="64" y="178"/>
                      </a:cxn>
                      <a:cxn ang="0">
                        <a:pos x="82" y="182"/>
                      </a:cxn>
                    </a:cxnLst>
                    <a:rect l="0" t="0" r="r" b="b"/>
                    <a:pathLst>
                      <a:path w="182" h="182">
                        <a:moveTo>
                          <a:pt x="91" y="182"/>
                        </a:moveTo>
                        <a:lnTo>
                          <a:pt x="100" y="182"/>
                        </a:lnTo>
                        <a:lnTo>
                          <a:pt x="109" y="181"/>
                        </a:lnTo>
                        <a:lnTo>
                          <a:pt x="118" y="178"/>
                        </a:lnTo>
                        <a:lnTo>
                          <a:pt x="127" y="175"/>
                        </a:lnTo>
                        <a:lnTo>
                          <a:pt x="135" y="172"/>
                        </a:lnTo>
                        <a:lnTo>
                          <a:pt x="142" y="166"/>
                        </a:lnTo>
                        <a:lnTo>
                          <a:pt x="149" y="162"/>
                        </a:lnTo>
                        <a:lnTo>
                          <a:pt x="156" y="155"/>
                        </a:lnTo>
                        <a:lnTo>
                          <a:pt x="161" y="150"/>
                        </a:lnTo>
                        <a:lnTo>
                          <a:pt x="167" y="142"/>
                        </a:lnTo>
                        <a:lnTo>
                          <a:pt x="171" y="134"/>
                        </a:lnTo>
                        <a:lnTo>
                          <a:pt x="176" y="126"/>
                        </a:lnTo>
                        <a:lnTo>
                          <a:pt x="179" y="119"/>
                        </a:lnTo>
                        <a:lnTo>
                          <a:pt x="181" y="110"/>
                        </a:lnTo>
                        <a:lnTo>
                          <a:pt x="182" y="101"/>
                        </a:lnTo>
                        <a:lnTo>
                          <a:pt x="182" y="91"/>
                        </a:lnTo>
                        <a:lnTo>
                          <a:pt x="182" y="82"/>
                        </a:lnTo>
                        <a:lnTo>
                          <a:pt x="181" y="73"/>
                        </a:lnTo>
                        <a:lnTo>
                          <a:pt x="179" y="64"/>
                        </a:lnTo>
                        <a:lnTo>
                          <a:pt x="176" y="55"/>
                        </a:lnTo>
                        <a:lnTo>
                          <a:pt x="171" y="48"/>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8"/>
                        </a:lnTo>
                        <a:lnTo>
                          <a:pt x="7" y="55"/>
                        </a:lnTo>
                        <a:lnTo>
                          <a:pt x="4" y="64"/>
                        </a:lnTo>
                        <a:lnTo>
                          <a:pt x="2" y="73"/>
                        </a:lnTo>
                        <a:lnTo>
                          <a:pt x="0" y="82"/>
                        </a:lnTo>
                        <a:lnTo>
                          <a:pt x="0" y="91"/>
                        </a:lnTo>
                        <a:lnTo>
                          <a:pt x="0" y="101"/>
                        </a:lnTo>
                        <a:lnTo>
                          <a:pt x="2" y="110"/>
                        </a:lnTo>
                        <a:lnTo>
                          <a:pt x="4" y="119"/>
                        </a:lnTo>
                        <a:lnTo>
                          <a:pt x="7" y="126"/>
                        </a:lnTo>
                        <a:lnTo>
                          <a:pt x="10" y="134"/>
                        </a:lnTo>
                        <a:lnTo>
                          <a:pt x="16" y="142"/>
                        </a:lnTo>
                        <a:lnTo>
                          <a:pt x="20" y="150"/>
                        </a:lnTo>
                        <a:lnTo>
                          <a:pt x="27" y="155"/>
                        </a:lnTo>
                        <a:lnTo>
                          <a:pt x="34" y="162"/>
                        </a:lnTo>
                        <a:lnTo>
                          <a:pt x="40" y="166"/>
                        </a:lnTo>
                        <a:lnTo>
                          <a:pt x="48" y="172"/>
                        </a:lnTo>
                        <a:lnTo>
                          <a:pt x="56" y="175"/>
                        </a:lnTo>
                        <a:lnTo>
                          <a:pt x="64" y="178"/>
                        </a:lnTo>
                        <a:lnTo>
                          <a:pt x="73" y="181"/>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1" name="Freeform 45"/>
                  <p:cNvSpPr>
                    <a:spLocks/>
                  </p:cNvSpPr>
                  <p:nvPr/>
                </p:nvSpPr>
                <p:spPr bwMode="auto">
                  <a:xfrm>
                    <a:off x="11073215" y="2775899"/>
                    <a:ext cx="203200" cy="33338"/>
                  </a:xfrm>
                  <a:custGeom>
                    <a:avLst/>
                    <a:gdLst/>
                    <a:ahLst/>
                    <a:cxnLst>
                      <a:cxn ang="0">
                        <a:pos x="1169" y="0"/>
                      </a:cxn>
                      <a:cxn ang="0">
                        <a:pos x="1190" y="2"/>
                      </a:cxn>
                      <a:cxn ang="0">
                        <a:pos x="1212" y="9"/>
                      </a:cxn>
                      <a:cxn ang="0">
                        <a:pos x="1229" y="19"/>
                      </a:cxn>
                      <a:cxn ang="0">
                        <a:pos x="1246" y="32"/>
                      </a:cxn>
                      <a:cxn ang="0">
                        <a:pos x="1259" y="48"/>
                      </a:cxn>
                      <a:cxn ang="0">
                        <a:pos x="1269" y="67"/>
                      </a:cxn>
                      <a:cxn ang="0">
                        <a:pos x="1276" y="87"/>
                      </a:cxn>
                      <a:cxn ang="0">
                        <a:pos x="1278" y="109"/>
                      </a:cxn>
                      <a:cxn ang="0">
                        <a:pos x="1276" y="131"/>
                      </a:cxn>
                      <a:cxn ang="0">
                        <a:pos x="1269" y="151"/>
                      </a:cxn>
                      <a:cxn ang="0">
                        <a:pos x="1259" y="170"/>
                      </a:cxn>
                      <a:cxn ang="0">
                        <a:pos x="1246" y="187"/>
                      </a:cxn>
                      <a:cxn ang="0">
                        <a:pos x="1229" y="200"/>
                      </a:cxn>
                      <a:cxn ang="0">
                        <a:pos x="1212" y="210"/>
                      </a:cxn>
                      <a:cxn ang="0">
                        <a:pos x="1190" y="215"/>
                      </a:cxn>
                      <a:cxn ang="0">
                        <a:pos x="1169" y="218"/>
                      </a:cxn>
                      <a:cxn ang="0">
                        <a:pos x="97" y="218"/>
                      </a:cxn>
                      <a:cxn ang="0">
                        <a:pos x="76" y="213"/>
                      </a:cxn>
                      <a:cxn ang="0">
                        <a:pos x="56" y="204"/>
                      </a:cxn>
                      <a:cxn ang="0">
                        <a:pos x="38" y="193"/>
                      </a:cxn>
                      <a:cxn ang="0">
                        <a:pos x="24" y="179"/>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2"/>
                        </a:lnTo>
                        <a:lnTo>
                          <a:pt x="1202" y="5"/>
                        </a:lnTo>
                        <a:lnTo>
                          <a:pt x="1212" y="9"/>
                        </a:lnTo>
                        <a:lnTo>
                          <a:pt x="1220" y="14"/>
                        </a:lnTo>
                        <a:lnTo>
                          <a:pt x="1229" y="19"/>
                        </a:lnTo>
                        <a:lnTo>
                          <a:pt x="1238" y="25"/>
                        </a:lnTo>
                        <a:lnTo>
                          <a:pt x="1246" y="32"/>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9"/>
                        </a:lnTo>
                        <a:lnTo>
                          <a:pt x="1246" y="187"/>
                        </a:lnTo>
                        <a:lnTo>
                          <a:pt x="1238" y="193"/>
                        </a:lnTo>
                        <a:lnTo>
                          <a:pt x="1229" y="200"/>
                        </a:lnTo>
                        <a:lnTo>
                          <a:pt x="1220" y="204"/>
                        </a:lnTo>
                        <a:lnTo>
                          <a:pt x="1212" y="210"/>
                        </a:lnTo>
                        <a:lnTo>
                          <a:pt x="1202" y="213"/>
                        </a:lnTo>
                        <a:lnTo>
                          <a:pt x="1190" y="215"/>
                        </a:lnTo>
                        <a:lnTo>
                          <a:pt x="1180" y="218"/>
                        </a:lnTo>
                        <a:lnTo>
                          <a:pt x="1169" y="218"/>
                        </a:lnTo>
                        <a:lnTo>
                          <a:pt x="108" y="218"/>
                        </a:lnTo>
                        <a:lnTo>
                          <a:pt x="97" y="218"/>
                        </a:lnTo>
                        <a:lnTo>
                          <a:pt x="86" y="215"/>
                        </a:lnTo>
                        <a:lnTo>
                          <a:pt x="76" y="213"/>
                        </a:lnTo>
                        <a:lnTo>
                          <a:pt x="66" y="210"/>
                        </a:lnTo>
                        <a:lnTo>
                          <a:pt x="56" y="204"/>
                        </a:lnTo>
                        <a:lnTo>
                          <a:pt x="47" y="200"/>
                        </a:lnTo>
                        <a:lnTo>
                          <a:pt x="38" y="193"/>
                        </a:lnTo>
                        <a:lnTo>
                          <a:pt x="31" y="187"/>
                        </a:lnTo>
                        <a:lnTo>
                          <a:pt x="24" y="179"/>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2"/>
                        </a:lnTo>
                        <a:lnTo>
                          <a:pt x="38" y="25"/>
                        </a:lnTo>
                        <a:lnTo>
                          <a:pt x="47" y="19"/>
                        </a:lnTo>
                        <a:lnTo>
                          <a:pt x="56" y="14"/>
                        </a:lnTo>
                        <a:lnTo>
                          <a:pt x="66" y="9"/>
                        </a:lnTo>
                        <a:lnTo>
                          <a:pt x="76" y="5"/>
                        </a:lnTo>
                        <a:lnTo>
                          <a:pt x="86" y="2"/>
                        </a:lnTo>
                        <a:lnTo>
                          <a:pt x="97" y="0"/>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2" name="Freeform 46"/>
                  <p:cNvSpPr>
                    <a:spLocks/>
                  </p:cNvSpPr>
                  <p:nvPr/>
                </p:nvSpPr>
                <p:spPr bwMode="auto">
                  <a:xfrm>
                    <a:off x="10455678" y="2775899"/>
                    <a:ext cx="28575" cy="30163"/>
                  </a:xfrm>
                  <a:custGeom>
                    <a:avLst/>
                    <a:gdLst/>
                    <a:ahLst/>
                    <a:cxnLst>
                      <a:cxn ang="0">
                        <a:pos x="101" y="183"/>
                      </a:cxn>
                      <a:cxn ang="0">
                        <a:pos x="119" y="178"/>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9" y="178"/>
                        </a:lnTo>
                        <a:lnTo>
                          <a:pt x="126" y="176"/>
                        </a:lnTo>
                        <a:lnTo>
                          <a:pt x="135" y="172"/>
                        </a:lnTo>
                        <a:lnTo>
                          <a:pt x="142" y="167"/>
                        </a:lnTo>
                        <a:lnTo>
                          <a:pt x="150" y="162"/>
                        </a:lnTo>
                        <a:lnTo>
                          <a:pt x="156" y="156"/>
                        </a:lnTo>
                        <a:lnTo>
                          <a:pt x="162" y="150"/>
                        </a:lnTo>
                        <a:lnTo>
                          <a:pt x="167" y="143"/>
                        </a:lnTo>
                        <a:lnTo>
                          <a:pt x="172" y="135"/>
                        </a:lnTo>
                        <a:lnTo>
                          <a:pt x="175" y="127"/>
                        </a:lnTo>
                        <a:lnTo>
                          <a:pt x="179" y="119"/>
                        </a:lnTo>
                        <a:lnTo>
                          <a:pt x="181" y="110"/>
                        </a:lnTo>
                        <a:lnTo>
                          <a:pt x="182" y="101"/>
                        </a:lnTo>
                        <a:lnTo>
                          <a:pt x="183" y="92"/>
                        </a:lnTo>
                        <a:lnTo>
                          <a:pt x="182" y="82"/>
                        </a:lnTo>
                        <a:lnTo>
                          <a:pt x="181" y="73"/>
                        </a:lnTo>
                        <a:lnTo>
                          <a:pt x="179" y="64"/>
                        </a:lnTo>
                        <a:lnTo>
                          <a:pt x="175" y="56"/>
                        </a:lnTo>
                        <a:lnTo>
                          <a:pt x="172" y="48"/>
                        </a:lnTo>
                        <a:lnTo>
                          <a:pt x="167" y="41"/>
                        </a:lnTo>
                        <a:lnTo>
                          <a:pt x="162" y="33"/>
                        </a:lnTo>
                        <a:lnTo>
                          <a:pt x="156" y="26"/>
                        </a:lnTo>
                        <a:lnTo>
                          <a:pt x="150" y="21"/>
                        </a:lnTo>
                        <a:lnTo>
                          <a:pt x="142" y="15"/>
                        </a:lnTo>
                        <a:lnTo>
                          <a:pt x="135" y="11"/>
                        </a:lnTo>
                        <a:lnTo>
                          <a:pt x="126" y="8"/>
                        </a:lnTo>
                        <a:lnTo>
                          <a:pt x="119" y="4"/>
                        </a:lnTo>
                        <a:lnTo>
                          <a:pt x="110" y="2"/>
                        </a:lnTo>
                        <a:lnTo>
                          <a:pt x="101" y="1"/>
                        </a:lnTo>
                        <a:lnTo>
                          <a:pt x="91" y="0"/>
                        </a:lnTo>
                        <a:lnTo>
                          <a:pt x="82" y="1"/>
                        </a:lnTo>
                        <a:lnTo>
                          <a:pt x="73" y="2"/>
                        </a:lnTo>
                        <a:lnTo>
                          <a:pt x="64" y="4"/>
                        </a:lnTo>
                        <a:lnTo>
                          <a:pt x="55" y="8"/>
                        </a:lnTo>
                        <a:lnTo>
                          <a:pt x="48" y="11"/>
                        </a:lnTo>
                        <a:lnTo>
                          <a:pt x="40" y="15"/>
                        </a:lnTo>
                        <a:lnTo>
                          <a:pt x="33" y="21"/>
                        </a:lnTo>
                        <a:lnTo>
                          <a:pt x="27" y="26"/>
                        </a:lnTo>
                        <a:lnTo>
                          <a:pt x="21" y="33"/>
                        </a:lnTo>
                        <a:lnTo>
                          <a:pt x="16" y="41"/>
                        </a:lnTo>
                        <a:lnTo>
                          <a:pt x="11" y="48"/>
                        </a:lnTo>
                        <a:lnTo>
                          <a:pt x="7" y="56"/>
                        </a:lnTo>
                        <a:lnTo>
                          <a:pt x="4" y="64"/>
                        </a:lnTo>
                        <a:lnTo>
                          <a:pt x="2" y="73"/>
                        </a:lnTo>
                        <a:lnTo>
                          <a:pt x="0" y="82"/>
                        </a:lnTo>
                        <a:lnTo>
                          <a:pt x="0" y="92"/>
                        </a:lnTo>
                        <a:lnTo>
                          <a:pt x="0" y="101"/>
                        </a:lnTo>
                        <a:lnTo>
                          <a:pt x="2" y="110"/>
                        </a:lnTo>
                        <a:lnTo>
                          <a:pt x="4" y="119"/>
                        </a:lnTo>
                        <a:lnTo>
                          <a:pt x="7" y="127"/>
                        </a:lnTo>
                        <a:lnTo>
                          <a:pt x="11" y="135"/>
                        </a:lnTo>
                        <a:lnTo>
                          <a:pt x="16" y="143"/>
                        </a:lnTo>
                        <a:lnTo>
                          <a:pt x="21" y="150"/>
                        </a:lnTo>
                        <a:lnTo>
                          <a:pt x="27" y="156"/>
                        </a:lnTo>
                        <a:lnTo>
                          <a:pt x="33" y="162"/>
                        </a:lnTo>
                        <a:lnTo>
                          <a:pt x="40" y="167"/>
                        </a:lnTo>
                        <a:lnTo>
                          <a:pt x="48" y="172"/>
                        </a:lnTo>
                        <a:lnTo>
                          <a:pt x="55" y="176"/>
                        </a:lnTo>
                        <a:lnTo>
                          <a:pt x="64" y="178"/>
                        </a:lnTo>
                        <a:lnTo>
                          <a:pt x="73" y="181"/>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3" name="Freeform 47"/>
                  <p:cNvSpPr>
                    <a:spLocks/>
                  </p:cNvSpPr>
                  <p:nvPr/>
                </p:nvSpPr>
                <p:spPr bwMode="auto">
                  <a:xfrm>
                    <a:off x="10495365" y="2775899"/>
                    <a:ext cx="30163" cy="30163"/>
                  </a:xfrm>
                  <a:custGeom>
                    <a:avLst/>
                    <a:gdLst/>
                    <a:ahLst/>
                    <a:cxnLst>
                      <a:cxn ang="0">
                        <a:pos x="101" y="183"/>
                      </a:cxn>
                      <a:cxn ang="0">
                        <a:pos x="119" y="178"/>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3" h="183">
                        <a:moveTo>
                          <a:pt x="92" y="183"/>
                        </a:moveTo>
                        <a:lnTo>
                          <a:pt x="101" y="183"/>
                        </a:lnTo>
                        <a:lnTo>
                          <a:pt x="110" y="181"/>
                        </a:lnTo>
                        <a:lnTo>
                          <a:pt x="119" y="178"/>
                        </a:lnTo>
                        <a:lnTo>
                          <a:pt x="127" y="176"/>
                        </a:lnTo>
                        <a:lnTo>
                          <a:pt x="135" y="172"/>
                        </a:lnTo>
                        <a:lnTo>
                          <a:pt x="142" y="167"/>
                        </a:lnTo>
                        <a:lnTo>
                          <a:pt x="150" y="162"/>
                        </a:lnTo>
                        <a:lnTo>
                          <a:pt x="156" y="156"/>
                        </a:lnTo>
                        <a:lnTo>
                          <a:pt x="162" y="150"/>
                        </a:lnTo>
                        <a:lnTo>
                          <a:pt x="167"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7" y="41"/>
                        </a:lnTo>
                        <a:lnTo>
                          <a:pt x="162" y="33"/>
                        </a:lnTo>
                        <a:lnTo>
                          <a:pt x="156" y="26"/>
                        </a:lnTo>
                        <a:lnTo>
                          <a:pt x="150" y="21"/>
                        </a:lnTo>
                        <a:lnTo>
                          <a:pt x="142" y="15"/>
                        </a:lnTo>
                        <a:lnTo>
                          <a:pt x="135" y="11"/>
                        </a:lnTo>
                        <a:lnTo>
                          <a:pt x="127" y="8"/>
                        </a:lnTo>
                        <a:lnTo>
                          <a:pt x="119" y="4"/>
                        </a:lnTo>
                        <a:lnTo>
                          <a:pt x="110" y="2"/>
                        </a:lnTo>
                        <a:lnTo>
                          <a:pt x="101" y="1"/>
                        </a:lnTo>
                        <a:lnTo>
                          <a:pt x="92"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8" y="56"/>
                        </a:lnTo>
                        <a:lnTo>
                          <a:pt x="4" y="64"/>
                        </a:lnTo>
                        <a:lnTo>
                          <a:pt x="2" y="73"/>
                        </a:lnTo>
                        <a:lnTo>
                          <a:pt x="1" y="82"/>
                        </a:lnTo>
                        <a:lnTo>
                          <a:pt x="0" y="92"/>
                        </a:lnTo>
                        <a:lnTo>
                          <a:pt x="1" y="101"/>
                        </a:lnTo>
                        <a:lnTo>
                          <a:pt x="2" y="110"/>
                        </a:lnTo>
                        <a:lnTo>
                          <a:pt x="4" y="119"/>
                        </a:lnTo>
                        <a:lnTo>
                          <a:pt x="8"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4" name="Freeform 48"/>
                  <p:cNvSpPr>
                    <a:spLocks/>
                  </p:cNvSpPr>
                  <p:nvPr/>
                </p:nvSpPr>
                <p:spPr bwMode="auto">
                  <a:xfrm>
                    <a:off x="10536640" y="2775899"/>
                    <a:ext cx="28575" cy="30163"/>
                  </a:xfrm>
                  <a:custGeom>
                    <a:avLst/>
                    <a:gdLst/>
                    <a:ahLst/>
                    <a:cxnLst>
                      <a:cxn ang="0">
                        <a:pos x="101" y="183"/>
                      </a:cxn>
                      <a:cxn ang="0">
                        <a:pos x="118" y="178"/>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8"/>
                      </a:cxn>
                      <a:cxn ang="0">
                        <a:pos x="82" y="183"/>
                      </a:cxn>
                    </a:cxnLst>
                    <a:rect l="0" t="0" r="r" b="b"/>
                    <a:pathLst>
                      <a:path w="183" h="183">
                        <a:moveTo>
                          <a:pt x="92" y="183"/>
                        </a:moveTo>
                        <a:lnTo>
                          <a:pt x="101" y="183"/>
                        </a:lnTo>
                        <a:lnTo>
                          <a:pt x="109" y="181"/>
                        </a:lnTo>
                        <a:lnTo>
                          <a:pt x="118" y="178"/>
                        </a:lnTo>
                        <a:lnTo>
                          <a:pt x="127" y="176"/>
                        </a:lnTo>
                        <a:lnTo>
                          <a:pt x="135" y="172"/>
                        </a:lnTo>
                        <a:lnTo>
                          <a:pt x="143" y="167"/>
                        </a:lnTo>
                        <a:lnTo>
                          <a:pt x="149" y="162"/>
                        </a:lnTo>
                        <a:lnTo>
                          <a:pt x="156" y="156"/>
                        </a:lnTo>
                        <a:lnTo>
                          <a:pt x="162" y="150"/>
                        </a:lnTo>
                        <a:lnTo>
                          <a:pt x="167" y="143"/>
                        </a:lnTo>
                        <a:lnTo>
                          <a:pt x="172" y="135"/>
                        </a:lnTo>
                        <a:lnTo>
                          <a:pt x="176" y="127"/>
                        </a:lnTo>
                        <a:lnTo>
                          <a:pt x="178" y="119"/>
                        </a:lnTo>
                        <a:lnTo>
                          <a:pt x="180" y="110"/>
                        </a:lnTo>
                        <a:lnTo>
                          <a:pt x="183" y="101"/>
                        </a:lnTo>
                        <a:lnTo>
                          <a:pt x="183" y="92"/>
                        </a:lnTo>
                        <a:lnTo>
                          <a:pt x="183" y="82"/>
                        </a:lnTo>
                        <a:lnTo>
                          <a:pt x="180" y="73"/>
                        </a:lnTo>
                        <a:lnTo>
                          <a:pt x="178" y="64"/>
                        </a:lnTo>
                        <a:lnTo>
                          <a:pt x="176" y="56"/>
                        </a:lnTo>
                        <a:lnTo>
                          <a:pt x="172" y="48"/>
                        </a:lnTo>
                        <a:lnTo>
                          <a:pt x="167" y="41"/>
                        </a:lnTo>
                        <a:lnTo>
                          <a:pt x="162" y="33"/>
                        </a:lnTo>
                        <a:lnTo>
                          <a:pt x="156" y="26"/>
                        </a:lnTo>
                        <a:lnTo>
                          <a:pt x="149" y="21"/>
                        </a:lnTo>
                        <a:lnTo>
                          <a:pt x="143" y="15"/>
                        </a:lnTo>
                        <a:lnTo>
                          <a:pt x="135" y="11"/>
                        </a:lnTo>
                        <a:lnTo>
                          <a:pt x="127" y="8"/>
                        </a:lnTo>
                        <a:lnTo>
                          <a:pt x="118" y="4"/>
                        </a:lnTo>
                        <a:lnTo>
                          <a:pt x="109" y="2"/>
                        </a:lnTo>
                        <a:lnTo>
                          <a:pt x="101" y="1"/>
                        </a:lnTo>
                        <a:lnTo>
                          <a:pt x="92" y="0"/>
                        </a:lnTo>
                        <a:lnTo>
                          <a:pt x="82" y="1"/>
                        </a:lnTo>
                        <a:lnTo>
                          <a:pt x="73" y="2"/>
                        </a:lnTo>
                        <a:lnTo>
                          <a:pt x="64" y="4"/>
                        </a:lnTo>
                        <a:lnTo>
                          <a:pt x="56" y="8"/>
                        </a:lnTo>
                        <a:lnTo>
                          <a:pt x="47" y="11"/>
                        </a:lnTo>
                        <a:lnTo>
                          <a:pt x="41" y="15"/>
                        </a:lnTo>
                        <a:lnTo>
                          <a:pt x="33" y="21"/>
                        </a:lnTo>
                        <a:lnTo>
                          <a:pt x="26" y="26"/>
                        </a:lnTo>
                        <a:lnTo>
                          <a:pt x="21" y="33"/>
                        </a:lnTo>
                        <a:lnTo>
                          <a:pt x="15"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5" y="143"/>
                        </a:lnTo>
                        <a:lnTo>
                          <a:pt x="21" y="150"/>
                        </a:lnTo>
                        <a:lnTo>
                          <a:pt x="26" y="156"/>
                        </a:lnTo>
                        <a:lnTo>
                          <a:pt x="33" y="162"/>
                        </a:lnTo>
                        <a:lnTo>
                          <a:pt x="41" y="167"/>
                        </a:lnTo>
                        <a:lnTo>
                          <a:pt x="47" y="172"/>
                        </a:lnTo>
                        <a:lnTo>
                          <a:pt x="56" y="176"/>
                        </a:lnTo>
                        <a:lnTo>
                          <a:pt x="64" y="178"/>
                        </a:lnTo>
                        <a:lnTo>
                          <a:pt x="73" y="181"/>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5" name="Freeform 49"/>
                  <p:cNvSpPr>
                    <a:spLocks/>
                  </p:cNvSpPr>
                  <p:nvPr/>
                </p:nvSpPr>
                <p:spPr bwMode="auto">
                  <a:xfrm>
                    <a:off x="10576328" y="2775899"/>
                    <a:ext cx="28575" cy="30163"/>
                  </a:xfrm>
                  <a:custGeom>
                    <a:avLst/>
                    <a:gdLst/>
                    <a:ahLst/>
                    <a:cxnLst>
                      <a:cxn ang="0">
                        <a:pos x="100" y="183"/>
                      </a:cxn>
                      <a:cxn ang="0">
                        <a:pos x="118" y="178"/>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2" h="183">
                        <a:moveTo>
                          <a:pt x="92" y="183"/>
                        </a:moveTo>
                        <a:lnTo>
                          <a:pt x="100" y="183"/>
                        </a:lnTo>
                        <a:lnTo>
                          <a:pt x="109" y="181"/>
                        </a:lnTo>
                        <a:lnTo>
                          <a:pt x="118" y="178"/>
                        </a:lnTo>
                        <a:lnTo>
                          <a:pt x="127" y="176"/>
                        </a:lnTo>
                        <a:lnTo>
                          <a:pt x="135" y="172"/>
                        </a:lnTo>
                        <a:lnTo>
                          <a:pt x="143" y="167"/>
                        </a:lnTo>
                        <a:lnTo>
                          <a:pt x="149" y="162"/>
                        </a:lnTo>
                        <a:lnTo>
                          <a:pt x="156" y="156"/>
                        </a:lnTo>
                        <a:lnTo>
                          <a:pt x="161" y="150"/>
                        </a:lnTo>
                        <a:lnTo>
                          <a:pt x="167" y="143"/>
                        </a:lnTo>
                        <a:lnTo>
                          <a:pt x="171" y="135"/>
                        </a:lnTo>
                        <a:lnTo>
                          <a:pt x="176" y="127"/>
                        </a:lnTo>
                        <a:lnTo>
                          <a:pt x="178" y="119"/>
                        </a:lnTo>
                        <a:lnTo>
                          <a:pt x="180" y="110"/>
                        </a:lnTo>
                        <a:lnTo>
                          <a:pt x="182" y="101"/>
                        </a:lnTo>
                        <a:lnTo>
                          <a:pt x="182" y="92"/>
                        </a:lnTo>
                        <a:lnTo>
                          <a:pt x="182" y="82"/>
                        </a:lnTo>
                        <a:lnTo>
                          <a:pt x="180" y="73"/>
                        </a:lnTo>
                        <a:lnTo>
                          <a:pt x="178" y="64"/>
                        </a:lnTo>
                        <a:lnTo>
                          <a:pt x="176" y="56"/>
                        </a:lnTo>
                        <a:lnTo>
                          <a:pt x="171" y="48"/>
                        </a:lnTo>
                        <a:lnTo>
                          <a:pt x="167" y="41"/>
                        </a:lnTo>
                        <a:lnTo>
                          <a:pt x="161" y="33"/>
                        </a:lnTo>
                        <a:lnTo>
                          <a:pt x="156" y="26"/>
                        </a:lnTo>
                        <a:lnTo>
                          <a:pt x="149" y="21"/>
                        </a:lnTo>
                        <a:lnTo>
                          <a:pt x="143" y="15"/>
                        </a:lnTo>
                        <a:lnTo>
                          <a:pt x="135" y="11"/>
                        </a:lnTo>
                        <a:lnTo>
                          <a:pt x="127" y="8"/>
                        </a:lnTo>
                        <a:lnTo>
                          <a:pt x="118" y="4"/>
                        </a:lnTo>
                        <a:lnTo>
                          <a:pt x="109" y="2"/>
                        </a:lnTo>
                        <a:lnTo>
                          <a:pt x="100" y="1"/>
                        </a:lnTo>
                        <a:lnTo>
                          <a:pt x="92" y="0"/>
                        </a:lnTo>
                        <a:lnTo>
                          <a:pt x="82" y="1"/>
                        </a:lnTo>
                        <a:lnTo>
                          <a:pt x="73" y="2"/>
                        </a:lnTo>
                        <a:lnTo>
                          <a:pt x="64" y="4"/>
                        </a:lnTo>
                        <a:lnTo>
                          <a:pt x="56" y="8"/>
                        </a:lnTo>
                        <a:lnTo>
                          <a:pt x="48" y="11"/>
                        </a:lnTo>
                        <a:lnTo>
                          <a:pt x="41" y="15"/>
                        </a:lnTo>
                        <a:lnTo>
                          <a:pt x="33" y="21"/>
                        </a:lnTo>
                        <a:lnTo>
                          <a:pt x="27" y="26"/>
                        </a:lnTo>
                        <a:lnTo>
                          <a:pt x="21" y="33"/>
                        </a:lnTo>
                        <a:lnTo>
                          <a:pt x="16"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6" y="143"/>
                        </a:lnTo>
                        <a:lnTo>
                          <a:pt x="21" y="150"/>
                        </a:lnTo>
                        <a:lnTo>
                          <a:pt x="27" y="156"/>
                        </a:lnTo>
                        <a:lnTo>
                          <a:pt x="33" y="162"/>
                        </a:lnTo>
                        <a:lnTo>
                          <a:pt x="41" y="167"/>
                        </a:lnTo>
                        <a:lnTo>
                          <a:pt x="48" y="172"/>
                        </a:lnTo>
                        <a:lnTo>
                          <a:pt x="56" y="176"/>
                        </a:lnTo>
                        <a:lnTo>
                          <a:pt x="64" y="178"/>
                        </a:lnTo>
                        <a:lnTo>
                          <a:pt x="73" y="181"/>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6" name="Freeform 50"/>
                  <p:cNvSpPr>
                    <a:spLocks/>
                  </p:cNvSpPr>
                  <p:nvPr/>
                </p:nvSpPr>
                <p:spPr bwMode="auto">
                  <a:xfrm>
                    <a:off x="10616015" y="2775899"/>
                    <a:ext cx="28575" cy="30163"/>
                  </a:xfrm>
                  <a:custGeom>
                    <a:avLst/>
                    <a:gdLst/>
                    <a:ahLst/>
                    <a:cxnLst>
                      <a:cxn ang="0">
                        <a:pos x="100" y="183"/>
                      </a:cxn>
                      <a:cxn ang="0">
                        <a:pos x="118" y="178"/>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8"/>
                      </a:cxn>
                      <a:cxn ang="0">
                        <a:pos x="82" y="183"/>
                      </a:cxn>
                    </a:cxnLst>
                    <a:rect l="0" t="0" r="r" b="b"/>
                    <a:pathLst>
                      <a:path w="182" h="183">
                        <a:moveTo>
                          <a:pt x="91" y="183"/>
                        </a:moveTo>
                        <a:lnTo>
                          <a:pt x="100" y="183"/>
                        </a:lnTo>
                        <a:lnTo>
                          <a:pt x="109" y="181"/>
                        </a:lnTo>
                        <a:lnTo>
                          <a:pt x="118" y="178"/>
                        </a:lnTo>
                        <a:lnTo>
                          <a:pt x="127" y="176"/>
                        </a:lnTo>
                        <a:lnTo>
                          <a:pt x="135" y="172"/>
                        </a:lnTo>
                        <a:lnTo>
                          <a:pt x="142" y="167"/>
                        </a:lnTo>
                        <a:lnTo>
                          <a:pt x="149" y="162"/>
                        </a:lnTo>
                        <a:lnTo>
                          <a:pt x="156" y="156"/>
                        </a:lnTo>
                        <a:lnTo>
                          <a:pt x="161" y="150"/>
                        </a:lnTo>
                        <a:lnTo>
                          <a:pt x="167" y="143"/>
                        </a:lnTo>
                        <a:lnTo>
                          <a:pt x="171" y="135"/>
                        </a:lnTo>
                        <a:lnTo>
                          <a:pt x="176" y="127"/>
                        </a:lnTo>
                        <a:lnTo>
                          <a:pt x="179" y="119"/>
                        </a:lnTo>
                        <a:lnTo>
                          <a:pt x="181" y="110"/>
                        </a:lnTo>
                        <a:lnTo>
                          <a:pt x="182" y="101"/>
                        </a:lnTo>
                        <a:lnTo>
                          <a:pt x="182" y="92"/>
                        </a:lnTo>
                        <a:lnTo>
                          <a:pt x="182" y="82"/>
                        </a:lnTo>
                        <a:lnTo>
                          <a:pt x="181" y="73"/>
                        </a:lnTo>
                        <a:lnTo>
                          <a:pt x="179" y="64"/>
                        </a:lnTo>
                        <a:lnTo>
                          <a:pt x="176" y="56"/>
                        </a:lnTo>
                        <a:lnTo>
                          <a:pt x="171" y="48"/>
                        </a:lnTo>
                        <a:lnTo>
                          <a:pt x="167" y="41"/>
                        </a:lnTo>
                        <a:lnTo>
                          <a:pt x="161" y="33"/>
                        </a:lnTo>
                        <a:lnTo>
                          <a:pt x="156" y="26"/>
                        </a:lnTo>
                        <a:lnTo>
                          <a:pt x="149" y="21"/>
                        </a:lnTo>
                        <a:lnTo>
                          <a:pt x="142" y="15"/>
                        </a:lnTo>
                        <a:lnTo>
                          <a:pt x="135" y="11"/>
                        </a:lnTo>
                        <a:lnTo>
                          <a:pt x="127" y="8"/>
                        </a:lnTo>
                        <a:lnTo>
                          <a:pt x="118" y="4"/>
                        </a:lnTo>
                        <a:lnTo>
                          <a:pt x="109" y="2"/>
                        </a:lnTo>
                        <a:lnTo>
                          <a:pt x="100" y="1"/>
                        </a:lnTo>
                        <a:lnTo>
                          <a:pt x="91" y="0"/>
                        </a:lnTo>
                        <a:lnTo>
                          <a:pt x="82" y="1"/>
                        </a:lnTo>
                        <a:lnTo>
                          <a:pt x="73" y="2"/>
                        </a:lnTo>
                        <a:lnTo>
                          <a:pt x="64" y="4"/>
                        </a:lnTo>
                        <a:lnTo>
                          <a:pt x="56" y="8"/>
                        </a:lnTo>
                        <a:lnTo>
                          <a:pt x="48" y="11"/>
                        </a:lnTo>
                        <a:lnTo>
                          <a:pt x="40" y="15"/>
                        </a:lnTo>
                        <a:lnTo>
                          <a:pt x="34" y="21"/>
                        </a:lnTo>
                        <a:lnTo>
                          <a:pt x="27" y="26"/>
                        </a:lnTo>
                        <a:lnTo>
                          <a:pt x="20" y="33"/>
                        </a:lnTo>
                        <a:lnTo>
                          <a:pt x="16" y="41"/>
                        </a:lnTo>
                        <a:lnTo>
                          <a:pt x="10" y="48"/>
                        </a:lnTo>
                        <a:lnTo>
                          <a:pt x="7" y="56"/>
                        </a:lnTo>
                        <a:lnTo>
                          <a:pt x="4" y="64"/>
                        </a:lnTo>
                        <a:lnTo>
                          <a:pt x="2" y="73"/>
                        </a:lnTo>
                        <a:lnTo>
                          <a:pt x="0" y="82"/>
                        </a:lnTo>
                        <a:lnTo>
                          <a:pt x="0" y="92"/>
                        </a:lnTo>
                        <a:lnTo>
                          <a:pt x="0" y="101"/>
                        </a:lnTo>
                        <a:lnTo>
                          <a:pt x="2" y="110"/>
                        </a:lnTo>
                        <a:lnTo>
                          <a:pt x="4" y="119"/>
                        </a:lnTo>
                        <a:lnTo>
                          <a:pt x="7" y="127"/>
                        </a:lnTo>
                        <a:lnTo>
                          <a:pt x="10" y="135"/>
                        </a:lnTo>
                        <a:lnTo>
                          <a:pt x="16" y="143"/>
                        </a:lnTo>
                        <a:lnTo>
                          <a:pt x="20" y="150"/>
                        </a:lnTo>
                        <a:lnTo>
                          <a:pt x="27" y="156"/>
                        </a:lnTo>
                        <a:lnTo>
                          <a:pt x="34" y="162"/>
                        </a:lnTo>
                        <a:lnTo>
                          <a:pt x="40" y="167"/>
                        </a:lnTo>
                        <a:lnTo>
                          <a:pt x="48" y="172"/>
                        </a:lnTo>
                        <a:lnTo>
                          <a:pt x="56" y="176"/>
                        </a:lnTo>
                        <a:lnTo>
                          <a:pt x="64" y="178"/>
                        </a:lnTo>
                        <a:lnTo>
                          <a:pt x="73" y="181"/>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7" name="Freeform 51"/>
                  <p:cNvSpPr>
                    <a:spLocks/>
                  </p:cNvSpPr>
                  <p:nvPr/>
                </p:nvSpPr>
                <p:spPr bwMode="auto">
                  <a:xfrm>
                    <a:off x="11073215" y="2963224"/>
                    <a:ext cx="203200" cy="34925"/>
                  </a:xfrm>
                  <a:custGeom>
                    <a:avLst/>
                    <a:gdLst/>
                    <a:ahLst/>
                    <a:cxnLst>
                      <a:cxn ang="0">
                        <a:pos x="1169" y="0"/>
                      </a:cxn>
                      <a:cxn ang="0">
                        <a:pos x="1190" y="2"/>
                      </a:cxn>
                      <a:cxn ang="0">
                        <a:pos x="1212" y="9"/>
                      </a:cxn>
                      <a:cxn ang="0">
                        <a:pos x="1229" y="19"/>
                      </a:cxn>
                      <a:cxn ang="0">
                        <a:pos x="1246" y="32"/>
                      </a:cxn>
                      <a:cxn ang="0">
                        <a:pos x="1259" y="48"/>
                      </a:cxn>
                      <a:cxn ang="0">
                        <a:pos x="1269" y="66"/>
                      </a:cxn>
                      <a:cxn ang="0">
                        <a:pos x="1276" y="86"/>
                      </a:cxn>
                      <a:cxn ang="0">
                        <a:pos x="1278" y="109"/>
                      </a:cxn>
                      <a:cxn ang="0">
                        <a:pos x="1276" y="131"/>
                      </a:cxn>
                      <a:cxn ang="0">
                        <a:pos x="1269" y="151"/>
                      </a:cxn>
                      <a:cxn ang="0">
                        <a:pos x="1259" y="170"/>
                      </a:cxn>
                      <a:cxn ang="0">
                        <a:pos x="1246" y="185"/>
                      </a:cxn>
                      <a:cxn ang="0">
                        <a:pos x="1229" y="198"/>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7"/>
                      </a:cxn>
                      <a:cxn ang="0">
                        <a:pos x="4" y="76"/>
                      </a:cxn>
                      <a:cxn ang="0">
                        <a:pos x="12" y="56"/>
                      </a:cxn>
                      <a:cxn ang="0">
                        <a:pos x="24" y="40"/>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9"/>
                        </a:lnTo>
                        <a:lnTo>
                          <a:pt x="1220" y="13"/>
                        </a:lnTo>
                        <a:lnTo>
                          <a:pt x="1229" y="19"/>
                        </a:lnTo>
                        <a:lnTo>
                          <a:pt x="1238" y="24"/>
                        </a:lnTo>
                        <a:lnTo>
                          <a:pt x="1246" y="32"/>
                        </a:lnTo>
                        <a:lnTo>
                          <a:pt x="1253" y="40"/>
                        </a:lnTo>
                        <a:lnTo>
                          <a:pt x="1259" y="48"/>
                        </a:lnTo>
                        <a:lnTo>
                          <a:pt x="1265" y="56"/>
                        </a:lnTo>
                        <a:lnTo>
                          <a:pt x="1269" y="66"/>
                        </a:lnTo>
                        <a:lnTo>
                          <a:pt x="1272" y="76"/>
                        </a:lnTo>
                        <a:lnTo>
                          <a:pt x="1276" y="86"/>
                        </a:lnTo>
                        <a:lnTo>
                          <a:pt x="1277" y="97"/>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8"/>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8"/>
                        </a:lnTo>
                        <a:lnTo>
                          <a:pt x="38" y="193"/>
                        </a:lnTo>
                        <a:lnTo>
                          <a:pt x="31" y="185"/>
                        </a:lnTo>
                        <a:lnTo>
                          <a:pt x="24" y="177"/>
                        </a:lnTo>
                        <a:lnTo>
                          <a:pt x="17" y="170"/>
                        </a:lnTo>
                        <a:lnTo>
                          <a:pt x="12" y="161"/>
                        </a:lnTo>
                        <a:lnTo>
                          <a:pt x="7" y="151"/>
                        </a:lnTo>
                        <a:lnTo>
                          <a:pt x="4" y="141"/>
                        </a:lnTo>
                        <a:lnTo>
                          <a:pt x="2" y="131"/>
                        </a:lnTo>
                        <a:lnTo>
                          <a:pt x="0" y="120"/>
                        </a:lnTo>
                        <a:lnTo>
                          <a:pt x="0" y="109"/>
                        </a:lnTo>
                        <a:lnTo>
                          <a:pt x="0" y="97"/>
                        </a:lnTo>
                        <a:lnTo>
                          <a:pt x="2" y="86"/>
                        </a:lnTo>
                        <a:lnTo>
                          <a:pt x="4" y="76"/>
                        </a:lnTo>
                        <a:lnTo>
                          <a:pt x="7" y="66"/>
                        </a:lnTo>
                        <a:lnTo>
                          <a:pt x="12" y="56"/>
                        </a:lnTo>
                        <a:lnTo>
                          <a:pt x="17" y="48"/>
                        </a:lnTo>
                        <a:lnTo>
                          <a:pt x="24" y="40"/>
                        </a:lnTo>
                        <a:lnTo>
                          <a:pt x="31" y="32"/>
                        </a:lnTo>
                        <a:lnTo>
                          <a:pt x="38" y="24"/>
                        </a:lnTo>
                        <a:lnTo>
                          <a:pt x="47" y="19"/>
                        </a:lnTo>
                        <a:lnTo>
                          <a:pt x="56" y="13"/>
                        </a:lnTo>
                        <a:lnTo>
                          <a:pt x="66" y="9"/>
                        </a:lnTo>
                        <a:lnTo>
                          <a:pt x="76" y="4"/>
                        </a:lnTo>
                        <a:lnTo>
                          <a:pt x="86" y="2"/>
                        </a:lnTo>
                        <a:lnTo>
                          <a:pt x="97" y="0"/>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8" name="Freeform 52"/>
                  <p:cNvSpPr>
                    <a:spLocks/>
                  </p:cNvSpPr>
                  <p:nvPr/>
                </p:nvSpPr>
                <p:spPr bwMode="auto">
                  <a:xfrm>
                    <a:off x="10455678" y="2964812"/>
                    <a:ext cx="28575" cy="28575"/>
                  </a:xfrm>
                  <a:custGeom>
                    <a:avLst/>
                    <a:gdLst/>
                    <a:ahLst/>
                    <a:cxnLst>
                      <a:cxn ang="0">
                        <a:pos x="101" y="182"/>
                      </a:cxn>
                      <a:cxn ang="0">
                        <a:pos x="119" y="179"/>
                      </a:cxn>
                      <a:cxn ang="0">
                        <a:pos x="135" y="172"/>
                      </a:cxn>
                      <a:cxn ang="0">
                        <a:pos x="150" y="162"/>
                      </a:cxn>
                      <a:cxn ang="0">
                        <a:pos x="162" y="150"/>
                      </a:cxn>
                      <a:cxn ang="0">
                        <a:pos x="172" y="136"/>
                      </a:cxn>
                      <a:cxn ang="0">
                        <a:pos x="179" y="119"/>
                      </a:cxn>
                      <a:cxn ang="0">
                        <a:pos x="182" y="101"/>
                      </a:cxn>
                      <a:cxn ang="0">
                        <a:pos x="182" y="83"/>
                      </a:cxn>
                      <a:cxn ang="0">
                        <a:pos x="179"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9" y="179"/>
                        </a:lnTo>
                        <a:lnTo>
                          <a:pt x="126" y="176"/>
                        </a:lnTo>
                        <a:lnTo>
                          <a:pt x="135" y="172"/>
                        </a:lnTo>
                        <a:lnTo>
                          <a:pt x="142" y="168"/>
                        </a:lnTo>
                        <a:lnTo>
                          <a:pt x="150" y="162"/>
                        </a:lnTo>
                        <a:lnTo>
                          <a:pt x="156" y="157"/>
                        </a:lnTo>
                        <a:lnTo>
                          <a:pt x="162" y="150"/>
                        </a:lnTo>
                        <a:lnTo>
                          <a:pt x="167" y="144"/>
                        </a:lnTo>
                        <a:lnTo>
                          <a:pt x="172" y="136"/>
                        </a:lnTo>
                        <a:lnTo>
                          <a:pt x="175" y="128"/>
                        </a:lnTo>
                        <a:lnTo>
                          <a:pt x="179" y="119"/>
                        </a:lnTo>
                        <a:lnTo>
                          <a:pt x="181" y="110"/>
                        </a:lnTo>
                        <a:lnTo>
                          <a:pt x="182" y="101"/>
                        </a:lnTo>
                        <a:lnTo>
                          <a:pt x="183" y="93"/>
                        </a:lnTo>
                        <a:lnTo>
                          <a:pt x="182" y="83"/>
                        </a:lnTo>
                        <a:lnTo>
                          <a:pt x="181" y="74"/>
                        </a:lnTo>
                        <a:lnTo>
                          <a:pt x="179" y="65"/>
                        </a:lnTo>
                        <a:lnTo>
                          <a:pt x="175" y="57"/>
                        </a:lnTo>
                        <a:lnTo>
                          <a:pt x="172" y="48"/>
                        </a:lnTo>
                        <a:lnTo>
                          <a:pt x="167" y="42"/>
                        </a:lnTo>
                        <a:lnTo>
                          <a:pt x="162" y="34"/>
                        </a:lnTo>
                        <a:lnTo>
                          <a:pt x="156" y="27"/>
                        </a:lnTo>
                        <a:lnTo>
                          <a:pt x="150" y="22"/>
                        </a:lnTo>
                        <a:lnTo>
                          <a:pt x="142" y="16"/>
                        </a:lnTo>
                        <a:lnTo>
                          <a:pt x="135" y="12"/>
                        </a:lnTo>
                        <a:lnTo>
                          <a:pt x="126" y="8"/>
                        </a:lnTo>
                        <a:lnTo>
                          <a:pt x="119" y="5"/>
                        </a:lnTo>
                        <a:lnTo>
                          <a:pt x="110" y="3"/>
                        </a:lnTo>
                        <a:lnTo>
                          <a:pt x="101" y="2"/>
                        </a:lnTo>
                        <a:lnTo>
                          <a:pt x="91" y="0"/>
                        </a:lnTo>
                        <a:lnTo>
                          <a:pt x="82" y="2"/>
                        </a:lnTo>
                        <a:lnTo>
                          <a:pt x="73" y="3"/>
                        </a:lnTo>
                        <a:lnTo>
                          <a:pt x="64" y="5"/>
                        </a:lnTo>
                        <a:lnTo>
                          <a:pt x="55" y="8"/>
                        </a:lnTo>
                        <a:lnTo>
                          <a:pt x="48" y="12"/>
                        </a:lnTo>
                        <a:lnTo>
                          <a:pt x="40" y="16"/>
                        </a:lnTo>
                        <a:lnTo>
                          <a:pt x="33" y="22"/>
                        </a:lnTo>
                        <a:lnTo>
                          <a:pt x="27" y="27"/>
                        </a:lnTo>
                        <a:lnTo>
                          <a:pt x="21" y="34"/>
                        </a:lnTo>
                        <a:lnTo>
                          <a:pt x="16" y="42"/>
                        </a:lnTo>
                        <a:lnTo>
                          <a:pt x="11" y="48"/>
                        </a:lnTo>
                        <a:lnTo>
                          <a:pt x="7" y="57"/>
                        </a:lnTo>
                        <a:lnTo>
                          <a:pt x="4" y="65"/>
                        </a:lnTo>
                        <a:lnTo>
                          <a:pt x="2" y="74"/>
                        </a:lnTo>
                        <a:lnTo>
                          <a:pt x="0" y="83"/>
                        </a:lnTo>
                        <a:lnTo>
                          <a:pt x="0" y="93"/>
                        </a:lnTo>
                        <a:lnTo>
                          <a:pt x="0" y="101"/>
                        </a:lnTo>
                        <a:lnTo>
                          <a:pt x="2" y="110"/>
                        </a:lnTo>
                        <a:lnTo>
                          <a:pt x="4" y="119"/>
                        </a:lnTo>
                        <a:lnTo>
                          <a:pt x="7" y="128"/>
                        </a:lnTo>
                        <a:lnTo>
                          <a:pt x="11" y="136"/>
                        </a:lnTo>
                        <a:lnTo>
                          <a:pt x="16" y="144"/>
                        </a:lnTo>
                        <a:lnTo>
                          <a:pt x="21" y="150"/>
                        </a:lnTo>
                        <a:lnTo>
                          <a:pt x="27" y="157"/>
                        </a:lnTo>
                        <a:lnTo>
                          <a:pt x="33" y="162"/>
                        </a:lnTo>
                        <a:lnTo>
                          <a:pt x="40" y="168"/>
                        </a:lnTo>
                        <a:lnTo>
                          <a:pt x="48" y="172"/>
                        </a:lnTo>
                        <a:lnTo>
                          <a:pt x="55" y="176"/>
                        </a:lnTo>
                        <a:lnTo>
                          <a:pt x="64" y="179"/>
                        </a:lnTo>
                        <a:lnTo>
                          <a:pt x="73" y="181"/>
                        </a:lnTo>
                        <a:lnTo>
                          <a:pt x="82" y="182"/>
                        </a:lnTo>
                        <a:lnTo>
                          <a:pt x="91" y="184"/>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9" name="Freeform 53"/>
                  <p:cNvSpPr>
                    <a:spLocks/>
                  </p:cNvSpPr>
                  <p:nvPr/>
                </p:nvSpPr>
                <p:spPr bwMode="auto">
                  <a:xfrm>
                    <a:off x="10495365" y="2964812"/>
                    <a:ext cx="30163" cy="28575"/>
                  </a:xfrm>
                  <a:custGeom>
                    <a:avLst/>
                    <a:gdLst/>
                    <a:ahLst/>
                    <a:cxnLst>
                      <a:cxn ang="0">
                        <a:pos x="101" y="182"/>
                      </a:cxn>
                      <a:cxn ang="0">
                        <a:pos x="119" y="179"/>
                      </a:cxn>
                      <a:cxn ang="0">
                        <a:pos x="135" y="172"/>
                      </a:cxn>
                      <a:cxn ang="0">
                        <a:pos x="150" y="162"/>
                      </a:cxn>
                      <a:cxn ang="0">
                        <a:pos x="162" y="150"/>
                      </a:cxn>
                      <a:cxn ang="0">
                        <a:pos x="172" y="136"/>
                      </a:cxn>
                      <a:cxn ang="0">
                        <a:pos x="178" y="119"/>
                      </a:cxn>
                      <a:cxn ang="0">
                        <a:pos x="182" y="101"/>
                      </a:cxn>
                      <a:cxn ang="0">
                        <a:pos x="182" y="83"/>
                      </a:cxn>
                      <a:cxn ang="0">
                        <a:pos x="178"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3" h="184">
                        <a:moveTo>
                          <a:pt x="92" y="184"/>
                        </a:moveTo>
                        <a:lnTo>
                          <a:pt x="101" y="182"/>
                        </a:lnTo>
                        <a:lnTo>
                          <a:pt x="110" y="181"/>
                        </a:lnTo>
                        <a:lnTo>
                          <a:pt x="119" y="179"/>
                        </a:lnTo>
                        <a:lnTo>
                          <a:pt x="127" y="176"/>
                        </a:lnTo>
                        <a:lnTo>
                          <a:pt x="135" y="172"/>
                        </a:lnTo>
                        <a:lnTo>
                          <a:pt x="142" y="168"/>
                        </a:lnTo>
                        <a:lnTo>
                          <a:pt x="150" y="162"/>
                        </a:lnTo>
                        <a:lnTo>
                          <a:pt x="156" y="157"/>
                        </a:lnTo>
                        <a:lnTo>
                          <a:pt x="162" y="150"/>
                        </a:lnTo>
                        <a:lnTo>
                          <a:pt x="167"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7" y="42"/>
                        </a:lnTo>
                        <a:lnTo>
                          <a:pt x="162" y="34"/>
                        </a:lnTo>
                        <a:lnTo>
                          <a:pt x="156" y="27"/>
                        </a:lnTo>
                        <a:lnTo>
                          <a:pt x="150" y="22"/>
                        </a:lnTo>
                        <a:lnTo>
                          <a:pt x="142" y="16"/>
                        </a:lnTo>
                        <a:lnTo>
                          <a:pt x="135" y="12"/>
                        </a:lnTo>
                        <a:lnTo>
                          <a:pt x="127" y="8"/>
                        </a:lnTo>
                        <a:lnTo>
                          <a:pt x="119" y="5"/>
                        </a:lnTo>
                        <a:lnTo>
                          <a:pt x="110" y="3"/>
                        </a:lnTo>
                        <a:lnTo>
                          <a:pt x="101" y="2"/>
                        </a:lnTo>
                        <a:lnTo>
                          <a:pt x="92"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8" y="57"/>
                        </a:lnTo>
                        <a:lnTo>
                          <a:pt x="4" y="65"/>
                        </a:lnTo>
                        <a:lnTo>
                          <a:pt x="2" y="74"/>
                        </a:lnTo>
                        <a:lnTo>
                          <a:pt x="1" y="83"/>
                        </a:lnTo>
                        <a:lnTo>
                          <a:pt x="0" y="93"/>
                        </a:lnTo>
                        <a:lnTo>
                          <a:pt x="1" y="101"/>
                        </a:lnTo>
                        <a:lnTo>
                          <a:pt x="2" y="110"/>
                        </a:lnTo>
                        <a:lnTo>
                          <a:pt x="4" y="119"/>
                        </a:lnTo>
                        <a:lnTo>
                          <a:pt x="8"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2" y="184"/>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50" name="Freeform 54"/>
                  <p:cNvSpPr>
                    <a:spLocks/>
                  </p:cNvSpPr>
                  <p:nvPr/>
                </p:nvSpPr>
                <p:spPr bwMode="auto">
                  <a:xfrm>
                    <a:off x="10536640" y="2964812"/>
                    <a:ext cx="28575" cy="28575"/>
                  </a:xfrm>
                  <a:custGeom>
                    <a:avLst/>
                    <a:gdLst/>
                    <a:ahLst/>
                    <a:cxnLst>
                      <a:cxn ang="0">
                        <a:pos x="101" y="182"/>
                      </a:cxn>
                      <a:cxn ang="0">
                        <a:pos x="118" y="179"/>
                      </a:cxn>
                      <a:cxn ang="0">
                        <a:pos x="135" y="172"/>
                      </a:cxn>
                      <a:cxn ang="0">
                        <a:pos x="149" y="162"/>
                      </a:cxn>
                      <a:cxn ang="0">
                        <a:pos x="162" y="150"/>
                      </a:cxn>
                      <a:cxn ang="0">
                        <a:pos x="172" y="136"/>
                      </a:cxn>
                      <a:cxn ang="0">
                        <a:pos x="178" y="119"/>
                      </a:cxn>
                      <a:cxn ang="0">
                        <a:pos x="183" y="101"/>
                      </a:cxn>
                      <a:cxn ang="0">
                        <a:pos x="183" y="83"/>
                      </a:cxn>
                      <a:cxn ang="0">
                        <a:pos x="178" y="65"/>
                      </a:cxn>
                      <a:cxn ang="0">
                        <a:pos x="172" y="48"/>
                      </a:cxn>
                      <a:cxn ang="0">
                        <a:pos x="162" y="34"/>
                      </a:cxn>
                      <a:cxn ang="0">
                        <a:pos x="149" y="22"/>
                      </a:cxn>
                      <a:cxn ang="0">
                        <a:pos x="135" y="12"/>
                      </a:cxn>
                      <a:cxn ang="0">
                        <a:pos x="118" y="5"/>
                      </a:cxn>
                      <a:cxn ang="0">
                        <a:pos x="101" y="2"/>
                      </a:cxn>
                      <a:cxn ang="0">
                        <a:pos x="82" y="2"/>
                      </a:cxn>
                      <a:cxn ang="0">
                        <a:pos x="64" y="5"/>
                      </a:cxn>
                      <a:cxn ang="0">
                        <a:pos x="47"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7" y="172"/>
                      </a:cxn>
                      <a:cxn ang="0">
                        <a:pos x="64" y="179"/>
                      </a:cxn>
                      <a:cxn ang="0">
                        <a:pos x="82" y="182"/>
                      </a:cxn>
                    </a:cxnLst>
                    <a:rect l="0" t="0" r="r" b="b"/>
                    <a:pathLst>
                      <a:path w="183" h="184">
                        <a:moveTo>
                          <a:pt x="92" y="184"/>
                        </a:moveTo>
                        <a:lnTo>
                          <a:pt x="101" y="182"/>
                        </a:lnTo>
                        <a:lnTo>
                          <a:pt x="109" y="181"/>
                        </a:lnTo>
                        <a:lnTo>
                          <a:pt x="118" y="179"/>
                        </a:lnTo>
                        <a:lnTo>
                          <a:pt x="127" y="176"/>
                        </a:lnTo>
                        <a:lnTo>
                          <a:pt x="135" y="172"/>
                        </a:lnTo>
                        <a:lnTo>
                          <a:pt x="143" y="168"/>
                        </a:lnTo>
                        <a:lnTo>
                          <a:pt x="149" y="162"/>
                        </a:lnTo>
                        <a:lnTo>
                          <a:pt x="156" y="157"/>
                        </a:lnTo>
                        <a:lnTo>
                          <a:pt x="162" y="150"/>
                        </a:lnTo>
                        <a:lnTo>
                          <a:pt x="167" y="144"/>
                        </a:lnTo>
                        <a:lnTo>
                          <a:pt x="172" y="136"/>
                        </a:lnTo>
                        <a:lnTo>
                          <a:pt x="176" y="128"/>
                        </a:lnTo>
                        <a:lnTo>
                          <a:pt x="178" y="119"/>
                        </a:lnTo>
                        <a:lnTo>
                          <a:pt x="180" y="110"/>
                        </a:lnTo>
                        <a:lnTo>
                          <a:pt x="183" y="101"/>
                        </a:lnTo>
                        <a:lnTo>
                          <a:pt x="183" y="93"/>
                        </a:lnTo>
                        <a:lnTo>
                          <a:pt x="183" y="83"/>
                        </a:lnTo>
                        <a:lnTo>
                          <a:pt x="180" y="74"/>
                        </a:lnTo>
                        <a:lnTo>
                          <a:pt x="178" y="65"/>
                        </a:lnTo>
                        <a:lnTo>
                          <a:pt x="176" y="57"/>
                        </a:lnTo>
                        <a:lnTo>
                          <a:pt x="172" y="48"/>
                        </a:lnTo>
                        <a:lnTo>
                          <a:pt x="167" y="42"/>
                        </a:lnTo>
                        <a:lnTo>
                          <a:pt x="162" y="34"/>
                        </a:lnTo>
                        <a:lnTo>
                          <a:pt x="156" y="27"/>
                        </a:lnTo>
                        <a:lnTo>
                          <a:pt x="149" y="22"/>
                        </a:lnTo>
                        <a:lnTo>
                          <a:pt x="143" y="16"/>
                        </a:lnTo>
                        <a:lnTo>
                          <a:pt x="135" y="12"/>
                        </a:lnTo>
                        <a:lnTo>
                          <a:pt x="127" y="8"/>
                        </a:lnTo>
                        <a:lnTo>
                          <a:pt x="118" y="5"/>
                        </a:lnTo>
                        <a:lnTo>
                          <a:pt x="109" y="3"/>
                        </a:lnTo>
                        <a:lnTo>
                          <a:pt x="101" y="2"/>
                        </a:lnTo>
                        <a:lnTo>
                          <a:pt x="92" y="0"/>
                        </a:lnTo>
                        <a:lnTo>
                          <a:pt x="82" y="2"/>
                        </a:lnTo>
                        <a:lnTo>
                          <a:pt x="73" y="3"/>
                        </a:lnTo>
                        <a:lnTo>
                          <a:pt x="64" y="5"/>
                        </a:lnTo>
                        <a:lnTo>
                          <a:pt x="56" y="8"/>
                        </a:lnTo>
                        <a:lnTo>
                          <a:pt x="47" y="12"/>
                        </a:lnTo>
                        <a:lnTo>
                          <a:pt x="41" y="16"/>
                        </a:lnTo>
                        <a:lnTo>
                          <a:pt x="33" y="22"/>
                        </a:lnTo>
                        <a:lnTo>
                          <a:pt x="26" y="27"/>
                        </a:lnTo>
                        <a:lnTo>
                          <a:pt x="21" y="34"/>
                        </a:lnTo>
                        <a:lnTo>
                          <a:pt x="15"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5" y="144"/>
                        </a:lnTo>
                        <a:lnTo>
                          <a:pt x="21" y="150"/>
                        </a:lnTo>
                        <a:lnTo>
                          <a:pt x="26" y="157"/>
                        </a:lnTo>
                        <a:lnTo>
                          <a:pt x="33" y="162"/>
                        </a:lnTo>
                        <a:lnTo>
                          <a:pt x="41" y="168"/>
                        </a:lnTo>
                        <a:lnTo>
                          <a:pt x="47" y="172"/>
                        </a:lnTo>
                        <a:lnTo>
                          <a:pt x="56" y="176"/>
                        </a:lnTo>
                        <a:lnTo>
                          <a:pt x="64" y="179"/>
                        </a:lnTo>
                        <a:lnTo>
                          <a:pt x="73" y="181"/>
                        </a:lnTo>
                        <a:lnTo>
                          <a:pt x="82" y="182"/>
                        </a:lnTo>
                        <a:lnTo>
                          <a:pt x="92" y="184"/>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51" name="Freeform 55"/>
                  <p:cNvSpPr>
                    <a:spLocks/>
                  </p:cNvSpPr>
                  <p:nvPr/>
                </p:nvSpPr>
                <p:spPr bwMode="auto">
                  <a:xfrm>
                    <a:off x="10576328" y="2964812"/>
                    <a:ext cx="28575" cy="28575"/>
                  </a:xfrm>
                  <a:custGeom>
                    <a:avLst/>
                    <a:gdLst/>
                    <a:ahLst/>
                    <a:cxnLst>
                      <a:cxn ang="0">
                        <a:pos x="100" y="182"/>
                      </a:cxn>
                      <a:cxn ang="0">
                        <a:pos x="118" y="179"/>
                      </a:cxn>
                      <a:cxn ang="0">
                        <a:pos x="135" y="172"/>
                      </a:cxn>
                      <a:cxn ang="0">
                        <a:pos x="149" y="162"/>
                      </a:cxn>
                      <a:cxn ang="0">
                        <a:pos x="161" y="150"/>
                      </a:cxn>
                      <a:cxn ang="0">
                        <a:pos x="171" y="136"/>
                      </a:cxn>
                      <a:cxn ang="0">
                        <a:pos x="178" y="119"/>
                      </a:cxn>
                      <a:cxn ang="0">
                        <a:pos x="182" y="101"/>
                      </a:cxn>
                      <a:cxn ang="0">
                        <a:pos x="182" y="83"/>
                      </a:cxn>
                      <a:cxn ang="0">
                        <a:pos x="178"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2" h="184">
                        <a:moveTo>
                          <a:pt x="92" y="184"/>
                        </a:moveTo>
                        <a:lnTo>
                          <a:pt x="100" y="182"/>
                        </a:lnTo>
                        <a:lnTo>
                          <a:pt x="109" y="181"/>
                        </a:lnTo>
                        <a:lnTo>
                          <a:pt x="118" y="179"/>
                        </a:lnTo>
                        <a:lnTo>
                          <a:pt x="127" y="176"/>
                        </a:lnTo>
                        <a:lnTo>
                          <a:pt x="135" y="172"/>
                        </a:lnTo>
                        <a:lnTo>
                          <a:pt x="143" y="168"/>
                        </a:lnTo>
                        <a:lnTo>
                          <a:pt x="149" y="162"/>
                        </a:lnTo>
                        <a:lnTo>
                          <a:pt x="156" y="157"/>
                        </a:lnTo>
                        <a:lnTo>
                          <a:pt x="161" y="150"/>
                        </a:lnTo>
                        <a:lnTo>
                          <a:pt x="167" y="144"/>
                        </a:lnTo>
                        <a:lnTo>
                          <a:pt x="171" y="136"/>
                        </a:lnTo>
                        <a:lnTo>
                          <a:pt x="176" y="128"/>
                        </a:lnTo>
                        <a:lnTo>
                          <a:pt x="178" y="119"/>
                        </a:lnTo>
                        <a:lnTo>
                          <a:pt x="180" y="110"/>
                        </a:lnTo>
                        <a:lnTo>
                          <a:pt x="182" y="101"/>
                        </a:lnTo>
                        <a:lnTo>
                          <a:pt x="182" y="93"/>
                        </a:lnTo>
                        <a:lnTo>
                          <a:pt x="182" y="83"/>
                        </a:lnTo>
                        <a:lnTo>
                          <a:pt x="180" y="74"/>
                        </a:lnTo>
                        <a:lnTo>
                          <a:pt x="178" y="65"/>
                        </a:lnTo>
                        <a:lnTo>
                          <a:pt x="176" y="57"/>
                        </a:lnTo>
                        <a:lnTo>
                          <a:pt x="171" y="48"/>
                        </a:lnTo>
                        <a:lnTo>
                          <a:pt x="167" y="42"/>
                        </a:lnTo>
                        <a:lnTo>
                          <a:pt x="161" y="34"/>
                        </a:lnTo>
                        <a:lnTo>
                          <a:pt x="156" y="27"/>
                        </a:lnTo>
                        <a:lnTo>
                          <a:pt x="149" y="22"/>
                        </a:lnTo>
                        <a:lnTo>
                          <a:pt x="143" y="16"/>
                        </a:lnTo>
                        <a:lnTo>
                          <a:pt x="135" y="12"/>
                        </a:lnTo>
                        <a:lnTo>
                          <a:pt x="127" y="8"/>
                        </a:lnTo>
                        <a:lnTo>
                          <a:pt x="118" y="5"/>
                        </a:lnTo>
                        <a:lnTo>
                          <a:pt x="109" y="3"/>
                        </a:lnTo>
                        <a:lnTo>
                          <a:pt x="100" y="2"/>
                        </a:lnTo>
                        <a:lnTo>
                          <a:pt x="92" y="0"/>
                        </a:lnTo>
                        <a:lnTo>
                          <a:pt x="82" y="2"/>
                        </a:lnTo>
                        <a:lnTo>
                          <a:pt x="73" y="3"/>
                        </a:lnTo>
                        <a:lnTo>
                          <a:pt x="64" y="5"/>
                        </a:lnTo>
                        <a:lnTo>
                          <a:pt x="56" y="8"/>
                        </a:lnTo>
                        <a:lnTo>
                          <a:pt x="48" y="12"/>
                        </a:lnTo>
                        <a:lnTo>
                          <a:pt x="41" y="16"/>
                        </a:lnTo>
                        <a:lnTo>
                          <a:pt x="33" y="22"/>
                        </a:lnTo>
                        <a:lnTo>
                          <a:pt x="27" y="27"/>
                        </a:lnTo>
                        <a:lnTo>
                          <a:pt x="21" y="34"/>
                        </a:lnTo>
                        <a:lnTo>
                          <a:pt x="16"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6" y="144"/>
                        </a:lnTo>
                        <a:lnTo>
                          <a:pt x="21" y="150"/>
                        </a:lnTo>
                        <a:lnTo>
                          <a:pt x="27" y="157"/>
                        </a:lnTo>
                        <a:lnTo>
                          <a:pt x="33" y="162"/>
                        </a:lnTo>
                        <a:lnTo>
                          <a:pt x="41" y="168"/>
                        </a:lnTo>
                        <a:lnTo>
                          <a:pt x="48" y="172"/>
                        </a:lnTo>
                        <a:lnTo>
                          <a:pt x="56" y="176"/>
                        </a:lnTo>
                        <a:lnTo>
                          <a:pt x="64" y="179"/>
                        </a:lnTo>
                        <a:lnTo>
                          <a:pt x="73" y="181"/>
                        </a:lnTo>
                        <a:lnTo>
                          <a:pt x="82" y="182"/>
                        </a:lnTo>
                        <a:lnTo>
                          <a:pt x="92" y="184"/>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52" name="Freeform 56"/>
                  <p:cNvSpPr>
                    <a:spLocks/>
                  </p:cNvSpPr>
                  <p:nvPr/>
                </p:nvSpPr>
                <p:spPr bwMode="auto">
                  <a:xfrm>
                    <a:off x="10616015" y="2964812"/>
                    <a:ext cx="28575" cy="28575"/>
                  </a:xfrm>
                  <a:custGeom>
                    <a:avLst/>
                    <a:gdLst/>
                    <a:ahLst/>
                    <a:cxnLst>
                      <a:cxn ang="0">
                        <a:pos x="100" y="182"/>
                      </a:cxn>
                      <a:cxn ang="0">
                        <a:pos x="118" y="179"/>
                      </a:cxn>
                      <a:cxn ang="0">
                        <a:pos x="135"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4" y="22"/>
                      </a:cxn>
                      <a:cxn ang="0">
                        <a:pos x="20" y="34"/>
                      </a:cxn>
                      <a:cxn ang="0">
                        <a:pos x="10" y="48"/>
                      </a:cxn>
                      <a:cxn ang="0">
                        <a:pos x="4" y="65"/>
                      </a:cxn>
                      <a:cxn ang="0">
                        <a:pos x="0" y="83"/>
                      </a:cxn>
                      <a:cxn ang="0">
                        <a:pos x="0" y="101"/>
                      </a:cxn>
                      <a:cxn ang="0">
                        <a:pos x="4" y="119"/>
                      </a:cxn>
                      <a:cxn ang="0">
                        <a:pos x="10" y="136"/>
                      </a:cxn>
                      <a:cxn ang="0">
                        <a:pos x="20" y="150"/>
                      </a:cxn>
                      <a:cxn ang="0">
                        <a:pos x="34" y="162"/>
                      </a:cxn>
                      <a:cxn ang="0">
                        <a:pos x="48" y="172"/>
                      </a:cxn>
                      <a:cxn ang="0">
                        <a:pos x="64" y="179"/>
                      </a:cxn>
                      <a:cxn ang="0">
                        <a:pos x="82" y="182"/>
                      </a:cxn>
                    </a:cxnLst>
                    <a:rect l="0" t="0" r="r" b="b"/>
                    <a:pathLst>
                      <a:path w="182" h="184">
                        <a:moveTo>
                          <a:pt x="91" y="184"/>
                        </a:moveTo>
                        <a:lnTo>
                          <a:pt x="100" y="182"/>
                        </a:lnTo>
                        <a:lnTo>
                          <a:pt x="109" y="181"/>
                        </a:lnTo>
                        <a:lnTo>
                          <a:pt x="118" y="179"/>
                        </a:lnTo>
                        <a:lnTo>
                          <a:pt x="127" y="176"/>
                        </a:lnTo>
                        <a:lnTo>
                          <a:pt x="135" y="172"/>
                        </a:lnTo>
                        <a:lnTo>
                          <a:pt x="142" y="168"/>
                        </a:lnTo>
                        <a:lnTo>
                          <a:pt x="149" y="162"/>
                        </a:lnTo>
                        <a:lnTo>
                          <a:pt x="156" y="157"/>
                        </a:lnTo>
                        <a:lnTo>
                          <a:pt x="161" y="150"/>
                        </a:lnTo>
                        <a:lnTo>
                          <a:pt x="167" y="144"/>
                        </a:lnTo>
                        <a:lnTo>
                          <a:pt x="171" y="136"/>
                        </a:lnTo>
                        <a:lnTo>
                          <a:pt x="176" y="128"/>
                        </a:lnTo>
                        <a:lnTo>
                          <a:pt x="179" y="119"/>
                        </a:lnTo>
                        <a:lnTo>
                          <a:pt x="181" y="110"/>
                        </a:lnTo>
                        <a:lnTo>
                          <a:pt x="182" y="101"/>
                        </a:lnTo>
                        <a:lnTo>
                          <a:pt x="182" y="93"/>
                        </a:lnTo>
                        <a:lnTo>
                          <a:pt x="182" y="83"/>
                        </a:lnTo>
                        <a:lnTo>
                          <a:pt x="181" y="74"/>
                        </a:lnTo>
                        <a:lnTo>
                          <a:pt x="179" y="65"/>
                        </a:lnTo>
                        <a:lnTo>
                          <a:pt x="176" y="57"/>
                        </a:lnTo>
                        <a:lnTo>
                          <a:pt x="171" y="48"/>
                        </a:lnTo>
                        <a:lnTo>
                          <a:pt x="167" y="42"/>
                        </a:lnTo>
                        <a:lnTo>
                          <a:pt x="161" y="34"/>
                        </a:lnTo>
                        <a:lnTo>
                          <a:pt x="156" y="27"/>
                        </a:lnTo>
                        <a:lnTo>
                          <a:pt x="149" y="22"/>
                        </a:lnTo>
                        <a:lnTo>
                          <a:pt x="142" y="16"/>
                        </a:lnTo>
                        <a:lnTo>
                          <a:pt x="135" y="12"/>
                        </a:lnTo>
                        <a:lnTo>
                          <a:pt x="127" y="8"/>
                        </a:lnTo>
                        <a:lnTo>
                          <a:pt x="118" y="5"/>
                        </a:lnTo>
                        <a:lnTo>
                          <a:pt x="109" y="3"/>
                        </a:lnTo>
                        <a:lnTo>
                          <a:pt x="100" y="2"/>
                        </a:lnTo>
                        <a:lnTo>
                          <a:pt x="91" y="0"/>
                        </a:lnTo>
                        <a:lnTo>
                          <a:pt x="82" y="2"/>
                        </a:lnTo>
                        <a:lnTo>
                          <a:pt x="73" y="3"/>
                        </a:lnTo>
                        <a:lnTo>
                          <a:pt x="64" y="5"/>
                        </a:lnTo>
                        <a:lnTo>
                          <a:pt x="56" y="8"/>
                        </a:lnTo>
                        <a:lnTo>
                          <a:pt x="48" y="12"/>
                        </a:lnTo>
                        <a:lnTo>
                          <a:pt x="40" y="16"/>
                        </a:lnTo>
                        <a:lnTo>
                          <a:pt x="34" y="22"/>
                        </a:lnTo>
                        <a:lnTo>
                          <a:pt x="27" y="27"/>
                        </a:lnTo>
                        <a:lnTo>
                          <a:pt x="20" y="34"/>
                        </a:lnTo>
                        <a:lnTo>
                          <a:pt x="16" y="42"/>
                        </a:lnTo>
                        <a:lnTo>
                          <a:pt x="10" y="48"/>
                        </a:lnTo>
                        <a:lnTo>
                          <a:pt x="7" y="57"/>
                        </a:lnTo>
                        <a:lnTo>
                          <a:pt x="4" y="65"/>
                        </a:lnTo>
                        <a:lnTo>
                          <a:pt x="2" y="74"/>
                        </a:lnTo>
                        <a:lnTo>
                          <a:pt x="0" y="83"/>
                        </a:lnTo>
                        <a:lnTo>
                          <a:pt x="0" y="93"/>
                        </a:lnTo>
                        <a:lnTo>
                          <a:pt x="0" y="101"/>
                        </a:lnTo>
                        <a:lnTo>
                          <a:pt x="2" y="110"/>
                        </a:lnTo>
                        <a:lnTo>
                          <a:pt x="4" y="119"/>
                        </a:lnTo>
                        <a:lnTo>
                          <a:pt x="7" y="128"/>
                        </a:lnTo>
                        <a:lnTo>
                          <a:pt x="10" y="136"/>
                        </a:lnTo>
                        <a:lnTo>
                          <a:pt x="16" y="144"/>
                        </a:lnTo>
                        <a:lnTo>
                          <a:pt x="20" y="150"/>
                        </a:lnTo>
                        <a:lnTo>
                          <a:pt x="27" y="157"/>
                        </a:lnTo>
                        <a:lnTo>
                          <a:pt x="34" y="162"/>
                        </a:lnTo>
                        <a:lnTo>
                          <a:pt x="40" y="168"/>
                        </a:lnTo>
                        <a:lnTo>
                          <a:pt x="48" y="172"/>
                        </a:lnTo>
                        <a:lnTo>
                          <a:pt x="56" y="176"/>
                        </a:lnTo>
                        <a:lnTo>
                          <a:pt x="64" y="179"/>
                        </a:lnTo>
                        <a:lnTo>
                          <a:pt x="73" y="181"/>
                        </a:lnTo>
                        <a:lnTo>
                          <a:pt x="82" y="182"/>
                        </a:lnTo>
                        <a:lnTo>
                          <a:pt x="91" y="184"/>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53" name="Freeform 57"/>
                  <p:cNvSpPr>
                    <a:spLocks/>
                  </p:cNvSpPr>
                  <p:nvPr/>
                </p:nvSpPr>
                <p:spPr bwMode="auto">
                  <a:xfrm>
                    <a:off x="11073215" y="3150549"/>
                    <a:ext cx="203200" cy="34925"/>
                  </a:xfrm>
                  <a:custGeom>
                    <a:avLst/>
                    <a:gdLst/>
                    <a:ahLst/>
                    <a:cxnLst>
                      <a:cxn ang="0">
                        <a:pos x="1169" y="0"/>
                      </a:cxn>
                      <a:cxn ang="0">
                        <a:pos x="1190" y="3"/>
                      </a:cxn>
                      <a:cxn ang="0">
                        <a:pos x="1212" y="8"/>
                      </a:cxn>
                      <a:cxn ang="0">
                        <a:pos x="1229" y="19"/>
                      </a:cxn>
                      <a:cxn ang="0">
                        <a:pos x="1246" y="33"/>
                      </a:cxn>
                      <a:cxn ang="0">
                        <a:pos x="1259" y="48"/>
                      </a:cxn>
                      <a:cxn ang="0">
                        <a:pos x="1269" y="67"/>
                      </a:cxn>
                      <a:cxn ang="0">
                        <a:pos x="1276" y="87"/>
                      </a:cxn>
                      <a:cxn ang="0">
                        <a:pos x="1278" y="109"/>
                      </a:cxn>
                      <a:cxn ang="0">
                        <a:pos x="1276" y="131"/>
                      </a:cxn>
                      <a:cxn ang="0">
                        <a:pos x="1269" y="151"/>
                      </a:cxn>
                      <a:cxn ang="0">
                        <a:pos x="1259" y="170"/>
                      </a:cxn>
                      <a:cxn ang="0">
                        <a:pos x="1246" y="186"/>
                      </a:cxn>
                      <a:cxn ang="0">
                        <a:pos x="1229" y="199"/>
                      </a:cxn>
                      <a:cxn ang="0">
                        <a:pos x="1212" y="209"/>
                      </a:cxn>
                      <a:cxn ang="0">
                        <a:pos x="1190" y="216"/>
                      </a:cxn>
                      <a:cxn ang="0">
                        <a:pos x="1169" y="218"/>
                      </a:cxn>
                      <a:cxn ang="0">
                        <a:pos x="97" y="218"/>
                      </a:cxn>
                      <a:cxn ang="0">
                        <a:pos x="76" y="213"/>
                      </a:cxn>
                      <a:cxn ang="0">
                        <a:pos x="56" y="205"/>
                      </a:cxn>
                      <a:cxn ang="0">
                        <a:pos x="38" y="193"/>
                      </a:cxn>
                      <a:cxn ang="0">
                        <a:pos x="24" y="178"/>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3"/>
                        </a:lnTo>
                        <a:lnTo>
                          <a:pt x="1202" y="5"/>
                        </a:lnTo>
                        <a:lnTo>
                          <a:pt x="1212" y="8"/>
                        </a:lnTo>
                        <a:lnTo>
                          <a:pt x="1220" y="14"/>
                        </a:lnTo>
                        <a:lnTo>
                          <a:pt x="1229" y="19"/>
                        </a:lnTo>
                        <a:lnTo>
                          <a:pt x="1238" y="25"/>
                        </a:lnTo>
                        <a:lnTo>
                          <a:pt x="1246" y="33"/>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8"/>
                        </a:lnTo>
                        <a:lnTo>
                          <a:pt x="1246" y="186"/>
                        </a:lnTo>
                        <a:lnTo>
                          <a:pt x="1238" y="193"/>
                        </a:lnTo>
                        <a:lnTo>
                          <a:pt x="1229" y="199"/>
                        </a:lnTo>
                        <a:lnTo>
                          <a:pt x="1220" y="205"/>
                        </a:lnTo>
                        <a:lnTo>
                          <a:pt x="1212" y="209"/>
                        </a:lnTo>
                        <a:lnTo>
                          <a:pt x="1202" y="213"/>
                        </a:lnTo>
                        <a:lnTo>
                          <a:pt x="1190" y="216"/>
                        </a:lnTo>
                        <a:lnTo>
                          <a:pt x="1180" y="218"/>
                        </a:lnTo>
                        <a:lnTo>
                          <a:pt x="1169" y="218"/>
                        </a:lnTo>
                        <a:lnTo>
                          <a:pt x="108" y="218"/>
                        </a:lnTo>
                        <a:lnTo>
                          <a:pt x="97" y="218"/>
                        </a:lnTo>
                        <a:lnTo>
                          <a:pt x="86" y="216"/>
                        </a:lnTo>
                        <a:lnTo>
                          <a:pt x="76" y="213"/>
                        </a:lnTo>
                        <a:lnTo>
                          <a:pt x="66" y="209"/>
                        </a:lnTo>
                        <a:lnTo>
                          <a:pt x="56" y="205"/>
                        </a:lnTo>
                        <a:lnTo>
                          <a:pt x="47" y="199"/>
                        </a:lnTo>
                        <a:lnTo>
                          <a:pt x="38" y="193"/>
                        </a:lnTo>
                        <a:lnTo>
                          <a:pt x="31" y="186"/>
                        </a:lnTo>
                        <a:lnTo>
                          <a:pt x="24" y="178"/>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3"/>
                        </a:lnTo>
                        <a:lnTo>
                          <a:pt x="38" y="25"/>
                        </a:lnTo>
                        <a:lnTo>
                          <a:pt x="47" y="19"/>
                        </a:lnTo>
                        <a:lnTo>
                          <a:pt x="56" y="14"/>
                        </a:lnTo>
                        <a:lnTo>
                          <a:pt x="66" y="8"/>
                        </a:lnTo>
                        <a:lnTo>
                          <a:pt x="76" y="5"/>
                        </a:lnTo>
                        <a:lnTo>
                          <a:pt x="86" y="3"/>
                        </a:lnTo>
                        <a:lnTo>
                          <a:pt x="97" y="0"/>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54" name="Freeform 58"/>
                  <p:cNvSpPr>
                    <a:spLocks/>
                  </p:cNvSpPr>
                  <p:nvPr/>
                </p:nvSpPr>
                <p:spPr bwMode="auto">
                  <a:xfrm>
                    <a:off x="10455678" y="3152137"/>
                    <a:ext cx="28575" cy="28575"/>
                  </a:xfrm>
                  <a:custGeom>
                    <a:avLst/>
                    <a:gdLst/>
                    <a:ahLst/>
                    <a:cxnLst>
                      <a:cxn ang="0">
                        <a:pos x="101" y="182"/>
                      </a:cxn>
                      <a:cxn ang="0">
                        <a:pos x="119" y="179"/>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5"/>
                        </a:lnTo>
                        <a:lnTo>
                          <a:pt x="135" y="172"/>
                        </a:lnTo>
                        <a:lnTo>
                          <a:pt x="142" y="168"/>
                        </a:lnTo>
                        <a:lnTo>
                          <a:pt x="150" y="162"/>
                        </a:lnTo>
                        <a:lnTo>
                          <a:pt x="156" y="156"/>
                        </a:lnTo>
                        <a:lnTo>
                          <a:pt x="162" y="150"/>
                        </a:lnTo>
                        <a:lnTo>
                          <a:pt x="167" y="142"/>
                        </a:lnTo>
                        <a:lnTo>
                          <a:pt x="172" y="135"/>
                        </a:lnTo>
                        <a:lnTo>
                          <a:pt x="175" y="127"/>
                        </a:lnTo>
                        <a:lnTo>
                          <a:pt x="179" y="119"/>
                        </a:lnTo>
                        <a:lnTo>
                          <a:pt x="181" y="110"/>
                        </a:lnTo>
                        <a:lnTo>
                          <a:pt x="182" y="101"/>
                        </a:lnTo>
                        <a:lnTo>
                          <a:pt x="183" y="91"/>
                        </a:lnTo>
                        <a:lnTo>
                          <a:pt x="182" y="82"/>
                        </a:lnTo>
                        <a:lnTo>
                          <a:pt x="181" y="73"/>
                        </a:lnTo>
                        <a:lnTo>
                          <a:pt x="179" y="64"/>
                        </a:lnTo>
                        <a:lnTo>
                          <a:pt x="175" y="56"/>
                        </a:lnTo>
                        <a:lnTo>
                          <a:pt x="172" y="48"/>
                        </a:lnTo>
                        <a:lnTo>
                          <a:pt x="167" y="40"/>
                        </a:lnTo>
                        <a:lnTo>
                          <a:pt x="162" y="33"/>
                        </a:lnTo>
                        <a:lnTo>
                          <a:pt x="156" y="27"/>
                        </a:lnTo>
                        <a:lnTo>
                          <a:pt x="150" y="21"/>
                        </a:lnTo>
                        <a:lnTo>
                          <a:pt x="142" y="16"/>
                        </a:lnTo>
                        <a:lnTo>
                          <a:pt x="135" y="11"/>
                        </a:lnTo>
                        <a:lnTo>
                          <a:pt x="126" y="8"/>
                        </a:lnTo>
                        <a:lnTo>
                          <a:pt x="119" y="4"/>
                        </a:lnTo>
                        <a:lnTo>
                          <a:pt x="110" y="2"/>
                        </a:lnTo>
                        <a:lnTo>
                          <a:pt x="101" y="0"/>
                        </a:lnTo>
                        <a:lnTo>
                          <a:pt x="91" y="0"/>
                        </a:lnTo>
                        <a:lnTo>
                          <a:pt x="82" y="0"/>
                        </a:lnTo>
                        <a:lnTo>
                          <a:pt x="73" y="2"/>
                        </a:lnTo>
                        <a:lnTo>
                          <a:pt x="64" y="4"/>
                        </a:lnTo>
                        <a:lnTo>
                          <a:pt x="55" y="8"/>
                        </a:lnTo>
                        <a:lnTo>
                          <a:pt x="48" y="11"/>
                        </a:lnTo>
                        <a:lnTo>
                          <a:pt x="40" y="16"/>
                        </a:lnTo>
                        <a:lnTo>
                          <a:pt x="33" y="21"/>
                        </a:lnTo>
                        <a:lnTo>
                          <a:pt x="27" y="27"/>
                        </a:lnTo>
                        <a:lnTo>
                          <a:pt x="21" y="33"/>
                        </a:lnTo>
                        <a:lnTo>
                          <a:pt x="16" y="40"/>
                        </a:lnTo>
                        <a:lnTo>
                          <a:pt x="11" y="48"/>
                        </a:lnTo>
                        <a:lnTo>
                          <a:pt x="7" y="56"/>
                        </a:lnTo>
                        <a:lnTo>
                          <a:pt x="4" y="64"/>
                        </a:lnTo>
                        <a:lnTo>
                          <a:pt x="2" y="73"/>
                        </a:lnTo>
                        <a:lnTo>
                          <a:pt x="0" y="82"/>
                        </a:lnTo>
                        <a:lnTo>
                          <a:pt x="0" y="91"/>
                        </a:lnTo>
                        <a:lnTo>
                          <a:pt x="0" y="101"/>
                        </a:lnTo>
                        <a:lnTo>
                          <a:pt x="2" y="110"/>
                        </a:lnTo>
                        <a:lnTo>
                          <a:pt x="4" y="119"/>
                        </a:lnTo>
                        <a:lnTo>
                          <a:pt x="7" y="127"/>
                        </a:lnTo>
                        <a:lnTo>
                          <a:pt x="11" y="135"/>
                        </a:lnTo>
                        <a:lnTo>
                          <a:pt x="16" y="142"/>
                        </a:lnTo>
                        <a:lnTo>
                          <a:pt x="21" y="150"/>
                        </a:lnTo>
                        <a:lnTo>
                          <a:pt x="27" y="156"/>
                        </a:lnTo>
                        <a:lnTo>
                          <a:pt x="33" y="162"/>
                        </a:lnTo>
                        <a:lnTo>
                          <a:pt x="40" y="168"/>
                        </a:lnTo>
                        <a:lnTo>
                          <a:pt x="48" y="172"/>
                        </a:lnTo>
                        <a:lnTo>
                          <a:pt x="55" y="175"/>
                        </a:lnTo>
                        <a:lnTo>
                          <a:pt x="64" y="179"/>
                        </a:lnTo>
                        <a:lnTo>
                          <a:pt x="73" y="181"/>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55" name="Freeform 59"/>
                  <p:cNvSpPr>
                    <a:spLocks/>
                  </p:cNvSpPr>
                  <p:nvPr/>
                </p:nvSpPr>
                <p:spPr bwMode="auto">
                  <a:xfrm>
                    <a:off x="10495365" y="3152137"/>
                    <a:ext cx="30163" cy="28575"/>
                  </a:xfrm>
                  <a:custGeom>
                    <a:avLst/>
                    <a:gdLst/>
                    <a:ahLst/>
                    <a:cxnLst>
                      <a:cxn ang="0">
                        <a:pos x="101" y="182"/>
                      </a:cxn>
                      <a:cxn ang="0">
                        <a:pos x="119" y="179"/>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5"/>
                        </a:lnTo>
                        <a:lnTo>
                          <a:pt x="135" y="172"/>
                        </a:lnTo>
                        <a:lnTo>
                          <a:pt x="142" y="168"/>
                        </a:lnTo>
                        <a:lnTo>
                          <a:pt x="150" y="162"/>
                        </a:lnTo>
                        <a:lnTo>
                          <a:pt x="156" y="156"/>
                        </a:lnTo>
                        <a:lnTo>
                          <a:pt x="162" y="150"/>
                        </a:lnTo>
                        <a:lnTo>
                          <a:pt x="167"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7" y="40"/>
                        </a:lnTo>
                        <a:lnTo>
                          <a:pt x="162" y="33"/>
                        </a:lnTo>
                        <a:lnTo>
                          <a:pt x="156" y="27"/>
                        </a:lnTo>
                        <a:lnTo>
                          <a:pt x="150" y="21"/>
                        </a:lnTo>
                        <a:lnTo>
                          <a:pt x="142" y="16"/>
                        </a:lnTo>
                        <a:lnTo>
                          <a:pt x="135" y="11"/>
                        </a:lnTo>
                        <a:lnTo>
                          <a:pt x="127" y="8"/>
                        </a:lnTo>
                        <a:lnTo>
                          <a:pt x="119" y="4"/>
                        </a:lnTo>
                        <a:lnTo>
                          <a:pt x="110" y="2"/>
                        </a:lnTo>
                        <a:lnTo>
                          <a:pt x="101" y="0"/>
                        </a:lnTo>
                        <a:lnTo>
                          <a:pt x="92"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8" y="56"/>
                        </a:lnTo>
                        <a:lnTo>
                          <a:pt x="4" y="64"/>
                        </a:lnTo>
                        <a:lnTo>
                          <a:pt x="2" y="73"/>
                        </a:lnTo>
                        <a:lnTo>
                          <a:pt x="1" y="82"/>
                        </a:lnTo>
                        <a:lnTo>
                          <a:pt x="0" y="91"/>
                        </a:lnTo>
                        <a:lnTo>
                          <a:pt x="1" y="101"/>
                        </a:lnTo>
                        <a:lnTo>
                          <a:pt x="2" y="110"/>
                        </a:lnTo>
                        <a:lnTo>
                          <a:pt x="4" y="119"/>
                        </a:lnTo>
                        <a:lnTo>
                          <a:pt x="8"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56" name="Freeform 60"/>
                  <p:cNvSpPr>
                    <a:spLocks/>
                  </p:cNvSpPr>
                  <p:nvPr/>
                </p:nvSpPr>
                <p:spPr bwMode="auto">
                  <a:xfrm>
                    <a:off x="10536640" y="3152137"/>
                    <a:ext cx="28575" cy="28575"/>
                  </a:xfrm>
                  <a:custGeom>
                    <a:avLst/>
                    <a:gdLst/>
                    <a:ahLst/>
                    <a:cxnLst>
                      <a:cxn ang="0">
                        <a:pos x="101" y="182"/>
                      </a:cxn>
                      <a:cxn ang="0">
                        <a:pos x="118" y="179"/>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5"/>
                        </a:lnTo>
                        <a:lnTo>
                          <a:pt x="135" y="172"/>
                        </a:lnTo>
                        <a:lnTo>
                          <a:pt x="143" y="168"/>
                        </a:lnTo>
                        <a:lnTo>
                          <a:pt x="149" y="162"/>
                        </a:lnTo>
                        <a:lnTo>
                          <a:pt x="156" y="156"/>
                        </a:lnTo>
                        <a:lnTo>
                          <a:pt x="162" y="150"/>
                        </a:lnTo>
                        <a:lnTo>
                          <a:pt x="167" y="142"/>
                        </a:lnTo>
                        <a:lnTo>
                          <a:pt x="172" y="135"/>
                        </a:lnTo>
                        <a:lnTo>
                          <a:pt x="176" y="127"/>
                        </a:lnTo>
                        <a:lnTo>
                          <a:pt x="178" y="119"/>
                        </a:lnTo>
                        <a:lnTo>
                          <a:pt x="180" y="110"/>
                        </a:lnTo>
                        <a:lnTo>
                          <a:pt x="183" y="101"/>
                        </a:lnTo>
                        <a:lnTo>
                          <a:pt x="183" y="91"/>
                        </a:lnTo>
                        <a:lnTo>
                          <a:pt x="183" y="82"/>
                        </a:lnTo>
                        <a:lnTo>
                          <a:pt x="180" y="73"/>
                        </a:lnTo>
                        <a:lnTo>
                          <a:pt x="178" y="64"/>
                        </a:lnTo>
                        <a:lnTo>
                          <a:pt x="176" y="56"/>
                        </a:lnTo>
                        <a:lnTo>
                          <a:pt x="172" y="48"/>
                        </a:lnTo>
                        <a:lnTo>
                          <a:pt x="167" y="40"/>
                        </a:lnTo>
                        <a:lnTo>
                          <a:pt x="162" y="33"/>
                        </a:lnTo>
                        <a:lnTo>
                          <a:pt x="156" y="27"/>
                        </a:lnTo>
                        <a:lnTo>
                          <a:pt x="149" y="21"/>
                        </a:lnTo>
                        <a:lnTo>
                          <a:pt x="143" y="16"/>
                        </a:lnTo>
                        <a:lnTo>
                          <a:pt x="135" y="11"/>
                        </a:lnTo>
                        <a:lnTo>
                          <a:pt x="127" y="8"/>
                        </a:lnTo>
                        <a:lnTo>
                          <a:pt x="118" y="4"/>
                        </a:lnTo>
                        <a:lnTo>
                          <a:pt x="109" y="2"/>
                        </a:lnTo>
                        <a:lnTo>
                          <a:pt x="101" y="0"/>
                        </a:lnTo>
                        <a:lnTo>
                          <a:pt x="92" y="0"/>
                        </a:lnTo>
                        <a:lnTo>
                          <a:pt x="82" y="0"/>
                        </a:lnTo>
                        <a:lnTo>
                          <a:pt x="73" y="2"/>
                        </a:lnTo>
                        <a:lnTo>
                          <a:pt x="64" y="4"/>
                        </a:lnTo>
                        <a:lnTo>
                          <a:pt x="56" y="8"/>
                        </a:lnTo>
                        <a:lnTo>
                          <a:pt x="47" y="11"/>
                        </a:lnTo>
                        <a:lnTo>
                          <a:pt x="41" y="16"/>
                        </a:lnTo>
                        <a:lnTo>
                          <a:pt x="33" y="21"/>
                        </a:lnTo>
                        <a:lnTo>
                          <a:pt x="26" y="27"/>
                        </a:lnTo>
                        <a:lnTo>
                          <a:pt x="21" y="33"/>
                        </a:lnTo>
                        <a:lnTo>
                          <a:pt x="15"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5" y="142"/>
                        </a:lnTo>
                        <a:lnTo>
                          <a:pt x="21" y="150"/>
                        </a:lnTo>
                        <a:lnTo>
                          <a:pt x="26" y="156"/>
                        </a:lnTo>
                        <a:lnTo>
                          <a:pt x="33" y="162"/>
                        </a:lnTo>
                        <a:lnTo>
                          <a:pt x="41" y="168"/>
                        </a:lnTo>
                        <a:lnTo>
                          <a:pt x="47" y="172"/>
                        </a:lnTo>
                        <a:lnTo>
                          <a:pt x="56" y="175"/>
                        </a:lnTo>
                        <a:lnTo>
                          <a:pt x="64" y="179"/>
                        </a:lnTo>
                        <a:lnTo>
                          <a:pt x="73" y="181"/>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57" name="Freeform 61"/>
                  <p:cNvSpPr>
                    <a:spLocks/>
                  </p:cNvSpPr>
                  <p:nvPr/>
                </p:nvSpPr>
                <p:spPr bwMode="auto">
                  <a:xfrm>
                    <a:off x="10576328" y="3152137"/>
                    <a:ext cx="28575" cy="28575"/>
                  </a:xfrm>
                  <a:custGeom>
                    <a:avLst/>
                    <a:gdLst/>
                    <a:ahLst/>
                    <a:cxnLst>
                      <a:cxn ang="0">
                        <a:pos x="100" y="182"/>
                      </a:cxn>
                      <a:cxn ang="0">
                        <a:pos x="118" y="179"/>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5"/>
                        </a:lnTo>
                        <a:lnTo>
                          <a:pt x="135" y="172"/>
                        </a:lnTo>
                        <a:lnTo>
                          <a:pt x="143" y="168"/>
                        </a:lnTo>
                        <a:lnTo>
                          <a:pt x="149" y="162"/>
                        </a:lnTo>
                        <a:lnTo>
                          <a:pt x="156" y="156"/>
                        </a:lnTo>
                        <a:lnTo>
                          <a:pt x="161" y="150"/>
                        </a:lnTo>
                        <a:lnTo>
                          <a:pt x="167" y="142"/>
                        </a:lnTo>
                        <a:lnTo>
                          <a:pt x="171" y="135"/>
                        </a:lnTo>
                        <a:lnTo>
                          <a:pt x="176" y="127"/>
                        </a:lnTo>
                        <a:lnTo>
                          <a:pt x="178" y="119"/>
                        </a:lnTo>
                        <a:lnTo>
                          <a:pt x="180" y="110"/>
                        </a:lnTo>
                        <a:lnTo>
                          <a:pt x="182" y="101"/>
                        </a:lnTo>
                        <a:lnTo>
                          <a:pt x="182" y="91"/>
                        </a:lnTo>
                        <a:lnTo>
                          <a:pt x="182" y="82"/>
                        </a:lnTo>
                        <a:lnTo>
                          <a:pt x="180" y="73"/>
                        </a:lnTo>
                        <a:lnTo>
                          <a:pt x="178" y="64"/>
                        </a:lnTo>
                        <a:lnTo>
                          <a:pt x="176" y="56"/>
                        </a:lnTo>
                        <a:lnTo>
                          <a:pt x="171" y="48"/>
                        </a:lnTo>
                        <a:lnTo>
                          <a:pt x="167" y="40"/>
                        </a:lnTo>
                        <a:lnTo>
                          <a:pt x="161" y="33"/>
                        </a:lnTo>
                        <a:lnTo>
                          <a:pt x="156" y="27"/>
                        </a:lnTo>
                        <a:lnTo>
                          <a:pt x="149" y="21"/>
                        </a:lnTo>
                        <a:lnTo>
                          <a:pt x="143" y="16"/>
                        </a:lnTo>
                        <a:lnTo>
                          <a:pt x="135" y="11"/>
                        </a:lnTo>
                        <a:lnTo>
                          <a:pt x="127" y="8"/>
                        </a:lnTo>
                        <a:lnTo>
                          <a:pt x="118" y="4"/>
                        </a:lnTo>
                        <a:lnTo>
                          <a:pt x="109" y="2"/>
                        </a:lnTo>
                        <a:lnTo>
                          <a:pt x="100" y="0"/>
                        </a:lnTo>
                        <a:lnTo>
                          <a:pt x="92" y="0"/>
                        </a:lnTo>
                        <a:lnTo>
                          <a:pt x="82" y="0"/>
                        </a:lnTo>
                        <a:lnTo>
                          <a:pt x="73" y="2"/>
                        </a:lnTo>
                        <a:lnTo>
                          <a:pt x="64" y="4"/>
                        </a:lnTo>
                        <a:lnTo>
                          <a:pt x="56" y="8"/>
                        </a:lnTo>
                        <a:lnTo>
                          <a:pt x="48" y="11"/>
                        </a:lnTo>
                        <a:lnTo>
                          <a:pt x="41" y="16"/>
                        </a:lnTo>
                        <a:lnTo>
                          <a:pt x="33" y="21"/>
                        </a:lnTo>
                        <a:lnTo>
                          <a:pt x="27" y="27"/>
                        </a:lnTo>
                        <a:lnTo>
                          <a:pt x="21" y="33"/>
                        </a:lnTo>
                        <a:lnTo>
                          <a:pt x="16"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6" y="142"/>
                        </a:lnTo>
                        <a:lnTo>
                          <a:pt x="21" y="150"/>
                        </a:lnTo>
                        <a:lnTo>
                          <a:pt x="27" y="156"/>
                        </a:lnTo>
                        <a:lnTo>
                          <a:pt x="33" y="162"/>
                        </a:lnTo>
                        <a:lnTo>
                          <a:pt x="41" y="168"/>
                        </a:lnTo>
                        <a:lnTo>
                          <a:pt x="48" y="172"/>
                        </a:lnTo>
                        <a:lnTo>
                          <a:pt x="56" y="175"/>
                        </a:lnTo>
                        <a:lnTo>
                          <a:pt x="64" y="179"/>
                        </a:lnTo>
                        <a:lnTo>
                          <a:pt x="73" y="181"/>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58" name="Freeform 62"/>
                  <p:cNvSpPr>
                    <a:spLocks/>
                  </p:cNvSpPr>
                  <p:nvPr/>
                </p:nvSpPr>
                <p:spPr bwMode="auto">
                  <a:xfrm>
                    <a:off x="10616015" y="3152137"/>
                    <a:ext cx="28575" cy="28575"/>
                  </a:xfrm>
                  <a:custGeom>
                    <a:avLst/>
                    <a:gdLst/>
                    <a:ahLst/>
                    <a:cxnLst>
                      <a:cxn ang="0">
                        <a:pos x="100" y="182"/>
                      </a:cxn>
                      <a:cxn ang="0">
                        <a:pos x="118" y="179"/>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5"/>
                        </a:lnTo>
                        <a:lnTo>
                          <a:pt x="135" y="172"/>
                        </a:lnTo>
                        <a:lnTo>
                          <a:pt x="142" y="168"/>
                        </a:lnTo>
                        <a:lnTo>
                          <a:pt x="149" y="162"/>
                        </a:lnTo>
                        <a:lnTo>
                          <a:pt x="156" y="156"/>
                        </a:lnTo>
                        <a:lnTo>
                          <a:pt x="161" y="150"/>
                        </a:lnTo>
                        <a:lnTo>
                          <a:pt x="167" y="142"/>
                        </a:lnTo>
                        <a:lnTo>
                          <a:pt x="171" y="135"/>
                        </a:lnTo>
                        <a:lnTo>
                          <a:pt x="176" y="127"/>
                        </a:lnTo>
                        <a:lnTo>
                          <a:pt x="179" y="119"/>
                        </a:lnTo>
                        <a:lnTo>
                          <a:pt x="181" y="110"/>
                        </a:lnTo>
                        <a:lnTo>
                          <a:pt x="182" y="101"/>
                        </a:lnTo>
                        <a:lnTo>
                          <a:pt x="182" y="91"/>
                        </a:lnTo>
                        <a:lnTo>
                          <a:pt x="182" y="82"/>
                        </a:lnTo>
                        <a:lnTo>
                          <a:pt x="181" y="73"/>
                        </a:lnTo>
                        <a:lnTo>
                          <a:pt x="179" y="64"/>
                        </a:lnTo>
                        <a:lnTo>
                          <a:pt x="176" y="56"/>
                        </a:lnTo>
                        <a:lnTo>
                          <a:pt x="171" y="48"/>
                        </a:lnTo>
                        <a:lnTo>
                          <a:pt x="167" y="40"/>
                        </a:lnTo>
                        <a:lnTo>
                          <a:pt x="161" y="33"/>
                        </a:lnTo>
                        <a:lnTo>
                          <a:pt x="156" y="27"/>
                        </a:lnTo>
                        <a:lnTo>
                          <a:pt x="149" y="21"/>
                        </a:lnTo>
                        <a:lnTo>
                          <a:pt x="142" y="16"/>
                        </a:lnTo>
                        <a:lnTo>
                          <a:pt x="135" y="11"/>
                        </a:lnTo>
                        <a:lnTo>
                          <a:pt x="127" y="8"/>
                        </a:lnTo>
                        <a:lnTo>
                          <a:pt x="118" y="4"/>
                        </a:lnTo>
                        <a:lnTo>
                          <a:pt x="109" y="2"/>
                        </a:lnTo>
                        <a:lnTo>
                          <a:pt x="100" y="0"/>
                        </a:lnTo>
                        <a:lnTo>
                          <a:pt x="91" y="0"/>
                        </a:lnTo>
                        <a:lnTo>
                          <a:pt x="82" y="0"/>
                        </a:lnTo>
                        <a:lnTo>
                          <a:pt x="73" y="2"/>
                        </a:lnTo>
                        <a:lnTo>
                          <a:pt x="64" y="4"/>
                        </a:lnTo>
                        <a:lnTo>
                          <a:pt x="56" y="8"/>
                        </a:lnTo>
                        <a:lnTo>
                          <a:pt x="48" y="11"/>
                        </a:lnTo>
                        <a:lnTo>
                          <a:pt x="40" y="16"/>
                        </a:lnTo>
                        <a:lnTo>
                          <a:pt x="34" y="21"/>
                        </a:lnTo>
                        <a:lnTo>
                          <a:pt x="27" y="27"/>
                        </a:lnTo>
                        <a:lnTo>
                          <a:pt x="20" y="33"/>
                        </a:lnTo>
                        <a:lnTo>
                          <a:pt x="16" y="40"/>
                        </a:lnTo>
                        <a:lnTo>
                          <a:pt x="10" y="48"/>
                        </a:lnTo>
                        <a:lnTo>
                          <a:pt x="7" y="56"/>
                        </a:lnTo>
                        <a:lnTo>
                          <a:pt x="4" y="64"/>
                        </a:lnTo>
                        <a:lnTo>
                          <a:pt x="2" y="73"/>
                        </a:lnTo>
                        <a:lnTo>
                          <a:pt x="0" y="82"/>
                        </a:lnTo>
                        <a:lnTo>
                          <a:pt x="0" y="91"/>
                        </a:lnTo>
                        <a:lnTo>
                          <a:pt x="0" y="101"/>
                        </a:lnTo>
                        <a:lnTo>
                          <a:pt x="2" y="110"/>
                        </a:lnTo>
                        <a:lnTo>
                          <a:pt x="4" y="119"/>
                        </a:lnTo>
                        <a:lnTo>
                          <a:pt x="7" y="127"/>
                        </a:lnTo>
                        <a:lnTo>
                          <a:pt x="10" y="135"/>
                        </a:lnTo>
                        <a:lnTo>
                          <a:pt x="16" y="142"/>
                        </a:lnTo>
                        <a:lnTo>
                          <a:pt x="20" y="150"/>
                        </a:lnTo>
                        <a:lnTo>
                          <a:pt x="27" y="156"/>
                        </a:lnTo>
                        <a:lnTo>
                          <a:pt x="34" y="162"/>
                        </a:lnTo>
                        <a:lnTo>
                          <a:pt x="40" y="168"/>
                        </a:lnTo>
                        <a:lnTo>
                          <a:pt x="48" y="172"/>
                        </a:lnTo>
                        <a:lnTo>
                          <a:pt x="56" y="175"/>
                        </a:lnTo>
                        <a:lnTo>
                          <a:pt x="64" y="179"/>
                        </a:lnTo>
                        <a:lnTo>
                          <a:pt x="73" y="181"/>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59" name="Freeform 63"/>
                  <p:cNvSpPr>
                    <a:spLocks/>
                  </p:cNvSpPr>
                  <p:nvPr/>
                </p:nvSpPr>
                <p:spPr bwMode="auto">
                  <a:xfrm>
                    <a:off x="11073215" y="3337874"/>
                    <a:ext cx="203200" cy="34925"/>
                  </a:xfrm>
                  <a:custGeom>
                    <a:avLst/>
                    <a:gdLst/>
                    <a:ahLst/>
                    <a:cxnLst>
                      <a:cxn ang="0">
                        <a:pos x="1169" y="0"/>
                      </a:cxn>
                      <a:cxn ang="0">
                        <a:pos x="1190" y="2"/>
                      </a:cxn>
                      <a:cxn ang="0">
                        <a:pos x="1212" y="8"/>
                      </a:cxn>
                      <a:cxn ang="0">
                        <a:pos x="1229" y="18"/>
                      </a:cxn>
                      <a:cxn ang="0">
                        <a:pos x="1246" y="31"/>
                      </a:cxn>
                      <a:cxn ang="0">
                        <a:pos x="1259" y="48"/>
                      </a:cxn>
                      <a:cxn ang="0">
                        <a:pos x="1269" y="67"/>
                      </a:cxn>
                      <a:cxn ang="0">
                        <a:pos x="1276" y="87"/>
                      </a:cxn>
                      <a:cxn ang="0">
                        <a:pos x="1278" y="109"/>
                      </a:cxn>
                      <a:cxn ang="0">
                        <a:pos x="1276" y="131"/>
                      </a:cxn>
                      <a:cxn ang="0">
                        <a:pos x="1269" y="151"/>
                      </a:cxn>
                      <a:cxn ang="0">
                        <a:pos x="1259" y="170"/>
                      </a:cxn>
                      <a:cxn ang="0">
                        <a:pos x="1246" y="185"/>
                      </a:cxn>
                      <a:cxn ang="0">
                        <a:pos x="1229" y="199"/>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8"/>
                      </a:cxn>
                      <a:cxn ang="0">
                        <a:pos x="4" y="77"/>
                      </a:cxn>
                      <a:cxn ang="0">
                        <a:pos x="12" y="57"/>
                      </a:cxn>
                      <a:cxn ang="0">
                        <a:pos x="24" y="39"/>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8"/>
                        </a:lnTo>
                        <a:lnTo>
                          <a:pt x="1220" y="13"/>
                        </a:lnTo>
                        <a:lnTo>
                          <a:pt x="1229" y="18"/>
                        </a:lnTo>
                        <a:lnTo>
                          <a:pt x="1238" y="24"/>
                        </a:lnTo>
                        <a:lnTo>
                          <a:pt x="1246" y="31"/>
                        </a:lnTo>
                        <a:lnTo>
                          <a:pt x="1253" y="39"/>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9"/>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9"/>
                        </a:lnTo>
                        <a:lnTo>
                          <a:pt x="38" y="193"/>
                        </a:lnTo>
                        <a:lnTo>
                          <a:pt x="31" y="185"/>
                        </a:lnTo>
                        <a:lnTo>
                          <a:pt x="24" y="177"/>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39"/>
                        </a:lnTo>
                        <a:lnTo>
                          <a:pt x="31" y="31"/>
                        </a:lnTo>
                        <a:lnTo>
                          <a:pt x="38" y="24"/>
                        </a:lnTo>
                        <a:lnTo>
                          <a:pt x="47" y="18"/>
                        </a:lnTo>
                        <a:lnTo>
                          <a:pt x="56" y="13"/>
                        </a:lnTo>
                        <a:lnTo>
                          <a:pt x="66" y="8"/>
                        </a:lnTo>
                        <a:lnTo>
                          <a:pt x="76" y="4"/>
                        </a:lnTo>
                        <a:lnTo>
                          <a:pt x="86" y="2"/>
                        </a:lnTo>
                        <a:lnTo>
                          <a:pt x="97" y="0"/>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60" name="Freeform 64"/>
                  <p:cNvSpPr>
                    <a:spLocks/>
                  </p:cNvSpPr>
                  <p:nvPr/>
                </p:nvSpPr>
                <p:spPr bwMode="auto">
                  <a:xfrm>
                    <a:off x="10455678" y="3339462"/>
                    <a:ext cx="28575" cy="28575"/>
                  </a:xfrm>
                  <a:custGeom>
                    <a:avLst/>
                    <a:gdLst/>
                    <a:ahLst/>
                    <a:cxnLst>
                      <a:cxn ang="0">
                        <a:pos x="101" y="182"/>
                      </a:cxn>
                      <a:cxn ang="0">
                        <a:pos x="119" y="178"/>
                      </a:cxn>
                      <a:cxn ang="0">
                        <a:pos x="135" y="172"/>
                      </a:cxn>
                      <a:cxn ang="0">
                        <a:pos x="150" y="162"/>
                      </a:cxn>
                      <a:cxn ang="0">
                        <a:pos x="162" y="149"/>
                      </a:cxn>
                      <a:cxn ang="0">
                        <a:pos x="172" y="135"/>
                      </a:cxn>
                      <a:cxn ang="0">
                        <a:pos x="179" y="118"/>
                      </a:cxn>
                      <a:cxn ang="0">
                        <a:pos x="182" y="101"/>
                      </a:cxn>
                      <a:cxn ang="0">
                        <a:pos x="182" y="82"/>
                      </a:cxn>
                      <a:cxn ang="0">
                        <a:pos x="179"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9" y="178"/>
                        </a:lnTo>
                        <a:lnTo>
                          <a:pt x="126" y="175"/>
                        </a:lnTo>
                        <a:lnTo>
                          <a:pt x="135" y="172"/>
                        </a:lnTo>
                        <a:lnTo>
                          <a:pt x="142" y="167"/>
                        </a:lnTo>
                        <a:lnTo>
                          <a:pt x="150" y="162"/>
                        </a:lnTo>
                        <a:lnTo>
                          <a:pt x="156" y="156"/>
                        </a:lnTo>
                        <a:lnTo>
                          <a:pt x="162" y="149"/>
                        </a:lnTo>
                        <a:lnTo>
                          <a:pt x="167" y="142"/>
                        </a:lnTo>
                        <a:lnTo>
                          <a:pt x="172" y="135"/>
                        </a:lnTo>
                        <a:lnTo>
                          <a:pt x="175" y="126"/>
                        </a:lnTo>
                        <a:lnTo>
                          <a:pt x="179" y="118"/>
                        </a:lnTo>
                        <a:lnTo>
                          <a:pt x="181" y="109"/>
                        </a:lnTo>
                        <a:lnTo>
                          <a:pt x="182" y="101"/>
                        </a:lnTo>
                        <a:lnTo>
                          <a:pt x="183" y="91"/>
                        </a:lnTo>
                        <a:lnTo>
                          <a:pt x="182" y="82"/>
                        </a:lnTo>
                        <a:lnTo>
                          <a:pt x="181" y="73"/>
                        </a:lnTo>
                        <a:lnTo>
                          <a:pt x="179" y="64"/>
                        </a:lnTo>
                        <a:lnTo>
                          <a:pt x="175" y="55"/>
                        </a:lnTo>
                        <a:lnTo>
                          <a:pt x="172" y="47"/>
                        </a:lnTo>
                        <a:lnTo>
                          <a:pt x="167" y="40"/>
                        </a:lnTo>
                        <a:lnTo>
                          <a:pt x="162" y="33"/>
                        </a:lnTo>
                        <a:lnTo>
                          <a:pt x="156" y="26"/>
                        </a:lnTo>
                        <a:lnTo>
                          <a:pt x="150" y="21"/>
                        </a:lnTo>
                        <a:lnTo>
                          <a:pt x="142" y="15"/>
                        </a:lnTo>
                        <a:lnTo>
                          <a:pt x="135" y="11"/>
                        </a:lnTo>
                        <a:lnTo>
                          <a:pt x="126" y="6"/>
                        </a:lnTo>
                        <a:lnTo>
                          <a:pt x="119" y="4"/>
                        </a:lnTo>
                        <a:lnTo>
                          <a:pt x="110" y="2"/>
                        </a:lnTo>
                        <a:lnTo>
                          <a:pt x="101" y="0"/>
                        </a:lnTo>
                        <a:lnTo>
                          <a:pt x="91" y="0"/>
                        </a:lnTo>
                        <a:lnTo>
                          <a:pt x="82" y="0"/>
                        </a:lnTo>
                        <a:lnTo>
                          <a:pt x="73" y="2"/>
                        </a:lnTo>
                        <a:lnTo>
                          <a:pt x="64" y="4"/>
                        </a:lnTo>
                        <a:lnTo>
                          <a:pt x="55" y="6"/>
                        </a:lnTo>
                        <a:lnTo>
                          <a:pt x="48" y="11"/>
                        </a:lnTo>
                        <a:lnTo>
                          <a:pt x="40" y="15"/>
                        </a:lnTo>
                        <a:lnTo>
                          <a:pt x="33" y="21"/>
                        </a:lnTo>
                        <a:lnTo>
                          <a:pt x="27" y="26"/>
                        </a:lnTo>
                        <a:lnTo>
                          <a:pt x="21" y="33"/>
                        </a:lnTo>
                        <a:lnTo>
                          <a:pt x="16" y="40"/>
                        </a:lnTo>
                        <a:lnTo>
                          <a:pt x="11" y="47"/>
                        </a:lnTo>
                        <a:lnTo>
                          <a:pt x="7" y="55"/>
                        </a:lnTo>
                        <a:lnTo>
                          <a:pt x="4" y="64"/>
                        </a:lnTo>
                        <a:lnTo>
                          <a:pt x="2" y="73"/>
                        </a:lnTo>
                        <a:lnTo>
                          <a:pt x="0" y="82"/>
                        </a:lnTo>
                        <a:lnTo>
                          <a:pt x="0" y="91"/>
                        </a:lnTo>
                        <a:lnTo>
                          <a:pt x="0" y="101"/>
                        </a:lnTo>
                        <a:lnTo>
                          <a:pt x="2" y="109"/>
                        </a:lnTo>
                        <a:lnTo>
                          <a:pt x="4" y="118"/>
                        </a:lnTo>
                        <a:lnTo>
                          <a:pt x="7" y="126"/>
                        </a:lnTo>
                        <a:lnTo>
                          <a:pt x="11" y="135"/>
                        </a:lnTo>
                        <a:lnTo>
                          <a:pt x="16" y="142"/>
                        </a:lnTo>
                        <a:lnTo>
                          <a:pt x="21" y="149"/>
                        </a:lnTo>
                        <a:lnTo>
                          <a:pt x="27" y="156"/>
                        </a:lnTo>
                        <a:lnTo>
                          <a:pt x="33" y="162"/>
                        </a:lnTo>
                        <a:lnTo>
                          <a:pt x="40" y="167"/>
                        </a:lnTo>
                        <a:lnTo>
                          <a:pt x="48" y="172"/>
                        </a:lnTo>
                        <a:lnTo>
                          <a:pt x="55" y="175"/>
                        </a:lnTo>
                        <a:lnTo>
                          <a:pt x="64" y="178"/>
                        </a:lnTo>
                        <a:lnTo>
                          <a:pt x="73" y="180"/>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61" name="Freeform 65"/>
                  <p:cNvSpPr>
                    <a:spLocks/>
                  </p:cNvSpPr>
                  <p:nvPr/>
                </p:nvSpPr>
                <p:spPr bwMode="auto">
                  <a:xfrm>
                    <a:off x="10495365" y="3339462"/>
                    <a:ext cx="30163" cy="28575"/>
                  </a:xfrm>
                  <a:custGeom>
                    <a:avLst/>
                    <a:gdLst/>
                    <a:ahLst/>
                    <a:cxnLst>
                      <a:cxn ang="0">
                        <a:pos x="101" y="182"/>
                      </a:cxn>
                      <a:cxn ang="0">
                        <a:pos x="119" y="178"/>
                      </a:cxn>
                      <a:cxn ang="0">
                        <a:pos x="135" y="172"/>
                      </a:cxn>
                      <a:cxn ang="0">
                        <a:pos x="150" y="162"/>
                      </a:cxn>
                      <a:cxn ang="0">
                        <a:pos x="162" y="149"/>
                      </a:cxn>
                      <a:cxn ang="0">
                        <a:pos x="172" y="135"/>
                      </a:cxn>
                      <a:cxn ang="0">
                        <a:pos x="178" y="118"/>
                      </a:cxn>
                      <a:cxn ang="0">
                        <a:pos x="182" y="101"/>
                      </a:cxn>
                      <a:cxn ang="0">
                        <a:pos x="182" y="82"/>
                      </a:cxn>
                      <a:cxn ang="0">
                        <a:pos x="178"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3" h="183">
                        <a:moveTo>
                          <a:pt x="92" y="183"/>
                        </a:moveTo>
                        <a:lnTo>
                          <a:pt x="101" y="182"/>
                        </a:lnTo>
                        <a:lnTo>
                          <a:pt x="110" y="180"/>
                        </a:lnTo>
                        <a:lnTo>
                          <a:pt x="119" y="178"/>
                        </a:lnTo>
                        <a:lnTo>
                          <a:pt x="127" y="175"/>
                        </a:lnTo>
                        <a:lnTo>
                          <a:pt x="135" y="172"/>
                        </a:lnTo>
                        <a:lnTo>
                          <a:pt x="142" y="167"/>
                        </a:lnTo>
                        <a:lnTo>
                          <a:pt x="150" y="162"/>
                        </a:lnTo>
                        <a:lnTo>
                          <a:pt x="156" y="156"/>
                        </a:lnTo>
                        <a:lnTo>
                          <a:pt x="162" y="149"/>
                        </a:lnTo>
                        <a:lnTo>
                          <a:pt x="167"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7" y="40"/>
                        </a:lnTo>
                        <a:lnTo>
                          <a:pt x="162" y="33"/>
                        </a:lnTo>
                        <a:lnTo>
                          <a:pt x="156" y="26"/>
                        </a:lnTo>
                        <a:lnTo>
                          <a:pt x="150" y="21"/>
                        </a:lnTo>
                        <a:lnTo>
                          <a:pt x="142" y="15"/>
                        </a:lnTo>
                        <a:lnTo>
                          <a:pt x="135" y="11"/>
                        </a:lnTo>
                        <a:lnTo>
                          <a:pt x="127" y="6"/>
                        </a:lnTo>
                        <a:lnTo>
                          <a:pt x="119" y="4"/>
                        </a:lnTo>
                        <a:lnTo>
                          <a:pt x="110" y="2"/>
                        </a:lnTo>
                        <a:lnTo>
                          <a:pt x="101" y="0"/>
                        </a:lnTo>
                        <a:lnTo>
                          <a:pt x="92"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8" y="55"/>
                        </a:lnTo>
                        <a:lnTo>
                          <a:pt x="4" y="64"/>
                        </a:lnTo>
                        <a:lnTo>
                          <a:pt x="2" y="73"/>
                        </a:lnTo>
                        <a:lnTo>
                          <a:pt x="1" y="82"/>
                        </a:lnTo>
                        <a:lnTo>
                          <a:pt x="0" y="91"/>
                        </a:lnTo>
                        <a:lnTo>
                          <a:pt x="1" y="101"/>
                        </a:lnTo>
                        <a:lnTo>
                          <a:pt x="2" y="109"/>
                        </a:lnTo>
                        <a:lnTo>
                          <a:pt x="4" y="118"/>
                        </a:lnTo>
                        <a:lnTo>
                          <a:pt x="8"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62" name="Freeform 66"/>
                  <p:cNvSpPr>
                    <a:spLocks/>
                  </p:cNvSpPr>
                  <p:nvPr/>
                </p:nvSpPr>
                <p:spPr bwMode="auto">
                  <a:xfrm>
                    <a:off x="10536640" y="3339462"/>
                    <a:ext cx="28575" cy="28575"/>
                  </a:xfrm>
                  <a:custGeom>
                    <a:avLst/>
                    <a:gdLst/>
                    <a:ahLst/>
                    <a:cxnLst>
                      <a:cxn ang="0">
                        <a:pos x="101" y="182"/>
                      </a:cxn>
                      <a:cxn ang="0">
                        <a:pos x="118" y="178"/>
                      </a:cxn>
                      <a:cxn ang="0">
                        <a:pos x="135" y="172"/>
                      </a:cxn>
                      <a:cxn ang="0">
                        <a:pos x="149" y="162"/>
                      </a:cxn>
                      <a:cxn ang="0">
                        <a:pos x="162" y="149"/>
                      </a:cxn>
                      <a:cxn ang="0">
                        <a:pos x="172" y="135"/>
                      </a:cxn>
                      <a:cxn ang="0">
                        <a:pos x="178" y="118"/>
                      </a:cxn>
                      <a:cxn ang="0">
                        <a:pos x="183" y="101"/>
                      </a:cxn>
                      <a:cxn ang="0">
                        <a:pos x="183" y="82"/>
                      </a:cxn>
                      <a:cxn ang="0">
                        <a:pos x="178" y="64"/>
                      </a:cxn>
                      <a:cxn ang="0">
                        <a:pos x="172" y="47"/>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7" y="172"/>
                      </a:cxn>
                      <a:cxn ang="0">
                        <a:pos x="64" y="178"/>
                      </a:cxn>
                      <a:cxn ang="0">
                        <a:pos x="82" y="182"/>
                      </a:cxn>
                    </a:cxnLst>
                    <a:rect l="0" t="0" r="r" b="b"/>
                    <a:pathLst>
                      <a:path w="183" h="183">
                        <a:moveTo>
                          <a:pt x="92" y="183"/>
                        </a:moveTo>
                        <a:lnTo>
                          <a:pt x="101" y="182"/>
                        </a:lnTo>
                        <a:lnTo>
                          <a:pt x="109" y="180"/>
                        </a:lnTo>
                        <a:lnTo>
                          <a:pt x="118" y="178"/>
                        </a:lnTo>
                        <a:lnTo>
                          <a:pt x="127" y="175"/>
                        </a:lnTo>
                        <a:lnTo>
                          <a:pt x="135" y="172"/>
                        </a:lnTo>
                        <a:lnTo>
                          <a:pt x="143" y="167"/>
                        </a:lnTo>
                        <a:lnTo>
                          <a:pt x="149" y="162"/>
                        </a:lnTo>
                        <a:lnTo>
                          <a:pt x="156" y="156"/>
                        </a:lnTo>
                        <a:lnTo>
                          <a:pt x="162" y="149"/>
                        </a:lnTo>
                        <a:lnTo>
                          <a:pt x="167" y="142"/>
                        </a:lnTo>
                        <a:lnTo>
                          <a:pt x="172" y="135"/>
                        </a:lnTo>
                        <a:lnTo>
                          <a:pt x="176" y="126"/>
                        </a:lnTo>
                        <a:lnTo>
                          <a:pt x="178" y="118"/>
                        </a:lnTo>
                        <a:lnTo>
                          <a:pt x="180" y="109"/>
                        </a:lnTo>
                        <a:lnTo>
                          <a:pt x="183" y="101"/>
                        </a:lnTo>
                        <a:lnTo>
                          <a:pt x="183" y="91"/>
                        </a:lnTo>
                        <a:lnTo>
                          <a:pt x="183" y="82"/>
                        </a:lnTo>
                        <a:lnTo>
                          <a:pt x="180" y="73"/>
                        </a:lnTo>
                        <a:lnTo>
                          <a:pt x="178" y="64"/>
                        </a:lnTo>
                        <a:lnTo>
                          <a:pt x="176" y="55"/>
                        </a:lnTo>
                        <a:lnTo>
                          <a:pt x="172" y="47"/>
                        </a:lnTo>
                        <a:lnTo>
                          <a:pt x="167" y="40"/>
                        </a:lnTo>
                        <a:lnTo>
                          <a:pt x="162" y="33"/>
                        </a:lnTo>
                        <a:lnTo>
                          <a:pt x="156" y="26"/>
                        </a:lnTo>
                        <a:lnTo>
                          <a:pt x="149" y="21"/>
                        </a:lnTo>
                        <a:lnTo>
                          <a:pt x="143" y="15"/>
                        </a:lnTo>
                        <a:lnTo>
                          <a:pt x="135" y="11"/>
                        </a:lnTo>
                        <a:lnTo>
                          <a:pt x="127" y="6"/>
                        </a:lnTo>
                        <a:lnTo>
                          <a:pt x="118" y="4"/>
                        </a:lnTo>
                        <a:lnTo>
                          <a:pt x="109" y="2"/>
                        </a:lnTo>
                        <a:lnTo>
                          <a:pt x="101" y="0"/>
                        </a:lnTo>
                        <a:lnTo>
                          <a:pt x="92" y="0"/>
                        </a:lnTo>
                        <a:lnTo>
                          <a:pt x="82" y="0"/>
                        </a:lnTo>
                        <a:lnTo>
                          <a:pt x="73" y="2"/>
                        </a:lnTo>
                        <a:lnTo>
                          <a:pt x="64" y="4"/>
                        </a:lnTo>
                        <a:lnTo>
                          <a:pt x="56" y="6"/>
                        </a:lnTo>
                        <a:lnTo>
                          <a:pt x="47" y="11"/>
                        </a:lnTo>
                        <a:lnTo>
                          <a:pt x="41" y="15"/>
                        </a:lnTo>
                        <a:lnTo>
                          <a:pt x="33" y="21"/>
                        </a:lnTo>
                        <a:lnTo>
                          <a:pt x="26" y="26"/>
                        </a:lnTo>
                        <a:lnTo>
                          <a:pt x="21" y="33"/>
                        </a:lnTo>
                        <a:lnTo>
                          <a:pt x="15"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5" y="142"/>
                        </a:lnTo>
                        <a:lnTo>
                          <a:pt x="21" y="149"/>
                        </a:lnTo>
                        <a:lnTo>
                          <a:pt x="26" y="156"/>
                        </a:lnTo>
                        <a:lnTo>
                          <a:pt x="33" y="162"/>
                        </a:lnTo>
                        <a:lnTo>
                          <a:pt x="41" y="167"/>
                        </a:lnTo>
                        <a:lnTo>
                          <a:pt x="47" y="172"/>
                        </a:lnTo>
                        <a:lnTo>
                          <a:pt x="56" y="175"/>
                        </a:lnTo>
                        <a:lnTo>
                          <a:pt x="64" y="178"/>
                        </a:lnTo>
                        <a:lnTo>
                          <a:pt x="73" y="180"/>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63" name="Freeform 67"/>
                  <p:cNvSpPr>
                    <a:spLocks/>
                  </p:cNvSpPr>
                  <p:nvPr/>
                </p:nvSpPr>
                <p:spPr bwMode="auto">
                  <a:xfrm>
                    <a:off x="10576328" y="3339462"/>
                    <a:ext cx="28575" cy="28575"/>
                  </a:xfrm>
                  <a:custGeom>
                    <a:avLst/>
                    <a:gdLst/>
                    <a:ahLst/>
                    <a:cxnLst>
                      <a:cxn ang="0">
                        <a:pos x="100" y="182"/>
                      </a:cxn>
                      <a:cxn ang="0">
                        <a:pos x="118" y="178"/>
                      </a:cxn>
                      <a:cxn ang="0">
                        <a:pos x="135" y="172"/>
                      </a:cxn>
                      <a:cxn ang="0">
                        <a:pos x="149" y="162"/>
                      </a:cxn>
                      <a:cxn ang="0">
                        <a:pos x="161" y="149"/>
                      </a:cxn>
                      <a:cxn ang="0">
                        <a:pos x="171" y="135"/>
                      </a:cxn>
                      <a:cxn ang="0">
                        <a:pos x="178" y="118"/>
                      </a:cxn>
                      <a:cxn ang="0">
                        <a:pos x="182" y="101"/>
                      </a:cxn>
                      <a:cxn ang="0">
                        <a:pos x="182" y="82"/>
                      </a:cxn>
                      <a:cxn ang="0">
                        <a:pos x="178"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2" h="183">
                        <a:moveTo>
                          <a:pt x="92" y="183"/>
                        </a:moveTo>
                        <a:lnTo>
                          <a:pt x="100" y="182"/>
                        </a:lnTo>
                        <a:lnTo>
                          <a:pt x="109" y="180"/>
                        </a:lnTo>
                        <a:lnTo>
                          <a:pt x="118" y="178"/>
                        </a:lnTo>
                        <a:lnTo>
                          <a:pt x="127" y="175"/>
                        </a:lnTo>
                        <a:lnTo>
                          <a:pt x="135" y="172"/>
                        </a:lnTo>
                        <a:lnTo>
                          <a:pt x="143" y="167"/>
                        </a:lnTo>
                        <a:lnTo>
                          <a:pt x="149" y="162"/>
                        </a:lnTo>
                        <a:lnTo>
                          <a:pt x="156" y="156"/>
                        </a:lnTo>
                        <a:lnTo>
                          <a:pt x="161" y="149"/>
                        </a:lnTo>
                        <a:lnTo>
                          <a:pt x="167" y="142"/>
                        </a:lnTo>
                        <a:lnTo>
                          <a:pt x="171" y="135"/>
                        </a:lnTo>
                        <a:lnTo>
                          <a:pt x="176" y="126"/>
                        </a:lnTo>
                        <a:lnTo>
                          <a:pt x="178" y="118"/>
                        </a:lnTo>
                        <a:lnTo>
                          <a:pt x="180" y="109"/>
                        </a:lnTo>
                        <a:lnTo>
                          <a:pt x="182" y="101"/>
                        </a:lnTo>
                        <a:lnTo>
                          <a:pt x="182" y="91"/>
                        </a:lnTo>
                        <a:lnTo>
                          <a:pt x="182" y="82"/>
                        </a:lnTo>
                        <a:lnTo>
                          <a:pt x="180" y="73"/>
                        </a:lnTo>
                        <a:lnTo>
                          <a:pt x="178" y="64"/>
                        </a:lnTo>
                        <a:lnTo>
                          <a:pt x="176" y="55"/>
                        </a:lnTo>
                        <a:lnTo>
                          <a:pt x="171" y="47"/>
                        </a:lnTo>
                        <a:lnTo>
                          <a:pt x="167" y="40"/>
                        </a:lnTo>
                        <a:lnTo>
                          <a:pt x="161" y="33"/>
                        </a:lnTo>
                        <a:lnTo>
                          <a:pt x="156" y="26"/>
                        </a:lnTo>
                        <a:lnTo>
                          <a:pt x="149" y="21"/>
                        </a:lnTo>
                        <a:lnTo>
                          <a:pt x="143" y="15"/>
                        </a:lnTo>
                        <a:lnTo>
                          <a:pt x="135" y="11"/>
                        </a:lnTo>
                        <a:lnTo>
                          <a:pt x="127" y="6"/>
                        </a:lnTo>
                        <a:lnTo>
                          <a:pt x="118" y="4"/>
                        </a:lnTo>
                        <a:lnTo>
                          <a:pt x="109" y="2"/>
                        </a:lnTo>
                        <a:lnTo>
                          <a:pt x="100" y="0"/>
                        </a:lnTo>
                        <a:lnTo>
                          <a:pt x="92" y="0"/>
                        </a:lnTo>
                        <a:lnTo>
                          <a:pt x="82" y="0"/>
                        </a:lnTo>
                        <a:lnTo>
                          <a:pt x="73" y="2"/>
                        </a:lnTo>
                        <a:lnTo>
                          <a:pt x="64" y="4"/>
                        </a:lnTo>
                        <a:lnTo>
                          <a:pt x="56" y="6"/>
                        </a:lnTo>
                        <a:lnTo>
                          <a:pt x="48" y="11"/>
                        </a:lnTo>
                        <a:lnTo>
                          <a:pt x="41" y="15"/>
                        </a:lnTo>
                        <a:lnTo>
                          <a:pt x="33" y="21"/>
                        </a:lnTo>
                        <a:lnTo>
                          <a:pt x="27" y="26"/>
                        </a:lnTo>
                        <a:lnTo>
                          <a:pt x="21" y="33"/>
                        </a:lnTo>
                        <a:lnTo>
                          <a:pt x="16"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6" y="142"/>
                        </a:lnTo>
                        <a:lnTo>
                          <a:pt x="21" y="149"/>
                        </a:lnTo>
                        <a:lnTo>
                          <a:pt x="27" y="156"/>
                        </a:lnTo>
                        <a:lnTo>
                          <a:pt x="33" y="162"/>
                        </a:lnTo>
                        <a:lnTo>
                          <a:pt x="41" y="167"/>
                        </a:lnTo>
                        <a:lnTo>
                          <a:pt x="48" y="172"/>
                        </a:lnTo>
                        <a:lnTo>
                          <a:pt x="56" y="175"/>
                        </a:lnTo>
                        <a:lnTo>
                          <a:pt x="64" y="178"/>
                        </a:lnTo>
                        <a:lnTo>
                          <a:pt x="73" y="180"/>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64" name="Freeform 68"/>
                  <p:cNvSpPr>
                    <a:spLocks/>
                  </p:cNvSpPr>
                  <p:nvPr/>
                </p:nvSpPr>
                <p:spPr bwMode="auto">
                  <a:xfrm>
                    <a:off x="10616015" y="3339462"/>
                    <a:ext cx="28575" cy="28575"/>
                  </a:xfrm>
                  <a:custGeom>
                    <a:avLst/>
                    <a:gdLst/>
                    <a:ahLst/>
                    <a:cxnLst>
                      <a:cxn ang="0">
                        <a:pos x="100" y="182"/>
                      </a:cxn>
                      <a:cxn ang="0">
                        <a:pos x="118" y="178"/>
                      </a:cxn>
                      <a:cxn ang="0">
                        <a:pos x="135"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7"/>
                      </a:cxn>
                      <a:cxn ang="0">
                        <a:pos x="4" y="64"/>
                      </a:cxn>
                      <a:cxn ang="0">
                        <a:pos x="0" y="82"/>
                      </a:cxn>
                      <a:cxn ang="0">
                        <a:pos x="0" y="101"/>
                      </a:cxn>
                      <a:cxn ang="0">
                        <a:pos x="4" y="118"/>
                      </a:cxn>
                      <a:cxn ang="0">
                        <a:pos x="10" y="135"/>
                      </a:cxn>
                      <a:cxn ang="0">
                        <a:pos x="20" y="149"/>
                      </a:cxn>
                      <a:cxn ang="0">
                        <a:pos x="34" y="162"/>
                      </a:cxn>
                      <a:cxn ang="0">
                        <a:pos x="48" y="172"/>
                      </a:cxn>
                      <a:cxn ang="0">
                        <a:pos x="64" y="178"/>
                      </a:cxn>
                      <a:cxn ang="0">
                        <a:pos x="82" y="182"/>
                      </a:cxn>
                    </a:cxnLst>
                    <a:rect l="0" t="0" r="r" b="b"/>
                    <a:pathLst>
                      <a:path w="182" h="183">
                        <a:moveTo>
                          <a:pt x="91" y="183"/>
                        </a:moveTo>
                        <a:lnTo>
                          <a:pt x="100" y="182"/>
                        </a:lnTo>
                        <a:lnTo>
                          <a:pt x="109" y="180"/>
                        </a:lnTo>
                        <a:lnTo>
                          <a:pt x="118" y="178"/>
                        </a:lnTo>
                        <a:lnTo>
                          <a:pt x="127" y="175"/>
                        </a:lnTo>
                        <a:lnTo>
                          <a:pt x="135" y="172"/>
                        </a:lnTo>
                        <a:lnTo>
                          <a:pt x="142" y="167"/>
                        </a:lnTo>
                        <a:lnTo>
                          <a:pt x="149" y="162"/>
                        </a:lnTo>
                        <a:lnTo>
                          <a:pt x="156" y="156"/>
                        </a:lnTo>
                        <a:lnTo>
                          <a:pt x="161" y="149"/>
                        </a:lnTo>
                        <a:lnTo>
                          <a:pt x="167" y="142"/>
                        </a:lnTo>
                        <a:lnTo>
                          <a:pt x="171" y="135"/>
                        </a:lnTo>
                        <a:lnTo>
                          <a:pt x="176" y="126"/>
                        </a:lnTo>
                        <a:lnTo>
                          <a:pt x="179" y="118"/>
                        </a:lnTo>
                        <a:lnTo>
                          <a:pt x="181" y="109"/>
                        </a:lnTo>
                        <a:lnTo>
                          <a:pt x="182" y="101"/>
                        </a:lnTo>
                        <a:lnTo>
                          <a:pt x="182" y="91"/>
                        </a:lnTo>
                        <a:lnTo>
                          <a:pt x="182" y="82"/>
                        </a:lnTo>
                        <a:lnTo>
                          <a:pt x="181" y="73"/>
                        </a:lnTo>
                        <a:lnTo>
                          <a:pt x="179" y="64"/>
                        </a:lnTo>
                        <a:lnTo>
                          <a:pt x="176" y="55"/>
                        </a:lnTo>
                        <a:lnTo>
                          <a:pt x="171" y="47"/>
                        </a:lnTo>
                        <a:lnTo>
                          <a:pt x="167" y="40"/>
                        </a:lnTo>
                        <a:lnTo>
                          <a:pt x="161" y="33"/>
                        </a:lnTo>
                        <a:lnTo>
                          <a:pt x="156" y="26"/>
                        </a:lnTo>
                        <a:lnTo>
                          <a:pt x="149" y="21"/>
                        </a:lnTo>
                        <a:lnTo>
                          <a:pt x="142" y="15"/>
                        </a:lnTo>
                        <a:lnTo>
                          <a:pt x="135" y="11"/>
                        </a:lnTo>
                        <a:lnTo>
                          <a:pt x="127" y="6"/>
                        </a:lnTo>
                        <a:lnTo>
                          <a:pt x="118" y="4"/>
                        </a:lnTo>
                        <a:lnTo>
                          <a:pt x="109" y="2"/>
                        </a:lnTo>
                        <a:lnTo>
                          <a:pt x="100" y="0"/>
                        </a:lnTo>
                        <a:lnTo>
                          <a:pt x="91" y="0"/>
                        </a:lnTo>
                        <a:lnTo>
                          <a:pt x="82" y="0"/>
                        </a:lnTo>
                        <a:lnTo>
                          <a:pt x="73" y="2"/>
                        </a:lnTo>
                        <a:lnTo>
                          <a:pt x="64" y="4"/>
                        </a:lnTo>
                        <a:lnTo>
                          <a:pt x="56" y="6"/>
                        </a:lnTo>
                        <a:lnTo>
                          <a:pt x="48" y="11"/>
                        </a:lnTo>
                        <a:lnTo>
                          <a:pt x="40" y="15"/>
                        </a:lnTo>
                        <a:lnTo>
                          <a:pt x="34" y="21"/>
                        </a:lnTo>
                        <a:lnTo>
                          <a:pt x="27" y="26"/>
                        </a:lnTo>
                        <a:lnTo>
                          <a:pt x="20" y="33"/>
                        </a:lnTo>
                        <a:lnTo>
                          <a:pt x="16" y="40"/>
                        </a:lnTo>
                        <a:lnTo>
                          <a:pt x="10" y="47"/>
                        </a:lnTo>
                        <a:lnTo>
                          <a:pt x="7" y="55"/>
                        </a:lnTo>
                        <a:lnTo>
                          <a:pt x="4" y="64"/>
                        </a:lnTo>
                        <a:lnTo>
                          <a:pt x="2" y="73"/>
                        </a:lnTo>
                        <a:lnTo>
                          <a:pt x="0" y="82"/>
                        </a:lnTo>
                        <a:lnTo>
                          <a:pt x="0" y="91"/>
                        </a:lnTo>
                        <a:lnTo>
                          <a:pt x="0" y="101"/>
                        </a:lnTo>
                        <a:lnTo>
                          <a:pt x="2" y="109"/>
                        </a:lnTo>
                        <a:lnTo>
                          <a:pt x="4" y="118"/>
                        </a:lnTo>
                        <a:lnTo>
                          <a:pt x="7" y="126"/>
                        </a:lnTo>
                        <a:lnTo>
                          <a:pt x="10" y="135"/>
                        </a:lnTo>
                        <a:lnTo>
                          <a:pt x="16" y="142"/>
                        </a:lnTo>
                        <a:lnTo>
                          <a:pt x="20" y="149"/>
                        </a:lnTo>
                        <a:lnTo>
                          <a:pt x="27" y="156"/>
                        </a:lnTo>
                        <a:lnTo>
                          <a:pt x="34" y="162"/>
                        </a:lnTo>
                        <a:lnTo>
                          <a:pt x="40" y="167"/>
                        </a:lnTo>
                        <a:lnTo>
                          <a:pt x="48" y="172"/>
                        </a:lnTo>
                        <a:lnTo>
                          <a:pt x="56" y="175"/>
                        </a:lnTo>
                        <a:lnTo>
                          <a:pt x="64" y="178"/>
                        </a:lnTo>
                        <a:lnTo>
                          <a:pt x="73" y="180"/>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65" name="Freeform 69"/>
                  <p:cNvSpPr>
                    <a:spLocks/>
                  </p:cNvSpPr>
                  <p:nvPr/>
                </p:nvSpPr>
                <p:spPr bwMode="auto">
                  <a:xfrm>
                    <a:off x="11073215" y="3526787"/>
                    <a:ext cx="203200" cy="33338"/>
                  </a:xfrm>
                  <a:custGeom>
                    <a:avLst/>
                    <a:gdLst/>
                    <a:ahLst/>
                    <a:cxnLst>
                      <a:cxn ang="0">
                        <a:pos x="1169" y="0"/>
                      </a:cxn>
                      <a:cxn ang="0">
                        <a:pos x="1190" y="2"/>
                      </a:cxn>
                      <a:cxn ang="0">
                        <a:pos x="1212" y="7"/>
                      </a:cxn>
                      <a:cxn ang="0">
                        <a:pos x="1229" y="17"/>
                      </a:cxn>
                      <a:cxn ang="0">
                        <a:pos x="1246" y="31"/>
                      </a:cxn>
                      <a:cxn ang="0">
                        <a:pos x="1259" y="47"/>
                      </a:cxn>
                      <a:cxn ang="0">
                        <a:pos x="1269" y="66"/>
                      </a:cxn>
                      <a:cxn ang="0">
                        <a:pos x="1276" y="86"/>
                      </a:cxn>
                      <a:cxn ang="0">
                        <a:pos x="1278" y="108"/>
                      </a:cxn>
                      <a:cxn ang="0">
                        <a:pos x="1276" y="130"/>
                      </a:cxn>
                      <a:cxn ang="0">
                        <a:pos x="1269" y="150"/>
                      </a:cxn>
                      <a:cxn ang="0">
                        <a:pos x="1259" y="169"/>
                      </a:cxn>
                      <a:cxn ang="0">
                        <a:pos x="1246" y="185"/>
                      </a:cxn>
                      <a:cxn ang="0">
                        <a:pos x="1229" y="198"/>
                      </a:cxn>
                      <a:cxn ang="0">
                        <a:pos x="1212" y="208"/>
                      </a:cxn>
                      <a:cxn ang="0">
                        <a:pos x="1190" y="215"/>
                      </a:cxn>
                      <a:cxn ang="0">
                        <a:pos x="1169" y="217"/>
                      </a:cxn>
                      <a:cxn ang="0">
                        <a:pos x="97" y="216"/>
                      </a:cxn>
                      <a:cxn ang="0">
                        <a:pos x="76" y="213"/>
                      </a:cxn>
                      <a:cxn ang="0">
                        <a:pos x="56" y="204"/>
                      </a:cxn>
                      <a:cxn ang="0">
                        <a:pos x="38" y="192"/>
                      </a:cxn>
                      <a:cxn ang="0">
                        <a:pos x="24" y="177"/>
                      </a:cxn>
                      <a:cxn ang="0">
                        <a:pos x="12" y="159"/>
                      </a:cxn>
                      <a:cxn ang="0">
                        <a:pos x="4" y="140"/>
                      </a:cxn>
                      <a:cxn ang="0">
                        <a:pos x="0" y="119"/>
                      </a:cxn>
                      <a:cxn ang="0">
                        <a:pos x="0" y="97"/>
                      </a:cxn>
                      <a:cxn ang="0">
                        <a:pos x="4" y="76"/>
                      </a:cxn>
                      <a:cxn ang="0">
                        <a:pos x="12" y="56"/>
                      </a:cxn>
                      <a:cxn ang="0">
                        <a:pos x="24" y="38"/>
                      </a:cxn>
                      <a:cxn ang="0">
                        <a:pos x="38" y="24"/>
                      </a:cxn>
                      <a:cxn ang="0">
                        <a:pos x="56" y="12"/>
                      </a:cxn>
                      <a:cxn ang="0">
                        <a:pos x="76" y="4"/>
                      </a:cxn>
                      <a:cxn ang="0">
                        <a:pos x="97" y="0"/>
                      </a:cxn>
                    </a:cxnLst>
                    <a:rect l="0" t="0" r="r" b="b"/>
                    <a:pathLst>
                      <a:path w="1278" h="217">
                        <a:moveTo>
                          <a:pt x="108" y="0"/>
                        </a:moveTo>
                        <a:lnTo>
                          <a:pt x="1169" y="0"/>
                        </a:lnTo>
                        <a:lnTo>
                          <a:pt x="1180" y="0"/>
                        </a:lnTo>
                        <a:lnTo>
                          <a:pt x="1190" y="2"/>
                        </a:lnTo>
                        <a:lnTo>
                          <a:pt x="1202" y="4"/>
                        </a:lnTo>
                        <a:lnTo>
                          <a:pt x="1212" y="7"/>
                        </a:lnTo>
                        <a:lnTo>
                          <a:pt x="1220" y="12"/>
                        </a:lnTo>
                        <a:lnTo>
                          <a:pt x="1229" y="17"/>
                        </a:lnTo>
                        <a:lnTo>
                          <a:pt x="1238" y="24"/>
                        </a:lnTo>
                        <a:lnTo>
                          <a:pt x="1246" y="31"/>
                        </a:lnTo>
                        <a:lnTo>
                          <a:pt x="1253" y="38"/>
                        </a:lnTo>
                        <a:lnTo>
                          <a:pt x="1259" y="47"/>
                        </a:lnTo>
                        <a:lnTo>
                          <a:pt x="1265" y="56"/>
                        </a:lnTo>
                        <a:lnTo>
                          <a:pt x="1269" y="66"/>
                        </a:lnTo>
                        <a:lnTo>
                          <a:pt x="1272" y="76"/>
                        </a:lnTo>
                        <a:lnTo>
                          <a:pt x="1276" y="86"/>
                        </a:lnTo>
                        <a:lnTo>
                          <a:pt x="1277" y="97"/>
                        </a:lnTo>
                        <a:lnTo>
                          <a:pt x="1278" y="108"/>
                        </a:lnTo>
                        <a:lnTo>
                          <a:pt x="1277" y="119"/>
                        </a:lnTo>
                        <a:lnTo>
                          <a:pt x="1276" y="130"/>
                        </a:lnTo>
                        <a:lnTo>
                          <a:pt x="1272" y="140"/>
                        </a:lnTo>
                        <a:lnTo>
                          <a:pt x="1269" y="150"/>
                        </a:lnTo>
                        <a:lnTo>
                          <a:pt x="1265" y="159"/>
                        </a:lnTo>
                        <a:lnTo>
                          <a:pt x="1259" y="169"/>
                        </a:lnTo>
                        <a:lnTo>
                          <a:pt x="1253" y="177"/>
                        </a:lnTo>
                        <a:lnTo>
                          <a:pt x="1246" y="185"/>
                        </a:lnTo>
                        <a:lnTo>
                          <a:pt x="1238" y="192"/>
                        </a:lnTo>
                        <a:lnTo>
                          <a:pt x="1229" y="198"/>
                        </a:lnTo>
                        <a:lnTo>
                          <a:pt x="1220" y="204"/>
                        </a:lnTo>
                        <a:lnTo>
                          <a:pt x="1212" y="208"/>
                        </a:lnTo>
                        <a:lnTo>
                          <a:pt x="1202" y="213"/>
                        </a:lnTo>
                        <a:lnTo>
                          <a:pt x="1190" y="215"/>
                        </a:lnTo>
                        <a:lnTo>
                          <a:pt x="1180" y="216"/>
                        </a:lnTo>
                        <a:lnTo>
                          <a:pt x="1169" y="217"/>
                        </a:lnTo>
                        <a:lnTo>
                          <a:pt x="108" y="217"/>
                        </a:lnTo>
                        <a:lnTo>
                          <a:pt x="97" y="216"/>
                        </a:lnTo>
                        <a:lnTo>
                          <a:pt x="86" y="215"/>
                        </a:lnTo>
                        <a:lnTo>
                          <a:pt x="76" y="213"/>
                        </a:lnTo>
                        <a:lnTo>
                          <a:pt x="66" y="208"/>
                        </a:lnTo>
                        <a:lnTo>
                          <a:pt x="56" y="204"/>
                        </a:lnTo>
                        <a:lnTo>
                          <a:pt x="47" y="198"/>
                        </a:lnTo>
                        <a:lnTo>
                          <a:pt x="38" y="192"/>
                        </a:lnTo>
                        <a:lnTo>
                          <a:pt x="31" y="185"/>
                        </a:lnTo>
                        <a:lnTo>
                          <a:pt x="24" y="177"/>
                        </a:lnTo>
                        <a:lnTo>
                          <a:pt x="17" y="169"/>
                        </a:lnTo>
                        <a:lnTo>
                          <a:pt x="12" y="159"/>
                        </a:lnTo>
                        <a:lnTo>
                          <a:pt x="7" y="150"/>
                        </a:lnTo>
                        <a:lnTo>
                          <a:pt x="4" y="140"/>
                        </a:lnTo>
                        <a:lnTo>
                          <a:pt x="2" y="130"/>
                        </a:lnTo>
                        <a:lnTo>
                          <a:pt x="0" y="119"/>
                        </a:lnTo>
                        <a:lnTo>
                          <a:pt x="0" y="108"/>
                        </a:lnTo>
                        <a:lnTo>
                          <a:pt x="0" y="97"/>
                        </a:lnTo>
                        <a:lnTo>
                          <a:pt x="2" y="86"/>
                        </a:lnTo>
                        <a:lnTo>
                          <a:pt x="4" y="76"/>
                        </a:lnTo>
                        <a:lnTo>
                          <a:pt x="7" y="66"/>
                        </a:lnTo>
                        <a:lnTo>
                          <a:pt x="12" y="56"/>
                        </a:lnTo>
                        <a:lnTo>
                          <a:pt x="17" y="47"/>
                        </a:lnTo>
                        <a:lnTo>
                          <a:pt x="24" y="38"/>
                        </a:lnTo>
                        <a:lnTo>
                          <a:pt x="31" y="31"/>
                        </a:lnTo>
                        <a:lnTo>
                          <a:pt x="38" y="24"/>
                        </a:lnTo>
                        <a:lnTo>
                          <a:pt x="47" y="17"/>
                        </a:lnTo>
                        <a:lnTo>
                          <a:pt x="56" y="12"/>
                        </a:lnTo>
                        <a:lnTo>
                          <a:pt x="66" y="7"/>
                        </a:lnTo>
                        <a:lnTo>
                          <a:pt x="76" y="4"/>
                        </a:lnTo>
                        <a:lnTo>
                          <a:pt x="86" y="2"/>
                        </a:lnTo>
                        <a:lnTo>
                          <a:pt x="97" y="0"/>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66" name="Freeform 70"/>
                  <p:cNvSpPr>
                    <a:spLocks/>
                  </p:cNvSpPr>
                  <p:nvPr/>
                </p:nvSpPr>
                <p:spPr bwMode="auto">
                  <a:xfrm>
                    <a:off x="10455678" y="3526787"/>
                    <a:ext cx="28575" cy="30163"/>
                  </a:xfrm>
                  <a:custGeom>
                    <a:avLst/>
                    <a:gdLst/>
                    <a:ahLst/>
                    <a:cxnLst>
                      <a:cxn ang="0">
                        <a:pos x="101" y="182"/>
                      </a:cxn>
                      <a:cxn ang="0">
                        <a:pos x="119" y="179"/>
                      </a:cxn>
                      <a:cxn ang="0">
                        <a:pos x="135" y="172"/>
                      </a:cxn>
                      <a:cxn ang="0">
                        <a:pos x="150" y="162"/>
                      </a:cxn>
                      <a:cxn ang="0">
                        <a:pos x="162" y="150"/>
                      </a:cxn>
                      <a:cxn ang="0">
                        <a:pos x="172" y="134"/>
                      </a:cxn>
                      <a:cxn ang="0">
                        <a:pos x="179" y="119"/>
                      </a:cxn>
                      <a:cxn ang="0">
                        <a:pos x="182" y="101"/>
                      </a:cxn>
                      <a:cxn ang="0">
                        <a:pos x="182" y="82"/>
                      </a:cxn>
                      <a:cxn ang="0">
                        <a:pos x="179"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6"/>
                        </a:lnTo>
                        <a:lnTo>
                          <a:pt x="135" y="172"/>
                        </a:lnTo>
                        <a:lnTo>
                          <a:pt x="142" y="168"/>
                        </a:lnTo>
                        <a:lnTo>
                          <a:pt x="150" y="162"/>
                        </a:lnTo>
                        <a:lnTo>
                          <a:pt x="156" y="156"/>
                        </a:lnTo>
                        <a:lnTo>
                          <a:pt x="162" y="150"/>
                        </a:lnTo>
                        <a:lnTo>
                          <a:pt x="167" y="142"/>
                        </a:lnTo>
                        <a:lnTo>
                          <a:pt x="172" y="134"/>
                        </a:lnTo>
                        <a:lnTo>
                          <a:pt x="175" y="127"/>
                        </a:lnTo>
                        <a:lnTo>
                          <a:pt x="179" y="119"/>
                        </a:lnTo>
                        <a:lnTo>
                          <a:pt x="181" y="110"/>
                        </a:lnTo>
                        <a:lnTo>
                          <a:pt x="182" y="101"/>
                        </a:lnTo>
                        <a:lnTo>
                          <a:pt x="183" y="91"/>
                        </a:lnTo>
                        <a:lnTo>
                          <a:pt x="182" y="82"/>
                        </a:lnTo>
                        <a:lnTo>
                          <a:pt x="181" y="73"/>
                        </a:lnTo>
                        <a:lnTo>
                          <a:pt x="179" y="65"/>
                        </a:lnTo>
                        <a:lnTo>
                          <a:pt x="175" y="56"/>
                        </a:lnTo>
                        <a:lnTo>
                          <a:pt x="172" y="48"/>
                        </a:lnTo>
                        <a:lnTo>
                          <a:pt x="167" y="40"/>
                        </a:lnTo>
                        <a:lnTo>
                          <a:pt x="162" y="34"/>
                        </a:lnTo>
                        <a:lnTo>
                          <a:pt x="156" y="27"/>
                        </a:lnTo>
                        <a:lnTo>
                          <a:pt x="150" y="21"/>
                        </a:lnTo>
                        <a:lnTo>
                          <a:pt x="142" y="16"/>
                        </a:lnTo>
                        <a:lnTo>
                          <a:pt x="135" y="11"/>
                        </a:lnTo>
                        <a:lnTo>
                          <a:pt x="126" y="7"/>
                        </a:lnTo>
                        <a:lnTo>
                          <a:pt x="119" y="5"/>
                        </a:lnTo>
                        <a:lnTo>
                          <a:pt x="110" y="2"/>
                        </a:lnTo>
                        <a:lnTo>
                          <a:pt x="101" y="0"/>
                        </a:lnTo>
                        <a:lnTo>
                          <a:pt x="91" y="0"/>
                        </a:lnTo>
                        <a:lnTo>
                          <a:pt x="82" y="0"/>
                        </a:lnTo>
                        <a:lnTo>
                          <a:pt x="73" y="2"/>
                        </a:lnTo>
                        <a:lnTo>
                          <a:pt x="64" y="5"/>
                        </a:lnTo>
                        <a:lnTo>
                          <a:pt x="55" y="7"/>
                        </a:lnTo>
                        <a:lnTo>
                          <a:pt x="48" y="11"/>
                        </a:lnTo>
                        <a:lnTo>
                          <a:pt x="40" y="16"/>
                        </a:lnTo>
                        <a:lnTo>
                          <a:pt x="33" y="21"/>
                        </a:lnTo>
                        <a:lnTo>
                          <a:pt x="27" y="27"/>
                        </a:lnTo>
                        <a:lnTo>
                          <a:pt x="21" y="34"/>
                        </a:lnTo>
                        <a:lnTo>
                          <a:pt x="16" y="40"/>
                        </a:lnTo>
                        <a:lnTo>
                          <a:pt x="11" y="48"/>
                        </a:lnTo>
                        <a:lnTo>
                          <a:pt x="7" y="56"/>
                        </a:lnTo>
                        <a:lnTo>
                          <a:pt x="4" y="65"/>
                        </a:lnTo>
                        <a:lnTo>
                          <a:pt x="2" y="73"/>
                        </a:lnTo>
                        <a:lnTo>
                          <a:pt x="0" y="82"/>
                        </a:lnTo>
                        <a:lnTo>
                          <a:pt x="0" y="91"/>
                        </a:lnTo>
                        <a:lnTo>
                          <a:pt x="0" y="101"/>
                        </a:lnTo>
                        <a:lnTo>
                          <a:pt x="2" y="110"/>
                        </a:lnTo>
                        <a:lnTo>
                          <a:pt x="4" y="119"/>
                        </a:lnTo>
                        <a:lnTo>
                          <a:pt x="7" y="127"/>
                        </a:lnTo>
                        <a:lnTo>
                          <a:pt x="11" y="134"/>
                        </a:lnTo>
                        <a:lnTo>
                          <a:pt x="16" y="142"/>
                        </a:lnTo>
                        <a:lnTo>
                          <a:pt x="21" y="150"/>
                        </a:lnTo>
                        <a:lnTo>
                          <a:pt x="27" y="156"/>
                        </a:lnTo>
                        <a:lnTo>
                          <a:pt x="33" y="162"/>
                        </a:lnTo>
                        <a:lnTo>
                          <a:pt x="40" y="168"/>
                        </a:lnTo>
                        <a:lnTo>
                          <a:pt x="48" y="172"/>
                        </a:lnTo>
                        <a:lnTo>
                          <a:pt x="55" y="176"/>
                        </a:lnTo>
                        <a:lnTo>
                          <a:pt x="64" y="179"/>
                        </a:lnTo>
                        <a:lnTo>
                          <a:pt x="73" y="181"/>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67" name="Freeform 71"/>
                  <p:cNvSpPr>
                    <a:spLocks/>
                  </p:cNvSpPr>
                  <p:nvPr/>
                </p:nvSpPr>
                <p:spPr bwMode="auto">
                  <a:xfrm>
                    <a:off x="10495365" y="3526787"/>
                    <a:ext cx="30163" cy="30163"/>
                  </a:xfrm>
                  <a:custGeom>
                    <a:avLst/>
                    <a:gdLst/>
                    <a:ahLst/>
                    <a:cxnLst>
                      <a:cxn ang="0">
                        <a:pos x="101" y="182"/>
                      </a:cxn>
                      <a:cxn ang="0">
                        <a:pos x="119" y="179"/>
                      </a:cxn>
                      <a:cxn ang="0">
                        <a:pos x="135" y="172"/>
                      </a:cxn>
                      <a:cxn ang="0">
                        <a:pos x="150" y="162"/>
                      </a:cxn>
                      <a:cxn ang="0">
                        <a:pos x="162" y="150"/>
                      </a:cxn>
                      <a:cxn ang="0">
                        <a:pos x="172" y="134"/>
                      </a:cxn>
                      <a:cxn ang="0">
                        <a:pos x="178" y="119"/>
                      </a:cxn>
                      <a:cxn ang="0">
                        <a:pos x="182" y="101"/>
                      </a:cxn>
                      <a:cxn ang="0">
                        <a:pos x="182" y="82"/>
                      </a:cxn>
                      <a:cxn ang="0">
                        <a:pos x="178"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6"/>
                        </a:lnTo>
                        <a:lnTo>
                          <a:pt x="135" y="172"/>
                        </a:lnTo>
                        <a:lnTo>
                          <a:pt x="142" y="168"/>
                        </a:lnTo>
                        <a:lnTo>
                          <a:pt x="150" y="162"/>
                        </a:lnTo>
                        <a:lnTo>
                          <a:pt x="156" y="156"/>
                        </a:lnTo>
                        <a:lnTo>
                          <a:pt x="162" y="150"/>
                        </a:lnTo>
                        <a:lnTo>
                          <a:pt x="167"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7" y="40"/>
                        </a:lnTo>
                        <a:lnTo>
                          <a:pt x="162" y="34"/>
                        </a:lnTo>
                        <a:lnTo>
                          <a:pt x="156" y="27"/>
                        </a:lnTo>
                        <a:lnTo>
                          <a:pt x="150" y="21"/>
                        </a:lnTo>
                        <a:lnTo>
                          <a:pt x="142" y="16"/>
                        </a:lnTo>
                        <a:lnTo>
                          <a:pt x="135" y="11"/>
                        </a:lnTo>
                        <a:lnTo>
                          <a:pt x="127" y="7"/>
                        </a:lnTo>
                        <a:lnTo>
                          <a:pt x="119" y="5"/>
                        </a:lnTo>
                        <a:lnTo>
                          <a:pt x="110" y="2"/>
                        </a:lnTo>
                        <a:lnTo>
                          <a:pt x="101" y="0"/>
                        </a:lnTo>
                        <a:lnTo>
                          <a:pt x="92"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8" y="56"/>
                        </a:lnTo>
                        <a:lnTo>
                          <a:pt x="4" y="65"/>
                        </a:lnTo>
                        <a:lnTo>
                          <a:pt x="2" y="73"/>
                        </a:lnTo>
                        <a:lnTo>
                          <a:pt x="1" y="82"/>
                        </a:lnTo>
                        <a:lnTo>
                          <a:pt x="0" y="91"/>
                        </a:lnTo>
                        <a:lnTo>
                          <a:pt x="1" y="101"/>
                        </a:lnTo>
                        <a:lnTo>
                          <a:pt x="2" y="110"/>
                        </a:lnTo>
                        <a:lnTo>
                          <a:pt x="4" y="119"/>
                        </a:lnTo>
                        <a:lnTo>
                          <a:pt x="8"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68" name="Freeform 72"/>
                  <p:cNvSpPr>
                    <a:spLocks/>
                  </p:cNvSpPr>
                  <p:nvPr/>
                </p:nvSpPr>
                <p:spPr bwMode="auto">
                  <a:xfrm>
                    <a:off x="10536640" y="3526787"/>
                    <a:ext cx="28575" cy="30163"/>
                  </a:xfrm>
                  <a:custGeom>
                    <a:avLst/>
                    <a:gdLst/>
                    <a:ahLst/>
                    <a:cxnLst>
                      <a:cxn ang="0">
                        <a:pos x="101" y="182"/>
                      </a:cxn>
                      <a:cxn ang="0">
                        <a:pos x="118" y="179"/>
                      </a:cxn>
                      <a:cxn ang="0">
                        <a:pos x="135" y="172"/>
                      </a:cxn>
                      <a:cxn ang="0">
                        <a:pos x="149" y="162"/>
                      </a:cxn>
                      <a:cxn ang="0">
                        <a:pos x="162" y="150"/>
                      </a:cxn>
                      <a:cxn ang="0">
                        <a:pos x="172" y="134"/>
                      </a:cxn>
                      <a:cxn ang="0">
                        <a:pos x="178" y="119"/>
                      </a:cxn>
                      <a:cxn ang="0">
                        <a:pos x="183" y="101"/>
                      </a:cxn>
                      <a:cxn ang="0">
                        <a:pos x="183" y="82"/>
                      </a:cxn>
                      <a:cxn ang="0">
                        <a:pos x="178" y="65"/>
                      </a:cxn>
                      <a:cxn ang="0">
                        <a:pos x="172" y="48"/>
                      </a:cxn>
                      <a:cxn ang="0">
                        <a:pos x="162" y="34"/>
                      </a:cxn>
                      <a:cxn ang="0">
                        <a:pos x="149" y="21"/>
                      </a:cxn>
                      <a:cxn ang="0">
                        <a:pos x="135" y="11"/>
                      </a:cxn>
                      <a:cxn ang="0">
                        <a:pos x="118" y="5"/>
                      </a:cxn>
                      <a:cxn ang="0">
                        <a:pos x="101" y="0"/>
                      </a:cxn>
                      <a:cxn ang="0">
                        <a:pos x="82" y="0"/>
                      </a:cxn>
                      <a:cxn ang="0">
                        <a:pos x="64" y="5"/>
                      </a:cxn>
                      <a:cxn ang="0">
                        <a:pos x="47"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6"/>
                        </a:lnTo>
                        <a:lnTo>
                          <a:pt x="135" y="172"/>
                        </a:lnTo>
                        <a:lnTo>
                          <a:pt x="143" y="168"/>
                        </a:lnTo>
                        <a:lnTo>
                          <a:pt x="149" y="162"/>
                        </a:lnTo>
                        <a:lnTo>
                          <a:pt x="156" y="156"/>
                        </a:lnTo>
                        <a:lnTo>
                          <a:pt x="162" y="150"/>
                        </a:lnTo>
                        <a:lnTo>
                          <a:pt x="167" y="142"/>
                        </a:lnTo>
                        <a:lnTo>
                          <a:pt x="172" y="134"/>
                        </a:lnTo>
                        <a:lnTo>
                          <a:pt x="176" y="127"/>
                        </a:lnTo>
                        <a:lnTo>
                          <a:pt x="178" y="119"/>
                        </a:lnTo>
                        <a:lnTo>
                          <a:pt x="180" y="110"/>
                        </a:lnTo>
                        <a:lnTo>
                          <a:pt x="183" y="101"/>
                        </a:lnTo>
                        <a:lnTo>
                          <a:pt x="183" y="91"/>
                        </a:lnTo>
                        <a:lnTo>
                          <a:pt x="183" y="82"/>
                        </a:lnTo>
                        <a:lnTo>
                          <a:pt x="180" y="73"/>
                        </a:lnTo>
                        <a:lnTo>
                          <a:pt x="178" y="65"/>
                        </a:lnTo>
                        <a:lnTo>
                          <a:pt x="176" y="56"/>
                        </a:lnTo>
                        <a:lnTo>
                          <a:pt x="172" y="48"/>
                        </a:lnTo>
                        <a:lnTo>
                          <a:pt x="167" y="40"/>
                        </a:lnTo>
                        <a:lnTo>
                          <a:pt x="162" y="34"/>
                        </a:lnTo>
                        <a:lnTo>
                          <a:pt x="156" y="27"/>
                        </a:lnTo>
                        <a:lnTo>
                          <a:pt x="149" y="21"/>
                        </a:lnTo>
                        <a:lnTo>
                          <a:pt x="143" y="16"/>
                        </a:lnTo>
                        <a:lnTo>
                          <a:pt x="135" y="11"/>
                        </a:lnTo>
                        <a:lnTo>
                          <a:pt x="127" y="7"/>
                        </a:lnTo>
                        <a:lnTo>
                          <a:pt x="118" y="5"/>
                        </a:lnTo>
                        <a:lnTo>
                          <a:pt x="109" y="2"/>
                        </a:lnTo>
                        <a:lnTo>
                          <a:pt x="101" y="0"/>
                        </a:lnTo>
                        <a:lnTo>
                          <a:pt x="92" y="0"/>
                        </a:lnTo>
                        <a:lnTo>
                          <a:pt x="82" y="0"/>
                        </a:lnTo>
                        <a:lnTo>
                          <a:pt x="73" y="2"/>
                        </a:lnTo>
                        <a:lnTo>
                          <a:pt x="64" y="5"/>
                        </a:lnTo>
                        <a:lnTo>
                          <a:pt x="56" y="7"/>
                        </a:lnTo>
                        <a:lnTo>
                          <a:pt x="47" y="11"/>
                        </a:lnTo>
                        <a:lnTo>
                          <a:pt x="41" y="16"/>
                        </a:lnTo>
                        <a:lnTo>
                          <a:pt x="33" y="21"/>
                        </a:lnTo>
                        <a:lnTo>
                          <a:pt x="26" y="27"/>
                        </a:lnTo>
                        <a:lnTo>
                          <a:pt x="21" y="34"/>
                        </a:lnTo>
                        <a:lnTo>
                          <a:pt x="15"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5" y="142"/>
                        </a:lnTo>
                        <a:lnTo>
                          <a:pt x="21" y="150"/>
                        </a:lnTo>
                        <a:lnTo>
                          <a:pt x="26" y="156"/>
                        </a:lnTo>
                        <a:lnTo>
                          <a:pt x="33" y="162"/>
                        </a:lnTo>
                        <a:lnTo>
                          <a:pt x="41" y="168"/>
                        </a:lnTo>
                        <a:lnTo>
                          <a:pt x="47" y="172"/>
                        </a:lnTo>
                        <a:lnTo>
                          <a:pt x="56" y="176"/>
                        </a:lnTo>
                        <a:lnTo>
                          <a:pt x="64" y="179"/>
                        </a:lnTo>
                        <a:lnTo>
                          <a:pt x="73" y="181"/>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69" name="Freeform 73"/>
                  <p:cNvSpPr>
                    <a:spLocks/>
                  </p:cNvSpPr>
                  <p:nvPr/>
                </p:nvSpPr>
                <p:spPr bwMode="auto">
                  <a:xfrm>
                    <a:off x="10576328" y="3526787"/>
                    <a:ext cx="28575" cy="30163"/>
                  </a:xfrm>
                  <a:custGeom>
                    <a:avLst/>
                    <a:gdLst/>
                    <a:ahLst/>
                    <a:cxnLst>
                      <a:cxn ang="0">
                        <a:pos x="100" y="182"/>
                      </a:cxn>
                      <a:cxn ang="0">
                        <a:pos x="118" y="179"/>
                      </a:cxn>
                      <a:cxn ang="0">
                        <a:pos x="135" y="172"/>
                      </a:cxn>
                      <a:cxn ang="0">
                        <a:pos x="149" y="162"/>
                      </a:cxn>
                      <a:cxn ang="0">
                        <a:pos x="161" y="150"/>
                      </a:cxn>
                      <a:cxn ang="0">
                        <a:pos x="171" y="134"/>
                      </a:cxn>
                      <a:cxn ang="0">
                        <a:pos x="178" y="119"/>
                      </a:cxn>
                      <a:cxn ang="0">
                        <a:pos x="182" y="101"/>
                      </a:cxn>
                      <a:cxn ang="0">
                        <a:pos x="182" y="82"/>
                      </a:cxn>
                      <a:cxn ang="0">
                        <a:pos x="178"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6"/>
                        </a:lnTo>
                        <a:lnTo>
                          <a:pt x="135" y="172"/>
                        </a:lnTo>
                        <a:lnTo>
                          <a:pt x="143" y="168"/>
                        </a:lnTo>
                        <a:lnTo>
                          <a:pt x="149" y="162"/>
                        </a:lnTo>
                        <a:lnTo>
                          <a:pt x="156" y="156"/>
                        </a:lnTo>
                        <a:lnTo>
                          <a:pt x="161" y="150"/>
                        </a:lnTo>
                        <a:lnTo>
                          <a:pt x="167" y="142"/>
                        </a:lnTo>
                        <a:lnTo>
                          <a:pt x="171" y="134"/>
                        </a:lnTo>
                        <a:lnTo>
                          <a:pt x="176" y="127"/>
                        </a:lnTo>
                        <a:lnTo>
                          <a:pt x="178" y="119"/>
                        </a:lnTo>
                        <a:lnTo>
                          <a:pt x="180" y="110"/>
                        </a:lnTo>
                        <a:lnTo>
                          <a:pt x="182" y="101"/>
                        </a:lnTo>
                        <a:lnTo>
                          <a:pt x="182" y="91"/>
                        </a:lnTo>
                        <a:lnTo>
                          <a:pt x="182" y="82"/>
                        </a:lnTo>
                        <a:lnTo>
                          <a:pt x="180" y="73"/>
                        </a:lnTo>
                        <a:lnTo>
                          <a:pt x="178" y="65"/>
                        </a:lnTo>
                        <a:lnTo>
                          <a:pt x="176" y="56"/>
                        </a:lnTo>
                        <a:lnTo>
                          <a:pt x="171" y="48"/>
                        </a:lnTo>
                        <a:lnTo>
                          <a:pt x="167" y="40"/>
                        </a:lnTo>
                        <a:lnTo>
                          <a:pt x="161" y="34"/>
                        </a:lnTo>
                        <a:lnTo>
                          <a:pt x="156" y="27"/>
                        </a:lnTo>
                        <a:lnTo>
                          <a:pt x="149" y="21"/>
                        </a:lnTo>
                        <a:lnTo>
                          <a:pt x="143" y="16"/>
                        </a:lnTo>
                        <a:lnTo>
                          <a:pt x="135" y="11"/>
                        </a:lnTo>
                        <a:lnTo>
                          <a:pt x="127" y="7"/>
                        </a:lnTo>
                        <a:lnTo>
                          <a:pt x="118" y="5"/>
                        </a:lnTo>
                        <a:lnTo>
                          <a:pt x="109" y="2"/>
                        </a:lnTo>
                        <a:lnTo>
                          <a:pt x="100" y="0"/>
                        </a:lnTo>
                        <a:lnTo>
                          <a:pt x="92" y="0"/>
                        </a:lnTo>
                        <a:lnTo>
                          <a:pt x="82" y="0"/>
                        </a:lnTo>
                        <a:lnTo>
                          <a:pt x="73" y="2"/>
                        </a:lnTo>
                        <a:lnTo>
                          <a:pt x="64" y="5"/>
                        </a:lnTo>
                        <a:lnTo>
                          <a:pt x="56" y="7"/>
                        </a:lnTo>
                        <a:lnTo>
                          <a:pt x="48" y="11"/>
                        </a:lnTo>
                        <a:lnTo>
                          <a:pt x="41" y="16"/>
                        </a:lnTo>
                        <a:lnTo>
                          <a:pt x="33" y="21"/>
                        </a:lnTo>
                        <a:lnTo>
                          <a:pt x="27" y="27"/>
                        </a:lnTo>
                        <a:lnTo>
                          <a:pt x="21" y="34"/>
                        </a:lnTo>
                        <a:lnTo>
                          <a:pt x="16"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6" y="142"/>
                        </a:lnTo>
                        <a:lnTo>
                          <a:pt x="21" y="150"/>
                        </a:lnTo>
                        <a:lnTo>
                          <a:pt x="27" y="156"/>
                        </a:lnTo>
                        <a:lnTo>
                          <a:pt x="33" y="162"/>
                        </a:lnTo>
                        <a:lnTo>
                          <a:pt x="41" y="168"/>
                        </a:lnTo>
                        <a:lnTo>
                          <a:pt x="48" y="172"/>
                        </a:lnTo>
                        <a:lnTo>
                          <a:pt x="56" y="176"/>
                        </a:lnTo>
                        <a:lnTo>
                          <a:pt x="64" y="179"/>
                        </a:lnTo>
                        <a:lnTo>
                          <a:pt x="73" y="181"/>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70" name="Freeform 74"/>
                  <p:cNvSpPr>
                    <a:spLocks/>
                  </p:cNvSpPr>
                  <p:nvPr/>
                </p:nvSpPr>
                <p:spPr bwMode="auto">
                  <a:xfrm>
                    <a:off x="10616015" y="3526787"/>
                    <a:ext cx="28575" cy="30163"/>
                  </a:xfrm>
                  <a:custGeom>
                    <a:avLst/>
                    <a:gdLst/>
                    <a:ahLst/>
                    <a:cxnLst>
                      <a:cxn ang="0">
                        <a:pos x="100" y="182"/>
                      </a:cxn>
                      <a:cxn ang="0">
                        <a:pos x="118" y="179"/>
                      </a:cxn>
                      <a:cxn ang="0">
                        <a:pos x="135"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4" y="21"/>
                      </a:cxn>
                      <a:cxn ang="0">
                        <a:pos x="20" y="34"/>
                      </a:cxn>
                      <a:cxn ang="0">
                        <a:pos x="10" y="48"/>
                      </a:cxn>
                      <a:cxn ang="0">
                        <a:pos x="4" y="65"/>
                      </a:cxn>
                      <a:cxn ang="0">
                        <a:pos x="0" y="82"/>
                      </a:cxn>
                      <a:cxn ang="0">
                        <a:pos x="0" y="101"/>
                      </a:cxn>
                      <a:cxn ang="0">
                        <a:pos x="4" y="119"/>
                      </a:cxn>
                      <a:cxn ang="0">
                        <a:pos x="10" y="134"/>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6"/>
                        </a:lnTo>
                        <a:lnTo>
                          <a:pt x="135" y="172"/>
                        </a:lnTo>
                        <a:lnTo>
                          <a:pt x="142" y="168"/>
                        </a:lnTo>
                        <a:lnTo>
                          <a:pt x="149" y="162"/>
                        </a:lnTo>
                        <a:lnTo>
                          <a:pt x="156" y="156"/>
                        </a:lnTo>
                        <a:lnTo>
                          <a:pt x="161" y="150"/>
                        </a:lnTo>
                        <a:lnTo>
                          <a:pt x="167" y="142"/>
                        </a:lnTo>
                        <a:lnTo>
                          <a:pt x="171" y="134"/>
                        </a:lnTo>
                        <a:lnTo>
                          <a:pt x="176" y="127"/>
                        </a:lnTo>
                        <a:lnTo>
                          <a:pt x="179" y="119"/>
                        </a:lnTo>
                        <a:lnTo>
                          <a:pt x="181" y="110"/>
                        </a:lnTo>
                        <a:lnTo>
                          <a:pt x="182" y="101"/>
                        </a:lnTo>
                        <a:lnTo>
                          <a:pt x="182" y="91"/>
                        </a:lnTo>
                        <a:lnTo>
                          <a:pt x="182" y="82"/>
                        </a:lnTo>
                        <a:lnTo>
                          <a:pt x="181" y="73"/>
                        </a:lnTo>
                        <a:lnTo>
                          <a:pt x="179" y="65"/>
                        </a:lnTo>
                        <a:lnTo>
                          <a:pt x="176" y="56"/>
                        </a:lnTo>
                        <a:lnTo>
                          <a:pt x="171" y="48"/>
                        </a:lnTo>
                        <a:lnTo>
                          <a:pt x="167" y="40"/>
                        </a:lnTo>
                        <a:lnTo>
                          <a:pt x="161" y="34"/>
                        </a:lnTo>
                        <a:lnTo>
                          <a:pt x="156" y="27"/>
                        </a:lnTo>
                        <a:lnTo>
                          <a:pt x="149" y="21"/>
                        </a:lnTo>
                        <a:lnTo>
                          <a:pt x="142" y="16"/>
                        </a:lnTo>
                        <a:lnTo>
                          <a:pt x="135" y="11"/>
                        </a:lnTo>
                        <a:lnTo>
                          <a:pt x="127" y="7"/>
                        </a:lnTo>
                        <a:lnTo>
                          <a:pt x="118" y="5"/>
                        </a:lnTo>
                        <a:lnTo>
                          <a:pt x="109" y="2"/>
                        </a:lnTo>
                        <a:lnTo>
                          <a:pt x="100" y="0"/>
                        </a:lnTo>
                        <a:lnTo>
                          <a:pt x="91" y="0"/>
                        </a:lnTo>
                        <a:lnTo>
                          <a:pt x="82" y="0"/>
                        </a:lnTo>
                        <a:lnTo>
                          <a:pt x="73" y="2"/>
                        </a:lnTo>
                        <a:lnTo>
                          <a:pt x="64" y="5"/>
                        </a:lnTo>
                        <a:lnTo>
                          <a:pt x="56" y="7"/>
                        </a:lnTo>
                        <a:lnTo>
                          <a:pt x="48" y="11"/>
                        </a:lnTo>
                        <a:lnTo>
                          <a:pt x="40" y="16"/>
                        </a:lnTo>
                        <a:lnTo>
                          <a:pt x="34" y="21"/>
                        </a:lnTo>
                        <a:lnTo>
                          <a:pt x="27" y="27"/>
                        </a:lnTo>
                        <a:lnTo>
                          <a:pt x="20" y="34"/>
                        </a:lnTo>
                        <a:lnTo>
                          <a:pt x="16" y="40"/>
                        </a:lnTo>
                        <a:lnTo>
                          <a:pt x="10" y="48"/>
                        </a:lnTo>
                        <a:lnTo>
                          <a:pt x="7" y="56"/>
                        </a:lnTo>
                        <a:lnTo>
                          <a:pt x="4" y="65"/>
                        </a:lnTo>
                        <a:lnTo>
                          <a:pt x="2" y="73"/>
                        </a:lnTo>
                        <a:lnTo>
                          <a:pt x="0" y="82"/>
                        </a:lnTo>
                        <a:lnTo>
                          <a:pt x="0" y="91"/>
                        </a:lnTo>
                        <a:lnTo>
                          <a:pt x="0" y="101"/>
                        </a:lnTo>
                        <a:lnTo>
                          <a:pt x="2" y="110"/>
                        </a:lnTo>
                        <a:lnTo>
                          <a:pt x="4" y="119"/>
                        </a:lnTo>
                        <a:lnTo>
                          <a:pt x="7" y="127"/>
                        </a:lnTo>
                        <a:lnTo>
                          <a:pt x="10" y="134"/>
                        </a:lnTo>
                        <a:lnTo>
                          <a:pt x="16" y="142"/>
                        </a:lnTo>
                        <a:lnTo>
                          <a:pt x="20" y="150"/>
                        </a:lnTo>
                        <a:lnTo>
                          <a:pt x="27" y="156"/>
                        </a:lnTo>
                        <a:lnTo>
                          <a:pt x="34" y="162"/>
                        </a:lnTo>
                        <a:lnTo>
                          <a:pt x="40" y="168"/>
                        </a:lnTo>
                        <a:lnTo>
                          <a:pt x="48" y="172"/>
                        </a:lnTo>
                        <a:lnTo>
                          <a:pt x="56" y="176"/>
                        </a:lnTo>
                        <a:lnTo>
                          <a:pt x="64" y="179"/>
                        </a:lnTo>
                        <a:lnTo>
                          <a:pt x="73" y="181"/>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71" name="Freeform 75"/>
                  <p:cNvSpPr>
                    <a:spLocks/>
                  </p:cNvSpPr>
                  <p:nvPr/>
                </p:nvSpPr>
                <p:spPr bwMode="auto">
                  <a:xfrm>
                    <a:off x="11073215" y="2586987"/>
                    <a:ext cx="203200" cy="34925"/>
                  </a:xfrm>
                  <a:custGeom>
                    <a:avLst/>
                    <a:gdLst/>
                    <a:ahLst/>
                    <a:cxnLst>
                      <a:cxn ang="0">
                        <a:pos x="1169" y="0"/>
                      </a:cxn>
                      <a:cxn ang="0">
                        <a:pos x="1190" y="2"/>
                      </a:cxn>
                      <a:cxn ang="0">
                        <a:pos x="1212" y="8"/>
                      </a:cxn>
                      <a:cxn ang="0">
                        <a:pos x="1229" y="18"/>
                      </a:cxn>
                      <a:cxn ang="0">
                        <a:pos x="1246" y="32"/>
                      </a:cxn>
                      <a:cxn ang="0">
                        <a:pos x="1259" y="47"/>
                      </a:cxn>
                      <a:cxn ang="0">
                        <a:pos x="1269" y="66"/>
                      </a:cxn>
                      <a:cxn ang="0">
                        <a:pos x="1276" y="87"/>
                      </a:cxn>
                      <a:cxn ang="0">
                        <a:pos x="1278" y="108"/>
                      </a:cxn>
                      <a:cxn ang="0">
                        <a:pos x="1276" y="131"/>
                      </a:cxn>
                      <a:cxn ang="0">
                        <a:pos x="1269" y="150"/>
                      </a:cxn>
                      <a:cxn ang="0">
                        <a:pos x="1259" y="169"/>
                      </a:cxn>
                      <a:cxn ang="0">
                        <a:pos x="1246" y="186"/>
                      </a:cxn>
                      <a:cxn ang="0">
                        <a:pos x="1229" y="199"/>
                      </a:cxn>
                      <a:cxn ang="0">
                        <a:pos x="1212" y="209"/>
                      </a:cxn>
                      <a:cxn ang="0">
                        <a:pos x="1190" y="215"/>
                      </a:cxn>
                      <a:cxn ang="0">
                        <a:pos x="1169" y="217"/>
                      </a:cxn>
                      <a:cxn ang="0">
                        <a:pos x="97" y="217"/>
                      </a:cxn>
                      <a:cxn ang="0">
                        <a:pos x="76" y="213"/>
                      </a:cxn>
                      <a:cxn ang="0">
                        <a:pos x="56" y="205"/>
                      </a:cxn>
                      <a:cxn ang="0">
                        <a:pos x="38" y="193"/>
                      </a:cxn>
                      <a:cxn ang="0">
                        <a:pos x="24" y="178"/>
                      </a:cxn>
                      <a:cxn ang="0">
                        <a:pos x="12" y="160"/>
                      </a:cxn>
                      <a:cxn ang="0">
                        <a:pos x="4" y="141"/>
                      </a:cxn>
                      <a:cxn ang="0">
                        <a:pos x="0" y="119"/>
                      </a:cxn>
                      <a:cxn ang="0">
                        <a:pos x="0" y="97"/>
                      </a:cxn>
                      <a:cxn ang="0">
                        <a:pos x="4" y="76"/>
                      </a:cxn>
                      <a:cxn ang="0">
                        <a:pos x="12" y="57"/>
                      </a:cxn>
                      <a:cxn ang="0">
                        <a:pos x="24" y="40"/>
                      </a:cxn>
                      <a:cxn ang="0">
                        <a:pos x="38" y="25"/>
                      </a:cxn>
                      <a:cxn ang="0">
                        <a:pos x="56" y="13"/>
                      </a:cxn>
                      <a:cxn ang="0">
                        <a:pos x="76" y="4"/>
                      </a:cxn>
                      <a:cxn ang="0">
                        <a:pos x="97" y="1"/>
                      </a:cxn>
                    </a:cxnLst>
                    <a:rect l="0" t="0" r="r" b="b"/>
                    <a:pathLst>
                      <a:path w="1278" h="217">
                        <a:moveTo>
                          <a:pt x="108" y="0"/>
                        </a:moveTo>
                        <a:lnTo>
                          <a:pt x="1169" y="0"/>
                        </a:lnTo>
                        <a:lnTo>
                          <a:pt x="1180" y="1"/>
                        </a:lnTo>
                        <a:lnTo>
                          <a:pt x="1190" y="2"/>
                        </a:lnTo>
                        <a:lnTo>
                          <a:pt x="1202" y="4"/>
                        </a:lnTo>
                        <a:lnTo>
                          <a:pt x="1212" y="8"/>
                        </a:lnTo>
                        <a:lnTo>
                          <a:pt x="1220" y="13"/>
                        </a:lnTo>
                        <a:lnTo>
                          <a:pt x="1229" y="18"/>
                        </a:lnTo>
                        <a:lnTo>
                          <a:pt x="1238" y="25"/>
                        </a:lnTo>
                        <a:lnTo>
                          <a:pt x="1246" y="32"/>
                        </a:lnTo>
                        <a:lnTo>
                          <a:pt x="1253" y="40"/>
                        </a:lnTo>
                        <a:lnTo>
                          <a:pt x="1259" y="47"/>
                        </a:lnTo>
                        <a:lnTo>
                          <a:pt x="1265" y="57"/>
                        </a:lnTo>
                        <a:lnTo>
                          <a:pt x="1269" y="66"/>
                        </a:lnTo>
                        <a:lnTo>
                          <a:pt x="1272" y="76"/>
                        </a:lnTo>
                        <a:lnTo>
                          <a:pt x="1276" y="87"/>
                        </a:lnTo>
                        <a:lnTo>
                          <a:pt x="1277" y="97"/>
                        </a:lnTo>
                        <a:lnTo>
                          <a:pt x="1278" y="108"/>
                        </a:lnTo>
                        <a:lnTo>
                          <a:pt x="1277" y="119"/>
                        </a:lnTo>
                        <a:lnTo>
                          <a:pt x="1276" y="131"/>
                        </a:lnTo>
                        <a:lnTo>
                          <a:pt x="1272" y="141"/>
                        </a:lnTo>
                        <a:lnTo>
                          <a:pt x="1269" y="150"/>
                        </a:lnTo>
                        <a:lnTo>
                          <a:pt x="1265" y="160"/>
                        </a:lnTo>
                        <a:lnTo>
                          <a:pt x="1259" y="169"/>
                        </a:lnTo>
                        <a:lnTo>
                          <a:pt x="1253" y="178"/>
                        </a:lnTo>
                        <a:lnTo>
                          <a:pt x="1246" y="186"/>
                        </a:lnTo>
                        <a:lnTo>
                          <a:pt x="1238" y="193"/>
                        </a:lnTo>
                        <a:lnTo>
                          <a:pt x="1229" y="199"/>
                        </a:lnTo>
                        <a:lnTo>
                          <a:pt x="1220" y="205"/>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5"/>
                        </a:lnTo>
                        <a:lnTo>
                          <a:pt x="47" y="199"/>
                        </a:lnTo>
                        <a:lnTo>
                          <a:pt x="38" y="193"/>
                        </a:lnTo>
                        <a:lnTo>
                          <a:pt x="31" y="186"/>
                        </a:lnTo>
                        <a:lnTo>
                          <a:pt x="24" y="178"/>
                        </a:lnTo>
                        <a:lnTo>
                          <a:pt x="17" y="169"/>
                        </a:lnTo>
                        <a:lnTo>
                          <a:pt x="12" y="160"/>
                        </a:lnTo>
                        <a:lnTo>
                          <a:pt x="7" y="150"/>
                        </a:lnTo>
                        <a:lnTo>
                          <a:pt x="4" y="141"/>
                        </a:lnTo>
                        <a:lnTo>
                          <a:pt x="2" y="131"/>
                        </a:lnTo>
                        <a:lnTo>
                          <a:pt x="0" y="119"/>
                        </a:lnTo>
                        <a:lnTo>
                          <a:pt x="0" y="108"/>
                        </a:lnTo>
                        <a:lnTo>
                          <a:pt x="0" y="97"/>
                        </a:lnTo>
                        <a:lnTo>
                          <a:pt x="2" y="87"/>
                        </a:lnTo>
                        <a:lnTo>
                          <a:pt x="4" y="76"/>
                        </a:lnTo>
                        <a:lnTo>
                          <a:pt x="7" y="66"/>
                        </a:lnTo>
                        <a:lnTo>
                          <a:pt x="12" y="57"/>
                        </a:lnTo>
                        <a:lnTo>
                          <a:pt x="17" y="47"/>
                        </a:lnTo>
                        <a:lnTo>
                          <a:pt x="24" y="40"/>
                        </a:lnTo>
                        <a:lnTo>
                          <a:pt x="31" y="32"/>
                        </a:lnTo>
                        <a:lnTo>
                          <a:pt x="38" y="25"/>
                        </a:lnTo>
                        <a:lnTo>
                          <a:pt x="47" y="18"/>
                        </a:lnTo>
                        <a:lnTo>
                          <a:pt x="56" y="13"/>
                        </a:lnTo>
                        <a:lnTo>
                          <a:pt x="66" y="8"/>
                        </a:lnTo>
                        <a:lnTo>
                          <a:pt x="76" y="4"/>
                        </a:lnTo>
                        <a:lnTo>
                          <a:pt x="86" y="2"/>
                        </a:lnTo>
                        <a:lnTo>
                          <a:pt x="97" y="1"/>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72" name="Freeform 76"/>
                  <p:cNvSpPr>
                    <a:spLocks/>
                  </p:cNvSpPr>
                  <p:nvPr/>
                </p:nvSpPr>
                <p:spPr bwMode="auto">
                  <a:xfrm>
                    <a:off x="10455678" y="2588574"/>
                    <a:ext cx="28575" cy="28575"/>
                  </a:xfrm>
                  <a:custGeom>
                    <a:avLst/>
                    <a:gdLst/>
                    <a:ahLst/>
                    <a:cxnLst>
                      <a:cxn ang="0">
                        <a:pos x="101" y="183"/>
                      </a:cxn>
                      <a:cxn ang="0">
                        <a:pos x="119" y="179"/>
                      </a:cxn>
                      <a:cxn ang="0">
                        <a:pos x="135" y="172"/>
                      </a:cxn>
                      <a:cxn ang="0">
                        <a:pos x="150" y="162"/>
                      </a:cxn>
                      <a:cxn ang="0">
                        <a:pos x="162" y="150"/>
                      </a:cxn>
                      <a:cxn ang="0">
                        <a:pos x="172" y="136"/>
                      </a:cxn>
                      <a:cxn ang="0">
                        <a:pos x="179" y="119"/>
                      </a:cxn>
                      <a:cxn ang="0">
                        <a:pos x="182" y="101"/>
                      </a:cxn>
                      <a:cxn ang="0">
                        <a:pos x="182" y="82"/>
                      </a:cxn>
                      <a:cxn ang="0">
                        <a:pos x="179"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9" y="179"/>
                        </a:lnTo>
                        <a:lnTo>
                          <a:pt x="126" y="177"/>
                        </a:lnTo>
                        <a:lnTo>
                          <a:pt x="135" y="172"/>
                        </a:lnTo>
                        <a:lnTo>
                          <a:pt x="142" y="168"/>
                        </a:lnTo>
                        <a:lnTo>
                          <a:pt x="150" y="162"/>
                        </a:lnTo>
                        <a:lnTo>
                          <a:pt x="156" y="157"/>
                        </a:lnTo>
                        <a:lnTo>
                          <a:pt x="162" y="150"/>
                        </a:lnTo>
                        <a:lnTo>
                          <a:pt x="167" y="143"/>
                        </a:lnTo>
                        <a:lnTo>
                          <a:pt x="172" y="136"/>
                        </a:lnTo>
                        <a:lnTo>
                          <a:pt x="175" y="128"/>
                        </a:lnTo>
                        <a:lnTo>
                          <a:pt x="179" y="119"/>
                        </a:lnTo>
                        <a:lnTo>
                          <a:pt x="181" y="110"/>
                        </a:lnTo>
                        <a:lnTo>
                          <a:pt x="182" y="101"/>
                        </a:lnTo>
                        <a:lnTo>
                          <a:pt x="183" y="92"/>
                        </a:lnTo>
                        <a:lnTo>
                          <a:pt x="182" y="82"/>
                        </a:lnTo>
                        <a:lnTo>
                          <a:pt x="181" y="73"/>
                        </a:lnTo>
                        <a:lnTo>
                          <a:pt x="179" y="65"/>
                        </a:lnTo>
                        <a:lnTo>
                          <a:pt x="175" y="57"/>
                        </a:lnTo>
                        <a:lnTo>
                          <a:pt x="172" y="49"/>
                        </a:lnTo>
                        <a:lnTo>
                          <a:pt x="167" y="41"/>
                        </a:lnTo>
                        <a:lnTo>
                          <a:pt x="162" y="34"/>
                        </a:lnTo>
                        <a:lnTo>
                          <a:pt x="156" y="28"/>
                        </a:lnTo>
                        <a:lnTo>
                          <a:pt x="150" y="21"/>
                        </a:lnTo>
                        <a:lnTo>
                          <a:pt x="142" y="16"/>
                        </a:lnTo>
                        <a:lnTo>
                          <a:pt x="135" y="11"/>
                        </a:lnTo>
                        <a:lnTo>
                          <a:pt x="126" y="8"/>
                        </a:lnTo>
                        <a:lnTo>
                          <a:pt x="119" y="5"/>
                        </a:lnTo>
                        <a:lnTo>
                          <a:pt x="110" y="2"/>
                        </a:lnTo>
                        <a:lnTo>
                          <a:pt x="101" y="1"/>
                        </a:lnTo>
                        <a:lnTo>
                          <a:pt x="91" y="0"/>
                        </a:lnTo>
                        <a:lnTo>
                          <a:pt x="82" y="1"/>
                        </a:lnTo>
                        <a:lnTo>
                          <a:pt x="73" y="2"/>
                        </a:lnTo>
                        <a:lnTo>
                          <a:pt x="64" y="5"/>
                        </a:lnTo>
                        <a:lnTo>
                          <a:pt x="55" y="8"/>
                        </a:lnTo>
                        <a:lnTo>
                          <a:pt x="48" y="11"/>
                        </a:lnTo>
                        <a:lnTo>
                          <a:pt x="40" y="16"/>
                        </a:lnTo>
                        <a:lnTo>
                          <a:pt x="33" y="21"/>
                        </a:lnTo>
                        <a:lnTo>
                          <a:pt x="27" y="28"/>
                        </a:lnTo>
                        <a:lnTo>
                          <a:pt x="21" y="34"/>
                        </a:lnTo>
                        <a:lnTo>
                          <a:pt x="16" y="41"/>
                        </a:lnTo>
                        <a:lnTo>
                          <a:pt x="11" y="49"/>
                        </a:lnTo>
                        <a:lnTo>
                          <a:pt x="7" y="57"/>
                        </a:lnTo>
                        <a:lnTo>
                          <a:pt x="4" y="65"/>
                        </a:lnTo>
                        <a:lnTo>
                          <a:pt x="2" y="73"/>
                        </a:lnTo>
                        <a:lnTo>
                          <a:pt x="0" y="82"/>
                        </a:lnTo>
                        <a:lnTo>
                          <a:pt x="0" y="92"/>
                        </a:lnTo>
                        <a:lnTo>
                          <a:pt x="0" y="101"/>
                        </a:lnTo>
                        <a:lnTo>
                          <a:pt x="2" y="110"/>
                        </a:lnTo>
                        <a:lnTo>
                          <a:pt x="4" y="119"/>
                        </a:lnTo>
                        <a:lnTo>
                          <a:pt x="7" y="128"/>
                        </a:lnTo>
                        <a:lnTo>
                          <a:pt x="11" y="136"/>
                        </a:lnTo>
                        <a:lnTo>
                          <a:pt x="16" y="143"/>
                        </a:lnTo>
                        <a:lnTo>
                          <a:pt x="21" y="150"/>
                        </a:lnTo>
                        <a:lnTo>
                          <a:pt x="27" y="157"/>
                        </a:lnTo>
                        <a:lnTo>
                          <a:pt x="33" y="162"/>
                        </a:lnTo>
                        <a:lnTo>
                          <a:pt x="40" y="168"/>
                        </a:lnTo>
                        <a:lnTo>
                          <a:pt x="48" y="172"/>
                        </a:lnTo>
                        <a:lnTo>
                          <a:pt x="55" y="177"/>
                        </a:lnTo>
                        <a:lnTo>
                          <a:pt x="64" y="179"/>
                        </a:lnTo>
                        <a:lnTo>
                          <a:pt x="73" y="181"/>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73" name="Freeform 77"/>
                  <p:cNvSpPr>
                    <a:spLocks/>
                  </p:cNvSpPr>
                  <p:nvPr/>
                </p:nvSpPr>
                <p:spPr bwMode="auto">
                  <a:xfrm>
                    <a:off x="10495365" y="2588574"/>
                    <a:ext cx="30163" cy="28575"/>
                  </a:xfrm>
                  <a:custGeom>
                    <a:avLst/>
                    <a:gdLst/>
                    <a:ahLst/>
                    <a:cxnLst>
                      <a:cxn ang="0">
                        <a:pos x="101" y="183"/>
                      </a:cxn>
                      <a:cxn ang="0">
                        <a:pos x="119" y="179"/>
                      </a:cxn>
                      <a:cxn ang="0">
                        <a:pos x="135" y="172"/>
                      </a:cxn>
                      <a:cxn ang="0">
                        <a:pos x="150" y="162"/>
                      </a:cxn>
                      <a:cxn ang="0">
                        <a:pos x="162" y="150"/>
                      </a:cxn>
                      <a:cxn ang="0">
                        <a:pos x="172" y="136"/>
                      </a:cxn>
                      <a:cxn ang="0">
                        <a:pos x="178" y="119"/>
                      </a:cxn>
                      <a:cxn ang="0">
                        <a:pos x="182" y="101"/>
                      </a:cxn>
                      <a:cxn ang="0">
                        <a:pos x="182" y="82"/>
                      </a:cxn>
                      <a:cxn ang="0">
                        <a:pos x="178"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3" h="183">
                        <a:moveTo>
                          <a:pt x="92" y="183"/>
                        </a:moveTo>
                        <a:lnTo>
                          <a:pt x="101" y="183"/>
                        </a:lnTo>
                        <a:lnTo>
                          <a:pt x="110" y="181"/>
                        </a:lnTo>
                        <a:lnTo>
                          <a:pt x="119" y="179"/>
                        </a:lnTo>
                        <a:lnTo>
                          <a:pt x="127" y="177"/>
                        </a:lnTo>
                        <a:lnTo>
                          <a:pt x="135" y="172"/>
                        </a:lnTo>
                        <a:lnTo>
                          <a:pt x="142" y="168"/>
                        </a:lnTo>
                        <a:lnTo>
                          <a:pt x="150" y="162"/>
                        </a:lnTo>
                        <a:lnTo>
                          <a:pt x="156" y="157"/>
                        </a:lnTo>
                        <a:lnTo>
                          <a:pt x="162" y="150"/>
                        </a:lnTo>
                        <a:lnTo>
                          <a:pt x="167"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7" y="41"/>
                        </a:lnTo>
                        <a:lnTo>
                          <a:pt x="162" y="34"/>
                        </a:lnTo>
                        <a:lnTo>
                          <a:pt x="156" y="28"/>
                        </a:lnTo>
                        <a:lnTo>
                          <a:pt x="150" y="21"/>
                        </a:lnTo>
                        <a:lnTo>
                          <a:pt x="142" y="16"/>
                        </a:lnTo>
                        <a:lnTo>
                          <a:pt x="135" y="11"/>
                        </a:lnTo>
                        <a:lnTo>
                          <a:pt x="127" y="8"/>
                        </a:lnTo>
                        <a:lnTo>
                          <a:pt x="119" y="5"/>
                        </a:lnTo>
                        <a:lnTo>
                          <a:pt x="110" y="2"/>
                        </a:lnTo>
                        <a:lnTo>
                          <a:pt x="101" y="1"/>
                        </a:lnTo>
                        <a:lnTo>
                          <a:pt x="92"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8" y="57"/>
                        </a:lnTo>
                        <a:lnTo>
                          <a:pt x="4" y="65"/>
                        </a:lnTo>
                        <a:lnTo>
                          <a:pt x="2" y="73"/>
                        </a:lnTo>
                        <a:lnTo>
                          <a:pt x="1" y="82"/>
                        </a:lnTo>
                        <a:lnTo>
                          <a:pt x="0" y="92"/>
                        </a:lnTo>
                        <a:lnTo>
                          <a:pt x="1" y="101"/>
                        </a:lnTo>
                        <a:lnTo>
                          <a:pt x="2" y="110"/>
                        </a:lnTo>
                        <a:lnTo>
                          <a:pt x="4" y="119"/>
                        </a:lnTo>
                        <a:lnTo>
                          <a:pt x="8"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74" name="Freeform 78"/>
                  <p:cNvSpPr>
                    <a:spLocks/>
                  </p:cNvSpPr>
                  <p:nvPr/>
                </p:nvSpPr>
                <p:spPr bwMode="auto">
                  <a:xfrm>
                    <a:off x="10536640" y="2588574"/>
                    <a:ext cx="28575" cy="28575"/>
                  </a:xfrm>
                  <a:custGeom>
                    <a:avLst/>
                    <a:gdLst/>
                    <a:ahLst/>
                    <a:cxnLst>
                      <a:cxn ang="0">
                        <a:pos x="101" y="183"/>
                      </a:cxn>
                      <a:cxn ang="0">
                        <a:pos x="118" y="179"/>
                      </a:cxn>
                      <a:cxn ang="0">
                        <a:pos x="135" y="172"/>
                      </a:cxn>
                      <a:cxn ang="0">
                        <a:pos x="149" y="162"/>
                      </a:cxn>
                      <a:cxn ang="0">
                        <a:pos x="162" y="150"/>
                      </a:cxn>
                      <a:cxn ang="0">
                        <a:pos x="172" y="136"/>
                      </a:cxn>
                      <a:cxn ang="0">
                        <a:pos x="178" y="119"/>
                      </a:cxn>
                      <a:cxn ang="0">
                        <a:pos x="183" y="101"/>
                      </a:cxn>
                      <a:cxn ang="0">
                        <a:pos x="183" y="82"/>
                      </a:cxn>
                      <a:cxn ang="0">
                        <a:pos x="178" y="65"/>
                      </a:cxn>
                      <a:cxn ang="0">
                        <a:pos x="172" y="49"/>
                      </a:cxn>
                      <a:cxn ang="0">
                        <a:pos x="162" y="34"/>
                      </a:cxn>
                      <a:cxn ang="0">
                        <a:pos x="149" y="21"/>
                      </a:cxn>
                      <a:cxn ang="0">
                        <a:pos x="135" y="11"/>
                      </a:cxn>
                      <a:cxn ang="0">
                        <a:pos x="118" y="5"/>
                      </a:cxn>
                      <a:cxn ang="0">
                        <a:pos x="101" y="1"/>
                      </a:cxn>
                      <a:cxn ang="0">
                        <a:pos x="82" y="1"/>
                      </a:cxn>
                      <a:cxn ang="0">
                        <a:pos x="64" y="5"/>
                      </a:cxn>
                      <a:cxn ang="0">
                        <a:pos x="47"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7" y="172"/>
                      </a:cxn>
                      <a:cxn ang="0">
                        <a:pos x="64" y="179"/>
                      </a:cxn>
                      <a:cxn ang="0">
                        <a:pos x="82" y="183"/>
                      </a:cxn>
                    </a:cxnLst>
                    <a:rect l="0" t="0" r="r" b="b"/>
                    <a:pathLst>
                      <a:path w="183" h="183">
                        <a:moveTo>
                          <a:pt x="92" y="183"/>
                        </a:moveTo>
                        <a:lnTo>
                          <a:pt x="101" y="183"/>
                        </a:lnTo>
                        <a:lnTo>
                          <a:pt x="109" y="181"/>
                        </a:lnTo>
                        <a:lnTo>
                          <a:pt x="118" y="179"/>
                        </a:lnTo>
                        <a:lnTo>
                          <a:pt x="127" y="177"/>
                        </a:lnTo>
                        <a:lnTo>
                          <a:pt x="135" y="172"/>
                        </a:lnTo>
                        <a:lnTo>
                          <a:pt x="143" y="168"/>
                        </a:lnTo>
                        <a:lnTo>
                          <a:pt x="149" y="162"/>
                        </a:lnTo>
                        <a:lnTo>
                          <a:pt x="156" y="157"/>
                        </a:lnTo>
                        <a:lnTo>
                          <a:pt x="162" y="150"/>
                        </a:lnTo>
                        <a:lnTo>
                          <a:pt x="167" y="143"/>
                        </a:lnTo>
                        <a:lnTo>
                          <a:pt x="172" y="136"/>
                        </a:lnTo>
                        <a:lnTo>
                          <a:pt x="176" y="128"/>
                        </a:lnTo>
                        <a:lnTo>
                          <a:pt x="178" y="119"/>
                        </a:lnTo>
                        <a:lnTo>
                          <a:pt x="180" y="110"/>
                        </a:lnTo>
                        <a:lnTo>
                          <a:pt x="183" y="101"/>
                        </a:lnTo>
                        <a:lnTo>
                          <a:pt x="183" y="92"/>
                        </a:lnTo>
                        <a:lnTo>
                          <a:pt x="183" y="82"/>
                        </a:lnTo>
                        <a:lnTo>
                          <a:pt x="180" y="73"/>
                        </a:lnTo>
                        <a:lnTo>
                          <a:pt x="178" y="65"/>
                        </a:lnTo>
                        <a:lnTo>
                          <a:pt x="176" y="57"/>
                        </a:lnTo>
                        <a:lnTo>
                          <a:pt x="172" y="49"/>
                        </a:lnTo>
                        <a:lnTo>
                          <a:pt x="167" y="41"/>
                        </a:lnTo>
                        <a:lnTo>
                          <a:pt x="162" y="34"/>
                        </a:lnTo>
                        <a:lnTo>
                          <a:pt x="156" y="28"/>
                        </a:lnTo>
                        <a:lnTo>
                          <a:pt x="149" y="21"/>
                        </a:lnTo>
                        <a:lnTo>
                          <a:pt x="143" y="16"/>
                        </a:lnTo>
                        <a:lnTo>
                          <a:pt x="135" y="11"/>
                        </a:lnTo>
                        <a:lnTo>
                          <a:pt x="127" y="8"/>
                        </a:lnTo>
                        <a:lnTo>
                          <a:pt x="118" y="5"/>
                        </a:lnTo>
                        <a:lnTo>
                          <a:pt x="109" y="2"/>
                        </a:lnTo>
                        <a:lnTo>
                          <a:pt x="101" y="1"/>
                        </a:lnTo>
                        <a:lnTo>
                          <a:pt x="92" y="0"/>
                        </a:lnTo>
                        <a:lnTo>
                          <a:pt x="82" y="1"/>
                        </a:lnTo>
                        <a:lnTo>
                          <a:pt x="73" y="2"/>
                        </a:lnTo>
                        <a:lnTo>
                          <a:pt x="64" y="5"/>
                        </a:lnTo>
                        <a:lnTo>
                          <a:pt x="56" y="8"/>
                        </a:lnTo>
                        <a:lnTo>
                          <a:pt x="47" y="11"/>
                        </a:lnTo>
                        <a:lnTo>
                          <a:pt x="41" y="16"/>
                        </a:lnTo>
                        <a:lnTo>
                          <a:pt x="33" y="21"/>
                        </a:lnTo>
                        <a:lnTo>
                          <a:pt x="26" y="28"/>
                        </a:lnTo>
                        <a:lnTo>
                          <a:pt x="21" y="34"/>
                        </a:lnTo>
                        <a:lnTo>
                          <a:pt x="15"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5" y="143"/>
                        </a:lnTo>
                        <a:lnTo>
                          <a:pt x="21" y="150"/>
                        </a:lnTo>
                        <a:lnTo>
                          <a:pt x="26" y="157"/>
                        </a:lnTo>
                        <a:lnTo>
                          <a:pt x="33" y="162"/>
                        </a:lnTo>
                        <a:lnTo>
                          <a:pt x="41" y="168"/>
                        </a:lnTo>
                        <a:lnTo>
                          <a:pt x="47" y="172"/>
                        </a:lnTo>
                        <a:lnTo>
                          <a:pt x="56" y="177"/>
                        </a:lnTo>
                        <a:lnTo>
                          <a:pt x="64" y="179"/>
                        </a:lnTo>
                        <a:lnTo>
                          <a:pt x="73" y="181"/>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75" name="Freeform 79"/>
                  <p:cNvSpPr>
                    <a:spLocks/>
                  </p:cNvSpPr>
                  <p:nvPr/>
                </p:nvSpPr>
                <p:spPr bwMode="auto">
                  <a:xfrm>
                    <a:off x="10576328" y="2588574"/>
                    <a:ext cx="28575" cy="28575"/>
                  </a:xfrm>
                  <a:custGeom>
                    <a:avLst/>
                    <a:gdLst/>
                    <a:ahLst/>
                    <a:cxnLst>
                      <a:cxn ang="0">
                        <a:pos x="100" y="183"/>
                      </a:cxn>
                      <a:cxn ang="0">
                        <a:pos x="118" y="179"/>
                      </a:cxn>
                      <a:cxn ang="0">
                        <a:pos x="135" y="172"/>
                      </a:cxn>
                      <a:cxn ang="0">
                        <a:pos x="149" y="162"/>
                      </a:cxn>
                      <a:cxn ang="0">
                        <a:pos x="161" y="150"/>
                      </a:cxn>
                      <a:cxn ang="0">
                        <a:pos x="171" y="136"/>
                      </a:cxn>
                      <a:cxn ang="0">
                        <a:pos x="178" y="119"/>
                      </a:cxn>
                      <a:cxn ang="0">
                        <a:pos x="182" y="101"/>
                      </a:cxn>
                      <a:cxn ang="0">
                        <a:pos x="182" y="82"/>
                      </a:cxn>
                      <a:cxn ang="0">
                        <a:pos x="178"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2" h="183">
                        <a:moveTo>
                          <a:pt x="92" y="183"/>
                        </a:moveTo>
                        <a:lnTo>
                          <a:pt x="100" y="183"/>
                        </a:lnTo>
                        <a:lnTo>
                          <a:pt x="109" y="181"/>
                        </a:lnTo>
                        <a:lnTo>
                          <a:pt x="118" y="179"/>
                        </a:lnTo>
                        <a:lnTo>
                          <a:pt x="127" y="177"/>
                        </a:lnTo>
                        <a:lnTo>
                          <a:pt x="135" y="172"/>
                        </a:lnTo>
                        <a:lnTo>
                          <a:pt x="143" y="168"/>
                        </a:lnTo>
                        <a:lnTo>
                          <a:pt x="149" y="162"/>
                        </a:lnTo>
                        <a:lnTo>
                          <a:pt x="156" y="157"/>
                        </a:lnTo>
                        <a:lnTo>
                          <a:pt x="161" y="150"/>
                        </a:lnTo>
                        <a:lnTo>
                          <a:pt x="167" y="143"/>
                        </a:lnTo>
                        <a:lnTo>
                          <a:pt x="171" y="136"/>
                        </a:lnTo>
                        <a:lnTo>
                          <a:pt x="176" y="128"/>
                        </a:lnTo>
                        <a:lnTo>
                          <a:pt x="178" y="119"/>
                        </a:lnTo>
                        <a:lnTo>
                          <a:pt x="180" y="110"/>
                        </a:lnTo>
                        <a:lnTo>
                          <a:pt x="182" y="101"/>
                        </a:lnTo>
                        <a:lnTo>
                          <a:pt x="182" y="92"/>
                        </a:lnTo>
                        <a:lnTo>
                          <a:pt x="182" y="82"/>
                        </a:lnTo>
                        <a:lnTo>
                          <a:pt x="180" y="73"/>
                        </a:lnTo>
                        <a:lnTo>
                          <a:pt x="178" y="65"/>
                        </a:lnTo>
                        <a:lnTo>
                          <a:pt x="176" y="57"/>
                        </a:lnTo>
                        <a:lnTo>
                          <a:pt x="171" y="49"/>
                        </a:lnTo>
                        <a:lnTo>
                          <a:pt x="167" y="41"/>
                        </a:lnTo>
                        <a:lnTo>
                          <a:pt x="161" y="34"/>
                        </a:lnTo>
                        <a:lnTo>
                          <a:pt x="156" y="28"/>
                        </a:lnTo>
                        <a:lnTo>
                          <a:pt x="149" y="21"/>
                        </a:lnTo>
                        <a:lnTo>
                          <a:pt x="143" y="16"/>
                        </a:lnTo>
                        <a:lnTo>
                          <a:pt x="135" y="11"/>
                        </a:lnTo>
                        <a:lnTo>
                          <a:pt x="127" y="8"/>
                        </a:lnTo>
                        <a:lnTo>
                          <a:pt x="118" y="5"/>
                        </a:lnTo>
                        <a:lnTo>
                          <a:pt x="109" y="2"/>
                        </a:lnTo>
                        <a:lnTo>
                          <a:pt x="100" y="1"/>
                        </a:lnTo>
                        <a:lnTo>
                          <a:pt x="92" y="0"/>
                        </a:lnTo>
                        <a:lnTo>
                          <a:pt x="82" y="1"/>
                        </a:lnTo>
                        <a:lnTo>
                          <a:pt x="73" y="2"/>
                        </a:lnTo>
                        <a:lnTo>
                          <a:pt x="64" y="5"/>
                        </a:lnTo>
                        <a:lnTo>
                          <a:pt x="56" y="8"/>
                        </a:lnTo>
                        <a:lnTo>
                          <a:pt x="48" y="11"/>
                        </a:lnTo>
                        <a:lnTo>
                          <a:pt x="41" y="16"/>
                        </a:lnTo>
                        <a:lnTo>
                          <a:pt x="33" y="21"/>
                        </a:lnTo>
                        <a:lnTo>
                          <a:pt x="27" y="28"/>
                        </a:lnTo>
                        <a:lnTo>
                          <a:pt x="21" y="34"/>
                        </a:lnTo>
                        <a:lnTo>
                          <a:pt x="16"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6" y="143"/>
                        </a:lnTo>
                        <a:lnTo>
                          <a:pt x="21" y="150"/>
                        </a:lnTo>
                        <a:lnTo>
                          <a:pt x="27" y="157"/>
                        </a:lnTo>
                        <a:lnTo>
                          <a:pt x="33" y="162"/>
                        </a:lnTo>
                        <a:lnTo>
                          <a:pt x="41" y="168"/>
                        </a:lnTo>
                        <a:lnTo>
                          <a:pt x="48" y="172"/>
                        </a:lnTo>
                        <a:lnTo>
                          <a:pt x="56" y="177"/>
                        </a:lnTo>
                        <a:lnTo>
                          <a:pt x="64" y="179"/>
                        </a:lnTo>
                        <a:lnTo>
                          <a:pt x="73" y="181"/>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76" name="Freeform 80"/>
                  <p:cNvSpPr>
                    <a:spLocks/>
                  </p:cNvSpPr>
                  <p:nvPr/>
                </p:nvSpPr>
                <p:spPr bwMode="auto">
                  <a:xfrm>
                    <a:off x="10616015" y="2588574"/>
                    <a:ext cx="28575" cy="28575"/>
                  </a:xfrm>
                  <a:custGeom>
                    <a:avLst/>
                    <a:gdLst/>
                    <a:ahLst/>
                    <a:cxnLst>
                      <a:cxn ang="0">
                        <a:pos x="100" y="183"/>
                      </a:cxn>
                      <a:cxn ang="0">
                        <a:pos x="118" y="179"/>
                      </a:cxn>
                      <a:cxn ang="0">
                        <a:pos x="135"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4" y="21"/>
                      </a:cxn>
                      <a:cxn ang="0">
                        <a:pos x="20" y="34"/>
                      </a:cxn>
                      <a:cxn ang="0">
                        <a:pos x="10" y="49"/>
                      </a:cxn>
                      <a:cxn ang="0">
                        <a:pos x="4" y="65"/>
                      </a:cxn>
                      <a:cxn ang="0">
                        <a:pos x="0" y="82"/>
                      </a:cxn>
                      <a:cxn ang="0">
                        <a:pos x="0" y="101"/>
                      </a:cxn>
                      <a:cxn ang="0">
                        <a:pos x="4" y="119"/>
                      </a:cxn>
                      <a:cxn ang="0">
                        <a:pos x="10" y="136"/>
                      </a:cxn>
                      <a:cxn ang="0">
                        <a:pos x="20" y="150"/>
                      </a:cxn>
                      <a:cxn ang="0">
                        <a:pos x="34" y="162"/>
                      </a:cxn>
                      <a:cxn ang="0">
                        <a:pos x="48" y="172"/>
                      </a:cxn>
                      <a:cxn ang="0">
                        <a:pos x="64" y="179"/>
                      </a:cxn>
                      <a:cxn ang="0">
                        <a:pos x="82" y="183"/>
                      </a:cxn>
                    </a:cxnLst>
                    <a:rect l="0" t="0" r="r" b="b"/>
                    <a:pathLst>
                      <a:path w="182" h="183">
                        <a:moveTo>
                          <a:pt x="91" y="183"/>
                        </a:moveTo>
                        <a:lnTo>
                          <a:pt x="100" y="183"/>
                        </a:lnTo>
                        <a:lnTo>
                          <a:pt x="109" y="181"/>
                        </a:lnTo>
                        <a:lnTo>
                          <a:pt x="118" y="179"/>
                        </a:lnTo>
                        <a:lnTo>
                          <a:pt x="127" y="177"/>
                        </a:lnTo>
                        <a:lnTo>
                          <a:pt x="135" y="172"/>
                        </a:lnTo>
                        <a:lnTo>
                          <a:pt x="142" y="168"/>
                        </a:lnTo>
                        <a:lnTo>
                          <a:pt x="149" y="162"/>
                        </a:lnTo>
                        <a:lnTo>
                          <a:pt x="156" y="157"/>
                        </a:lnTo>
                        <a:lnTo>
                          <a:pt x="161" y="150"/>
                        </a:lnTo>
                        <a:lnTo>
                          <a:pt x="167" y="143"/>
                        </a:lnTo>
                        <a:lnTo>
                          <a:pt x="171" y="136"/>
                        </a:lnTo>
                        <a:lnTo>
                          <a:pt x="176" y="128"/>
                        </a:lnTo>
                        <a:lnTo>
                          <a:pt x="179" y="119"/>
                        </a:lnTo>
                        <a:lnTo>
                          <a:pt x="181" y="110"/>
                        </a:lnTo>
                        <a:lnTo>
                          <a:pt x="182" y="101"/>
                        </a:lnTo>
                        <a:lnTo>
                          <a:pt x="182" y="92"/>
                        </a:lnTo>
                        <a:lnTo>
                          <a:pt x="182" y="82"/>
                        </a:lnTo>
                        <a:lnTo>
                          <a:pt x="181" y="73"/>
                        </a:lnTo>
                        <a:lnTo>
                          <a:pt x="179" y="65"/>
                        </a:lnTo>
                        <a:lnTo>
                          <a:pt x="176" y="57"/>
                        </a:lnTo>
                        <a:lnTo>
                          <a:pt x="171" y="49"/>
                        </a:lnTo>
                        <a:lnTo>
                          <a:pt x="167" y="41"/>
                        </a:lnTo>
                        <a:lnTo>
                          <a:pt x="161" y="34"/>
                        </a:lnTo>
                        <a:lnTo>
                          <a:pt x="156" y="28"/>
                        </a:lnTo>
                        <a:lnTo>
                          <a:pt x="149" y="21"/>
                        </a:lnTo>
                        <a:lnTo>
                          <a:pt x="142" y="16"/>
                        </a:lnTo>
                        <a:lnTo>
                          <a:pt x="135" y="11"/>
                        </a:lnTo>
                        <a:lnTo>
                          <a:pt x="127" y="8"/>
                        </a:lnTo>
                        <a:lnTo>
                          <a:pt x="118" y="5"/>
                        </a:lnTo>
                        <a:lnTo>
                          <a:pt x="109" y="2"/>
                        </a:lnTo>
                        <a:lnTo>
                          <a:pt x="100" y="1"/>
                        </a:lnTo>
                        <a:lnTo>
                          <a:pt x="91" y="0"/>
                        </a:lnTo>
                        <a:lnTo>
                          <a:pt x="82" y="1"/>
                        </a:lnTo>
                        <a:lnTo>
                          <a:pt x="73" y="2"/>
                        </a:lnTo>
                        <a:lnTo>
                          <a:pt x="64" y="5"/>
                        </a:lnTo>
                        <a:lnTo>
                          <a:pt x="56" y="8"/>
                        </a:lnTo>
                        <a:lnTo>
                          <a:pt x="48" y="11"/>
                        </a:lnTo>
                        <a:lnTo>
                          <a:pt x="40" y="16"/>
                        </a:lnTo>
                        <a:lnTo>
                          <a:pt x="34" y="21"/>
                        </a:lnTo>
                        <a:lnTo>
                          <a:pt x="27" y="28"/>
                        </a:lnTo>
                        <a:lnTo>
                          <a:pt x="20" y="34"/>
                        </a:lnTo>
                        <a:lnTo>
                          <a:pt x="16" y="41"/>
                        </a:lnTo>
                        <a:lnTo>
                          <a:pt x="10" y="49"/>
                        </a:lnTo>
                        <a:lnTo>
                          <a:pt x="7" y="57"/>
                        </a:lnTo>
                        <a:lnTo>
                          <a:pt x="4" y="65"/>
                        </a:lnTo>
                        <a:lnTo>
                          <a:pt x="2" y="73"/>
                        </a:lnTo>
                        <a:lnTo>
                          <a:pt x="0" y="82"/>
                        </a:lnTo>
                        <a:lnTo>
                          <a:pt x="0" y="92"/>
                        </a:lnTo>
                        <a:lnTo>
                          <a:pt x="0" y="101"/>
                        </a:lnTo>
                        <a:lnTo>
                          <a:pt x="2" y="110"/>
                        </a:lnTo>
                        <a:lnTo>
                          <a:pt x="4" y="119"/>
                        </a:lnTo>
                        <a:lnTo>
                          <a:pt x="7" y="128"/>
                        </a:lnTo>
                        <a:lnTo>
                          <a:pt x="10" y="136"/>
                        </a:lnTo>
                        <a:lnTo>
                          <a:pt x="16" y="143"/>
                        </a:lnTo>
                        <a:lnTo>
                          <a:pt x="20" y="150"/>
                        </a:lnTo>
                        <a:lnTo>
                          <a:pt x="27" y="157"/>
                        </a:lnTo>
                        <a:lnTo>
                          <a:pt x="34" y="162"/>
                        </a:lnTo>
                        <a:lnTo>
                          <a:pt x="40" y="168"/>
                        </a:lnTo>
                        <a:lnTo>
                          <a:pt x="48" y="172"/>
                        </a:lnTo>
                        <a:lnTo>
                          <a:pt x="56" y="177"/>
                        </a:lnTo>
                        <a:lnTo>
                          <a:pt x="64" y="179"/>
                        </a:lnTo>
                        <a:lnTo>
                          <a:pt x="73" y="181"/>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77" name="Freeform 81"/>
                  <p:cNvSpPr>
                    <a:spLocks noEditPoints="1"/>
                  </p:cNvSpPr>
                  <p:nvPr/>
                </p:nvSpPr>
                <p:spPr bwMode="auto">
                  <a:xfrm>
                    <a:off x="9503280" y="1826574"/>
                    <a:ext cx="1163638" cy="2817813"/>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78" name="Freeform 82"/>
                  <p:cNvSpPr>
                    <a:spLocks/>
                  </p:cNvSpPr>
                  <p:nvPr/>
                </p:nvSpPr>
                <p:spPr bwMode="auto">
                  <a:xfrm>
                    <a:off x="12235265" y="2025012"/>
                    <a:ext cx="203200" cy="33338"/>
                  </a:xfrm>
                  <a:custGeom>
                    <a:avLst/>
                    <a:gdLst/>
                    <a:ahLst/>
                    <a:cxnLst>
                      <a:cxn ang="0">
                        <a:pos x="1170" y="0"/>
                      </a:cxn>
                      <a:cxn ang="0">
                        <a:pos x="1192" y="2"/>
                      </a:cxn>
                      <a:cxn ang="0">
                        <a:pos x="1212" y="9"/>
                      </a:cxn>
                      <a:cxn ang="0">
                        <a:pos x="1231" y="19"/>
                      </a:cxn>
                      <a:cxn ang="0">
                        <a:pos x="1246" y="32"/>
                      </a:cxn>
                      <a:cxn ang="0">
                        <a:pos x="1259" y="49"/>
                      </a:cxn>
                      <a:cxn ang="0">
                        <a:pos x="1271" y="66"/>
                      </a:cxn>
                      <a:cxn ang="0">
                        <a:pos x="1276" y="87"/>
                      </a:cxn>
                      <a:cxn ang="0">
                        <a:pos x="1278" y="110"/>
                      </a:cxn>
                      <a:cxn ang="0">
                        <a:pos x="1276" y="131"/>
                      </a:cxn>
                      <a:cxn ang="0">
                        <a:pos x="1271" y="152"/>
                      </a:cxn>
                      <a:cxn ang="0">
                        <a:pos x="1259" y="170"/>
                      </a:cxn>
                      <a:cxn ang="0">
                        <a:pos x="1246" y="186"/>
                      </a:cxn>
                      <a:cxn ang="0">
                        <a:pos x="1231" y="200"/>
                      </a:cxn>
                      <a:cxn ang="0">
                        <a:pos x="1212" y="210"/>
                      </a:cxn>
                      <a:cxn ang="0">
                        <a:pos x="1192" y="216"/>
                      </a:cxn>
                      <a:cxn ang="0">
                        <a:pos x="1170" y="218"/>
                      </a:cxn>
                      <a:cxn ang="0">
                        <a:pos x="97" y="217"/>
                      </a:cxn>
                      <a:cxn ang="0">
                        <a:pos x="76" y="213"/>
                      </a:cxn>
                      <a:cxn ang="0">
                        <a:pos x="56" y="205"/>
                      </a:cxn>
                      <a:cxn ang="0">
                        <a:pos x="40" y="193"/>
                      </a:cxn>
                      <a:cxn ang="0">
                        <a:pos x="24" y="178"/>
                      </a:cxn>
                      <a:cxn ang="0">
                        <a:pos x="13" y="161"/>
                      </a:cxn>
                      <a:cxn ang="0">
                        <a:pos x="4" y="142"/>
                      </a:cxn>
                      <a:cxn ang="0">
                        <a:pos x="0" y="121"/>
                      </a:cxn>
                      <a:cxn ang="0">
                        <a:pos x="0" y="99"/>
                      </a:cxn>
                      <a:cxn ang="0">
                        <a:pos x="4" y="76"/>
                      </a:cxn>
                      <a:cxn ang="0">
                        <a:pos x="13" y="58"/>
                      </a:cxn>
                      <a:cxn ang="0">
                        <a:pos x="24" y="40"/>
                      </a:cxn>
                      <a:cxn ang="0">
                        <a:pos x="40" y="25"/>
                      </a:cxn>
                      <a:cxn ang="0">
                        <a:pos x="56" y="13"/>
                      </a:cxn>
                      <a:cxn ang="0">
                        <a:pos x="76" y="5"/>
                      </a:cxn>
                      <a:cxn ang="0">
                        <a:pos x="97" y="1"/>
                      </a:cxn>
                    </a:cxnLst>
                    <a:rect l="0" t="0" r="r" b="b"/>
                    <a:pathLst>
                      <a:path w="1278" h="218">
                        <a:moveTo>
                          <a:pt x="108" y="0"/>
                        </a:moveTo>
                        <a:lnTo>
                          <a:pt x="1170" y="0"/>
                        </a:lnTo>
                        <a:lnTo>
                          <a:pt x="1181" y="1"/>
                        </a:lnTo>
                        <a:lnTo>
                          <a:pt x="1192" y="2"/>
                        </a:lnTo>
                        <a:lnTo>
                          <a:pt x="1202" y="5"/>
                        </a:lnTo>
                        <a:lnTo>
                          <a:pt x="1212" y="9"/>
                        </a:lnTo>
                        <a:lnTo>
                          <a:pt x="1222" y="13"/>
                        </a:lnTo>
                        <a:lnTo>
                          <a:pt x="1231" y="19"/>
                        </a:lnTo>
                        <a:lnTo>
                          <a:pt x="1238" y="25"/>
                        </a:lnTo>
                        <a:lnTo>
                          <a:pt x="1246" y="32"/>
                        </a:lnTo>
                        <a:lnTo>
                          <a:pt x="1254" y="40"/>
                        </a:lnTo>
                        <a:lnTo>
                          <a:pt x="1259" y="49"/>
                        </a:lnTo>
                        <a:lnTo>
                          <a:pt x="1265" y="58"/>
                        </a:lnTo>
                        <a:lnTo>
                          <a:pt x="1271" y="66"/>
                        </a:lnTo>
                        <a:lnTo>
                          <a:pt x="1274" y="76"/>
                        </a:lnTo>
                        <a:lnTo>
                          <a:pt x="1276" y="87"/>
                        </a:lnTo>
                        <a:lnTo>
                          <a:pt x="1278" y="99"/>
                        </a:lnTo>
                        <a:lnTo>
                          <a:pt x="1278" y="110"/>
                        </a:lnTo>
                        <a:lnTo>
                          <a:pt x="1278" y="121"/>
                        </a:lnTo>
                        <a:lnTo>
                          <a:pt x="1276" y="131"/>
                        </a:lnTo>
                        <a:lnTo>
                          <a:pt x="1274" y="142"/>
                        </a:lnTo>
                        <a:lnTo>
                          <a:pt x="1271" y="152"/>
                        </a:lnTo>
                        <a:lnTo>
                          <a:pt x="1265" y="161"/>
                        </a:lnTo>
                        <a:lnTo>
                          <a:pt x="1259" y="170"/>
                        </a:lnTo>
                        <a:lnTo>
                          <a:pt x="1254" y="178"/>
                        </a:lnTo>
                        <a:lnTo>
                          <a:pt x="1246" y="186"/>
                        </a:lnTo>
                        <a:lnTo>
                          <a:pt x="1238" y="193"/>
                        </a:lnTo>
                        <a:lnTo>
                          <a:pt x="1231" y="200"/>
                        </a:lnTo>
                        <a:lnTo>
                          <a:pt x="1222" y="205"/>
                        </a:lnTo>
                        <a:lnTo>
                          <a:pt x="1212" y="210"/>
                        </a:lnTo>
                        <a:lnTo>
                          <a:pt x="1202" y="213"/>
                        </a:lnTo>
                        <a:lnTo>
                          <a:pt x="1192" y="216"/>
                        </a:lnTo>
                        <a:lnTo>
                          <a:pt x="1181" y="217"/>
                        </a:lnTo>
                        <a:lnTo>
                          <a:pt x="1170" y="218"/>
                        </a:lnTo>
                        <a:lnTo>
                          <a:pt x="108" y="218"/>
                        </a:lnTo>
                        <a:lnTo>
                          <a:pt x="97" y="217"/>
                        </a:lnTo>
                        <a:lnTo>
                          <a:pt x="86" y="216"/>
                        </a:lnTo>
                        <a:lnTo>
                          <a:pt x="76" y="213"/>
                        </a:lnTo>
                        <a:lnTo>
                          <a:pt x="66" y="210"/>
                        </a:lnTo>
                        <a:lnTo>
                          <a:pt x="56" y="205"/>
                        </a:lnTo>
                        <a:lnTo>
                          <a:pt x="47" y="200"/>
                        </a:lnTo>
                        <a:lnTo>
                          <a:pt x="40" y="193"/>
                        </a:lnTo>
                        <a:lnTo>
                          <a:pt x="32" y="186"/>
                        </a:lnTo>
                        <a:lnTo>
                          <a:pt x="24" y="178"/>
                        </a:lnTo>
                        <a:lnTo>
                          <a:pt x="19" y="170"/>
                        </a:lnTo>
                        <a:lnTo>
                          <a:pt x="13" y="161"/>
                        </a:lnTo>
                        <a:lnTo>
                          <a:pt x="9" y="152"/>
                        </a:lnTo>
                        <a:lnTo>
                          <a:pt x="4" y="142"/>
                        </a:lnTo>
                        <a:lnTo>
                          <a:pt x="2" y="131"/>
                        </a:lnTo>
                        <a:lnTo>
                          <a:pt x="0" y="121"/>
                        </a:lnTo>
                        <a:lnTo>
                          <a:pt x="0" y="110"/>
                        </a:lnTo>
                        <a:lnTo>
                          <a:pt x="0" y="99"/>
                        </a:lnTo>
                        <a:lnTo>
                          <a:pt x="2" y="87"/>
                        </a:lnTo>
                        <a:lnTo>
                          <a:pt x="4" y="76"/>
                        </a:lnTo>
                        <a:lnTo>
                          <a:pt x="9" y="66"/>
                        </a:lnTo>
                        <a:lnTo>
                          <a:pt x="13" y="58"/>
                        </a:lnTo>
                        <a:lnTo>
                          <a:pt x="19" y="49"/>
                        </a:lnTo>
                        <a:lnTo>
                          <a:pt x="24" y="40"/>
                        </a:lnTo>
                        <a:lnTo>
                          <a:pt x="32" y="32"/>
                        </a:lnTo>
                        <a:lnTo>
                          <a:pt x="40" y="25"/>
                        </a:lnTo>
                        <a:lnTo>
                          <a:pt x="47" y="19"/>
                        </a:lnTo>
                        <a:lnTo>
                          <a:pt x="56" y="13"/>
                        </a:lnTo>
                        <a:lnTo>
                          <a:pt x="66" y="9"/>
                        </a:lnTo>
                        <a:lnTo>
                          <a:pt x="76" y="5"/>
                        </a:lnTo>
                        <a:lnTo>
                          <a:pt x="86" y="2"/>
                        </a:lnTo>
                        <a:lnTo>
                          <a:pt x="97" y="1"/>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79" name="Freeform 83"/>
                  <p:cNvSpPr>
                    <a:spLocks/>
                  </p:cNvSpPr>
                  <p:nvPr/>
                </p:nvSpPr>
                <p:spPr bwMode="auto">
                  <a:xfrm>
                    <a:off x="11619315" y="2025012"/>
                    <a:ext cx="28575" cy="30163"/>
                  </a:xfrm>
                  <a:custGeom>
                    <a:avLst/>
                    <a:gdLst/>
                    <a:ahLst/>
                    <a:cxnLst>
                      <a:cxn ang="0">
                        <a:pos x="101" y="182"/>
                      </a:cxn>
                      <a:cxn ang="0">
                        <a:pos x="119" y="178"/>
                      </a:cxn>
                      <a:cxn ang="0">
                        <a:pos x="136" y="170"/>
                      </a:cxn>
                      <a:cxn ang="0">
                        <a:pos x="150" y="162"/>
                      </a:cxn>
                      <a:cxn ang="0">
                        <a:pos x="162" y="148"/>
                      </a:cxn>
                      <a:cxn ang="0">
                        <a:pos x="172" y="134"/>
                      </a:cxn>
                      <a:cxn ang="0">
                        <a:pos x="179" y="117"/>
                      </a:cxn>
                      <a:cxn ang="0">
                        <a:pos x="183" y="99"/>
                      </a:cxn>
                      <a:cxn ang="0">
                        <a:pos x="183" y="82"/>
                      </a:cxn>
                      <a:cxn ang="0">
                        <a:pos x="179" y="64"/>
                      </a:cxn>
                      <a:cxn ang="0">
                        <a:pos x="172" y="47"/>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7"/>
                      </a:cxn>
                      <a:cxn ang="0">
                        <a:pos x="5" y="64"/>
                      </a:cxn>
                      <a:cxn ang="0">
                        <a:pos x="1" y="82"/>
                      </a:cxn>
                      <a:cxn ang="0">
                        <a:pos x="1" y="99"/>
                      </a:cxn>
                      <a:cxn ang="0">
                        <a:pos x="5" y="117"/>
                      </a:cxn>
                      <a:cxn ang="0">
                        <a:pos x="11" y="134"/>
                      </a:cxn>
                      <a:cxn ang="0">
                        <a:pos x="21" y="148"/>
                      </a:cxn>
                      <a:cxn ang="0">
                        <a:pos x="34" y="162"/>
                      </a:cxn>
                      <a:cxn ang="0">
                        <a:pos x="49" y="170"/>
                      </a:cxn>
                      <a:cxn ang="0">
                        <a:pos x="65" y="178"/>
                      </a:cxn>
                      <a:cxn ang="0">
                        <a:pos x="82" y="182"/>
                      </a:cxn>
                    </a:cxnLst>
                    <a:rect l="0" t="0" r="r" b="b"/>
                    <a:pathLst>
                      <a:path w="183" h="182">
                        <a:moveTo>
                          <a:pt x="92" y="182"/>
                        </a:moveTo>
                        <a:lnTo>
                          <a:pt x="101" y="182"/>
                        </a:lnTo>
                        <a:lnTo>
                          <a:pt x="110" y="180"/>
                        </a:lnTo>
                        <a:lnTo>
                          <a:pt x="119" y="178"/>
                        </a:lnTo>
                        <a:lnTo>
                          <a:pt x="128" y="175"/>
                        </a:lnTo>
                        <a:lnTo>
                          <a:pt x="136" y="170"/>
                        </a:lnTo>
                        <a:lnTo>
                          <a:pt x="143" y="166"/>
                        </a:lnTo>
                        <a:lnTo>
                          <a:pt x="150" y="162"/>
                        </a:lnTo>
                        <a:lnTo>
                          <a:pt x="157" y="155"/>
                        </a:lnTo>
                        <a:lnTo>
                          <a:pt x="162" y="148"/>
                        </a:lnTo>
                        <a:lnTo>
                          <a:pt x="168" y="142"/>
                        </a:lnTo>
                        <a:lnTo>
                          <a:pt x="172" y="134"/>
                        </a:lnTo>
                        <a:lnTo>
                          <a:pt x="177" y="126"/>
                        </a:lnTo>
                        <a:lnTo>
                          <a:pt x="179" y="117"/>
                        </a:lnTo>
                        <a:lnTo>
                          <a:pt x="181" y="109"/>
                        </a:lnTo>
                        <a:lnTo>
                          <a:pt x="183" y="99"/>
                        </a:lnTo>
                        <a:lnTo>
                          <a:pt x="183" y="91"/>
                        </a:lnTo>
                        <a:lnTo>
                          <a:pt x="183" y="82"/>
                        </a:lnTo>
                        <a:lnTo>
                          <a:pt x="181" y="72"/>
                        </a:lnTo>
                        <a:lnTo>
                          <a:pt x="179" y="64"/>
                        </a:lnTo>
                        <a:lnTo>
                          <a:pt x="177" y="55"/>
                        </a:lnTo>
                        <a:lnTo>
                          <a:pt x="172" y="47"/>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7"/>
                        </a:lnTo>
                        <a:lnTo>
                          <a:pt x="8" y="55"/>
                        </a:lnTo>
                        <a:lnTo>
                          <a:pt x="5" y="64"/>
                        </a:lnTo>
                        <a:lnTo>
                          <a:pt x="2" y="72"/>
                        </a:lnTo>
                        <a:lnTo>
                          <a:pt x="1" y="82"/>
                        </a:lnTo>
                        <a:lnTo>
                          <a:pt x="0" y="91"/>
                        </a:lnTo>
                        <a:lnTo>
                          <a:pt x="1" y="99"/>
                        </a:lnTo>
                        <a:lnTo>
                          <a:pt x="2" y="109"/>
                        </a:lnTo>
                        <a:lnTo>
                          <a:pt x="5" y="117"/>
                        </a:lnTo>
                        <a:lnTo>
                          <a:pt x="8" y="126"/>
                        </a:lnTo>
                        <a:lnTo>
                          <a:pt x="11" y="134"/>
                        </a:lnTo>
                        <a:lnTo>
                          <a:pt x="16" y="142"/>
                        </a:lnTo>
                        <a:lnTo>
                          <a:pt x="21" y="148"/>
                        </a:lnTo>
                        <a:lnTo>
                          <a:pt x="28" y="155"/>
                        </a:lnTo>
                        <a:lnTo>
                          <a:pt x="34" y="162"/>
                        </a:lnTo>
                        <a:lnTo>
                          <a:pt x="41" y="166"/>
                        </a:lnTo>
                        <a:lnTo>
                          <a:pt x="49" y="170"/>
                        </a:lnTo>
                        <a:lnTo>
                          <a:pt x="57" y="175"/>
                        </a:lnTo>
                        <a:lnTo>
                          <a:pt x="65" y="178"/>
                        </a:lnTo>
                        <a:lnTo>
                          <a:pt x="73" y="180"/>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80" name="Freeform 84"/>
                  <p:cNvSpPr>
                    <a:spLocks/>
                  </p:cNvSpPr>
                  <p:nvPr/>
                </p:nvSpPr>
                <p:spPr bwMode="auto">
                  <a:xfrm>
                    <a:off x="11659003" y="2025012"/>
                    <a:ext cx="28575" cy="30163"/>
                  </a:xfrm>
                  <a:custGeom>
                    <a:avLst/>
                    <a:gdLst/>
                    <a:ahLst/>
                    <a:cxnLst>
                      <a:cxn ang="0">
                        <a:pos x="100" y="182"/>
                      </a:cxn>
                      <a:cxn ang="0">
                        <a:pos x="118" y="178"/>
                      </a:cxn>
                      <a:cxn ang="0">
                        <a:pos x="134"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7"/>
                      </a:cxn>
                      <a:cxn ang="0">
                        <a:pos x="4" y="64"/>
                      </a:cxn>
                      <a:cxn ang="0">
                        <a:pos x="0" y="82"/>
                      </a:cxn>
                      <a:cxn ang="0">
                        <a:pos x="0" y="99"/>
                      </a:cxn>
                      <a:cxn ang="0">
                        <a:pos x="4" y="117"/>
                      </a:cxn>
                      <a:cxn ang="0">
                        <a:pos x="10" y="134"/>
                      </a:cxn>
                      <a:cxn ang="0">
                        <a:pos x="20" y="148"/>
                      </a:cxn>
                      <a:cxn ang="0">
                        <a:pos x="32" y="162"/>
                      </a:cxn>
                      <a:cxn ang="0">
                        <a:pos x="48" y="170"/>
                      </a:cxn>
                      <a:cxn ang="0">
                        <a:pos x="63" y="178"/>
                      </a:cxn>
                      <a:cxn ang="0">
                        <a:pos x="81" y="182"/>
                      </a:cxn>
                    </a:cxnLst>
                    <a:rect l="0" t="0" r="r" b="b"/>
                    <a:pathLst>
                      <a:path w="182" h="182">
                        <a:moveTo>
                          <a:pt x="91" y="182"/>
                        </a:moveTo>
                        <a:lnTo>
                          <a:pt x="100" y="182"/>
                        </a:lnTo>
                        <a:lnTo>
                          <a:pt x="109" y="180"/>
                        </a:lnTo>
                        <a:lnTo>
                          <a:pt x="118" y="178"/>
                        </a:lnTo>
                        <a:lnTo>
                          <a:pt x="127" y="175"/>
                        </a:lnTo>
                        <a:lnTo>
                          <a:pt x="134" y="170"/>
                        </a:lnTo>
                        <a:lnTo>
                          <a:pt x="142" y="166"/>
                        </a:lnTo>
                        <a:lnTo>
                          <a:pt x="149" y="162"/>
                        </a:lnTo>
                        <a:lnTo>
                          <a:pt x="155" y="155"/>
                        </a:lnTo>
                        <a:lnTo>
                          <a:pt x="161" y="148"/>
                        </a:lnTo>
                        <a:lnTo>
                          <a:pt x="167"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7"/>
                        </a:lnTo>
                        <a:lnTo>
                          <a:pt x="7" y="55"/>
                        </a:lnTo>
                        <a:lnTo>
                          <a:pt x="4" y="64"/>
                        </a:lnTo>
                        <a:lnTo>
                          <a:pt x="1" y="72"/>
                        </a:lnTo>
                        <a:lnTo>
                          <a:pt x="0" y="82"/>
                        </a:lnTo>
                        <a:lnTo>
                          <a:pt x="0" y="91"/>
                        </a:lnTo>
                        <a:lnTo>
                          <a:pt x="0" y="99"/>
                        </a:lnTo>
                        <a:lnTo>
                          <a:pt x="1" y="109"/>
                        </a:lnTo>
                        <a:lnTo>
                          <a:pt x="4" y="117"/>
                        </a:lnTo>
                        <a:lnTo>
                          <a:pt x="7" y="126"/>
                        </a:lnTo>
                        <a:lnTo>
                          <a:pt x="10" y="134"/>
                        </a:lnTo>
                        <a:lnTo>
                          <a:pt x="16" y="142"/>
                        </a:lnTo>
                        <a:lnTo>
                          <a:pt x="20" y="148"/>
                        </a:lnTo>
                        <a:lnTo>
                          <a:pt x="27" y="155"/>
                        </a:lnTo>
                        <a:lnTo>
                          <a:pt x="32" y="162"/>
                        </a:lnTo>
                        <a:lnTo>
                          <a:pt x="40" y="166"/>
                        </a:lnTo>
                        <a:lnTo>
                          <a:pt x="48" y="170"/>
                        </a:lnTo>
                        <a:lnTo>
                          <a:pt x="56" y="175"/>
                        </a:lnTo>
                        <a:lnTo>
                          <a:pt x="63" y="178"/>
                        </a:lnTo>
                        <a:lnTo>
                          <a:pt x="72" y="180"/>
                        </a:lnTo>
                        <a:lnTo>
                          <a:pt x="81"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81" name="Freeform 85"/>
                  <p:cNvSpPr>
                    <a:spLocks/>
                  </p:cNvSpPr>
                  <p:nvPr/>
                </p:nvSpPr>
                <p:spPr bwMode="auto">
                  <a:xfrm>
                    <a:off x="11698690" y="2025012"/>
                    <a:ext cx="30163" cy="30163"/>
                  </a:xfrm>
                  <a:custGeom>
                    <a:avLst/>
                    <a:gdLst/>
                    <a:ahLst/>
                    <a:cxnLst>
                      <a:cxn ang="0">
                        <a:pos x="100" y="182"/>
                      </a:cxn>
                      <a:cxn ang="0">
                        <a:pos x="118" y="178"/>
                      </a:cxn>
                      <a:cxn ang="0">
                        <a:pos x="134" y="170"/>
                      </a:cxn>
                      <a:cxn ang="0">
                        <a:pos x="149" y="162"/>
                      </a:cxn>
                      <a:cxn ang="0">
                        <a:pos x="162" y="148"/>
                      </a:cxn>
                      <a:cxn ang="0">
                        <a:pos x="171" y="134"/>
                      </a:cxn>
                      <a:cxn ang="0">
                        <a:pos x="179" y="117"/>
                      </a:cxn>
                      <a:cxn ang="0">
                        <a:pos x="182" y="99"/>
                      </a:cxn>
                      <a:cxn ang="0">
                        <a:pos x="182" y="82"/>
                      </a:cxn>
                      <a:cxn ang="0">
                        <a:pos x="179" y="64"/>
                      </a:cxn>
                      <a:cxn ang="0">
                        <a:pos x="171" y="47"/>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7"/>
                      </a:cxn>
                      <a:cxn ang="0">
                        <a:pos x="3" y="64"/>
                      </a:cxn>
                      <a:cxn ang="0">
                        <a:pos x="0" y="82"/>
                      </a:cxn>
                      <a:cxn ang="0">
                        <a:pos x="0" y="99"/>
                      </a:cxn>
                      <a:cxn ang="0">
                        <a:pos x="3" y="117"/>
                      </a:cxn>
                      <a:cxn ang="0">
                        <a:pos x="11" y="134"/>
                      </a:cxn>
                      <a:cxn ang="0">
                        <a:pos x="20" y="148"/>
                      </a:cxn>
                      <a:cxn ang="0">
                        <a:pos x="33" y="162"/>
                      </a:cxn>
                      <a:cxn ang="0">
                        <a:pos x="48" y="170"/>
                      </a:cxn>
                      <a:cxn ang="0">
                        <a:pos x="64" y="178"/>
                      </a:cxn>
                      <a:cxn ang="0">
                        <a:pos x="82" y="182"/>
                      </a:cxn>
                    </a:cxnLst>
                    <a:rect l="0" t="0" r="r" b="b"/>
                    <a:pathLst>
                      <a:path w="182" h="182">
                        <a:moveTo>
                          <a:pt x="91" y="182"/>
                        </a:moveTo>
                        <a:lnTo>
                          <a:pt x="100" y="182"/>
                        </a:lnTo>
                        <a:lnTo>
                          <a:pt x="110" y="180"/>
                        </a:lnTo>
                        <a:lnTo>
                          <a:pt x="118" y="178"/>
                        </a:lnTo>
                        <a:lnTo>
                          <a:pt x="126" y="175"/>
                        </a:lnTo>
                        <a:lnTo>
                          <a:pt x="134" y="170"/>
                        </a:lnTo>
                        <a:lnTo>
                          <a:pt x="142" y="166"/>
                        </a:lnTo>
                        <a:lnTo>
                          <a:pt x="149" y="162"/>
                        </a:lnTo>
                        <a:lnTo>
                          <a:pt x="155" y="155"/>
                        </a:lnTo>
                        <a:lnTo>
                          <a:pt x="162" y="148"/>
                        </a:lnTo>
                        <a:lnTo>
                          <a:pt x="166"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7"/>
                        </a:lnTo>
                        <a:lnTo>
                          <a:pt x="7" y="55"/>
                        </a:lnTo>
                        <a:lnTo>
                          <a:pt x="3" y="64"/>
                        </a:lnTo>
                        <a:lnTo>
                          <a:pt x="1" y="72"/>
                        </a:lnTo>
                        <a:lnTo>
                          <a:pt x="0" y="82"/>
                        </a:lnTo>
                        <a:lnTo>
                          <a:pt x="0" y="91"/>
                        </a:lnTo>
                        <a:lnTo>
                          <a:pt x="0" y="99"/>
                        </a:lnTo>
                        <a:lnTo>
                          <a:pt x="1" y="109"/>
                        </a:lnTo>
                        <a:lnTo>
                          <a:pt x="3" y="117"/>
                        </a:lnTo>
                        <a:lnTo>
                          <a:pt x="7" y="126"/>
                        </a:lnTo>
                        <a:lnTo>
                          <a:pt x="11" y="134"/>
                        </a:lnTo>
                        <a:lnTo>
                          <a:pt x="16" y="142"/>
                        </a:lnTo>
                        <a:lnTo>
                          <a:pt x="20" y="148"/>
                        </a:lnTo>
                        <a:lnTo>
                          <a:pt x="27" y="155"/>
                        </a:lnTo>
                        <a:lnTo>
                          <a:pt x="33" y="162"/>
                        </a:lnTo>
                        <a:lnTo>
                          <a:pt x="40" y="166"/>
                        </a:lnTo>
                        <a:lnTo>
                          <a:pt x="48" y="170"/>
                        </a:lnTo>
                        <a:lnTo>
                          <a:pt x="55" y="175"/>
                        </a:lnTo>
                        <a:lnTo>
                          <a:pt x="64" y="178"/>
                        </a:lnTo>
                        <a:lnTo>
                          <a:pt x="72" y="180"/>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82" name="Freeform 86"/>
                  <p:cNvSpPr>
                    <a:spLocks/>
                  </p:cNvSpPr>
                  <p:nvPr/>
                </p:nvSpPr>
                <p:spPr bwMode="auto">
                  <a:xfrm>
                    <a:off x="11739965" y="2025012"/>
                    <a:ext cx="28575" cy="30163"/>
                  </a:xfrm>
                  <a:custGeom>
                    <a:avLst/>
                    <a:gdLst/>
                    <a:ahLst/>
                    <a:cxnLst>
                      <a:cxn ang="0">
                        <a:pos x="101" y="182"/>
                      </a:cxn>
                      <a:cxn ang="0">
                        <a:pos x="118" y="178"/>
                      </a:cxn>
                      <a:cxn ang="0">
                        <a:pos x="134" y="170"/>
                      </a:cxn>
                      <a:cxn ang="0">
                        <a:pos x="148" y="162"/>
                      </a:cxn>
                      <a:cxn ang="0">
                        <a:pos x="162" y="148"/>
                      </a:cxn>
                      <a:cxn ang="0">
                        <a:pos x="172" y="134"/>
                      </a:cxn>
                      <a:cxn ang="0">
                        <a:pos x="178" y="117"/>
                      </a:cxn>
                      <a:cxn ang="0">
                        <a:pos x="182" y="99"/>
                      </a:cxn>
                      <a:cxn ang="0">
                        <a:pos x="182" y="82"/>
                      </a:cxn>
                      <a:cxn ang="0">
                        <a:pos x="178" y="64"/>
                      </a:cxn>
                      <a:cxn ang="0">
                        <a:pos x="172" y="47"/>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7"/>
                      </a:cxn>
                      <a:cxn ang="0">
                        <a:pos x="3" y="64"/>
                      </a:cxn>
                      <a:cxn ang="0">
                        <a:pos x="0" y="82"/>
                      </a:cxn>
                      <a:cxn ang="0">
                        <a:pos x="0" y="99"/>
                      </a:cxn>
                      <a:cxn ang="0">
                        <a:pos x="3"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8" y="178"/>
                        </a:lnTo>
                        <a:lnTo>
                          <a:pt x="126" y="175"/>
                        </a:lnTo>
                        <a:lnTo>
                          <a:pt x="134" y="170"/>
                        </a:lnTo>
                        <a:lnTo>
                          <a:pt x="142" y="166"/>
                        </a:lnTo>
                        <a:lnTo>
                          <a:pt x="148" y="162"/>
                        </a:lnTo>
                        <a:lnTo>
                          <a:pt x="155" y="155"/>
                        </a:lnTo>
                        <a:lnTo>
                          <a:pt x="162" y="148"/>
                        </a:lnTo>
                        <a:lnTo>
                          <a:pt x="166"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6" y="55"/>
                        </a:lnTo>
                        <a:lnTo>
                          <a:pt x="3" y="64"/>
                        </a:lnTo>
                        <a:lnTo>
                          <a:pt x="1" y="72"/>
                        </a:lnTo>
                        <a:lnTo>
                          <a:pt x="0" y="82"/>
                        </a:lnTo>
                        <a:lnTo>
                          <a:pt x="0" y="91"/>
                        </a:lnTo>
                        <a:lnTo>
                          <a:pt x="0" y="99"/>
                        </a:lnTo>
                        <a:lnTo>
                          <a:pt x="1" y="109"/>
                        </a:lnTo>
                        <a:lnTo>
                          <a:pt x="3" y="117"/>
                        </a:lnTo>
                        <a:lnTo>
                          <a:pt x="6"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83" name="Freeform 87"/>
                  <p:cNvSpPr>
                    <a:spLocks/>
                  </p:cNvSpPr>
                  <p:nvPr/>
                </p:nvSpPr>
                <p:spPr bwMode="auto">
                  <a:xfrm>
                    <a:off x="11779653" y="2025012"/>
                    <a:ext cx="28575" cy="30163"/>
                  </a:xfrm>
                  <a:custGeom>
                    <a:avLst/>
                    <a:gdLst/>
                    <a:ahLst/>
                    <a:cxnLst>
                      <a:cxn ang="0">
                        <a:pos x="101" y="182"/>
                      </a:cxn>
                      <a:cxn ang="0">
                        <a:pos x="118" y="178"/>
                      </a:cxn>
                      <a:cxn ang="0">
                        <a:pos x="134" y="170"/>
                      </a:cxn>
                      <a:cxn ang="0">
                        <a:pos x="149" y="162"/>
                      </a:cxn>
                      <a:cxn ang="0">
                        <a:pos x="162" y="148"/>
                      </a:cxn>
                      <a:cxn ang="0">
                        <a:pos x="172" y="134"/>
                      </a:cxn>
                      <a:cxn ang="0">
                        <a:pos x="178" y="117"/>
                      </a:cxn>
                      <a:cxn ang="0">
                        <a:pos x="182" y="99"/>
                      </a:cxn>
                      <a:cxn ang="0">
                        <a:pos x="182" y="82"/>
                      </a:cxn>
                      <a:cxn ang="0">
                        <a:pos x="178" y="64"/>
                      </a:cxn>
                      <a:cxn ang="0">
                        <a:pos x="172" y="47"/>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7" y="170"/>
                      </a:cxn>
                      <a:cxn ang="0">
                        <a:pos x="64" y="178"/>
                      </a:cxn>
                      <a:cxn ang="0">
                        <a:pos x="82" y="182"/>
                      </a:cxn>
                    </a:cxnLst>
                    <a:rect l="0" t="0" r="r" b="b"/>
                    <a:pathLst>
                      <a:path w="183" h="182">
                        <a:moveTo>
                          <a:pt x="91" y="182"/>
                        </a:moveTo>
                        <a:lnTo>
                          <a:pt x="101" y="182"/>
                        </a:lnTo>
                        <a:lnTo>
                          <a:pt x="109" y="180"/>
                        </a:lnTo>
                        <a:lnTo>
                          <a:pt x="118" y="178"/>
                        </a:lnTo>
                        <a:lnTo>
                          <a:pt x="126" y="175"/>
                        </a:lnTo>
                        <a:lnTo>
                          <a:pt x="134" y="170"/>
                        </a:lnTo>
                        <a:lnTo>
                          <a:pt x="142" y="166"/>
                        </a:lnTo>
                        <a:lnTo>
                          <a:pt x="149" y="162"/>
                        </a:lnTo>
                        <a:lnTo>
                          <a:pt x="156" y="155"/>
                        </a:lnTo>
                        <a:lnTo>
                          <a:pt x="162" y="148"/>
                        </a:lnTo>
                        <a:lnTo>
                          <a:pt x="167" y="142"/>
                        </a:lnTo>
                        <a:lnTo>
                          <a:pt x="172" y="134"/>
                        </a:lnTo>
                        <a:lnTo>
                          <a:pt x="175" y="126"/>
                        </a:lnTo>
                        <a:lnTo>
                          <a:pt x="178" y="117"/>
                        </a:lnTo>
                        <a:lnTo>
                          <a:pt x="180" y="109"/>
                        </a:lnTo>
                        <a:lnTo>
                          <a:pt x="182" y="99"/>
                        </a:lnTo>
                        <a:lnTo>
                          <a:pt x="183" y="91"/>
                        </a:lnTo>
                        <a:lnTo>
                          <a:pt x="182" y="82"/>
                        </a:lnTo>
                        <a:lnTo>
                          <a:pt x="180" y="72"/>
                        </a:lnTo>
                        <a:lnTo>
                          <a:pt x="178" y="64"/>
                        </a:lnTo>
                        <a:lnTo>
                          <a:pt x="175" y="55"/>
                        </a:lnTo>
                        <a:lnTo>
                          <a:pt x="172" y="47"/>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7"/>
                        </a:lnTo>
                        <a:lnTo>
                          <a:pt x="6" y="55"/>
                        </a:lnTo>
                        <a:lnTo>
                          <a:pt x="4" y="64"/>
                        </a:lnTo>
                        <a:lnTo>
                          <a:pt x="2" y="72"/>
                        </a:lnTo>
                        <a:lnTo>
                          <a:pt x="0" y="82"/>
                        </a:lnTo>
                        <a:lnTo>
                          <a:pt x="0" y="91"/>
                        </a:lnTo>
                        <a:lnTo>
                          <a:pt x="0" y="99"/>
                        </a:lnTo>
                        <a:lnTo>
                          <a:pt x="2" y="109"/>
                        </a:lnTo>
                        <a:lnTo>
                          <a:pt x="4" y="117"/>
                        </a:lnTo>
                        <a:lnTo>
                          <a:pt x="6" y="126"/>
                        </a:lnTo>
                        <a:lnTo>
                          <a:pt x="11" y="134"/>
                        </a:lnTo>
                        <a:lnTo>
                          <a:pt x="15" y="142"/>
                        </a:lnTo>
                        <a:lnTo>
                          <a:pt x="21" y="148"/>
                        </a:lnTo>
                        <a:lnTo>
                          <a:pt x="26" y="155"/>
                        </a:lnTo>
                        <a:lnTo>
                          <a:pt x="33" y="162"/>
                        </a:lnTo>
                        <a:lnTo>
                          <a:pt x="40" y="166"/>
                        </a:lnTo>
                        <a:lnTo>
                          <a:pt x="47" y="170"/>
                        </a:lnTo>
                        <a:lnTo>
                          <a:pt x="55" y="175"/>
                        </a:lnTo>
                        <a:lnTo>
                          <a:pt x="64" y="178"/>
                        </a:lnTo>
                        <a:lnTo>
                          <a:pt x="73" y="180"/>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84" name="Freeform 88"/>
                  <p:cNvSpPr>
                    <a:spLocks/>
                  </p:cNvSpPr>
                  <p:nvPr/>
                </p:nvSpPr>
                <p:spPr bwMode="auto">
                  <a:xfrm>
                    <a:off x="12235265" y="2212337"/>
                    <a:ext cx="203200" cy="34925"/>
                  </a:xfrm>
                  <a:custGeom>
                    <a:avLst/>
                    <a:gdLst/>
                    <a:ahLst/>
                    <a:cxnLst>
                      <a:cxn ang="0">
                        <a:pos x="1170" y="0"/>
                      </a:cxn>
                      <a:cxn ang="0">
                        <a:pos x="1192" y="3"/>
                      </a:cxn>
                      <a:cxn ang="0">
                        <a:pos x="1212" y="9"/>
                      </a:cxn>
                      <a:cxn ang="0">
                        <a:pos x="1231" y="19"/>
                      </a:cxn>
                      <a:cxn ang="0">
                        <a:pos x="1246" y="33"/>
                      </a:cxn>
                      <a:cxn ang="0">
                        <a:pos x="1259" y="49"/>
                      </a:cxn>
                      <a:cxn ang="0">
                        <a:pos x="1271" y="67"/>
                      </a:cxn>
                      <a:cxn ang="0">
                        <a:pos x="1276" y="88"/>
                      </a:cxn>
                      <a:cxn ang="0">
                        <a:pos x="1278" y="109"/>
                      </a:cxn>
                      <a:cxn ang="0">
                        <a:pos x="1276" y="131"/>
                      </a:cxn>
                      <a:cxn ang="0">
                        <a:pos x="1271" y="152"/>
                      </a:cxn>
                      <a:cxn ang="0">
                        <a:pos x="1259" y="170"/>
                      </a:cxn>
                      <a:cxn ang="0">
                        <a:pos x="1246" y="187"/>
                      </a:cxn>
                      <a:cxn ang="0">
                        <a:pos x="1231" y="200"/>
                      </a:cxn>
                      <a:cxn ang="0">
                        <a:pos x="1212" y="210"/>
                      </a:cxn>
                      <a:cxn ang="0">
                        <a:pos x="1192" y="217"/>
                      </a:cxn>
                      <a:cxn ang="0">
                        <a:pos x="1170" y="219"/>
                      </a:cxn>
                      <a:cxn ang="0">
                        <a:pos x="97" y="218"/>
                      </a:cxn>
                      <a:cxn ang="0">
                        <a:pos x="76" y="213"/>
                      </a:cxn>
                      <a:cxn ang="0">
                        <a:pos x="56" y="206"/>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4"/>
                      </a:cxn>
                      <a:cxn ang="0">
                        <a:pos x="76" y="6"/>
                      </a:cxn>
                      <a:cxn ang="0">
                        <a:pos x="97" y="2"/>
                      </a:cxn>
                    </a:cxnLst>
                    <a:rect l="0" t="0" r="r" b="b"/>
                    <a:pathLst>
                      <a:path w="1278" h="219">
                        <a:moveTo>
                          <a:pt x="108" y="0"/>
                        </a:moveTo>
                        <a:lnTo>
                          <a:pt x="1170" y="0"/>
                        </a:lnTo>
                        <a:lnTo>
                          <a:pt x="1181" y="2"/>
                        </a:lnTo>
                        <a:lnTo>
                          <a:pt x="1192" y="3"/>
                        </a:lnTo>
                        <a:lnTo>
                          <a:pt x="1202" y="6"/>
                        </a:lnTo>
                        <a:lnTo>
                          <a:pt x="1212" y="9"/>
                        </a:lnTo>
                        <a:lnTo>
                          <a:pt x="1222" y="14"/>
                        </a:lnTo>
                        <a:lnTo>
                          <a:pt x="1231" y="19"/>
                        </a:lnTo>
                        <a:lnTo>
                          <a:pt x="1238" y="26"/>
                        </a:lnTo>
                        <a:lnTo>
                          <a:pt x="1246" y="33"/>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2"/>
                        </a:lnTo>
                        <a:lnTo>
                          <a:pt x="1265" y="161"/>
                        </a:lnTo>
                        <a:lnTo>
                          <a:pt x="1259" y="170"/>
                        </a:lnTo>
                        <a:lnTo>
                          <a:pt x="1254" y="179"/>
                        </a:lnTo>
                        <a:lnTo>
                          <a:pt x="1246" y="187"/>
                        </a:lnTo>
                        <a:lnTo>
                          <a:pt x="1238" y="193"/>
                        </a:lnTo>
                        <a:lnTo>
                          <a:pt x="1231" y="200"/>
                        </a:lnTo>
                        <a:lnTo>
                          <a:pt x="1222" y="206"/>
                        </a:lnTo>
                        <a:lnTo>
                          <a:pt x="1212" y="210"/>
                        </a:lnTo>
                        <a:lnTo>
                          <a:pt x="1202" y="213"/>
                        </a:lnTo>
                        <a:lnTo>
                          <a:pt x="1192" y="217"/>
                        </a:lnTo>
                        <a:lnTo>
                          <a:pt x="1181" y="218"/>
                        </a:lnTo>
                        <a:lnTo>
                          <a:pt x="1170" y="219"/>
                        </a:lnTo>
                        <a:lnTo>
                          <a:pt x="108" y="219"/>
                        </a:lnTo>
                        <a:lnTo>
                          <a:pt x="97" y="218"/>
                        </a:lnTo>
                        <a:lnTo>
                          <a:pt x="86" y="217"/>
                        </a:lnTo>
                        <a:lnTo>
                          <a:pt x="76" y="213"/>
                        </a:lnTo>
                        <a:lnTo>
                          <a:pt x="66" y="210"/>
                        </a:lnTo>
                        <a:lnTo>
                          <a:pt x="56" y="206"/>
                        </a:lnTo>
                        <a:lnTo>
                          <a:pt x="47" y="200"/>
                        </a:lnTo>
                        <a:lnTo>
                          <a:pt x="40" y="193"/>
                        </a:lnTo>
                        <a:lnTo>
                          <a:pt x="32" y="187"/>
                        </a:lnTo>
                        <a:lnTo>
                          <a:pt x="24" y="179"/>
                        </a:lnTo>
                        <a:lnTo>
                          <a:pt x="19" y="170"/>
                        </a:lnTo>
                        <a:lnTo>
                          <a:pt x="13" y="161"/>
                        </a:lnTo>
                        <a:lnTo>
                          <a:pt x="9" y="152"/>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3"/>
                        </a:lnTo>
                        <a:lnTo>
                          <a:pt x="40" y="26"/>
                        </a:lnTo>
                        <a:lnTo>
                          <a:pt x="47" y="19"/>
                        </a:lnTo>
                        <a:lnTo>
                          <a:pt x="56" y="14"/>
                        </a:lnTo>
                        <a:lnTo>
                          <a:pt x="66" y="9"/>
                        </a:lnTo>
                        <a:lnTo>
                          <a:pt x="76" y="6"/>
                        </a:lnTo>
                        <a:lnTo>
                          <a:pt x="86" y="3"/>
                        </a:lnTo>
                        <a:lnTo>
                          <a:pt x="97" y="2"/>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85" name="Freeform 89"/>
                  <p:cNvSpPr>
                    <a:spLocks/>
                  </p:cNvSpPr>
                  <p:nvPr/>
                </p:nvSpPr>
                <p:spPr bwMode="auto">
                  <a:xfrm>
                    <a:off x="11619315" y="2213924"/>
                    <a:ext cx="28575" cy="28575"/>
                  </a:xfrm>
                  <a:custGeom>
                    <a:avLst/>
                    <a:gdLst/>
                    <a:ahLst/>
                    <a:cxnLst>
                      <a:cxn ang="0">
                        <a:pos x="101" y="182"/>
                      </a:cxn>
                      <a:cxn ang="0">
                        <a:pos x="119" y="179"/>
                      </a:cxn>
                      <a:cxn ang="0">
                        <a:pos x="136" y="171"/>
                      </a:cxn>
                      <a:cxn ang="0">
                        <a:pos x="150" y="161"/>
                      </a:cxn>
                      <a:cxn ang="0">
                        <a:pos x="162" y="149"/>
                      </a:cxn>
                      <a:cxn ang="0">
                        <a:pos x="172" y="134"/>
                      </a:cxn>
                      <a:cxn ang="0">
                        <a:pos x="179" y="118"/>
                      </a:cxn>
                      <a:cxn ang="0">
                        <a:pos x="183" y="100"/>
                      </a:cxn>
                      <a:cxn ang="0">
                        <a:pos x="183" y="82"/>
                      </a:cxn>
                      <a:cxn ang="0">
                        <a:pos x="179" y="63"/>
                      </a:cxn>
                      <a:cxn ang="0">
                        <a:pos x="172" y="48"/>
                      </a:cxn>
                      <a:cxn ang="0">
                        <a:pos x="162" y="33"/>
                      </a:cxn>
                      <a:cxn ang="0">
                        <a:pos x="150" y="20"/>
                      </a:cxn>
                      <a:cxn ang="0">
                        <a:pos x="136" y="11"/>
                      </a:cxn>
                      <a:cxn ang="0">
                        <a:pos x="119" y="4"/>
                      </a:cxn>
                      <a:cxn ang="0">
                        <a:pos x="101" y="0"/>
                      </a:cxn>
                      <a:cxn ang="0">
                        <a:pos x="82" y="0"/>
                      </a:cxn>
                      <a:cxn ang="0">
                        <a:pos x="65" y="4"/>
                      </a:cxn>
                      <a:cxn ang="0">
                        <a:pos x="49" y="11"/>
                      </a:cxn>
                      <a:cxn ang="0">
                        <a:pos x="34" y="20"/>
                      </a:cxn>
                      <a:cxn ang="0">
                        <a:pos x="21" y="33"/>
                      </a:cxn>
                      <a:cxn ang="0">
                        <a:pos x="11" y="48"/>
                      </a:cxn>
                      <a:cxn ang="0">
                        <a:pos x="5" y="63"/>
                      </a:cxn>
                      <a:cxn ang="0">
                        <a:pos x="1" y="82"/>
                      </a:cxn>
                      <a:cxn ang="0">
                        <a:pos x="1" y="100"/>
                      </a:cxn>
                      <a:cxn ang="0">
                        <a:pos x="5" y="118"/>
                      </a:cxn>
                      <a:cxn ang="0">
                        <a:pos x="11" y="134"/>
                      </a:cxn>
                      <a:cxn ang="0">
                        <a:pos x="21" y="149"/>
                      </a:cxn>
                      <a:cxn ang="0">
                        <a:pos x="34" y="161"/>
                      </a:cxn>
                      <a:cxn ang="0">
                        <a:pos x="49" y="171"/>
                      </a:cxn>
                      <a:cxn ang="0">
                        <a:pos x="65" y="179"/>
                      </a:cxn>
                      <a:cxn ang="0">
                        <a:pos x="82" y="182"/>
                      </a:cxn>
                    </a:cxnLst>
                    <a:rect l="0" t="0" r="r" b="b"/>
                    <a:pathLst>
                      <a:path w="183" h="182">
                        <a:moveTo>
                          <a:pt x="92" y="182"/>
                        </a:moveTo>
                        <a:lnTo>
                          <a:pt x="101" y="182"/>
                        </a:lnTo>
                        <a:lnTo>
                          <a:pt x="110" y="181"/>
                        </a:lnTo>
                        <a:lnTo>
                          <a:pt x="119" y="179"/>
                        </a:lnTo>
                        <a:lnTo>
                          <a:pt x="128" y="175"/>
                        </a:lnTo>
                        <a:lnTo>
                          <a:pt x="136" y="171"/>
                        </a:lnTo>
                        <a:lnTo>
                          <a:pt x="143" y="167"/>
                        </a:lnTo>
                        <a:lnTo>
                          <a:pt x="150" y="161"/>
                        </a:lnTo>
                        <a:lnTo>
                          <a:pt x="157" y="156"/>
                        </a:lnTo>
                        <a:lnTo>
                          <a:pt x="162" y="149"/>
                        </a:lnTo>
                        <a:lnTo>
                          <a:pt x="168" y="142"/>
                        </a:lnTo>
                        <a:lnTo>
                          <a:pt x="172" y="134"/>
                        </a:lnTo>
                        <a:lnTo>
                          <a:pt x="177" y="127"/>
                        </a:lnTo>
                        <a:lnTo>
                          <a:pt x="179" y="118"/>
                        </a:lnTo>
                        <a:lnTo>
                          <a:pt x="181" y="109"/>
                        </a:lnTo>
                        <a:lnTo>
                          <a:pt x="183" y="100"/>
                        </a:lnTo>
                        <a:lnTo>
                          <a:pt x="183" y="91"/>
                        </a:lnTo>
                        <a:lnTo>
                          <a:pt x="183" y="82"/>
                        </a:lnTo>
                        <a:lnTo>
                          <a:pt x="181" y="72"/>
                        </a:lnTo>
                        <a:lnTo>
                          <a:pt x="179" y="63"/>
                        </a:lnTo>
                        <a:lnTo>
                          <a:pt x="177" y="56"/>
                        </a:lnTo>
                        <a:lnTo>
                          <a:pt x="172" y="48"/>
                        </a:lnTo>
                        <a:lnTo>
                          <a:pt x="168" y="40"/>
                        </a:lnTo>
                        <a:lnTo>
                          <a:pt x="162" y="33"/>
                        </a:lnTo>
                        <a:lnTo>
                          <a:pt x="157" y="27"/>
                        </a:lnTo>
                        <a:lnTo>
                          <a:pt x="150" y="20"/>
                        </a:lnTo>
                        <a:lnTo>
                          <a:pt x="143" y="16"/>
                        </a:lnTo>
                        <a:lnTo>
                          <a:pt x="136" y="11"/>
                        </a:lnTo>
                        <a:lnTo>
                          <a:pt x="128" y="7"/>
                        </a:lnTo>
                        <a:lnTo>
                          <a:pt x="119" y="4"/>
                        </a:lnTo>
                        <a:lnTo>
                          <a:pt x="110" y="1"/>
                        </a:lnTo>
                        <a:lnTo>
                          <a:pt x="101" y="0"/>
                        </a:lnTo>
                        <a:lnTo>
                          <a:pt x="92" y="0"/>
                        </a:lnTo>
                        <a:lnTo>
                          <a:pt x="82" y="0"/>
                        </a:lnTo>
                        <a:lnTo>
                          <a:pt x="73" y="1"/>
                        </a:lnTo>
                        <a:lnTo>
                          <a:pt x="65" y="4"/>
                        </a:lnTo>
                        <a:lnTo>
                          <a:pt x="57" y="7"/>
                        </a:lnTo>
                        <a:lnTo>
                          <a:pt x="49" y="11"/>
                        </a:lnTo>
                        <a:lnTo>
                          <a:pt x="41" y="16"/>
                        </a:lnTo>
                        <a:lnTo>
                          <a:pt x="34" y="20"/>
                        </a:lnTo>
                        <a:lnTo>
                          <a:pt x="28" y="27"/>
                        </a:lnTo>
                        <a:lnTo>
                          <a:pt x="21" y="33"/>
                        </a:lnTo>
                        <a:lnTo>
                          <a:pt x="16" y="40"/>
                        </a:lnTo>
                        <a:lnTo>
                          <a:pt x="11" y="48"/>
                        </a:lnTo>
                        <a:lnTo>
                          <a:pt x="8" y="56"/>
                        </a:lnTo>
                        <a:lnTo>
                          <a:pt x="5" y="63"/>
                        </a:lnTo>
                        <a:lnTo>
                          <a:pt x="2" y="72"/>
                        </a:lnTo>
                        <a:lnTo>
                          <a:pt x="1" y="82"/>
                        </a:lnTo>
                        <a:lnTo>
                          <a:pt x="0" y="91"/>
                        </a:lnTo>
                        <a:lnTo>
                          <a:pt x="1" y="100"/>
                        </a:lnTo>
                        <a:lnTo>
                          <a:pt x="2" y="109"/>
                        </a:lnTo>
                        <a:lnTo>
                          <a:pt x="5" y="118"/>
                        </a:lnTo>
                        <a:lnTo>
                          <a:pt x="8" y="127"/>
                        </a:lnTo>
                        <a:lnTo>
                          <a:pt x="11" y="134"/>
                        </a:lnTo>
                        <a:lnTo>
                          <a:pt x="16" y="142"/>
                        </a:lnTo>
                        <a:lnTo>
                          <a:pt x="21" y="149"/>
                        </a:lnTo>
                        <a:lnTo>
                          <a:pt x="28" y="156"/>
                        </a:lnTo>
                        <a:lnTo>
                          <a:pt x="34" y="161"/>
                        </a:lnTo>
                        <a:lnTo>
                          <a:pt x="41" y="167"/>
                        </a:lnTo>
                        <a:lnTo>
                          <a:pt x="49" y="171"/>
                        </a:lnTo>
                        <a:lnTo>
                          <a:pt x="57" y="175"/>
                        </a:lnTo>
                        <a:lnTo>
                          <a:pt x="65" y="179"/>
                        </a:lnTo>
                        <a:lnTo>
                          <a:pt x="73" y="181"/>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86" name="Freeform 90"/>
                  <p:cNvSpPr>
                    <a:spLocks/>
                  </p:cNvSpPr>
                  <p:nvPr/>
                </p:nvSpPr>
                <p:spPr bwMode="auto">
                  <a:xfrm>
                    <a:off x="11659003" y="2213924"/>
                    <a:ext cx="28575" cy="28575"/>
                  </a:xfrm>
                  <a:custGeom>
                    <a:avLst/>
                    <a:gdLst/>
                    <a:ahLst/>
                    <a:cxnLst>
                      <a:cxn ang="0">
                        <a:pos x="100" y="182"/>
                      </a:cxn>
                      <a:cxn ang="0">
                        <a:pos x="118" y="179"/>
                      </a:cxn>
                      <a:cxn ang="0">
                        <a:pos x="134"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4" y="11"/>
                      </a:cxn>
                      <a:cxn ang="0">
                        <a:pos x="118" y="4"/>
                      </a:cxn>
                      <a:cxn ang="0">
                        <a:pos x="100" y="0"/>
                      </a:cxn>
                      <a:cxn ang="0">
                        <a:pos x="81" y="0"/>
                      </a:cxn>
                      <a:cxn ang="0">
                        <a:pos x="63" y="4"/>
                      </a:cxn>
                      <a:cxn ang="0">
                        <a:pos x="48" y="11"/>
                      </a:cxn>
                      <a:cxn ang="0">
                        <a:pos x="32" y="20"/>
                      </a:cxn>
                      <a:cxn ang="0">
                        <a:pos x="20" y="33"/>
                      </a:cxn>
                      <a:cxn ang="0">
                        <a:pos x="10" y="48"/>
                      </a:cxn>
                      <a:cxn ang="0">
                        <a:pos x="4" y="63"/>
                      </a:cxn>
                      <a:cxn ang="0">
                        <a:pos x="0" y="82"/>
                      </a:cxn>
                      <a:cxn ang="0">
                        <a:pos x="0" y="100"/>
                      </a:cxn>
                      <a:cxn ang="0">
                        <a:pos x="4" y="118"/>
                      </a:cxn>
                      <a:cxn ang="0">
                        <a:pos x="10" y="134"/>
                      </a:cxn>
                      <a:cxn ang="0">
                        <a:pos x="20" y="149"/>
                      </a:cxn>
                      <a:cxn ang="0">
                        <a:pos x="32" y="161"/>
                      </a:cxn>
                      <a:cxn ang="0">
                        <a:pos x="48" y="171"/>
                      </a:cxn>
                      <a:cxn ang="0">
                        <a:pos x="63" y="179"/>
                      </a:cxn>
                      <a:cxn ang="0">
                        <a:pos x="81" y="182"/>
                      </a:cxn>
                    </a:cxnLst>
                    <a:rect l="0" t="0" r="r" b="b"/>
                    <a:pathLst>
                      <a:path w="182" h="182">
                        <a:moveTo>
                          <a:pt x="91" y="182"/>
                        </a:moveTo>
                        <a:lnTo>
                          <a:pt x="100" y="182"/>
                        </a:lnTo>
                        <a:lnTo>
                          <a:pt x="109" y="181"/>
                        </a:lnTo>
                        <a:lnTo>
                          <a:pt x="118" y="179"/>
                        </a:lnTo>
                        <a:lnTo>
                          <a:pt x="127" y="175"/>
                        </a:lnTo>
                        <a:lnTo>
                          <a:pt x="134" y="171"/>
                        </a:lnTo>
                        <a:lnTo>
                          <a:pt x="142" y="167"/>
                        </a:lnTo>
                        <a:lnTo>
                          <a:pt x="149" y="161"/>
                        </a:lnTo>
                        <a:lnTo>
                          <a:pt x="155" y="156"/>
                        </a:lnTo>
                        <a:lnTo>
                          <a:pt x="161" y="149"/>
                        </a:lnTo>
                        <a:lnTo>
                          <a:pt x="167"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7" y="40"/>
                        </a:lnTo>
                        <a:lnTo>
                          <a:pt x="161" y="33"/>
                        </a:lnTo>
                        <a:lnTo>
                          <a:pt x="155" y="27"/>
                        </a:lnTo>
                        <a:lnTo>
                          <a:pt x="149" y="20"/>
                        </a:lnTo>
                        <a:lnTo>
                          <a:pt x="142" y="16"/>
                        </a:lnTo>
                        <a:lnTo>
                          <a:pt x="134" y="11"/>
                        </a:lnTo>
                        <a:lnTo>
                          <a:pt x="127" y="7"/>
                        </a:lnTo>
                        <a:lnTo>
                          <a:pt x="118" y="4"/>
                        </a:lnTo>
                        <a:lnTo>
                          <a:pt x="109" y="1"/>
                        </a:lnTo>
                        <a:lnTo>
                          <a:pt x="100" y="0"/>
                        </a:lnTo>
                        <a:lnTo>
                          <a:pt x="91" y="0"/>
                        </a:lnTo>
                        <a:lnTo>
                          <a:pt x="81" y="0"/>
                        </a:lnTo>
                        <a:lnTo>
                          <a:pt x="72" y="1"/>
                        </a:lnTo>
                        <a:lnTo>
                          <a:pt x="63" y="4"/>
                        </a:lnTo>
                        <a:lnTo>
                          <a:pt x="56" y="7"/>
                        </a:lnTo>
                        <a:lnTo>
                          <a:pt x="48" y="11"/>
                        </a:lnTo>
                        <a:lnTo>
                          <a:pt x="40" y="16"/>
                        </a:lnTo>
                        <a:lnTo>
                          <a:pt x="32" y="20"/>
                        </a:lnTo>
                        <a:lnTo>
                          <a:pt x="27" y="27"/>
                        </a:lnTo>
                        <a:lnTo>
                          <a:pt x="20" y="33"/>
                        </a:lnTo>
                        <a:lnTo>
                          <a:pt x="16" y="40"/>
                        </a:lnTo>
                        <a:lnTo>
                          <a:pt x="10" y="48"/>
                        </a:lnTo>
                        <a:lnTo>
                          <a:pt x="7" y="56"/>
                        </a:lnTo>
                        <a:lnTo>
                          <a:pt x="4" y="63"/>
                        </a:lnTo>
                        <a:lnTo>
                          <a:pt x="1" y="72"/>
                        </a:lnTo>
                        <a:lnTo>
                          <a:pt x="0" y="82"/>
                        </a:lnTo>
                        <a:lnTo>
                          <a:pt x="0" y="91"/>
                        </a:lnTo>
                        <a:lnTo>
                          <a:pt x="0" y="100"/>
                        </a:lnTo>
                        <a:lnTo>
                          <a:pt x="1" y="109"/>
                        </a:lnTo>
                        <a:lnTo>
                          <a:pt x="4" y="118"/>
                        </a:lnTo>
                        <a:lnTo>
                          <a:pt x="7" y="127"/>
                        </a:lnTo>
                        <a:lnTo>
                          <a:pt x="10" y="134"/>
                        </a:lnTo>
                        <a:lnTo>
                          <a:pt x="16" y="142"/>
                        </a:lnTo>
                        <a:lnTo>
                          <a:pt x="20" y="149"/>
                        </a:lnTo>
                        <a:lnTo>
                          <a:pt x="27" y="156"/>
                        </a:lnTo>
                        <a:lnTo>
                          <a:pt x="32" y="161"/>
                        </a:lnTo>
                        <a:lnTo>
                          <a:pt x="40" y="167"/>
                        </a:lnTo>
                        <a:lnTo>
                          <a:pt x="48" y="171"/>
                        </a:lnTo>
                        <a:lnTo>
                          <a:pt x="56" y="175"/>
                        </a:lnTo>
                        <a:lnTo>
                          <a:pt x="63" y="179"/>
                        </a:lnTo>
                        <a:lnTo>
                          <a:pt x="72" y="181"/>
                        </a:lnTo>
                        <a:lnTo>
                          <a:pt x="81"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87" name="Freeform 91"/>
                  <p:cNvSpPr>
                    <a:spLocks/>
                  </p:cNvSpPr>
                  <p:nvPr/>
                </p:nvSpPr>
                <p:spPr bwMode="auto">
                  <a:xfrm>
                    <a:off x="11698690" y="2213924"/>
                    <a:ext cx="30163" cy="28575"/>
                  </a:xfrm>
                  <a:custGeom>
                    <a:avLst/>
                    <a:gdLst/>
                    <a:ahLst/>
                    <a:cxnLst>
                      <a:cxn ang="0">
                        <a:pos x="100" y="182"/>
                      </a:cxn>
                      <a:cxn ang="0">
                        <a:pos x="118" y="179"/>
                      </a:cxn>
                      <a:cxn ang="0">
                        <a:pos x="134" y="171"/>
                      </a:cxn>
                      <a:cxn ang="0">
                        <a:pos x="149" y="161"/>
                      </a:cxn>
                      <a:cxn ang="0">
                        <a:pos x="162" y="149"/>
                      </a:cxn>
                      <a:cxn ang="0">
                        <a:pos x="171" y="134"/>
                      </a:cxn>
                      <a:cxn ang="0">
                        <a:pos x="179" y="118"/>
                      </a:cxn>
                      <a:cxn ang="0">
                        <a:pos x="182" y="100"/>
                      </a:cxn>
                      <a:cxn ang="0">
                        <a:pos x="182" y="82"/>
                      </a:cxn>
                      <a:cxn ang="0">
                        <a:pos x="179" y="63"/>
                      </a:cxn>
                      <a:cxn ang="0">
                        <a:pos x="171" y="48"/>
                      </a:cxn>
                      <a:cxn ang="0">
                        <a:pos x="162" y="33"/>
                      </a:cxn>
                      <a:cxn ang="0">
                        <a:pos x="149" y="20"/>
                      </a:cxn>
                      <a:cxn ang="0">
                        <a:pos x="134" y="11"/>
                      </a:cxn>
                      <a:cxn ang="0">
                        <a:pos x="118" y="4"/>
                      </a:cxn>
                      <a:cxn ang="0">
                        <a:pos x="100" y="0"/>
                      </a:cxn>
                      <a:cxn ang="0">
                        <a:pos x="82" y="0"/>
                      </a:cxn>
                      <a:cxn ang="0">
                        <a:pos x="64" y="4"/>
                      </a:cxn>
                      <a:cxn ang="0">
                        <a:pos x="48" y="11"/>
                      </a:cxn>
                      <a:cxn ang="0">
                        <a:pos x="33" y="20"/>
                      </a:cxn>
                      <a:cxn ang="0">
                        <a:pos x="20" y="33"/>
                      </a:cxn>
                      <a:cxn ang="0">
                        <a:pos x="11" y="48"/>
                      </a:cxn>
                      <a:cxn ang="0">
                        <a:pos x="3" y="63"/>
                      </a:cxn>
                      <a:cxn ang="0">
                        <a:pos x="0" y="82"/>
                      </a:cxn>
                      <a:cxn ang="0">
                        <a:pos x="0" y="100"/>
                      </a:cxn>
                      <a:cxn ang="0">
                        <a:pos x="3" y="118"/>
                      </a:cxn>
                      <a:cxn ang="0">
                        <a:pos x="11" y="134"/>
                      </a:cxn>
                      <a:cxn ang="0">
                        <a:pos x="20" y="149"/>
                      </a:cxn>
                      <a:cxn ang="0">
                        <a:pos x="33" y="161"/>
                      </a:cxn>
                      <a:cxn ang="0">
                        <a:pos x="48" y="171"/>
                      </a:cxn>
                      <a:cxn ang="0">
                        <a:pos x="64" y="179"/>
                      </a:cxn>
                      <a:cxn ang="0">
                        <a:pos x="82" y="182"/>
                      </a:cxn>
                    </a:cxnLst>
                    <a:rect l="0" t="0" r="r" b="b"/>
                    <a:pathLst>
                      <a:path w="182" h="182">
                        <a:moveTo>
                          <a:pt x="91" y="182"/>
                        </a:moveTo>
                        <a:lnTo>
                          <a:pt x="100" y="182"/>
                        </a:lnTo>
                        <a:lnTo>
                          <a:pt x="110" y="181"/>
                        </a:lnTo>
                        <a:lnTo>
                          <a:pt x="118" y="179"/>
                        </a:lnTo>
                        <a:lnTo>
                          <a:pt x="126" y="175"/>
                        </a:lnTo>
                        <a:lnTo>
                          <a:pt x="134" y="171"/>
                        </a:lnTo>
                        <a:lnTo>
                          <a:pt x="142" y="167"/>
                        </a:lnTo>
                        <a:lnTo>
                          <a:pt x="149" y="161"/>
                        </a:lnTo>
                        <a:lnTo>
                          <a:pt x="155" y="156"/>
                        </a:lnTo>
                        <a:lnTo>
                          <a:pt x="162" y="149"/>
                        </a:lnTo>
                        <a:lnTo>
                          <a:pt x="166"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6" y="40"/>
                        </a:lnTo>
                        <a:lnTo>
                          <a:pt x="162" y="33"/>
                        </a:lnTo>
                        <a:lnTo>
                          <a:pt x="155" y="27"/>
                        </a:lnTo>
                        <a:lnTo>
                          <a:pt x="149" y="20"/>
                        </a:lnTo>
                        <a:lnTo>
                          <a:pt x="142" y="16"/>
                        </a:lnTo>
                        <a:lnTo>
                          <a:pt x="134" y="11"/>
                        </a:lnTo>
                        <a:lnTo>
                          <a:pt x="126" y="7"/>
                        </a:lnTo>
                        <a:lnTo>
                          <a:pt x="118" y="4"/>
                        </a:lnTo>
                        <a:lnTo>
                          <a:pt x="110" y="1"/>
                        </a:lnTo>
                        <a:lnTo>
                          <a:pt x="100" y="0"/>
                        </a:lnTo>
                        <a:lnTo>
                          <a:pt x="91" y="0"/>
                        </a:lnTo>
                        <a:lnTo>
                          <a:pt x="82" y="0"/>
                        </a:lnTo>
                        <a:lnTo>
                          <a:pt x="72" y="1"/>
                        </a:lnTo>
                        <a:lnTo>
                          <a:pt x="64" y="4"/>
                        </a:lnTo>
                        <a:lnTo>
                          <a:pt x="55" y="7"/>
                        </a:lnTo>
                        <a:lnTo>
                          <a:pt x="48" y="11"/>
                        </a:lnTo>
                        <a:lnTo>
                          <a:pt x="40" y="16"/>
                        </a:lnTo>
                        <a:lnTo>
                          <a:pt x="33" y="20"/>
                        </a:lnTo>
                        <a:lnTo>
                          <a:pt x="27" y="27"/>
                        </a:lnTo>
                        <a:lnTo>
                          <a:pt x="20" y="33"/>
                        </a:lnTo>
                        <a:lnTo>
                          <a:pt x="16" y="40"/>
                        </a:lnTo>
                        <a:lnTo>
                          <a:pt x="11" y="48"/>
                        </a:lnTo>
                        <a:lnTo>
                          <a:pt x="7" y="56"/>
                        </a:lnTo>
                        <a:lnTo>
                          <a:pt x="3" y="63"/>
                        </a:lnTo>
                        <a:lnTo>
                          <a:pt x="1" y="72"/>
                        </a:lnTo>
                        <a:lnTo>
                          <a:pt x="0" y="82"/>
                        </a:lnTo>
                        <a:lnTo>
                          <a:pt x="0" y="91"/>
                        </a:lnTo>
                        <a:lnTo>
                          <a:pt x="0" y="100"/>
                        </a:lnTo>
                        <a:lnTo>
                          <a:pt x="1" y="109"/>
                        </a:lnTo>
                        <a:lnTo>
                          <a:pt x="3" y="118"/>
                        </a:lnTo>
                        <a:lnTo>
                          <a:pt x="7" y="127"/>
                        </a:lnTo>
                        <a:lnTo>
                          <a:pt x="11" y="134"/>
                        </a:lnTo>
                        <a:lnTo>
                          <a:pt x="16" y="142"/>
                        </a:lnTo>
                        <a:lnTo>
                          <a:pt x="20" y="149"/>
                        </a:lnTo>
                        <a:lnTo>
                          <a:pt x="27" y="156"/>
                        </a:lnTo>
                        <a:lnTo>
                          <a:pt x="33" y="161"/>
                        </a:lnTo>
                        <a:lnTo>
                          <a:pt x="40" y="167"/>
                        </a:lnTo>
                        <a:lnTo>
                          <a:pt x="48" y="171"/>
                        </a:lnTo>
                        <a:lnTo>
                          <a:pt x="55" y="175"/>
                        </a:lnTo>
                        <a:lnTo>
                          <a:pt x="64" y="179"/>
                        </a:lnTo>
                        <a:lnTo>
                          <a:pt x="72" y="181"/>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88" name="Freeform 92"/>
                  <p:cNvSpPr>
                    <a:spLocks/>
                  </p:cNvSpPr>
                  <p:nvPr/>
                </p:nvSpPr>
                <p:spPr bwMode="auto">
                  <a:xfrm>
                    <a:off x="11739965" y="2213924"/>
                    <a:ext cx="28575" cy="28575"/>
                  </a:xfrm>
                  <a:custGeom>
                    <a:avLst/>
                    <a:gdLst/>
                    <a:ahLst/>
                    <a:cxnLst>
                      <a:cxn ang="0">
                        <a:pos x="101" y="182"/>
                      </a:cxn>
                      <a:cxn ang="0">
                        <a:pos x="118" y="179"/>
                      </a:cxn>
                      <a:cxn ang="0">
                        <a:pos x="134" y="171"/>
                      </a:cxn>
                      <a:cxn ang="0">
                        <a:pos x="148" y="161"/>
                      </a:cxn>
                      <a:cxn ang="0">
                        <a:pos x="162" y="149"/>
                      </a:cxn>
                      <a:cxn ang="0">
                        <a:pos x="172" y="134"/>
                      </a:cxn>
                      <a:cxn ang="0">
                        <a:pos x="178" y="118"/>
                      </a:cxn>
                      <a:cxn ang="0">
                        <a:pos x="182" y="100"/>
                      </a:cxn>
                      <a:cxn ang="0">
                        <a:pos x="182" y="82"/>
                      </a:cxn>
                      <a:cxn ang="0">
                        <a:pos x="178" y="63"/>
                      </a:cxn>
                      <a:cxn ang="0">
                        <a:pos x="172" y="48"/>
                      </a:cxn>
                      <a:cxn ang="0">
                        <a:pos x="162" y="33"/>
                      </a:cxn>
                      <a:cxn ang="0">
                        <a:pos x="148" y="20"/>
                      </a:cxn>
                      <a:cxn ang="0">
                        <a:pos x="134" y="11"/>
                      </a:cxn>
                      <a:cxn ang="0">
                        <a:pos x="118" y="4"/>
                      </a:cxn>
                      <a:cxn ang="0">
                        <a:pos x="101" y="0"/>
                      </a:cxn>
                      <a:cxn ang="0">
                        <a:pos x="82" y="0"/>
                      </a:cxn>
                      <a:cxn ang="0">
                        <a:pos x="64" y="4"/>
                      </a:cxn>
                      <a:cxn ang="0">
                        <a:pos x="48" y="11"/>
                      </a:cxn>
                      <a:cxn ang="0">
                        <a:pos x="33" y="20"/>
                      </a:cxn>
                      <a:cxn ang="0">
                        <a:pos x="21" y="33"/>
                      </a:cxn>
                      <a:cxn ang="0">
                        <a:pos x="11" y="48"/>
                      </a:cxn>
                      <a:cxn ang="0">
                        <a:pos x="3" y="63"/>
                      </a:cxn>
                      <a:cxn ang="0">
                        <a:pos x="0" y="82"/>
                      </a:cxn>
                      <a:cxn ang="0">
                        <a:pos x="0" y="100"/>
                      </a:cxn>
                      <a:cxn ang="0">
                        <a:pos x="3"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8" y="179"/>
                        </a:lnTo>
                        <a:lnTo>
                          <a:pt x="126" y="175"/>
                        </a:lnTo>
                        <a:lnTo>
                          <a:pt x="134" y="171"/>
                        </a:lnTo>
                        <a:lnTo>
                          <a:pt x="142" y="167"/>
                        </a:lnTo>
                        <a:lnTo>
                          <a:pt x="148" y="161"/>
                        </a:lnTo>
                        <a:lnTo>
                          <a:pt x="155" y="156"/>
                        </a:lnTo>
                        <a:lnTo>
                          <a:pt x="162" y="149"/>
                        </a:lnTo>
                        <a:lnTo>
                          <a:pt x="166"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6" y="40"/>
                        </a:lnTo>
                        <a:lnTo>
                          <a:pt x="162" y="33"/>
                        </a:lnTo>
                        <a:lnTo>
                          <a:pt x="155" y="27"/>
                        </a:lnTo>
                        <a:lnTo>
                          <a:pt x="148" y="20"/>
                        </a:lnTo>
                        <a:lnTo>
                          <a:pt x="142" y="16"/>
                        </a:lnTo>
                        <a:lnTo>
                          <a:pt x="134" y="11"/>
                        </a:lnTo>
                        <a:lnTo>
                          <a:pt x="126" y="7"/>
                        </a:lnTo>
                        <a:lnTo>
                          <a:pt x="118" y="4"/>
                        </a:lnTo>
                        <a:lnTo>
                          <a:pt x="110" y="1"/>
                        </a:lnTo>
                        <a:lnTo>
                          <a:pt x="101" y="0"/>
                        </a:lnTo>
                        <a:lnTo>
                          <a:pt x="91"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6" y="56"/>
                        </a:lnTo>
                        <a:lnTo>
                          <a:pt x="3" y="63"/>
                        </a:lnTo>
                        <a:lnTo>
                          <a:pt x="1" y="72"/>
                        </a:lnTo>
                        <a:lnTo>
                          <a:pt x="0" y="82"/>
                        </a:lnTo>
                        <a:lnTo>
                          <a:pt x="0" y="91"/>
                        </a:lnTo>
                        <a:lnTo>
                          <a:pt x="0" y="100"/>
                        </a:lnTo>
                        <a:lnTo>
                          <a:pt x="1" y="109"/>
                        </a:lnTo>
                        <a:lnTo>
                          <a:pt x="3" y="118"/>
                        </a:lnTo>
                        <a:lnTo>
                          <a:pt x="6"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89" name="Freeform 93"/>
                  <p:cNvSpPr>
                    <a:spLocks/>
                  </p:cNvSpPr>
                  <p:nvPr/>
                </p:nvSpPr>
                <p:spPr bwMode="auto">
                  <a:xfrm>
                    <a:off x="11779653" y="2213924"/>
                    <a:ext cx="28575" cy="28575"/>
                  </a:xfrm>
                  <a:custGeom>
                    <a:avLst/>
                    <a:gdLst/>
                    <a:ahLst/>
                    <a:cxnLst>
                      <a:cxn ang="0">
                        <a:pos x="101" y="182"/>
                      </a:cxn>
                      <a:cxn ang="0">
                        <a:pos x="118" y="179"/>
                      </a:cxn>
                      <a:cxn ang="0">
                        <a:pos x="134" y="171"/>
                      </a:cxn>
                      <a:cxn ang="0">
                        <a:pos x="149" y="161"/>
                      </a:cxn>
                      <a:cxn ang="0">
                        <a:pos x="162" y="149"/>
                      </a:cxn>
                      <a:cxn ang="0">
                        <a:pos x="172" y="134"/>
                      </a:cxn>
                      <a:cxn ang="0">
                        <a:pos x="178" y="118"/>
                      </a:cxn>
                      <a:cxn ang="0">
                        <a:pos x="182" y="100"/>
                      </a:cxn>
                      <a:cxn ang="0">
                        <a:pos x="182" y="82"/>
                      </a:cxn>
                      <a:cxn ang="0">
                        <a:pos x="178" y="63"/>
                      </a:cxn>
                      <a:cxn ang="0">
                        <a:pos x="172" y="48"/>
                      </a:cxn>
                      <a:cxn ang="0">
                        <a:pos x="162" y="33"/>
                      </a:cxn>
                      <a:cxn ang="0">
                        <a:pos x="149" y="20"/>
                      </a:cxn>
                      <a:cxn ang="0">
                        <a:pos x="134" y="11"/>
                      </a:cxn>
                      <a:cxn ang="0">
                        <a:pos x="118" y="4"/>
                      </a:cxn>
                      <a:cxn ang="0">
                        <a:pos x="101" y="0"/>
                      </a:cxn>
                      <a:cxn ang="0">
                        <a:pos x="82" y="0"/>
                      </a:cxn>
                      <a:cxn ang="0">
                        <a:pos x="64" y="4"/>
                      </a:cxn>
                      <a:cxn ang="0">
                        <a:pos x="47"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7" y="171"/>
                      </a:cxn>
                      <a:cxn ang="0">
                        <a:pos x="64" y="179"/>
                      </a:cxn>
                      <a:cxn ang="0">
                        <a:pos x="82" y="182"/>
                      </a:cxn>
                    </a:cxnLst>
                    <a:rect l="0" t="0" r="r" b="b"/>
                    <a:pathLst>
                      <a:path w="183" h="182">
                        <a:moveTo>
                          <a:pt x="91" y="182"/>
                        </a:moveTo>
                        <a:lnTo>
                          <a:pt x="101" y="182"/>
                        </a:lnTo>
                        <a:lnTo>
                          <a:pt x="109" y="181"/>
                        </a:lnTo>
                        <a:lnTo>
                          <a:pt x="118" y="179"/>
                        </a:lnTo>
                        <a:lnTo>
                          <a:pt x="126" y="175"/>
                        </a:lnTo>
                        <a:lnTo>
                          <a:pt x="134" y="171"/>
                        </a:lnTo>
                        <a:lnTo>
                          <a:pt x="142" y="167"/>
                        </a:lnTo>
                        <a:lnTo>
                          <a:pt x="149" y="161"/>
                        </a:lnTo>
                        <a:lnTo>
                          <a:pt x="156" y="156"/>
                        </a:lnTo>
                        <a:lnTo>
                          <a:pt x="162" y="149"/>
                        </a:lnTo>
                        <a:lnTo>
                          <a:pt x="167" y="142"/>
                        </a:lnTo>
                        <a:lnTo>
                          <a:pt x="172" y="134"/>
                        </a:lnTo>
                        <a:lnTo>
                          <a:pt x="175" y="127"/>
                        </a:lnTo>
                        <a:lnTo>
                          <a:pt x="178" y="118"/>
                        </a:lnTo>
                        <a:lnTo>
                          <a:pt x="180" y="109"/>
                        </a:lnTo>
                        <a:lnTo>
                          <a:pt x="182" y="100"/>
                        </a:lnTo>
                        <a:lnTo>
                          <a:pt x="183" y="91"/>
                        </a:lnTo>
                        <a:lnTo>
                          <a:pt x="182" y="82"/>
                        </a:lnTo>
                        <a:lnTo>
                          <a:pt x="180" y="72"/>
                        </a:lnTo>
                        <a:lnTo>
                          <a:pt x="178" y="63"/>
                        </a:lnTo>
                        <a:lnTo>
                          <a:pt x="175" y="56"/>
                        </a:lnTo>
                        <a:lnTo>
                          <a:pt x="172" y="48"/>
                        </a:lnTo>
                        <a:lnTo>
                          <a:pt x="167" y="40"/>
                        </a:lnTo>
                        <a:lnTo>
                          <a:pt x="162" y="33"/>
                        </a:lnTo>
                        <a:lnTo>
                          <a:pt x="156" y="27"/>
                        </a:lnTo>
                        <a:lnTo>
                          <a:pt x="149" y="20"/>
                        </a:lnTo>
                        <a:lnTo>
                          <a:pt x="142" y="16"/>
                        </a:lnTo>
                        <a:lnTo>
                          <a:pt x="134" y="11"/>
                        </a:lnTo>
                        <a:lnTo>
                          <a:pt x="126" y="7"/>
                        </a:lnTo>
                        <a:lnTo>
                          <a:pt x="118" y="4"/>
                        </a:lnTo>
                        <a:lnTo>
                          <a:pt x="109" y="1"/>
                        </a:lnTo>
                        <a:lnTo>
                          <a:pt x="101" y="0"/>
                        </a:lnTo>
                        <a:lnTo>
                          <a:pt x="91" y="0"/>
                        </a:lnTo>
                        <a:lnTo>
                          <a:pt x="82" y="0"/>
                        </a:lnTo>
                        <a:lnTo>
                          <a:pt x="73" y="1"/>
                        </a:lnTo>
                        <a:lnTo>
                          <a:pt x="64" y="4"/>
                        </a:lnTo>
                        <a:lnTo>
                          <a:pt x="55" y="7"/>
                        </a:lnTo>
                        <a:lnTo>
                          <a:pt x="47" y="11"/>
                        </a:lnTo>
                        <a:lnTo>
                          <a:pt x="40" y="16"/>
                        </a:lnTo>
                        <a:lnTo>
                          <a:pt x="33" y="20"/>
                        </a:lnTo>
                        <a:lnTo>
                          <a:pt x="26" y="27"/>
                        </a:lnTo>
                        <a:lnTo>
                          <a:pt x="21" y="33"/>
                        </a:lnTo>
                        <a:lnTo>
                          <a:pt x="15" y="40"/>
                        </a:lnTo>
                        <a:lnTo>
                          <a:pt x="11" y="48"/>
                        </a:lnTo>
                        <a:lnTo>
                          <a:pt x="6" y="56"/>
                        </a:lnTo>
                        <a:lnTo>
                          <a:pt x="4" y="63"/>
                        </a:lnTo>
                        <a:lnTo>
                          <a:pt x="2" y="72"/>
                        </a:lnTo>
                        <a:lnTo>
                          <a:pt x="0" y="82"/>
                        </a:lnTo>
                        <a:lnTo>
                          <a:pt x="0" y="91"/>
                        </a:lnTo>
                        <a:lnTo>
                          <a:pt x="0" y="100"/>
                        </a:lnTo>
                        <a:lnTo>
                          <a:pt x="2" y="109"/>
                        </a:lnTo>
                        <a:lnTo>
                          <a:pt x="4" y="118"/>
                        </a:lnTo>
                        <a:lnTo>
                          <a:pt x="6" y="127"/>
                        </a:lnTo>
                        <a:lnTo>
                          <a:pt x="11" y="134"/>
                        </a:lnTo>
                        <a:lnTo>
                          <a:pt x="15" y="142"/>
                        </a:lnTo>
                        <a:lnTo>
                          <a:pt x="21" y="149"/>
                        </a:lnTo>
                        <a:lnTo>
                          <a:pt x="26" y="156"/>
                        </a:lnTo>
                        <a:lnTo>
                          <a:pt x="33" y="161"/>
                        </a:lnTo>
                        <a:lnTo>
                          <a:pt x="40" y="167"/>
                        </a:lnTo>
                        <a:lnTo>
                          <a:pt x="47" y="171"/>
                        </a:lnTo>
                        <a:lnTo>
                          <a:pt x="55" y="175"/>
                        </a:lnTo>
                        <a:lnTo>
                          <a:pt x="64" y="179"/>
                        </a:lnTo>
                        <a:lnTo>
                          <a:pt x="73" y="181"/>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90" name="Freeform 94"/>
                  <p:cNvSpPr>
                    <a:spLocks/>
                  </p:cNvSpPr>
                  <p:nvPr/>
                </p:nvSpPr>
                <p:spPr bwMode="auto">
                  <a:xfrm>
                    <a:off x="12235265" y="2399662"/>
                    <a:ext cx="203200" cy="34925"/>
                  </a:xfrm>
                  <a:custGeom>
                    <a:avLst/>
                    <a:gdLst/>
                    <a:ahLst/>
                    <a:cxnLst>
                      <a:cxn ang="0">
                        <a:pos x="1170" y="0"/>
                      </a:cxn>
                      <a:cxn ang="0">
                        <a:pos x="1192" y="2"/>
                      </a:cxn>
                      <a:cxn ang="0">
                        <a:pos x="1212" y="9"/>
                      </a:cxn>
                      <a:cxn ang="0">
                        <a:pos x="1231" y="19"/>
                      </a:cxn>
                      <a:cxn ang="0">
                        <a:pos x="1246" y="32"/>
                      </a:cxn>
                      <a:cxn ang="0">
                        <a:pos x="1259" y="49"/>
                      </a:cxn>
                      <a:cxn ang="0">
                        <a:pos x="1271" y="67"/>
                      </a:cxn>
                      <a:cxn ang="0">
                        <a:pos x="1276" y="88"/>
                      </a:cxn>
                      <a:cxn ang="0">
                        <a:pos x="1278" y="109"/>
                      </a:cxn>
                      <a:cxn ang="0">
                        <a:pos x="1276" y="131"/>
                      </a:cxn>
                      <a:cxn ang="0">
                        <a:pos x="1271" y="151"/>
                      </a:cxn>
                      <a:cxn ang="0">
                        <a:pos x="1259" y="170"/>
                      </a:cxn>
                      <a:cxn ang="0">
                        <a:pos x="1246" y="186"/>
                      </a:cxn>
                      <a:cxn ang="0">
                        <a:pos x="1231" y="200"/>
                      </a:cxn>
                      <a:cxn ang="0">
                        <a:pos x="1212" y="210"/>
                      </a:cxn>
                      <a:cxn ang="0">
                        <a:pos x="1192" y="216"/>
                      </a:cxn>
                      <a:cxn ang="0">
                        <a:pos x="1170" y="219"/>
                      </a:cxn>
                      <a:cxn ang="0">
                        <a:pos x="97" y="217"/>
                      </a:cxn>
                      <a:cxn ang="0">
                        <a:pos x="76" y="213"/>
                      </a:cxn>
                      <a:cxn ang="0">
                        <a:pos x="56" y="205"/>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1"/>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7"/>
                        </a:lnTo>
                        <a:lnTo>
                          <a:pt x="1170" y="219"/>
                        </a:lnTo>
                        <a:lnTo>
                          <a:pt x="108" y="219"/>
                        </a:lnTo>
                        <a:lnTo>
                          <a:pt x="97" y="217"/>
                        </a:lnTo>
                        <a:lnTo>
                          <a:pt x="86" y="216"/>
                        </a:lnTo>
                        <a:lnTo>
                          <a:pt x="76" y="213"/>
                        </a:lnTo>
                        <a:lnTo>
                          <a:pt x="66" y="210"/>
                        </a:lnTo>
                        <a:lnTo>
                          <a:pt x="56" y="205"/>
                        </a:lnTo>
                        <a:lnTo>
                          <a:pt x="47" y="200"/>
                        </a:lnTo>
                        <a:lnTo>
                          <a:pt x="40" y="193"/>
                        </a:lnTo>
                        <a:lnTo>
                          <a:pt x="32" y="186"/>
                        </a:lnTo>
                        <a:lnTo>
                          <a:pt x="24" y="179"/>
                        </a:lnTo>
                        <a:lnTo>
                          <a:pt x="19" y="170"/>
                        </a:lnTo>
                        <a:lnTo>
                          <a:pt x="13" y="161"/>
                        </a:lnTo>
                        <a:lnTo>
                          <a:pt x="9" y="151"/>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91" name="Freeform 95"/>
                  <p:cNvSpPr>
                    <a:spLocks/>
                  </p:cNvSpPr>
                  <p:nvPr/>
                </p:nvSpPr>
                <p:spPr bwMode="auto">
                  <a:xfrm>
                    <a:off x="11619315" y="2401249"/>
                    <a:ext cx="28575" cy="28575"/>
                  </a:xfrm>
                  <a:custGeom>
                    <a:avLst/>
                    <a:gdLst/>
                    <a:ahLst/>
                    <a:cxnLst>
                      <a:cxn ang="0">
                        <a:pos x="101" y="183"/>
                      </a:cxn>
                      <a:cxn ang="0">
                        <a:pos x="119" y="179"/>
                      </a:cxn>
                      <a:cxn ang="0">
                        <a:pos x="136" y="172"/>
                      </a:cxn>
                      <a:cxn ang="0">
                        <a:pos x="150" y="162"/>
                      </a:cxn>
                      <a:cxn ang="0">
                        <a:pos x="162" y="149"/>
                      </a:cxn>
                      <a:cxn ang="0">
                        <a:pos x="172" y="135"/>
                      </a:cxn>
                      <a:cxn ang="0">
                        <a:pos x="179" y="118"/>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8"/>
                      </a:cxn>
                      <a:cxn ang="0">
                        <a:pos x="11" y="135"/>
                      </a:cxn>
                      <a:cxn ang="0">
                        <a:pos x="21" y="149"/>
                      </a:cxn>
                      <a:cxn ang="0">
                        <a:pos x="34" y="162"/>
                      </a:cxn>
                      <a:cxn ang="0">
                        <a:pos x="49" y="172"/>
                      </a:cxn>
                      <a:cxn ang="0">
                        <a:pos x="65" y="179"/>
                      </a:cxn>
                      <a:cxn ang="0">
                        <a:pos x="82" y="183"/>
                      </a:cxn>
                    </a:cxnLst>
                    <a:rect l="0" t="0" r="r" b="b"/>
                    <a:pathLst>
                      <a:path w="183" h="183">
                        <a:moveTo>
                          <a:pt x="92" y="183"/>
                        </a:moveTo>
                        <a:lnTo>
                          <a:pt x="101" y="183"/>
                        </a:lnTo>
                        <a:lnTo>
                          <a:pt x="110" y="182"/>
                        </a:lnTo>
                        <a:lnTo>
                          <a:pt x="119" y="179"/>
                        </a:lnTo>
                        <a:lnTo>
                          <a:pt x="128" y="176"/>
                        </a:lnTo>
                        <a:lnTo>
                          <a:pt x="136" y="172"/>
                        </a:lnTo>
                        <a:lnTo>
                          <a:pt x="143" y="167"/>
                        </a:lnTo>
                        <a:lnTo>
                          <a:pt x="150" y="162"/>
                        </a:lnTo>
                        <a:lnTo>
                          <a:pt x="157" y="156"/>
                        </a:lnTo>
                        <a:lnTo>
                          <a:pt x="162" y="149"/>
                        </a:lnTo>
                        <a:lnTo>
                          <a:pt x="168" y="143"/>
                        </a:lnTo>
                        <a:lnTo>
                          <a:pt x="172" y="135"/>
                        </a:lnTo>
                        <a:lnTo>
                          <a:pt x="177" y="127"/>
                        </a:lnTo>
                        <a:lnTo>
                          <a:pt x="179" y="118"/>
                        </a:lnTo>
                        <a:lnTo>
                          <a:pt x="181" y="110"/>
                        </a:lnTo>
                        <a:lnTo>
                          <a:pt x="183" y="101"/>
                        </a:lnTo>
                        <a:lnTo>
                          <a:pt x="183" y="92"/>
                        </a:lnTo>
                        <a:lnTo>
                          <a:pt x="183" y="82"/>
                        </a:lnTo>
                        <a:lnTo>
                          <a:pt x="181" y="73"/>
                        </a:lnTo>
                        <a:lnTo>
                          <a:pt x="179" y="64"/>
                        </a:lnTo>
                        <a:lnTo>
                          <a:pt x="177" y="56"/>
                        </a:lnTo>
                        <a:lnTo>
                          <a:pt x="172" y="48"/>
                        </a:lnTo>
                        <a:lnTo>
                          <a:pt x="168" y="41"/>
                        </a:lnTo>
                        <a:lnTo>
                          <a:pt x="162" y="33"/>
                        </a:lnTo>
                        <a:lnTo>
                          <a:pt x="157" y="27"/>
                        </a:lnTo>
                        <a:lnTo>
                          <a:pt x="150" y="21"/>
                        </a:lnTo>
                        <a:lnTo>
                          <a:pt x="143" y="16"/>
                        </a:lnTo>
                        <a:lnTo>
                          <a:pt x="136" y="11"/>
                        </a:lnTo>
                        <a:lnTo>
                          <a:pt x="128" y="7"/>
                        </a:lnTo>
                        <a:lnTo>
                          <a:pt x="119" y="4"/>
                        </a:lnTo>
                        <a:lnTo>
                          <a:pt x="110" y="2"/>
                        </a:lnTo>
                        <a:lnTo>
                          <a:pt x="101" y="1"/>
                        </a:lnTo>
                        <a:lnTo>
                          <a:pt x="92" y="0"/>
                        </a:lnTo>
                        <a:lnTo>
                          <a:pt x="82" y="1"/>
                        </a:lnTo>
                        <a:lnTo>
                          <a:pt x="73" y="2"/>
                        </a:lnTo>
                        <a:lnTo>
                          <a:pt x="65" y="4"/>
                        </a:lnTo>
                        <a:lnTo>
                          <a:pt x="57" y="7"/>
                        </a:lnTo>
                        <a:lnTo>
                          <a:pt x="49" y="11"/>
                        </a:lnTo>
                        <a:lnTo>
                          <a:pt x="41" y="16"/>
                        </a:lnTo>
                        <a:lnTo>
                          <a:pt x="34" y="21"/>
                        </a:lnTo>
                        <a:lnTo>
                          <a:pt x="28" y="27"/>
                        </a:lnTo>
                        <a:lnTo>
                          <a:pt x="21" y="33"/>
                        </a:lnTo>
                        <a:lnTo>
                          <a:pt x="16" y="41"/>
                        </a:lnTo>
                        <a:lnTo>
                          <a:pt x="11" y="48"/>
                        </a:lnTo>
                        <a:lnTo>
                          <a:pt x="8" y="56"/>
                        </a:lnTo>
                        <a:lnTo>
                          <a:pt x="5" y="64"/>
                        </a:lnTo>
                        <a:lnTo>
                          <a:pt x="2" y="73"/>
                        </a:lnTo>
                        <a:lnTo>
                          <a:pt x="1" y="82"/>
                        </a:lnTo>
                        <a:lnTo>
                          <a:pt x="0" y="92"/>
                        </a:lnTo>
                        <a:lnTo>
                          <a:pt x="1" y="101"/>
                        </a:lnTo>
                        <a:lnTo>
                          <a:pt x="2" y="110"/>
                        </a:lnTo>
                        <a:lnTo>
                          <a:pt x="5" y="118"/>
                        </a:lnTo>
                        <a:lnTo>
                          <a:pt x="8" y="127"/>
                        </a:lnTo>
                        <a:lnTo>
                          <a:pt x="11" y="135"/>
                        </a:lnTo>
                        <a:lnTo>
                          <a:pt x="16" y="143"/>
                        </a:lnTo>
                        <a:lnTo>
                          <a:pt x="21" y="149"/>
                        </a:lnTo>
                        <a:lnTo>
                          <a:pt x="28" y="156"/>
                        </a:lnTo>
                        <a:lnTo>
                          <a:pt x="34" y="162"/>
                        </a:lnTo>
                        <a:lnTo>
                          <a:pt x="41" y="167"/>
                        </a:lnTo>
                        <a:lnTo>
                          <a:pt x="49" y="172"/>
                        </a:lnTo>
                        <a:lnTo>
                          <a:pt x="57" y="176"/>
                        </a:lnTo>
                        <a:lnTo>
                          <a:pt x="65" y="179"/>
                        </a:lnTo>
                        <a:lnTo>
                          <a:pt x="73" y="182"/>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92" name="Freeform 96"/>
                  <p:cNvSpPr>
                    <a:spLocks/>
                  </p:cNvSpPr>
                  <p:nvPr/>
                </p:nvSpPr>
                <p:spPr bwMode="auto">
                  <a:xfrm>
                    <a:off x="11659003" y="2401249"/>
                    <a:ext cx="28575" cy="28575"/>
                  </a:xfrm>
                  <a:custGeom>
                    <a:avLst/>
                    <a:gdLst/>
                    <a:ahLst/>
                    <a:cxnLst>
                      <a:cxn ang="0">
                        <a:pos x="100" y="183"/>
                      </a:cxn>
                      <a:cxn ang="0">
                        <a:pos x="118" y="179"/>
                      </a:cxn>
                      <a:cxn ang="0">
                        <a:pos x="134"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8"/>
                      </a:cxn>
                      <a:cxn ang="0">
                        <a:pos x="10" y="135"/>
                      </a:cxn>
                      <a:cxn ang="0">
                        <a:pos x="20" y="149"/>
                      </a:cxn>
                      <a:cxn ang="0">
                        <a:pos x="32" y="162"/>
                      </a:cxn>
                      <a:cxn ang="0">
                        <a:pos x="48" y="172"/>
                      </a:cxn>
                      <a:cxn ang="0">
                        <a:pos x="63" y="179"/>
                      </a:cxn>
                      <a:cxn ang="0">
                        <a:pos x="81" y="183"/>
                      </a:cxn>
                    </a:cxnLst>
                    <a:rect l="0" t="0" r="r" b="b"/>
                    <a:pathLst>
                      <a:path w="182" h="183">
                        <a:moveTo>
                          <a:pt x="91" y="183"/>
                        </a:moveTo>
                        <a:lnTo>
                          <a:pt x="100" y="183"/>
                        </a:lnTo>
                        <a:lnTo>
                          <a:pt x="109" y="182"/>
                        </a:lnTo>
                        <a:lnTo>
                          <a:pt x="118" y="179"/>
                        </a:lnTo>
                        <a:lnTo>
                          <a:pt x="127" y="176"/>
                        </a:lnTo>
                        <a:lnTo>
                          <a:pt x="134" y="172"/>
                        </a:lnTo>
                        <a:lnTo>
                          <a:pt x="142" y="167"/>
                        </a:lnTo>
                        <a:lnTo>
                          <a:pt x="149" y="162"/>
                        </a:lnTo>
                        <a:lnTo>
                          <a:pt x="155" y="156"/>
                        </a:lnTo>
                        <a:lnTo>
                          <a:pt x="161" y="149"/>
                        </a:lnTo>
                        <a:lnTo>
                          <a:pt x="167"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7" y="41"/>
                        </a:lnTo>
                        <a:lnTo>
                          <a:pt x="161" y="33"/>
                        </a:lnTo>
                        <a:lnTo>
                          <a:pt x="155" y="27"/>
                        </a:lnTo>
                        <a:lnTo>
                          <a:pt x="149" y="21"/>
                        </a:lnTo>
                        <a:lnTo>
                          <a:pt x="142" y="16"/>
                        </a:lnTo>
                        <a:lnTo>
                          <a:pt x="134" y="11"/>
                        </a:lnTo>
                        <a:lnTo>
                          <a:pt x="127" y="7"/>
                        </a:lnTo>
                        <a:lnTo>
                          <a:pt x="118" y="4"/>
                        </a:lnTo>
                        <a:lnTo>
                          <a:pt x="109" y="2"/>
                        </a:lnTo>
                        <a:lnTo>
                          <a:pt x="100" y="1"/>
                        </a:lnTo>
                        <a:lnTo>
                          <a:pt x="91" y="0"/>
                        </a:lnTo>
                        <a:lnTo>
                          <a:pt x="81" y="1"/>
                        </a:lnTo>
                        <a:lnTo>
                          <a:pt x="72" y="2"/>
                        </a:lnTo>
                        <a:lnTo>
                          <a:pt x="63" y="4"/>
                        </a:lnTo>
                        <a:lnTo>
                          <a:pt x="56" y="7"/>
                        </a:lnTo>
                        <a:lnTo>
                          <a:pt x="48" y="11"/>
                        </a:lnTo>
                        <a:lnTo>
                          <a:pt x="40" y="16"/>
                        </a:lnTo>
                        <a:lnTo>
                          <a:pt x="32" y="21"/>
                        </a:lnTo>
                        <a:lnTo>
                          <a:pt x="27" y="27"/>
                        </a:lnTo>
                        <a:lnTo>
                          <a:pt x="20" y="33"/>
                        </a:lnTo>
                        <a:lnTo>
                          <a:pt x="16" y="41"/>
                        </a:lnTo>
                        <a:lnTo>
                          <a:pt x="10" y="48"/>
                        </a:lnTo>
                        <a:lnTo>
                          <a:pt x="7" y="56"/>
                        </a:lnTo>
                        <a:lnTo>
                          <a:pt x="4" y="64"/>
                        </a:lnTo>
                        <a:lnTo>
                          <a:pt x="1" y="73"/>
                        </a:lnTo>
                        <a:lnTo>
                          <a:pt x="0" y="82"/>
                        </a:lnTo>
                        <a:lnTo>
                          <a:pt x="0" y="92"/>
                        </a:lnTo>
                        <a:lnTo>
                          <a:pt x="0" y="101"/>
                        </a:lnTo>
                        <a:lnTo>
                          <a:pt x="1" y="110"/>
                        </a:lnTo>
                        <a:lnTo>
                          <a:pt x="4" y="118"/>
                        </a:lnTo>
                        <a:lnTo>
                          <a:pt x="7" y="127"/>
                        </a:lnTo>
                        <a:lnTo>
                          <a:pt x="10" y="135"/>
                        </a:lnTo>
                        <a:lnTo>
                          <a:pt x="16" y="143"/>
                        </a:lnTo>
                        <a:lnTo>
                          <a:pt x="20" y="149"/>
                        </a:lnTo>
                        <a:lnTo>
                          <a:pt x="27" y="156"/>
                        </a:lnTo>
                        <a:lnTo>
                          <a:pt x="32" y="162"/>
                        </a:lnTo>
                        <a:lnTo>
                          <a:pt x="40" y="167"/>
                        </a:lnTo>
                        <a:lnTo>
                          <a:pt x="48" y="172"/>
                        </a:lnTo>
                        <a:lnTo>
                          <a:pt x="56" y="176"/>
                        </a:lnTo>
                        <a:lnTo>
                          <a:pt x="63" y="179"/>
                        </a:lnTo>
                        <a:lnTo>
                          <a:pt x="72" y="182"/>
                        </a:lnTo>
                        <a:lnTo>
                          <a:pt x="81"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93" name="Freeform 97"/>
                  <p:cNvSpPr>
                    <a:spLocks/>
                  </p:cNvSpPr>
                  <p:nvPr/>
                </p:nvSpPr>
                <p:spPr bwMode="auto">
                  <a:xfrm>
                    <a:off x="11698690" y="2401249"/>
                    <a:ext cx="30163" cy="28575"/>
                  </a:xfrm>
                  <a:custGeom>
                    <a:avLst/>
                    <a:gdLst/>
                    <a:ahLst/>
                    <a:cxnLst>
                      <a:cxn ang="0">
                        <a:pos x="100" y="183"/>
                      </a:cxn>
                      <a:cxn ang="0">
                        <a:pos x="118" y="179"/>
                      </a:cxn>
                      <a:cxn ang="0">
                        <a:pos x="134" y="172"/>
                      </a:cxn>
                      <a:cxn ang="0">
                        <a:pos x="149" y="162"/>
                      </a:cxn>
                      <a:cxn ang="0">
                        <a:pos x="162" y="149"/>
                      </a:cxn>
                      <a:cxn ang="0">
                        <a:pos x="171" y="135"/>
                      </a:cxn>
                      <a:cxn ang="0">
                        <a:pos x="179" y="118"/>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8"/>
                      </a:cxn>
                      <a:cxn ang="0">
                        <a:pos x="11" y="135"/>
                      </a:cxn>
                      <a:cxn ang="0">
                        <a:pos x="20" y="149"/>
                      </a:cxn>
                      <a:cxn ang="0">
                        <a:pos x="33" y="162"/>
                      </a:cxn>
                      <a:cxn ang="0">
                        <a:pos x="48" y="172"/>
                      </a:cxn>
                      <a:cxn ang="0">
                        <a:pos x="64" y="179"/>
                      </a:cxn>
                      <a:cxn ang="0">
                        <a:pos x="82" y="183"/>
                      </a:cxn>
                    </a:cxnLst>
                    <a:rect l="0" t="0" r="r" b="b"/>
                    <a:pathLst>
                      <a:path w="182" h="183">
                        <a:moveTo>
                          <a:pt x="91" y="183"/>
                        </a:moveTo>
                        <a:lnTo>
                          <a:pt x="100" y="183"/>
                        </a:lnTo>
                        <a:lnTo>
                          <a:pt x="110" y="182"/>
                        </a:lnTo>
                        <a:lnTo>
                          <a:pt x="118" y="179"/>
                        </a:lnTo>
                        <a:lnTo>
                          <a:pt x="126" y="176"/>
                        </a:lnTo>
                        <a:lnTo>
                          <a:pt x="134" y="172"/>
                        </a:lnTo>
                        <a:lnTo>
                          <a:pt x="142" y="167"/>
                        </a:lnTo>
                        <a:lnTo>
                          <a:pt x="149" y="162"/>
                        </a:lnTo>
                        <a:lnTo>
                          <a:pt x="155" y="156"/>
                        </a:lnTo>
                        <a:lnTo>
                          <a:pt x="162" y="149"/>
                        </a:lnTo>
                        <a:lnTo>
                          <a:pt x="166"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6" y="41"/>
                        </a:lnTo>
                        <a:lnTo>
                          <a:pt x="162" y="33"/>
                        </a:lnTo>
                        <a:lnTo>
                          <a:pt x="155" y="27"/>
                        </a:lnTo>
                        <a:lnTo>
                          <a:pt x="149" y="21"/>
                        </a:lnTo>
                        <a:lnTo>
                          <a:pt x="142" y="16"/>
                        </a:lnTo>
                        <a:lnTo>
                          <a:pt x="134" y="11"/>
                        </a:lnTo>
                        <a:lnTo>
                          <a:pt x="126" y="7"/>
                        </a:lnTo>
                        <a:lnTo>
                          <a:pt x="118" y="4"/>
                        </a:lnTo>
                        <a:lnTo>
                          <a:pt x="110" y="2"/>
                        </a:lnTo>
                        <a:lnTo>
                          <a:pt x="100" y="1"/>
                        </a:lnTo>
                        <a:lnTo>
                          <a:pt x="91" y="0"/>
                        </a:lnTo>
                        <a:lnTo>
                          <a:pt x="82" y="1"/>
                        </a:lnTo>
                        <a:lnTo>
                          <a:pt x="72" y="2"/>
                        </a:lnTo>
                        <a:lnTo>
                          <a:pt x="64" y="4"/>
                        </a:lnTo>
                        <a:lnTo>
                          <a:pt x="55" y="7"/>
                        </a:lnTo>
                        <a:lnTo>
                          <a:pt x="48" y="11"/>
                        </a:lnTo>
                        <a:lnTo>
                          <a:pt x="40" y="16"/>
                        </a:lnTo>
                        <a:lnTo>
                          <a:pt x="33" y="21"/>
                        </a:lnTo>
                        <a:lnTo>
                          <a:pt x="27" y="27"/>
                        </a:lnTo>
                        <a:lnTo>
                          <a:pt x="20" y="33"/>
                        </a:lnTo>
                        <a:lnTo>
                          <a:pt x="16" y="41"/>
                        </a:lnTo>
                        <a:lnTo>
                          <a:pt x="11" y="48"/>
                        </a:lnTo>
                        <a:lnTo>
                          <a:pt x="7" y="56"/>
                        </a:lnTo>
                        <a:lnTo>
                          <a:pt x="3" y="64"/>
                        </a:lnTo>
                        <a:lnTo>
                          <a:pt x="1" y="73"/>
                        </a:lnTo>
                        <a:lnTo>
                          <a:pt x="0" y="82"/>
                        </a:lnTo>
                        <a:lnTo>
                          <a:pt x="0" y="92"/>
                        </a:lnTo>
                        <a:lnTo>
                          <a:pt x="0" y="101"/>
                        </a:lnTo>
                        <a:lnTo>
                          <a:pt x="1" y="110"/>
                        </a:lnTo>
                        <a:lnTo>
                          <a:pt x="3" y="118"/>
                        </a:lnTo>
                        <a:lnTo>
                          <a:pt x="7" y="127"/>
                        </a:lnTo>
                        <a:lnTo>
                          <a:pt x="11" y="135"/>
                        </a:lnTo>
                        <a:lnTo>
                          <a:pt x="16" y="143"/>
                        </a:lnTo>
                        <a:lnTo>
                          <a:pt x="20" y="149"/>
                        </a:lnTo>
                        <a:lnTo>
                          <a:pt x="27" y="156"/>
                        </a:lnTo>
                        <a:lnTo>
                          <a:pt x="33" y="162"/>
                        </a:lnTo>
                        <a:lnTo>
                          <a:pt x="40" y="167"/>
                        </a:lnTo>
                        <a:lnTo>
                          <a:pt x="48" y="172"/>
                        </a:lnTo>
                        <a:lnTo>
                          <a:pt x="55" y="176"/>
                        </a:lnTo>
                        <a:lnTo>
                          <a:pt x="64" y="179"/>
                        </a:lnTo>
                        <a:lnTo>
                          <a:pt x="72" y="182"/>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94" name="Freeform 98"/>
                  <p:cNvSpPr>
                    <a:spLocks/>
                  </p:cNvSpPr>
                  <p:nvPr/>
                </p:nvSpPr>
                <p:spPr bwMode="auto">
                  <a:xfrm>
                    <a:off x="11739965" y="2401249"/>
                    <a:ext cx="28575" cy="28575"/>
                  </a:xfrm>
                  <a:custGeom>
                    <a:avLst/>
                    <a:gdLst/>
                    <a:ahLst/>
                    <a:cxnLst>
                      <a:cxn ang="0">
                        <a:pos x="101" y="183"/>
                      </a:cxn>
                      <a:cxn ang="0">
                        <a:pos x="118" y="179"/>
                      </a:cxn>
                      <a:cxn ang="0">
                        <a:pos x="134" y="172"/>
                      </a:cxn>
                      <a:cxn ang="0">
                        <a:pos x="148" y="162"/>
                      </a:cxn>
                      <a:cxn ang="0">
                        <a:pos x="162" y="149"/>
                      </a:cxn>
                      <a:cxn ang="0">
                        <a:pos x="172" y="135"/>
                      </a:cxn>
                      <a:cxn ang="0">
                        <a:pos x="178" y="118"/>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8" y="179"/>
                        </a:lnTo>
                        <a:lnTo>
                          <a:pt x="126" y="176"/>
                        </a:lnTo>
                        <a:lnTo>
                          <a:pt x="134" y="172"/>
                        </a:lnTo>
                        <a:lnTo>
                          <a:pt x="142" y="167"/>
                        </a:lnTo>
                        <a:lnTo>
                          <a:pt x="148" y="162"/>
                        </a:lnTo>
                        <a:lnTo>
                          <a:pt x="155" y="156"/>
                        </a:lnTo>
                        <a:lnTo>
                          <a:pt x="162" y="149"/>
                        </a:lnTo>
                        <a:lnTo>
                          <a:pt x="166"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6" y="41"/>
                        </a:lnTo>
                        <a:lnTo>
                          <a:pt x="162" y="33"/>
                        </a:lnTo>
                        <a:lnTo>
                          <a:pt x="155" y="27"/>
                        </a:lnTo>
                        <a:lnTo>
                          <a:pt x="148" y="21"/>
                        </a:lnTo>
                        <a:lnTo>
                          <a:pt x="142" y="16"/>
                        </a:lnTo>
                        <a:lnTo>
                          <a:pt x="134" y="11"/>
                        </a:lnTo>
                        <a:lnTo>
                          <a:pt x="126" y="7"/>
                        </a:lnTo>
                        <a:lnTo>
                          <a:pt x="118" y="4"/>
                        </a:lnTo>
                        <a:lnTo>
                          <a:pt x="110" y="2"/>
                        </a:lnTo>
                        <a:lnTo>
                          <a:pt x="101" y="1"/>
                        </a:lnTo>
                        <a:lnTo>
                          <a:pt x="91"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6" y="56"/>
                        </a:lnTo>
                        <a:lnTo>
                          <a:pt x="3" y="64"/>
                        </a:lnTo>
                        <a:lnTo>
                          <a:pt x="1" y="73"/>
                        </a:lnTo>
                        <a:lnTo>
                          <a:pt x="0" y="82"/>
                        </a:lnTo>
                        <a:lnTo>
                          <a:pt x="0" y="92"/>
                        </a:lnTo>
                        <a:lnTo>
                          <a:pt x="0" y="101"/>
                        </a:lnTo>
                        <a:lnTo>
                          <a:pt x="1" y="110"/>
                        </a:lnTo>
                        <a:lnTo>
                          <a:pt x="3" y="118"/>
                        </a:lnTo>
                        <a:lnTo>
                          <a:pt x="6"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95" name="Freeform 99"/>
                  <p:cNvSpPr>
                    <a:spLocks/>
                  </p:cNvSpPr>
                  <p:nvPr/>
                </p:nvSpPr>
                <p:spPr bwMode="auto">
                  <a:xfrm>
                    <a:off x="11779653" y="2401249"/>
                    <a:ext cx="28575" cy="28575"/>
                  </a:xfrm>
                  <a:custGeom>
                    <a:avLst/>
                    <a:gdLst/>
                    <a:ahLst/>
                    <a:cxnLst>
                      <a:cxn ang="0">
                        <a:pos x="101" y="183"/>
                      </a:cxn>
                      <a:cxn ang="0">
                        <a:pos x="118" y="179"/>
                      </a:cxn>
                      <a:cxn ang="0">
                        <a:pos x="134" y="172"/>
                      </a:cxn>
                      <a:cxn ang="0">
                        <a:pos x="149" y="162"/>
                      </a:cxn>
                      <a:cxn ang="0">
                        <a:pos x="162" y="149"/>
                      </a:cxn>
                      <a:cxn ang="0">
                        <a:pos x="172" y="135"/>
                      </a:cxn>
                      <a:cxn ang="0">
                        <a:pos x="178" y="118"/>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7" y="172"/>
                      </a:cxn>
                      <a:cxn ang="0">
                        <a:pos x="64" y="179"/>
                      </a:cxn>
                      <a:cxn ang="0">
                        <a:pos x="82" y="183"/>
                      </a:cxn>
                    </a:cxnLst>
                    <a:rect l="0" t="0" r="r" b="b"/>
                    <a:pathLst>
                      <a:path w="183" h="183">
                        <a:moveTo>
                          <a:pt x="91" y="183"/>
                        </a:moveTo>
                        <a:lnTo>
                          <a:pt x="101" y="183"/>
                        </a:lnTo>
                        <a:lnTo>
                          <a:pt x="109" y="182"/>
                        </a:lnTo>
                        <a:lnTo>
                          <a:pt x="118" y="179"/>
                        </a:lnTo>
                        <a:lnTo>
                          <a:pt x="126" y="176"/>
                        </a:lnTo>
                        <a:lnTo>
                          <a:pt x="134" y="172"/>
                        </a:lnTo>
                        <a:lnTo>
                          <a:pt x="142" y="167"/>
                        </a:lnTo>
                        <a:lnTo>
                          <a:pt x="149" y="162"/>
                        </a:lnTo>
                        <a:lnTo>
                          <a:pt x="156" y="156"/>
                        </a:lnTo>
                        <a:lnTo>
                          <a:pt x="162" y="149"/>
                        </a:lnTo>
                        <a:lnTo>
                          <a:pt x="167" y="143"/>
                        </a:lnTo>
                        <a:lnTo>
                          <a:pt x="172" y="135"/>
                        </a:lnTo>
                        <a:lnTo>
                          <a:pt x="175" y="127"/>
                        </a:lnTo>
                        <a:lnTo>
                          <a:pt x="178" y="118"/>
                        </a:lnTo>
                        <a:lnTo>
                          <a:pt x="180" y="110"/>
                        </a:lnTo>
                        <a:lnTo>
                          <a:pt x="182" y="101"/>
                        </a:lnTo>
                        <a:lnTo>
                          <a:pt x="183" y="92"/>
                        </a:lnTo>
                        <a:lnTo>
                          <a:pt x="182" y="82"/>
                        </a:lnTo>
                        <a:lnTo>
                          <a:pt x="180" y="73"/>
                        </a:lnTo>
                        <a:lnTo>
                          <a:pt x="178" y="64"/>
                        </a:lnTo>
                        <a:lnTo>
                          <a:pt x="175" y="56"/>
                        </a:lnTo>
                        <a:lnTo>
                          <a:pt x="172" y="48"/>
                        </a:lnTo>
                        <a:lnTo>
                          <a:pt x="167" y="41"/>
                        </a:lnTo>
                        <a:lnTo>
                          <a:pt x="162" y="33"/>
                        </a:lnTo>
                        <a:lnTo>
                          <a:pt x="156" y="27"/>
                        </a:lnTo>
                        <a:lnTo>
                          <a:pt x="149" y="21"/>
                        </a:lnTo>
                        <a:lnTo>
                          <a:pt x="142" y="16"/>
                        </a:lnTo>
                        <a:lnTo>
                          <a:pt x="134" y="11"/>
                        </a:lnTo>
                        <a:lnTo>
                          <a:pt x="126" y="7"/>
                        </a:lnTo>
                        <a:lnTo>
                          <a:pt x="118" y="4"/>
                        </a:lnTo>
                        <a:lnTo>
                          <a:pt x="109" y="2"/>
                        </a:lnTo>
                        <a:lnTo>
                          <a:pt x="101" y="1"/>
                        </a:lnTo>
                        <a:lnTo>
                          <a:pt x="91" y="0"/>
                        </a:lnTo>
                        <a:lnTo>
                          <a:pt x="82" y="1"/>
                        </a:lnTo>
                        <a:lnTo>
                          <a:pt x="73" y="2"/>
                        </a:lnTo>
                        <a:lnTo>
                          <a:pt x="64" y="4"/>
                        </a:lnTo>
                        <a:lnTo>
                          <a:pt x="55" y="7"/>
                        </a:lnTo>
                        <a:lnTo>
                          <a:pt x="47" y="11"/>
                        </a:lnTo>
                        <a:lnTo>
                          <a:pt x="40" y="16"/>
                        </a:lnTo>
                        <a:lnTo>
                          <a:pt x="33" y="21"/>
                        </a:lnTo>
                        <a:lnTo>
                          <a:pt x="26" y="27"/>
                        </a:lnTo>
                        <a:lnTo>
                          <a:pt x="21" y="33"/>
                        </a:lnTo>
                        <a:lnTo>
                          <a:pt x="15" y="41"/>
                        </a:lnTo>
                        <a:lnTo>
                          <a:pt x="11" y="48"/>
                        </a:lnTo>
                        <a:lnTo>
                          <a:pt x="6" y="56"/>
                        </a:lnTo>
                        <a:lnTo>
                          <a:pt x="4" y="64"/>
                        </a:lnTo>
                        <a:lnTo>
                          <a:pt x="2" y="73"/>
                        </a:lnTo>
                        <a:lnTo>
                          <a:pt x="0" y="82"/>
                        </a:lnTo>
                        <a:lnTo>
                          <a:pt x="0" y="92"/>
                        </a:lnTo>
                        <a:lnTo>
                          <a:pt x="0" y="101"/>
                        </a:lnTo>
                        <a:lnTo>
                          <a:pt x="2" y="110"/>
                        </a:lnTo>
                        <a:lnTo>
                          <a:pt x="4" y="118"/>
                        </a:lnTo>
                        <a:lnTo>
                          <a:pt x="6" y="127"/>
                        </a:lnTo>
                        <a:lnTo>
                          <a:pt x="11" y="135"/>
                        </a:lnTo>
                        <a:lnTo>
                          <a:pt x="15" y="143"/>
                        </a:lnTo>
                        <a:lnTo>
                          <a:pt x="21" y="149"/>
                        </a:lnTo>
                        <a:lnTo>
                          <a:pt x="26" y="156"/>
                        </a:lnTo>
                        <a:lnTo>
                          <a:pt x="33" y="162"/>
                        </a:lnTo>
                        <a:lnTo>
                          <a:pt x="40" y="167"/>
                        </a:lnTo>
                        <a:lnTo>
                          <a:pt x="47" y="172"/>
                        </a:lnTo>
                        <a:lnTo>
                          <a:pt x="55" y="176"/>
                        </a:lnTo>
                        <a:lnTo>
                          <a:pt x="64" y="179"/>
                        </a:lnTo>
                        <a:lnTo>
                          <a:pt x="73" y="182"/>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96" name="Freeform 100"/>
                  <p:cNvSpPr>
                    <a:spLocks/>
                  </p:cNvSpPr>
                  <p:nvPr/>
                </p:nvSpPr>
                <p:spPr bwMode="auto">
                  <a:xfrm>
                    <a:off x="12235265" y="3714112"/>
                    <a:ext cx="203200" cy="34925"/>
                  </a:xfrm>
                  <a:custGeom>
                    <a:avLst/>
                    <a:gdLst/>
                    <a:ahLst/>
                    <a:cxnLst>
                      <a:cxn ang="0">
                        <a:pos x="1170" y="0"/>
                      </a:cxn>
                      <a:cxn ang="0">
                        <a:pos x="1192" y="2"/>
                      </a:cxn>
                      <a:cxn ang="0">
                        <a:pos x="1212" y="9"/>
                      </a:cxn>
                      <a:cxn ang="0">
                        <a:pos x="1231" y="19"/>
                      </a:cxn>
                      <a:cxn ang="0">
                        <a:pos x="1246" y="32"/>
                      </a:cxn>
                      <a:cxn ang="0">
                        <a:pos x="1259" y="49"/>
                      </a:cxn>
                      <a:cxn ang="0">
                        <a:pos x="1271" y="68"/>
                      </a:cxn>
                      <a:cxn ang="0">
                        <a:pos x="1276" y="88"/>
                      </a:cxn>
                      <a:cxn ang="0">
                        <a:pos x="1278" y="110"/>
                      </a:cxn>
                      <a:cxn ang="0">
                        <a:pos x="1276" y="131"/>
                      </a:cxn>
                      <a:cxn ang="0">
                        <a:pos x="1271" y="152"/>
                      </a:cxn>
                      <a:cxn ang="0">
                        <a:pos x="1259" y="170"/>
                      </a:cxn>
                      <a:cxn ang="0">
                        <a:pos x="1246" y="186"/>
                      </a:cxn>
                      <a:cxn ang="0">
                        <a:pos x="1231" y="200"/>
                      </a:cxn>
                      <a:cxn ang="0">
                        <a:pos x="1212" y="210"/>
                      </a:cxn>
                      <a:cxn ang="0">
                        <a:pos x="1192" y="216"/>
                      </a:cxn>
                      <a:cxn ang="0">
                        <a:pos x="1170" y="219"/>
                      </a:cxn>
                      <a:cxn ang="0">
                        <a:pos x="97" y="218"/>
                      </a:cxn>
                      <a:cxn ang="0">
                        <a:pos x="76" y="213"/>
                      </a:cxn>
                      <a:cxn ang="0">
                        <a:pos x="56" y="205"/>
                      </a:cxn>
                      <a:cxn ang="0">
                        <a:pos x="40" y="193"/>
                      </a:cxn>
                      <a:cxn ang="0">
                        <a:pos x="24" y="179"/>
                      </a:cxn>
                      <a:cxn ang="0">
                        <a:pos x="13" y="161"/>
                      </a:cxn>
                      <a:cxn ang="0">
                        <a:pos x="4" y="142"/>
                      </a:cxn>
                      <a:cxn ang="0">
                        <a:pos x="0" y="121"/>
                      </a:cxn>
                      <a:cxn ang="0">
                        <a:pos x="0" y="99"/>
                      </a:cxn>
                      <a:cxn ang="0">
                        <a:pos x="4" y="78"/>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8"/>
                        </a:lnTo>
                        <a:lnTo>
                          <a:pt x="1274" y="78"/>
                        </a:lnTo>
                        <a:lnTo>
                          <a:pt x="1276" y="88"/>
                        </a:lnTo>
                        <a:lnTo>
                          <a:pt x="1278" y="99"/>
                        </a:lnTo>
                        <a:lnTo>
                          <a:pt x="1278" y="110"/>
                        </a:lnTo>
                        <a:lnTo>
                          <a:pt x="1278" y="121"/>
                        </a:lnTo>
                        <a:lnTo>
                          <a:pt x="1276" y="131"/>
                        </a:lnTo>
                        <a:lnTo>
                          <a:pt x="1274" y="142"/>
                        </a:lnTo>
                        <a:lnTo>
                          <a:pt x="1271" y="152"/>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8"/>
                        </a:lnTo>
                        <a:lnTo>
                          <a:pt x="1170" y="219"/>
                        </a:lnTo>
                        <a:lnTo>
                          <a:pt x="108" y="219"/>
                        </a:lnTo>
                        <a:lnTo>
                          <a:pt x="97" y="218"/>
                        </a:lnTo>
                        <a:lnTo>
                          <a:pt x="86" y="216"/>
                        </a:lnTo>
                        <a:lnTo>
                          <a:pt x="76" y="213"/>
                        </a:lnTo>
                        <a:lnTo>
                          <a:pt x="66" y="210"/>
                        </a:lnTo>
                        <a:lnTo>
                          <a:pt x="56" y="205"/>
                        </a:lnTo>
                        <a:lnTo>
                          <a:pt x="47" y="200"/>
                        </a:lnTo>
                        <a:lnTo>
                          <a:pt x="40" y="193"/>
                        </a:lnTo>
                        <a:lnTo>
                          <a:pt x="32" y="186"/>
                        </a:lnTo>
                        <a:lnTo>
                          <a:pt x="24" y="179"/>
                        </a:lnTo>
                        <a:lnTo>
                          <a:pt x="19" y="170"/>
                        </a:lnTo>
                        <a:lnTo>
                          <a:pt x="13" y="161"/>
                        </a:lnTo>
                        <a:lnTo>
                          <a:pt x="9" y="152"/>
                        </a:lnTo>
                        <a:lnTo>
                          <a:pt x="4" y="142"/>
                        </a:lnTo>
                        <a:lnTo>
                          <a:pt x="2" y="131"/>
                        </a:lnTo>
                        <a:lnTo>
                          <a:pt x="0" y="121"/>
                        </a:lnTo>
                        <a:lnTo>
                          <a:pt x="0" y="110"/>
                        </a:lnTo>
                        <a:lnTo>
                          <a:pt x="0" y="99"/>
                        </a:lnTo>
                        <a:lnTo>
                          <a:pt x="2" y="88"/>
                        </a:lnTo>
                        <a:lnTo>
                          <a:pt x="4" y="78"/>
                        </a:lnTo>
                        <a:lnTo>
                          <a:pt x="9" y="68"/>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97" name="Freeform 101"/>
                  <p:cNvSpPr>
                    <a:spLocks/>
                  </p:cNvSpPr>
                  <p:nvPr/>
                </p:nvSpPr>
                <p:spPr bwMode="auto">
                  <a:xfrm>
                    <a:off x="11619315" y="3715699"/>
                    <a:ext cx="28575" cy="28575"/>
                  </a:xfrm>
                  <a:custGeom>
                    <a:avLst/>
                    <a:gdLst/>
                    <a:ahLst/>
                    <a:cxnLst>
                      <a:cxn ang="0">
                        <a:pos x="101" y="182"/>
                      </a:cxn>
                      <a:cxn ang="0">
                        <a:pos x="119" y="178"/>
                      </a:cxn>
                      <a:cxn ang="0">
                        <a:pos x="136" y="172"/>
                      </a:cxn>
                      <a:cxn ang="0">
                        <a:pos x="150" y="162"/>
                      </a:cxn>
                      <a:cxn ang="0">
                        <a:pos x="162" y="150"/>
                      </a:cxn>
                      <a:cxn ang="0">
                        <a:pos x="172" y="134"/>
                      </a:cxn>
                      <a:cxn ang="0">
                        <a:pos x="179" y="119"/>
                      </a:cxn>
                      <a:cxn ang="0">
                        <a:pos x="183" y="101"/>
                      </a:cxn>
                      <a:cxn ang="0">
                        <a:pos x="183" y="82"/>
                      </a:cxn>
                      <a:cxn ang="0">
                        <a:pos x="179" y="64"/>
                      </a:cxn>
                      <a:cxn ang="0">
                        <a:pos x="172" y="48"/>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8"/>
                      </a:cxn>
                      <a:cxn ang="0">
                        <a:pos x="5" y="64"/>
                      </a:cxn>
                      <a:cxn ang="0">
                        <a:pos x="1" y="82"/>
                      </a:cxn>
                      <a:cxn ang="0">
                        <a:pos x="1" y="101"/>
                      </a:cxn>
                      <a:cxn ang="0">
                        <a:pos x="5" y="119"/>
                      </a:cxn>
                      <a:cxn ang="0">
                        <a:pos x="11" y="134"/>
                      </a:cxn>
                      <a:cxn ang="0">
                        <a:pos x="21" y="150"/>
                      </a:cxn>
                      <a:cxn ang="0">
                        <a:pos x="34" y="162"/>
                      </a:cxn>
                      <a:cxn ang="0">
                        <a:pos x="49" y="172"/>
                      </a:cxn>
                      <a:cxn ang="0">
                        <a:pos x="65" y="178"/>
                      </a:cxn>
                      <a:cxn ang="0">
                        <a:pos x="82" y="182"/>
                      </a:cxn>
                    </a:cxnLst>
                    <a:rect l="0" t="0" r="r" b="b"/>
                    <a:pathLst>
                      <a:path w="183" h="182">
                        <a:moveTo>
                          <a:pt x="92" y="182"/>
                        </a:moveTo>
                        <a:lnTo>
                          <a:pt x="101" y="182"/>
                        </a:lnTo>
                        <a:lnTo>
                          <a:pt x="110" y="181"/>
                        </a:lnTo>
                        <a:lnTo>
                          <a:pt x="119" y="178"/>
                        </a:lnTo>
                        <a:lnTo>
                          <a:pt x="128" y="175"/>
                        </a:lnTo>
                        <a:lnTo>
                          <a:pt x="136" y="172"/>
                        </a:lnTo>
                        <a:lnTo>
                          <a:pt x="143" y="166"/>
                        </a:lnTo>
                        <a:lnTo>
                          <a:pt x="150" y="162"/>
                        </a:lnTo>
                        <a:lnTo>
                          <a:pt x="157" y="155"/>
                        </a:lnTo>
                        <a:lnTo>
                          <a:pt x="162" y="150"/>
                        </a:lnTo>
                        <a:lnTo>
                          <a:pt x="168" y="142"/>
                        </a:lnTo>
                        <a:lnTo>
                          <a:pt x="172" y="134"/>
                        </a:lnTo>
                        <a:lnTo>
                          <a:pt x="177" y="126"/>
                        </a:lnTo>
                        <a:lnTo>
                          <a:pt x="179" y="119"/>
                        </a:lnTo>
                        <a:lnTo>
                          <a:pt x="181" y="110"/>
                        </a:lnTo>
                        <a:lnTo>
                          <a:pt x="183" y="101"/>
                        </a:lnTo>
                        <a:lnTo>
                          <a:pt x="183" y="91"/>
                        </a:lnTo>
                        <a:lnTo>
                          <a:pt x="183" y="82"/>
                        </a:lnTo>
                        <a:lnTo>
                          <a:pt x="181" y="73"/>
                        </a:lnTo>
                        <a:lnTo>
                          <a:pt x="179" y="64"/>
                        </a:lnTo>
                        <a:lnTo>
                          <a:pt x="177" y="55"/>
                        </a:lnTo>
                        <a:lnTo>
                          <a:pt x="172" y="48"/>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8"/>
                        </a:lnTo>
                        <a:lnTo>
                          <a:pt x="8" y="55"/>
                        </a:lnTo>
                        <a:lnTo>
                          <a:pt x="5" y="64"/>
                        </a:lnTo>
                        <a:lnTo>
                          <a:pt x="2" y="73"/>
                        </a:lnTo>
                        <a:lnTo>
                          <a:pt x="1" y="82"/>
                        </a:lnTo>
                        <a:lnTo>
                          <a:pt x="0" y="91"/>
                        </a:lnTo>
                        <a:lnTo>
                          <a:pt x="1" y="101"/>
                        </a:lnTo>
                        <a:lnTo>
                          <a:pt x="2" y="110"/>
                        </a:lnTo>
                        <a:lnTo>
                          <a:pt x="5" y="119"/>
                        </a:lnTo>
                        <a:lnTo>
                          <a:pt x="8" y="126"/>
                        </a:lnTo>
                        <a:lnTo>
                          <a:pt x="11" y="134"/>
                        </a:lnTo>
                        <a:lnTo>
                          <a:pt x="16" y="142"/>
                        </a:lnTo>
                        <a:lnTo>
                          <a:pt x="21" y="150"/>
                        </a:lnTo>
                        <a:lnTo>
                          <a:pt x="28" y="155"/>
                        </a:lnTo>
                        <a:lnTo>
                          <a:pt x="34" y="162"/>
                        </a:lnTo>
                        <a:lnTo>
                          <a:pt x="41" y="166"/>
                        </a:lnTo>
                        <a:lnTo>
                          <a:pt x="49" y="172"/>
                        </a:lnTo>
                        <a:lnTo>
                          <a:pt x="57" y="175"/>
                        </a:lnTo>
                        <a:lnTo>
                          <a:pt x="65" y="178"/>
                        </a:lnTo>
                        <a:lnTo>
                          <a:pt x="73" y="181"/>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98" name="Freeform 102"/>
                  <p:cNvSpPr>
                    <a:spLocks/>
                  </p:cNvSpPr>
                  <p:nvPr/>
                </p:nvSpPr>
                <p:spPr bwMode="auto">
                  <a:xfrm>
                    <a:off x="11659003" y="3715699"/>
                    <a:ext cx="28575" cy="28575"/>
                  </a:xfrm>
                  <a:custGeom>
                    <a:avLst/>
                    <a:gdLst/>
                    <a:ahLst/>
                    <a:cxnLst>
                      <a:cxn ang="0">
                        <a:pos x="100" y="182"/>
                      </a:cxn>
                      <a:cxn ang="0">
                        <a:pos x="118" y="178"/>
                      </a:cxn>
                      <a:cxn ang="0">
                        <a:pos x="134"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8"/>
                      </a:cxn>
                      <a:cxn ang="0">
                        <a:pos x="4" y="64"/>
                      </a:cxn>
                      <a:cxn ang="0">
                        <a:pos x="0" y="82"/>
                      </a:cxn>
                      <a:cxn ang="0">
                        <a:pos x="0" y="101"/>
                      </a:cxn>
                      <a:cxn ang="0">
                        <a:pos x="4" y="119"/>
                      </a:cxn>
                      <a:cxn ang="0">
                        <a:pos x="10" y="134"/>
                      </a:cxn>
                      <a:cxn ang="0">
                        <a:pos x="20" y="150"/>
                      </a:cxn>
                      <a:cxn ang="0">
                        <a:pos x="32" y="162"/>
                      </a:cxn>
                      <a:cxn ang="0">
                        <a:pos x="48" y="172"/>
                      </a:cxn>
                      <a:cxn ang="0">
                        <a:pos x="63" y="178"/>
                      </a:cxn>
                      <a:cxn ang="0">
                        <a:pos x="81" y="182"/>
                      </a:cxn>
                    </a:cxnLst>
                    <a:rect l="0" t="0" r="r" b="b"/>
                    <a:pathLst>
                      <a:path w="182" h="182">
                        <a:moveTo>
                          <a:pt x="91" y="182"/>
                        </a:moveTo>
                        <a:lnTo>
                          <a:pt x="100" y="182"/>
                        </a:lnTo>
                        <a:lnTo>
                          <a:pt x="109" y="181"/>
                        </a:lnTo>
                        <a:lnTo>
                          <a:pt x="118" y="178"/>
                        </a:lnTo>
                        <a:lnTo>
                          <a:pt x="127" y="175"/>
                        </a:lnTo>
                        <a:lnTo>
                          <a:pt x="134" y="172"/>
                        </a:lnTo>
                        <a:lnTo>
                          <a:pt x="142" y="166"/>
                        </a:lnTo>
                        <a:lnTo>
                          <a:pt x="149" y="162"/>
                        </a:lnTo>
                        <a:lnTo>
                          <a:pt x="155" y="155"/>
                        </a:lnTo>
                        <a:lnTo>
                          <a:pt x="161" y="150"/>
                        </a:lnTo>
                        <a:lnTo>
                          <a:pt x="167"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8"/>
                        </a:lnTo>
                        <a:lnTo>
                          <a:pt x="7" y="55"/>
                        </a:lnTo>
                        <a:lnTo>
                          <a:pt x="4" y="64"/>
                        </a:lnTo>
                        <a:lnTo>
                          <a:pt x="1" y="73"/>
                        </a:lnTo>
                        <a:lnTo>
                          <a:pt x="0" y="82"/>
                        </a:lnTo>
                        <a:lnTo>
                          <a:pt x="0" y="91"/>
                        </a:lnTo>
                        <a:lnTo>
                          <a:pt x="0" y="101"/>
                        </a:lnTo>
                        <a:lnTo>
                          <a:pt x="1" y="110"/>
                        </a:lnTo>
                        <a:lnTo>
                          <a:pt x="4" y="119"/>
                        </a:lnTo>
                        <a:lnTo>
                          <a:pt x="7" y="126"/>
                        </a:lnTo>
                        <a:lnTo>
                          <a:pt x="10" y="134"/>
                        </a:lnTo>
                        <a:lnTo>
                          <a:pt x="16" y="142"/>
                        </a:lnTo>
                        <a:lnTo>
                          <a:pt x="20" y="150"/>
                        </a:lnTo>
                        <a:lnTo>
                          <a:pt x="27" y="155"/>
                        </a:lnTo>
                        <a:lnTo>
                          <a:pt x="32" y="162"/>
                        </a:lnTo>
                        <a:lnTo>
                          <a:pt x="40" y="166"/>
                        </a:lnTo>
                        <a:lnTo>
                          <a:pt x="48" y="172"/>
                        </a:lnTo>
                        <a:lnTo>
                          <a:pt x="56" y="175"/>
                        </a:lnTo>
                        <a:lnTo>
                          <a:pt x="63" y="178"/>
                        </a:lnTo>
                        <a:lnTo>
                          <a:pt x="72" y="181"/>
                        </a:lnTo>
                        <a:lnTo>
                          <a:pt x="81"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99" name="Freeform 103"/>
                  <p:cNvSpPr>
                    <a:spLocks/>
                  </p:cNvSpPr>
                  <p:nvPr/>
                </p:nvSpPr>
                <p:spPr bwMode="auto">
                  <a:xfrm>
                    <a:off x="11698690" y="3715699"/>
                    <a:ext cx="30163" cy="28575"/>
                  </a:xfrm>
                  <a:custGeom>
                    <a:avLst/>
                    <a:gdLst/>
                    <a:ahLst/>
                    <a:cxnLst>
                      <a:cxn ang="0">
                        <a:pos x="100" y="182"/>
                      </a:cxn>
                      <a:cxn ang="0">
                        <a:pos x="118" y="178"/>
                      </a:cxn>
                      <a:cxn ang="0">
                        <a:pos x="134" y="172"/>
                      </a:cxn>
                      <a:cxn ang="0">
                        <a:pos x="149" y="162"/>
                      </a:cxn>
                      <a:cxn ang="0">
                        <a:pos x="162" y="150"/>
                      </a:cxn>
                      <a:cxn ang="0">
                        <a:pos x="171" y="134"/>
                      </a:cxn>
                      <a:cxn ang="0">
                        <a:pos x="179" y="119"/>
                      </a:cxn>
                      <a:cxn ang="0">
                        <a:pos x="182" y="101"/>
                      </a:cxn>
                      <a:cxn ang="0">
                        <a:pos x="182" y="82"/>
                      </a:cxn>
                      <a:cxn ang="0">
                        <a:pos x="179" y="64"/>
                      </a:cxn>
                      <a:cxn ang="0">
                        <a:pos x="171" y="48"/>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8"/>
                      </a:cxn>
                      <a:cxn ang="0">
                        <a:pos x="3" y="64"/>
                      </a:cxn>
                      <a:cxn ang="0">
                        <a:pos x="0" y="82"/>
                      </a:cxn>
                      <a:cxn ang="0">
                        <a:pos x="0" y="101"/>
                      </a:cxn>
                      <a:cxn ang="0">
                        <a:pos x="3" y="119"/>
                      </a:cxn>
                      <a:cxn ang="0">
                        <a:pos x="11" y="134"/>
                      </a:cxn>
                      <a:cxn ang="0">
                        <a:pos x="20" y="150"/>
                      </a:cxn>
                      <a:cxn ang="0">
                        <a:pos x="33" y="162"/>
                      </a:cxn>
                      <a:cxn ang="0">
                        <a:pos x="48" y="172"/>
                      </a:cxn>
                      <a:cxn ang="0">
                        <a:pos x="64" y="178"/>
                      </a:cxn>
                      <a:cxn ang="0">
                        <a:pos x="82" y="182"/>
                      </a:cxn>
                    </a:cxnLst>
                    <a:rect l="0" t="0" r="r" b="b"/>
                    <a:pathLst>
                      <a:path w="182" h="182">
                        <a:moveTo>
                          <a:pt x="91" y="182"/>
                        </a:moveTo>
                        <a:lnTo>
                          <a:pt x="100" y="182"/>
                        </a:lnTo>
                        <a:lnTo>
                          <a:pt x="110" y="181"/>
                        </a:lnTo>
                        <a:lnTo>
                          <a:pt x="118" y="178"/>
                        </a:lnTo>
                        <a:lnTo>
                          <a:pt x="126" y="175"/>
                        </a:lnTo>
                        <a:lnTo>
                          <a:pt x="134" y="172"/>
                        </a:lnTo>
                        <a:lnTo>
                          <a:pt x="142" y="166"/>
                        </a:lnTo>
                        <a:lnTo>
                          <a:pt x="149" y="162"/>
                        </a:lnTo>
                        <a:lnTo>
                          <a:pt x="155" y="155"/>
                        </a:lnTo>
                        <a:lnTo>
                          <a:pt x="162" y="150"/>
                        </a:lnTo>
                        <a:lnTo>
                          <a:pt x="166"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8"/>
                        </a:lnTo>
                        <a:lnTo>
                          <a:pt x="7" y="55"/>
                        </a:lnTo>
                        <a:lnTo>
                          <a:pt x="3" y="64"/>
                        </a:lnTo>
                        <a:lnTo>
                          <a:pt x="1" y="73"/>
                        </a:lnTo>
                        <a:lnTo>
                          <a:pt x="0" y="82"/>
                        </a:lnTo>
                        <a:lnTo>
                          <a:pt x="0" y="91"/>
                        </a:lnTo>
                        <a:lnTo>
                          <a:pt x="0" y="101"/>
                        </a:lnTo>
                        <a:lnTo>
                          <a:pt x="1" y="110"/>
                        </a:lnTo>
                        <a:lnTo>
                          <a:pt x="3" y="119"/>
                        </a:lnTo>
                        <a:lnTo>
                          <a:pt x="7" y="126"/>
                        </a:lnTo>
                        <a:lnTo>
                          <a:pt x="11" y="134"/>
                        </a:lnTo>
                        <a:lnTo>
                          <a:pt x="16" y="142"/>
                        </a:lnTo>
                        <a:lnTo>
                          <a:pt x="20" y="150"/>
                        </a:lnTo>
                        <a:lnTo>
                          <a:pt x="27" y="155"/>
                        </a:lnTo>
                        <a:lnTo>
                          <a:pt x="33" y="162"/>
                        </a:lnTo>
                        <a:lnTo>
                          <a:pt x="40" y="166"/>
                        </a:lnTo>
                        <a:lnTo>
                          <a:pt x="48" y="172"/>
                        </a:lnTo>
                        <a:lnTo>
                          <a:pt x="55" y="175"/>
                        </a:lnTo>
                        <a:lnTo>
                          <a:pt x="64" y="178"/>
                        </a:lnTo>
                        <a:lnTo>
                          <a:pt x="72" y="181"/>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00" name="Freeform 104"/>
                  <p:cNvSpPr>
                    <a:spLocks/>
                  </p:cNvSpPr>
                  <p:nvPr/>
                </p:nvSpPr>
                <p:spPr bwMode="auto">
                  <a:xfrm>
                    <a:off x="11739965" y="3715699"/>
                    <a:ext cx="28575" cy="28575"/>
                  </a:xfrm>
                  <a:custGeom>
                    <a:avLst/>
                    <a:gdLst/>
                    <a:ahLst/>
                    <a:cxnLst>
                      <a:cxn ang="0">
                        <a:pos x="101" y="182"/>
                      </a:cxn>
                      <a:cxn ang="0">
                        <a:pos x="118" y="178"/>
                      </a:cxn>
                      <a:cxn ang="0">
                        <a:pos x="134" y="172"/>
                      </a:cxn>
                      <a:cxn ang="0">
                        <a:pos x="148" y="162"/>
                      </a:cxn>
                      <a:cxn ang="0">
                        <a:pos x="162" y="150"/>
                      </a:cxn>
                      <a:cxn ang="0">
                        <a:pos x="172" y="134"/>
                      </a:cxn>
                      <a:cxn ang="0">
                        <a:pos x="178" y="119"/>
                      </a:cxn>
                      <a:cxn ang="0">
                        <a:pos x="182" y="101"/>
                      </a:cxn>
                      <a:cxn ang="0">
                        <a:pos x="182" y="82"/>
                      </a:cxn>
                      <a:cxn ang="0">
                        <a:pos x="178" y="64"/>
                      </a:cxn>
                      <a:cxn ang="0">
                        <a:pos x="172" y="48"/>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8"/>
                      </a:cxn>
                      <a:cxn ang="0">
                        <a:pos x="3" y="64"/>
                      </a:cxn>
                      <a:cxn ang="0">
                        <a:pos x="0" y="82"/>
                      </a:cxn>
                      <a:cxn ang="0">
                        <a:pos x="0" y="101"/>
                      </a:cxn>
                      <a:cxn ang="0">
                        <a:pos x="3"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8" y="178"/>
                        </a:lnTo>
                        <a:lnTo>
                          <a:pt x="126" y="175"/>
                        </a:lnTo>
                        <a:lnTo>
                          <a:pt x="134" y="172"/>
                        </a:lnTo>
                        <a:lnTo>
                          <a:pt x="142" y="166"/>
                        </a:lnTo>
                        <a:lnTo>
                          <a:pt x="148" y="162"/>
                        </a:lnTo>
                        <a:lnTo>
                          <a:pt x="155" y="155"/>
                        </a:lnTo>
                        <a:lnTo>
                          <a:pt x="162" y="150"/>
                        </a:lnTo>
                        <a:lnTo>
                          <a:pt x="166"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6" y="55"/>
                        </a:lnTo>
                        <a:lnTo>
                          <a:pt x="3" y="64"/>
                        </a:lnTo>
                        <a:lnTo>
                          <a:pt x="1" y="73"/>
                        </a:lnTo>
                        <a:lnTo>
                          <a:pt x="0" y="82"/>
                        </a:lnTo>
                        <a:lnTo>
                          <a:pt x="0" y="91"/>
                        </a:lnTo>
                        <a:lnTo>
                          <a:pt x="0" y="101"/>
                        </a:lnTo>
                        <a:lnTo>
                          <a:pt x="1" y="110"/>
                        </a:lnTo>
                        <a:lnTo>
                          <a:pt x="3" y="119"/>
                        </a:lnTo>
                        <a:lnTo>
                          <a:pt x="6"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01" name="Freeform 105"/>
                  <p:cNvSpPr>
                    <a:spLocks/>
                  </p:cNvSpPr>
                  <p:nvPr/>
                </p:nvSpPr>
                <p:spPr bwMode="auto">
                  <a:xfrm>
                    <a:off x="11779653" y="3715699"/>
                    <a:ext cx="28575" cy="28575"/>
                  </a:xfrm>
                  <a:custGeom>
                    <a:avLst/>
                    <a:gdLst/>
                    <a:ahLst/>
                    <a:cxnLst>
                      <a:cxn ang="0">
                        <a:pos x="101" y="182"/>
                      </a:cxn>
                      <a:cxn ang="0">
                        <a:pos x="118" y="178"/>
                      </a:cxn>
                      <a:cxn ang="0">
                        <a:pos x="134" y="172"/>
                      </a:cxn>
                      <a:cxn ang="0">
                        <a:pos x="149" y="162"/>
                      </a:cxn>
                      <a:cxn ang="0">
                        <a:pos x="162" y="150"/>
                      </a:cxn>
                      <a:cxn ang="0">
                        <a:pos x="172" y="134"/>
                      </a:cxn>
                      <a:cxn ang="0">
                        <a:pos x="178" y="119"/>
                      </a:cxn>
                      <a:cxn ang="0">
                        <a:pos x="182" y="101"/>
                      </a:cxn>
                      <a:cxn ang="0">
                        <a:pos x="182" y="82"/>
                      </a:cxn>
                      <a:cxn ang="0">
                        <a:pos x="178" y="64"/>
                      </a:cxn>
                      <a:cxn ang="0">
                        <a:pos x="172" y="48"/>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7" y="172"/>
                      </a:cxn>
                      <a:cxn ang="0">
                        <a:pos x="64" y="178"/>
                      </a:cxn>
                      <a:cxn ang="0">
                        <a:pos x="82" y="182"/>
                      </a:cxn>
                    </a:cxnLst>
                    <a:rect l="0" t="0" r="r" b="b"/>
                    <a:pathLst>
                      <a:path w="183" h="182">
                        <a:moveTo>
                          <a:pt x="91" y="182"/>
                        </a:moveTo>
                        <a:lnTo>
                          <a:pt x="101" y="182"/>
                        </a:lnTo>
                        <a:lnTo>
                          <a:pt x="109" y="181"/>
                        </a:lnTo>
                        <a:lnTo>
                          <a:pt x="118" y="178"/>
                        </a:lnTo>
                        <a:lnTo>
                          <a:pt x="126" y="175"/>
                        </a:lnTo>
                        <a:lnTo>
                          <a:pt x="134" y="172"/>
                        </a:lnTo>
                        <a:lnTo>
                          <a:pt x="142" y="166"/>
                        </a:lnTo>
                        <a:lnTo>
                          <a:pt x="149" y="162"/>
                        </a:lnTo>
                        <a:lnTo>
                          <a:pt x="156" y="155"/>
                        </a:lnTo>
                        <a:lnTo>
                          <a:pt x="162" y="150"/>
                        </a:lnTo>
                        <a:lnTo>
                          <a:pt x="167" y="142"/>
                        </a:lnTo>
                        <a:lnTo>
                          <a:pt x="172" y="134"/>
                        </a:lnTo>
                        <a:lnTo>
                          <a:pt x="175" y="126"/>
                        </a:lnTo>
                        <a:lnTo>
                          <a:pt x="178" y="119"/>
                        </a:lnTo>
                        <a:lnTo>
                          <a:pt x="180" y="110"/>
                        </a:lnTo>
                        <a:lnTo>
                          <a:pt x="182" y="101"/>
                        </a:lnTo>
                        <a:lnTo>
                          <a:pt x="183" y="91"/>
                        </a:lnTo>
                        <a:lnTo>
                          <a:pt x="182" y="82"/>
                        </a:lnTo>
                        <a:lnTo>
                          <a:pt x="180" y="73"/>
                        </a:lnTo>
                        <a:lnTo>
                          <a:pt x="178" y="64"/>
                        </a:lnTo>
                        <a:lnTo>
                          <a:pt x="175" y="55"/>
                        </a:lnTo>
                        <a:lnTo>
                          <a:pt x="172" y="48"/>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8"/>
                        </a:lnTo>
                        <a:lnTo>
                          <a:pt x="6" y="55"/>
                        </a:lnTo>
                        <a:lnTo>
                          <a:pt x="4" y="64"/>
                        </a:lnTo>
                        <a:lnTo>
                          <a:pt x="2" y="73"/>
                        </a:lnTo>
                        <a:lnTo>
                          <a:pt x="0" y="82"/>
                        </a:lnTo>
                        <a:lnTo>
                          <a:pt x="0" y="91"/>
                        </a:lnTo>
                        <a:lnTo>
                          <a:pt x="0" y="101"/>
                        </a:lnTo>
                        <a:lnTo>
                          <a:pt x="2" y="110"/>
                        </a:lnTo>
                        <a:lnTo>
                          <a:pt x="4" y="119"/>
                        </a:lnTo>
                        <a:lnTo>
                          <a:pt x="6" y="126"/>
                        </a:lnTo>
                        <a:lnTo>
                          <a:pt x="11" y="134"/>
                        </a:lnTo>
                        <a:lnTo>
                          <a:pt x="15" y="142"/>
                        </a:lnTo>
                        <a:lnTo>
                          <a:pt x="21" y="150"/>
                        </a:lnTo>
                        <a:lnTo>
                          <a:pt x="26" y="155"/>
                        </a:lnTo>
                        <a:lnTo>
                          <a:pt x="33" y="162"/>
                        </a:lnTo>
                        <a:lnTo>
                          <a:pt x="40" y="166"/>
                        </a:lnTo>
                        <a:lnTo>
                          <a:pt x="47" y="172"/>
                        </a:lnTo>
                        <a:lnTo>
                          <a:pt x="55" y="175"/>
                        </a:lnTo>
                        <a:lnTo>
                          <a:pt x="64" y="178"/>
                        </a:lnTo>
                        <a:lnTo>
                          <a:pt x="73" y="181"/>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02" name="Freeform 106"/>
                  <p:cNvSpPr>
                    <a:spLocks/>
                  </p:cNvSpPr>
                  <p:nvPr/>
                </p:nvSpPr>
                <p:spPr bwMode="auto">
                  <a:xfrm>
                    <a:off x="12235265" y="2775899"/>
                    <a:ext cx="203200" cy="33338"/>
                  </a:xfrm>
                  <a:custGeom>
                    <a:avLst/>
                    <a:gdLst/>
                    <a:ahLst/>
                    <a:cxnLst>
                      <a:cxn ang="0">
                        <a:pos x="1170" y="0"/>
                      </a:cxn>
                      <a:cxn ang="0">
                        <a:pos x="1192" y="2"/>
                      </a:cxn>
                      <a:cxn ang="0">
                        <a:pos x="1212" y="9"/>
                      </a:cxn>
                      <a:cxn ang="0">
                        <a:pos x="1231" y="19"/>
                      </a:cxn>
                      <a:cxn ang="0">
                        <a:pos x="1246" y="32"/>
                      </a:cxn>
                      <a:cxn ang="0">
                        <a:pos x="1259" y="48"/>
                      </a:cxn>
                      <a:cxn ang="0">
                        <a:pos x="1271" y="67"/>
                      </a:cxn>
                      <a:cxn ang="0">
                        <a:pos x="1276" y="87"/>
                      </a:cxn>
                      <a:cxn ang="0">
                        <a:pos x="1278" y="109"/>
                      </a:cxn>
                      <a:cxn ang="0">
                        <a:pos x="1276" y="131"/>
                      </a:cxn>
                      <a:cxn ang="0">
                        <a:pos x="1271" y="151"/>
                      </a:cxn>
                      <a:cxn ang="0">
                        <a:pos x="1259" y="170"/>
                      </a:cxn>
                      <a:cxn ang="0">
                        <a:pos x="1246" y="187"/>
                      </a:cxn>
                      <a:cxn ang="0">
                        <a:pos x="1231" y="200"/>
                      </a:cxn>
                      <a:cxn ang="0">
                        <a:pos x="1212" y="210"/>
                      </a:cxn>
                      <a:cxn ang="0">
                        <a:pos x="1192" y="215"/>
                      </a:cxn>
                      <a:cxn ang="0">
                        <a:pos x="1170" y="218"/>
                      </a:cxn>
                      <a:cxn ang="0">
                        <a:pos x="97" y="218"/>
                      </a:cxn>
                      <a:cxn ang="0">
                        <a:pos x="76" y="213"/>
                      </a:cxn>
                      <a:cxn ang="0">
                        <a:pos x="56" y="204"/>
                      </a:cxn>
                      <a:cxn ang="0">
                        <a:pos x="40" y="193"/>
                      </a:cxn>
                      <a:cxn ang="0">
                        <a:pos x="24" y="179"/>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2"/>
                        </a:lnTo>
                        <a:lnTo>
                          <a:pt x="1202" y="5"/>
                        </a:lnTo>
                        <a:lnTo>
                          <a:pt x="1212" y="9"/>
                        </a:lnTo>
                        <a:lnTo>
                          <a:pt x="1222" y="14"/>
                        </a:lnTo>
                        <a:lnTo>
                          <a:pt x="1231" y="19"/>
                        </a:lnTo>
                        <a:lnTo>
                          <a:pt x="1238" y="25"/>
                        </a:lnTo>
                        <a:lnTo>
                          <a:pt x="1246" y="32"/>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9"/>
                        </a:lnTo>
                        <a:lnTo>
                          <a:pt x="1246" y="187"/>
                        </a:lnTo>
                        <a:lnTo>
                          <a:pt x="1238" y="193"/>
                        </a:lnTo>
                        <a:lnTo>
                          <a:pt x="1231" y="200"/>
                        </a:lnTo>
                        <a:lnTo>
                          <a:pt x="1222" y="204"/>
                        </a:lnTo>
                        <a:lnTo>
                          <a:pt x="1212" y="210"/>
                        </a:lnTo>
                        <a:lnTo>
                          <a:pt x="1202" y="213"/>
                        </a:lnTo>
                        <a:lnTo>
                          <a:pt x="1192" y="215"/>
                        </a:lnTo>
                        <a:lnTo>
                          <a:pt x="1181" y="218"/>
                        </a:lnTo>
                        <a:lnTo>
                          <a:pt x="1170" y="218"/>
                        </a:lnTo>
                        <a:lnTo>
                          <a:pt x="108" y="218"/>
                        </a:lnTo>
                        <a:lnTo>
                          <a:pt x="97" y="218"/>
                        </a:lnTo>
                        <a:lnTo>
                          <a:pt x="86" y="215"/>
                        </a:lnTo>
                        <a:lnTo>
                          <a:pt x="76" y="213"/>
                        </a:lnTo>
                        <a:lnTo>
                          <a:pt x="66" y="210"/>
                        </a:lnTo>
                        <a:lnTo>
                          <a:pt x="56" y="204"/>
                        </a:lnTo>
                        <a:lnTo>
                          <a:pt x="47" y="200"/>
                        </a:lnTo>
                        <a:lnTo>
                          <a:pt x="40" y="193"/>
                        </a:lnTo>
                        <a:lnTo>
                          <a:pt x="32" y="187"/>
                        </a:lnTo>
                        <a:lnTo>
                          <a:pt x="24" y="179"/>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2"/>
                        </a:lnTo>
                        <a:lnTo>
                          <a:pt x="40" y="25"/>
                        </a:lnTo>
                        <a:lnTo>
                          <a:pt x="47" y="19"/>
                        </a:lnTo>
                        <a:lnTo>
                          <a:pt x="56" y="14"/>
                        </a:lnTo>
                        <a:lnTo>
                          <a:pt x="66" y="9"/>
                        </a:lnTo>
                        <a:lnTo>
                          <a:pt x="76" y="5"/>
                        </a:lnTo>
                        <a:lnTo>
                          <a:pt x="86" y="2"/>
                        </a:lnTo>
                        <a:lnTo>
                          <a:pt x="97" y="0"/>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03" name="Freeform 107"/>
                  <p:cNvSpPr>
                    <a:spLocks/>
                  </p:cNvSpPr>
                  <p:nvPr/>
                </p:nvSpPr>
                <p:spPr bwMode="auto">
                  <a:xfrm>
                    <a:off x="11619315" y="2775899"/>
                    <a:ext cx="28575" cy="30163"/>
                  </a:xfrm>
                  <a:custGeom>
                    <a:avLst/>
                    <a:gdLst/>
                    <a:ahLst/>
                    <a:cxnLst>
                      <a:cxn ang="0">
                        <a:pos x="101" y="183"/>
                      </a:cxn>
                      <a:cxn ang="0">
                        <a:pos x="119" y="178"/>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8"/>
                      </a:cxn>
                      <a:cxn ang="0">
                        <a:pos x="82" y="183"/>
                      </a:cxn>
                    </a:cxnLst>
                    <a:rect l="0" t="0" r="r" b="b"/>
                    <a:pathLst>
                      <a:path w="183" h="183">
                        <a:moveTo>
                          <a:pt x="92" y="183"/>
                        </a:moveTo>
                        <a:lnTo>
                          <a:pt x="101" y="183"/>
                        </a:lnTo>
                        <a:lnTo>
                          <a:pt x="110" y="181"/>
                        </a:lnTo>
                        <a:lnTo>
                          <a:pt x="119" y="178"/>
                        </a:lnTo>
                        <a:lnTo>
                          <a:pt x="128" y="176"/>
                        </a:lnTo>
                        <a:lnTo>
                          <a:pt x="136" y="172"/>
                        </a:lnTo>
                        <a:lnTo>
                          <a:pt x="143" y="167"/>
                        </a:lnTo>
                        <a:lnTo>
                          <a:pt x="150" y="162"/>
                        </a:lnTo>
                        <a:lnTo>
                          <a:pt x="157" y="156"/>
                        </a:lnTo>
                        <a:lnTo>
                          <a:pt x="162" y="150"/>
                        </a:lnTo>
                        <a:lnTo>
                          <a:pt x="168" y="143"/>
                        </a:lnTo>
                        <a:lnTo>
                          <a:pt x="172" y="135"/>
                        </a:lnTo>
                        <a:lnTo>
                          <a:pt x="177" y="127"/>
                        </a:lnTo>
                        <a:lnTo>
                          <a:pt x="179" y="119"/>
                        </a:lnTo>
                        <a:lnTo>
                          <a:pt x="181" y="110"/>
                        </a:lnTo>
                        <a:lnTo>
                          <a:pt x="183" y="101"/>
                        </a:lnTo>
                        <a:lnTo>
                          <a:pt x="183" y="92"/>
                        </a:lnTo>
                        <a:lnTo>
                          <a:pt x="183" y="82"/>
                        </a:lnTo>
                        <a:lnTo>
                          <a:pt x="181" y="73"/>
                        </a:lnTo>
                        <a:lnTo>
                          <a:pt x="179" y="64"/>
                        </a:lnTo>
                        <a:lnTo>
                          <a:pt x="177" y="56"/>
                        </a:lnTo>
                        <a:lnTo>
                          <a:pt x="172" y="48"/>
                        </a:lnTo>
                        <a:lnTo>
                          <a:pt x="168" y="41"/>
                        </a:lnTo>
                        <a:lnTo>
                          <a:pt x="162" y="33"/>
                        </a:lnTo>
                        <a:lnTo>
                          <a:pt x="157" y="26"/>
                        </a:lnTo>
                        <a:lnTo>
                          <a:pt x="150" y="21"/>
                        </a:lnTo>
                        <a:lnTo>
                          <a:pt x="143" y="15"/>
                        </a:lnTo>
                        <a:lnTo>
                          <a:pt x="136" y="11"/>
                        </a:lnTo>
                        <a:lnTo>
                          <a:pt x="128" y="8"/>
                        </a:lnTo>
                        <a:lnTo>
                          <a:pt x="119" y="4"/>
                        </a:lnTo>
                        <a:lnTo>
                          <a:pt x="110" y="2"/>
                        </a:lnTo>
                        <a:lnTo>
                          <a:pt x="101" y="1"/>
                        </a:lnTo>
                        <a:lnTo>
                          <a:pt x="92" y="0"/>
                        </a:lnTo>
                        <a:lnTo>
                          <a:pt x="82" y="1"/>
                        </a:lnTo>
                        <a:lnTo>
                          <a:pt x="73" y="2"/>
                        </a:lnTo>
                        <a:lnTo>
                          <a:pt x="65" y="4"/>
                        </a:lnTo>
                        <a:lnTo>
                          <a:pt x="57" y="8"/>
                        </a:lnTo>
                        <a:lnTo>
                          <a:pt x="49" y="11"/>
                        </a:lnTo>
                        <a:lnTo>
                          <a:pt x="41" y="15"/>
                        </a:lnTo>
                        <a:lnTo>
                          <a:pt x="34" y="21"/>
                        </a:lnTo>
                        <a:lnTo>
                          <a:pt x="28" y="26"/>
                        </a:lnTo>
                        <a:lnTo>
                          <a:pt x="21" y="33"/>
                        </a:lnTo>
                        <a:lnTo>
                          <a:pt x="16" y="41"/>
                        </a:lnTo>
                        <a:lnTo>
                          <a:pt x="11" y="48"/>
                        </a:lnTo>
                        <a:lnTo>
                          <a:pt x="8" y="56"/>
                        </a:lnTo>
                        <a:lnTo>
                          <a:pt x="5" y="64"/>
                        </a:lnTo>
                        <a:lnTo>
                          <a:pt x="2" y="73"/>
                        </a:lnTo>
                        <a:lnTo>
                          <a:pt x="1" y="82"/>
                        </a:lnTo>
                        <a:lnTo>
                          <a:pt x="0" y="92"/>
                        </a:lnTo>
                        <a:lnTo>
                          <a:pt x="1" y="101"/>
                        </a:lnTo>
                        <a:lnTo>
                          <a:pt x="2" y="110"/>
                        </a:lnTo>
                        <a:lnTo>
                          <a:pt x="5" y="119"/>
                        </a:lnTo>
                        <a:lnTo>
                          <a:pt x="8" y="127"/>
                        </a:lnTo>
                        <a:lnTo>
                          <a:pt x="11" y="135"/>
                        </a:lnTo>
                        <a:lnTo>
                          <a:pt x="16" y="143"/>
                        </a:lnTo>
                        <a:lnTo>
                          <a:pt x="21" y="150"/>
                        </a:lnTo>
                        <a:lnTo>
                          <a:pt x="28" y="156"/>
                        </a:lnTo>
                        <a:lnTo>
                          <a:pt x="34" y="162"/>
                        </a:lnTo>
                        <a:lnTo>
                          <a:pt x="41" y="167"/>
                        </a:lnTo>
                        <a:lnTo>
                          <a:pt x="49" y="172"/>
                        </a:lnTo>
                        <a:lnTo>
                          <a:pt x="57" y="176"/>
                        </a:lnTo>
                        <a:lnTo>
                          <a:pt x="65" y="178"/>
                        </a:lnTo>
                        <a:lnTo>
                          <a:pt x="73" y="181"/>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04" name="Freeform 108"/>
                  <p:cNvSpPr>
                    <a:spLocks/>
                  </p:cNvSpPr>
                  <p:nvPr/>
                </p:nvSpPr>
                <p:spPr bwMode="auto">
                  <a:xfrm>
                    <a:off x="11659003" y="2775899"/>
                    <a:ext cx="28575" cy="30163"/>
                  </a:xfrm>
                  <a:custGeom>
                    <a:avLst/>
                    <a:gdLst/>
                    <a:ahLst/>
                    <a:cxnLst>
                      <a:cxn ang="0">
                        <a:pos x="100" y="183"/>
                      </a:cxn>
                      <a:cxn ang="0">
                        <a:pos x="118" y="178"/>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8"/>
                      </a:cxn>
                      <a:cxn ang="0">
                        <a:pos x="81" y="183"/>
                      </a:cxn>
                    </a:cxnLst>
                    <a:rect l="0" t="0" r="r" b="b"/>
                    <a:pathLst>
                      <a:path w="182" h="183">
                        <a:moveTo>
                          <a:pt x="91" y="183"/>
                        </a:moveTo>
                        <a:lnTo>
                          <a:pt x="100" y="183"/>
                        </a:lnTo>
                        <a:lnTo>
                          <a:pt x="109" y="181"/>
                        </a:lnTo>
                        <a:lnTo>
                          <a:pt x="118" y="178"/>
                        </a:lnTo>
                        <a:lnTo>
                          <a:pt x="127" y="176"/>
                        </a:lnTo>
                        <a:lnTo>
                          <a:pt x="134" y="172"/>
                        </a:lnTo>
                        <a:lnTo>
                          <a:pt x="142" y="167"/>
                        </a:lnTo>
                        <a:lnTo>
                          <a:pt x="149" y="162"/>
                        </a:lnTo>
                        <a:lnTo>
                          <a:pt x="155" y="156"/>
                        </a:lnTo>
                        <a:lnTo>
                          <a:pt x="161" y="150"/>
                        </a:lnTo>
                        <a:lnTo>
                          <a:pt x="167"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7" y="41"/>
                        </a:lnTo>
                        <a:lnTo>
                          <a:pt x="161" y="33"/>
                        </a:lnTo>
                        <a:lnTo>
                          <a:pt x="155" y="26"/>
                        </a:lnTo>
                        <a:lnTo>
                          <a:pt x="149" y="21"/>
                        </a:lnTo>
                        <a:lnTo>
                          <a:pt x="142" y="15"/>
                        </a:lnTo>
                        <a:lnTo>
                          <a:pt x="134" y="11"/>
                        </a:lnTo>
                        <a:lnTo>
                          <a:pt x="127" y="8"/>
                        </a:lnTo>
                        <a:lnTo>
                          <a:pt x="118" y="4"/>
                        </a:lnTo>
                        <a:lnTo>
                          <a:pt x="109" y="2"/>
                        </a:lnTo>
                        <a:lnTo>
                          <a:pt x="100" y="1"/>
                        </a:lnTo>
                        <a:lnTo>
                          <a:pt x="91" y="0"/>
                        </a:lnTo>
                        <a:lnTo>
                          <a:pt x="81" y="1"/>
                        </a:lnTo>
                        <a:lnTo>
                          <a:pt x="72" y="2"/>
                        </a:lnTo>
                        <a:lnTo>
                          <a:pt x="63" y="4"/>
                        </a:lnTo>
                        <a:lnTo>
                          <a:pt x="56" y="8"/>
                        </a:lnTo>
                        <a:lnTo>
                          <a:pt x="48" y="11"/>
                        </a:lnTo>
                        <a:lnTo>
                          <a:pt x="40" y="15"/>
                        </a:lnTo>
                        <a:lnTo>
                          <a:pt x="32" y="21"/>
                        </a:lnTo>
                        <a:lnTo>
                          <a:pt x="27" y="26"/>
                        </a:lnTo>
                        <a:lnTo>
                          <a:pt x="20" y="33"/>
                        </a:lnTo>
                        <a:lnTo>
                          <a:pt x="16" y="41"/>
                        </a:lnTo>
                        <a:lnTo>
                          <a:pt x="10" y="48"/>
                        </a:lnTo>
                        <a:lnTo>
                          <a:pt x="7" y="56"/>
                        </a:lnTo>
                        <a:lnTo>
                          <a:pt x="4" y="64"/>
                        </a:lnTo>
                        <a:lnTo>
                          <a:pt x="1" y="73"/>
                        </a:lnTo>
                        <a:lnTo>
                          <a:pt x="0" y="82"/>
                        </a:lnTo>
                        <a:lnTo>
                          <a:pt x="0" y="92"/>
                        </a:lnTo>
                        <a:lnTo>
                          <a:pt x="0" y="101"/>
                        </a:lnTo>
                        <a:lnTo>
                          <a:pt x="1" y="110"/>
                        </a:lnTo>
                        <a:lnTo>
                          <a:pt x="4" y="119"/>
                        </a:lnTo>
                        <a:lnTo>
                          <a:pt x="7" y="127"/>
                        </a:lnTo>
                        <a:lnTo>
                          <a:pt x="10" y="135"/>
                        </a:lnTo>
                        <a:lnTo>
                          <a:pt x="16" y="143"/>
                        </a:lnTo>
                        <a:lnTo>
                          <a:pt x="20" y="150"/>
                        </a:lnTo>
                        <a:lnTo>
                          <a:pt x="27" y="156"/>
                        </a:lnTo>
                        <a:lnTo>
                          <a:pt x="32" y="162"/>
                        </a:lnTo>
                        <a:lnTo>
                          <a:pt x="40" y="167"/>
                        </a:lnTo>
                        <a:lnTo>
                          <a:pt x="48" y="172"/>
                        </a:lnTo>
                        <a:lnTo>
                          <a:pt x="56" y="176"/>
                        </a:lnTo>
                        <a:lnTo>
                          <a:pt x="63" y="178"/>
                        </a:lnTo>
                        <a:lnTo>
                          <a:pt x="72" y="181"/>
                        </a:lnTo>
                        <a:lnTo>
                          <a:pt x="81"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05" name="Freeform 109"/>
                  <p:cNvSpPr>
                    <a:spLocks/>
                  </p:cNvSpPr>
                  <p:nvPr/>
                </p:nvSpPr>
                <p:spPr bwMode="auto">
                  <a:xfrm>
                    <a:off x="11698690" y="2775899"/>
                    <a:ext cx="30163" cy="30163"/>
                  </a:xfrm>
                  <a:custGeom>
                    <a:avLst/>
                    <a:gdLst/>
                    <a:ahLst/>
                    <a:cxnLst>
                      <a:cxn ang="0">
                        <a:pos x="100" y="183"/>
                      </a:cxn>
                      <a:cxn ang="0">
                        <a:pos x="118" y="178"/>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8"/>
                      </a:cxn>
                      <a:cxn ang="0">
                        <a:pos x="82" y="183"/>
                      </a:cxn>
                    </a:cxnLst>
                    <a:rect l="0" t="0" r="r" b="b"/>
                    <a:pathLst>
                      <a:path w="182" h="183">
                        <a:moveTo>
                          <a:pt x="91" y="183"/>
                        </a:moveTo>
                        <a:lnTo>
                          <a:pt x="100" y="183"/>
                        </a:lnTo>
                        <a:lnTo>
                          <a:pt x="110" y="181"/>
                        </a:lnTo>
                        <a:lnTo>
                          <a:pt x="118" y="178"/>
                        </a:lnTo>
                        <a:lnTo>
                          <a:pt x="126" y="176"/>
                        </a:lnTo>
                        <a:lnTo>
                          <a:pt x="134" y="172"/>
                        </a:lnTo>
                        <a:lnTo>
                          <a:pt x="142" y="167"/>
                        </a:lnTo>
                        <a:lnTo>
                          <a:pt x="149" y="162"/>
                        </a:lnTo>
                        <a:lnTo>
                          <a:pt x="155" y="156"/>
                        </a:lnTo>
                        <a:lnTo>
                          <a:pt x="162" y="150"/>
                        </a:lnTo>
                        <a:lnTo>
                          <a:pt x="166"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6" y="41"/>
                        </a:lnTo>
                        <a:lnTo>
                          <a:pt x="162" y="33"/>
                        </a:lnTo>
                        <a:lnTo>
                          <a:pt x="155" y="26"/>
                        </a:lnTo>
                        <a:lnTo>
                          <a:pt x="149" y="21"/>
                        </a:lnTo>
                        <a:lnTo>
                          <a:pt x="142" y="15"/>
                        </a:lnTo>
                        <a:lnTo>
                          <a:pt x="134" y="11"/>
                        </a:lnTo>
                        <a:lnTo>
                          <a:pt x="126" y="8"/>
                        </a:lnTo>
                        <a:lnTo>
                          <a:pt x="118" y="4"/>
                        </a:lnTo>
                        <a:lnTo>
                          <a:pt x="110" y="2"/>
                        </a:lnTo>
                        <a:lnTo>
                          <a:pt x="100" y="1"/>
                        </a:lnTo>
                        <a:lnTo>
                          <a:pt x="91" y="0"/>
                        </a:lnTo>
                        <a:lnTo>
                          <a:pt x="82" y="1"/>
                        </a:lnTo>
                        <a:lnTo>
                          <a:pt x="72" y="2"/>
                        </a:lnTo>
                        <a:lnTo>
                          <a:pt x="64" y="4"/>
                        </a:lnTo>
                        <a:lnTo>
                          <a:pt x="55" y="8"/>
                        </a:lnTo>
                        <a:lnTo>
                          <a:pt x="48" y="11"/>
                        </a:lnTo>
                        <a:lnTo>
                          <a:pt x="40" y="15"/>
                        </a:lnTo>
                        <a:lnTo>
                          <a:pt x="33" y="21"/>
                        </a:lnTo>
                        <a:lnTo>
                          <a:pt x="27" y="26"/>
                        </a:lnTo>
                        <a:lnTo>
                          <a:pt x="20" y="33"/>
                        </a:lnTo>
                        <a:lnTo>
                          <a:pt x="16" y="41"/>
                        </a:lnTo>
                        <a:lnTo>
                          <a:pt x="11" y="48"/>
                        </a:lnTo>
                        <a:lnTo>
                          <a:pt x="7" y="56"/>
                        </a:lnTo>
                        <a:lnTo>
                          <a:pt x="3" y="64"/>
                        </a:lnTo>
                        <a:lnTo>
                          <a:pt x="1" y="73"/>
                        </a:lnTo>
                        <a:lnTo>
                          <a:pt x="0" y="82"/>
                        </a:lnTo>
                        <a:lnTo>
                          <a:pt x="0" y="92"/>
                        </a:lnTo>
                        <a:lnTo>
                          <a:pt x="0" y="101"/>
                        </a:lnTo>
                        <a:lnTo>
                          <a:pt x="1" y="110"/>
                        </a:lnTo>
                        <a:lnTo>
                          <a:pt x="3" y="119"/>
                        </a:lnTo>
                        <a:lnTo>
                          <a:pt x="7" y="127"/>
                        </a:lnTo>
                        <a:lnTo>
                          <a:pt x="11" y="135"/>
                        </a:lnTo>
                        <a:lnTo>
                          <a:pt x="16" y="143"/>
                        </a:lnTo>
                        <a:lnTo>
                          <a:pt x="20" y="150"/>
                        </a:lnTo>
                        <a:lnTo>
                          <a:pt x="27" y="156"/>
                        </a:lnTo>
                        <a:lnTo>
                          <a:pt x="33" y="162"/>
                        </a:lnTo>
                        <a:lnTo>
                          <a:pt x="40" y="167"/>
                        </a:lnTo>
                        <a:lnTo>
                          <a:pt x="48" y="172"/>
                        </a:lnTo>
                        <a:lnTo>
                          <a:pt x="55" y="176"/>
                        </a:lnTo>
                        <a:lnTo>
                          <a:pt x="64" y="178"/>
                        </a:lnTo>
                        <a:lnTo>
                          <a:pt x="72" y="181"/>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06" name="Freeform 110"/>
                  <p:cNvSpPr>
                    <a:spLocks/>
                  </p:cNvSpPr>
                  <p:nvPr/>
                </p:nvSpPr>
                <p:spPr bwMode="auto">
                  <a:xfrm>
                    <a:off x="11739965" y="2775899"/>
                    <a:ext cx="28575" cy="30163"/>
                  </a:xfrm>
                  <a:custGeom>
                    <a:avLst/>
                    <a:gdLst/>
                    <a:ahLst/>
                    <a:cxnLst>
                      <a:cxn ang="0">
                        <a:pos x="101" y="183"/>
                      </a:cxn>
                      <a:cxn ang="0">
                        <a:pos x="118" y="178"/>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8" y="178"/>
                        </a:lnTo>
                        <a:lnTo>
                          <a:pt x="126" y="176"/>
                        </a:lnTo>
                        <a:lnTo>
                          <a:pt x="134" y="172"/>
                        </a:lnTo>
                        <a:lnTo>
                          <a:pt x="142" y="167"/>
                        </a:lnTo>
                        <a:lnTo>
                          <a:pt x="148" y="162"/>
                        </a:lnTo>
                        <a:lnTo>
                          <a:pt x="155" y="156"/>
                        </a:lnTo>
                        <a:lnTo>
                          <a:pt x="162" y="150"/>
                        </a:lnTo>
                        <a:lnTo>
                          <a:pt x="166"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6" y="41"/>
                        </a:lnTo>
                        <a:lnTo>
                          <a:pt x="162" y="33"/>
                        </a:lnTo>
                        <a:lnTo>
                          <a:pt x="155" y="26"/>
                        </a:lnTo>
                        <a:lnTo>
                          <a:pt x="148" y="21"/>
                        </a:lnTo>
                        <a:lnTo>
                          <a:pt x="142" y="15"/>
                        </a:lnTo>
                        <a:lnTo>
                          <a:pt x="134" y="11"/>
                        </a:lnTo>
                        <a:lnTo>
                          <a:pt x="126" y="8"/>
                        </a:lnTo>
                        <a:lnTo>
                          <a:pt x="118" y="4"/>
                        </a:lnTo>
                        <a:lnTo>
                          <a:pt x="110" y="2"/>
                        </a:lnTo>
                        <a:lnTo>
                          <a:pt x="101" y="1"/>
                        </a:lnTo>
                        <a:lnTo>
                          <a:pt x="91"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6" y="56"/>
                        </a:lnTo>
                        <a:lnTo>
                          <a:pt x="3" y="64"/>
                        </a:lnTo>
                        <a:lnTo>
                          <a:pt x="1" y="73"/>
                        </a:lnTo>
                        <a:lnTo>
                          <a:pt x="0" y="82"/>
                        </a:lnTo>
                        <a:lnTo>
                          <a:pt x="0" y="92"/>
                        </a:lnTo>
                        <a:lnTo>
                          <a:pt x="0" y="101"/>
                        </a:lnTo>
                        <a:lnTo>
                          <a:pt x="1" y="110"/>
                        </a:lnTo>
                        <a:lnTo>
                          <a:pt x="3" y="119"/>
                        </a:lnTo>
                        <a:lnTo>
                          <a:pt x="6"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07" name="Freeform 111"/>
                  <p:cNvSpPr>
                    <a:spLocks/>
                  </p:cNvSpPr>
                  <p:nvPr/>
                </p:nvSpPr>
                <p:spPr bwMode="auto">
                  <a:xfrm>
                    <a:off x="11779653" y="2775899"/>
                    <a:ext cx="28575" cy="30163"/>
                  </a:xfrm>
                  <a:custGeom>
                    <a:avLst/>
                    <a:gdLst/>
                    <a:ahLst/>
                    <a:cxnLst>
                      <a:cxn ang="0">
                        <a:pos x="101" y="183"/>
                      </a:cxn>
                      <a:cxn ang="0">
                        <a:pos x="118" y="178"/>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8"/>
                      </a:cxn>
                      <a:cxn ang="0">
                        <a:pos x="82" y="183"/>
                      </a:cxn>
                    </a:cxnLst>
                    <a:rect l="0" t="0" r="r" b="b"/>
                    <a:pathLst>
                      <a:path w="183" h="183">
                        <a:moveTo>
                          <a:pt x="91" y="183"/>
                        </a:moveTo>
                        <a:lnTo>
                          <a:pt x="101" y="183"/>
                        </a:lnTo>
                        <a:lnTo>
                          <a:pt x="109" y="181"/>
                        </a:lnTo>
                        <a:lnTo>
                          <a:pt x="118" y="178"/>
                        </a:lnTo>
                        <a:lnTo>
                          <a:pt x="126" y="176"/>
                        </a:lnTo>
                        <a:lnTo>
                          <a:pt x="134" y="172"/>
                        </a:lnTo>
                        <a:lnTo>
                          <a:pt x="142" y="167"/>
                        </a:lnTo>
                        <a:lnTo>
                          <a:pt x="149" y="162"/>
                        </a:lnTo>
                        <a:lnTo>
                          <a:pt x="156" y="156"/>
                        </a:lnTo>
                        <a:lnTo>
                          <a:pt x="162" y="150"/>
                        </a:lnTo>
                        <a:lnTo>
                          <a:pt x="167" y="143"/>
                        </a:lnTo>
                        <a:lnTo>
                          <a:pt x="172" y="135"/>
                        </a:lnTo>
                        <a:lnTo>
                          <a:pt x="175" y="127"/>
                        </a:lnTo>
                        <a:lnTo>
                          <a:pt x="178" y="119"/>
                        </a:lnTo>
                        <a:lnTo>
                          <a:pt x="180" y="110"/>
                        </a:lnTo>
                        <a:lnTo>
                          <a:pt x="182" y="101"/>
                        </a:lnTo>
                        <a:lnTo>
                          <a:pt x="183" y="92"/>
                        </a:lnTo>
                        <a:lnTo>
                          <a:pt x="182" y="82"/>
                        </a:lnTo>
                        <a:lnTo>
                          <a:pt x="180" y="73"/>
                        </a:lnTo>
                        <a:lnTo>
                          <a:pt x="178" y="64"/>
                        </a:lnTo>
                        <a:lnTo>
                          <a:pt x="175" y="56"/>
                        </a:lnTo>
                        <a:lnTo>
                          <a:pt x="172" y="48"/>
                        </a:lnTo>
                        <a:lnTo>
                          <a:pt x="167" y="41"/>
                        </a:lnTo>
                        <a:lnTo>
                          <a:pt x="162" y="33"/>
                        </a:lnTo>
                        <a:lnTo>
                          <a:pt x="156" y="26"/>
                        </a:lnTo>
                        <a:lnTo>
                          <a:pt x="149" y="21"/>
                        </a:lnTo>
                        <a:lnTo>
                          <a:pt x="142" y="15"/>
                        </a:lnTo>
                        <a:lnTo>
                          <a:pt x="134" y="11"/>
                        </a:lnTo>
                        <a:lnTo>
                          <a:pt x="126" y="8"/>
                        </a:lnTo>
                        <a:lnTo>
                          <a:pt x="118" y="4"/>
                        </a:lnTo>
                        <a:lnTo>
                          <a:pt x="109" y="2"/>
                        </a:lnTo>
                        <a:lnTo>
                          <a:pt x="101" y="1"/>
                        </a:lnTo>
                        <a:lnTo>
                          <a:pt x="91" y="0"/>
                        </a:lnTo>
                        <a:lnTo>
                          <a:pt x="82" y="1"/>
                        </a:lnTo>
                        <a:lnTo>
                          <a:pt x="73" y="2"/>
                        </a:lnTo>
                        <a:lnTo>
                          <a:pt x="64" y="4"/>
                        </a:lnTo>
                        <a:lnTo>
                          <a:pt x="55" y="8"/>
                        </a:lnTo>
                        <a:lnTo>
                          <a:pt x="47" y="11"/>
                        </a:lnTo>
                        <a:lnTo>
                          <a:pt x="40" y="15"/>
                        </a:lnTo>
                        <a:lnTo>
                          <a:pt x="33" y="21"/>
                        </a:lnTo>
                        <a:lnTo>
                          <a:pt x="26" y="26"/>
                        </a:lnTo>
                        <a:lnTo>
                          <a:pt x="21" y="33"/>
                        </a:lnTo>
                        <a:lnTo>
                          <a:pt x="15" y="41"/>
                        </a:lnTo>
                        <a:lnTo>
                          <a:pt x="11" y="48"/>
                        </a:lnTo>
                        <a:lnTo>
                          <a:pt x="6" y="56"/>
                        </a:lnTo>
                        <a:lnTo>
                          <a:pt x="4" y="64"/>
                        </a:lnTo>
                        <a:lnTo>
                          <a:pt x="2" y="73"/>
                        </a:lnTo>
                        <a:lnTo>
                          <a:pt x="0" y="82"/>
                        </a:lnTo>
                        <a:lnTo>
                          <a:pt x="0" y="92"/>
                        </a:lnTo>
                        <a:lnTo>
                          <a:pt x="0" y="101"/>
                        </a:lnTo>
                        <a:lnTo>
                          <a:pt x="2" y="110"/>
                        </a:lnTo>
                        <a:lnTo>
                          <a:pt x="4" y="119"/>
                        </a:lnTo>
                        <a:lnTo>
                          <a:pt x="6" y="127"/>
                        </a:lnTo>
                        <a:lnTo>
                          <a:pt x="11" y="135"/>
                        </a:lnTo>
                        <a:lnTo>
                          <a:pt x="15" y="143"/>
                        </a:lnTo>
                        <a:lnTo>
                          <a:pt x="21" y="150"/>
                        </a:lnTo>
                        <a:lnTo>
                          <a:pt x="26" y="156"/>
                        </a:lnTo>
                        <a:lnTo>
                          <a:pt x="33" y="162"/>
                        </a:lnTo>
                        <a:lnTo>
                          <a:pt x="40" y="167"/>
                        </a:lnTo>
                        <a:lnTo>
                          <a:pt x="47" y="172"/>
                        </a:lnTo>
                        <a:lnTo>
                          <a:pt x="55" y="176"/>
                        </a:lnTo>
                        <a:lnTo>
                          <a:pt x="64" y="178"/>
                        </a:lnTo>
                        <a:lnTo>
                          <a:pt x="73" y="181"/>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08" name="Freeform 112"/>
                  <p:cNvSpPr>
                    <a:spLocks/>
                  </p:cNvSpPr>
                  <p:nvPr/>
                </p:nvSpPr>
                <p:spPr bwMode="auto">
                  <a:xfrm>
                    <a:off x="12235265" y="2963224"/>
                    <a:ext cx="203200" cy="34925"/>
                  </a:xfrm>
                  <a:custGeom>
                    <a:avLst/>
                    <a:gdLst/>
                    <a:ahLst/>
                    <a:cxnLst>
                      <a:cxn ang="0">
                        <a:pos x="1170" y="0"/>
                      </a:cxn>
                      <a:cxn ang="0">
                        <a:pos x="1192" y="2"/>
                      </a:cxn>
                      <a:cxn ang="0">
                        <a:pos x="1212" y="9"/>
                      </a:cxn>
                      <a:cxn ang="0">
                        <a:pos x="1231" y="19"/>
                      </a:cxn>
                      <a:cxn ang="0">
                        <a:pos x="1246" y="32"/>
                      </a:cxn>
                      <a:cxn ang="0">
                        <a:pos x="1259" y="48"/>
                      </a:cxn>
                      <a:cxn ang="0">
                        <a:pos x="1271" y="66"/>
                      </a:cxn>
                      <a:cxn ang="0">
                        <a:pos x="1276" y="86"/>
                      </a:cxn>
                      <a:cxn ang="0">
                        <a:pos x="1278" y="109"/>
                      </a:cxn>
                      <a:cxn ang="0">
                        <a:pos x="1276" y="131"/>
                      </a:cxn>
                      <a:cxn ang="0">
                        <a:pos x="1271" y="151"/>
                      </a:cxn>
                      <a:cxn ang="0">
                        <a:pos x="1259" y="170"/>
                      </a:cxn>
                      <a:cxn ang="0">
                        <a:pos x="1246" y="185"/>
                      </a:cxn>
                      <a:cxn ang="0">
                        <a:pos x="1231" y="198"/>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7"/>
                      </a:cxn>
                      <a:cxn ang="0">
                        <a:pos x="4" y="76"/>
                      </a:cxn>
                      <a:cxn ang="0">
                        <a:pos x="13" y="56"/>
                      </a:cxn>
                      <a:cxn ang="0">
                        <a:pos x="24" y="40"/>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9"/>
                        </a:lnTo>
                        <a:lnTo>
                          <a:pt x="1222" y="13"/>
                        </a:lnTo>
                        <a:lnTo>
                          <a:pt x="1231" y="19"/>
                        </a:lnTo>
                        <a:lnTo>
                          <a:pt x="1238" y="24"/>
                        </a:lnTo>
                        <a:lnTo>
                          <a:pt x="1246" y="32"/>
                        </a:lnTo>
                        <a:lnTo>
                          <a:pt x="1254" y="40"/>
                        </a:lnTo>
                        <a:lnTo>
                          <a:pt x="1259" y="48"/>
                        </a:lnTo>
                        <a:lnTo>
                          <a:pt x="1265" y="56"/>
                        </a:lnTo>
                        <a:lnTo>
                          <a:pt x="1271" y="66"/>
                        </a:lnTo>
                        <a:lnTo>
                          <a:pt x="1274" y="76"/>
                        </a:lnTo>
                        <a:lnTo>
                          <a:pt x="1276" y="86"/>
                        </a:lnTo>
                        <a:lnTo>
                          <a:pt x="1278" y="97"/>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8"/>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8"/>
                        </a:lnTo>
                        <a:lnTo>
                          <a:pt x="40" y="193"/>
                        </a:lnTo>
                        <a:lnTo>
                          <a:pt x="32" y="185"/>
                        </a:lnTo>
                        <a:lnTo>
                          <a:pt x="24" y="177"/>
                        </a:lnTo>
                        <a:lnTo>
                          <a:pt x="19" y="170"/>
                        </a:lnTo>
                        <a:lnTo>
                          <a:pt x="13" y="161"/>
                        </a:lnTo>
                        <a:lnTo>
                          <a:pt x="9" y="151"/>
                        </a:lnTo>
                        <a:lnTo>
                          <a:pt x="4" y="141"/>
                        </a:lnTo>
                        <a:lnTo>
                          <a:pt x="2" y="131"/>
                        </a:lnTo>
                        <a:lnTo>
                          <a:pt x="0" y="120"/>
                        </a:lnTo>
                        <a:lnTo>
                          <a:pt x="0" y="109"/>
                        </a:lnTo>
                        <a:lnTo>
                          <a:pt x="0" y="97"/>
                        </a:lnTo>
                        <a:lnTo>
                          <a:pt x="2" y="86"/>
                        </a:lnTo>
                        <a:lnTo>
                          <a:pt x="4" y="76"/>
                        </a:lnTo>
                        <a:lnTo>
                          <a:pt x="9" y="66"/>
                        </a:lnTo>
                        <a:lnTo>
                          <a:pt x="13" y="56"/>
                        </a:lnTo>
                        <a:lnTo>
                          <a:pt x="19" y="48"/>
                        </a:lnTo>
                        <a:lnTo>
                          <a:pt x="24" y="40"/>
                        </a:lnTo>
                        <a:lnTo>
                          <a:pt x="32" y="32"/>
                        </a:lnTo>
                        <a:lnTo>
                          <a:pt x="40" y="24"/>
                        </a:lnTo>
                        <a:lnTo>
                          <a:pt x="47" y="19"/>
                        </a:lnTo>
                        <a:lnTo>
                          <a:pt x="56" y="13"/>
                        </a:lnTo>
                        <a:lnTo>
                          <a:pt x="66" y="9"/>
                        </a:lnTo>
                        <a:lnTo>
                          <a:pt x="76" y="4"/>
                        </a:lnTo>
                        <a:lnTo>
                          <a:pt x="86" y="2"/>
                        </a:lnTo>
                        <a:lnTo>
                          <a:pt x="97" y="0"/>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09" name="Freeform 113"/>
                  <p:cNvSpPr>
                    <a:spLocks/>
                  </p:cNvSpPr>
                  <p:nvPr/>
                </p:nvSpPr>
                <p:spPr bwMode="auto">
                  <a:xfrm>
                    <a:off x="11619315" y="2964812"/>
                    <a:ext cx="28575" cy="28575"/>
                  </a:xfrm>
                  <a:custGeom>
                    <a:avLst/>
                    <a:gdLst/>
                    <a:ahLst/>
                    <a:cxnLst>
                      <a:cxn ang="0">
                        <a:pos x="101" y="182"/>
                      </a:cxn>
                      <a:cxn ang="0">
                        <a:pos x="119" y="179"/>
                      </a:cxn>
                      <a:cxn ang="0">
                        <a:pos x="136" y="172"/>
                      </a:cxn>
                      <a:cxn ang="0">
                        <a:pos x="150" y="162"/>
                      </a:cxn>
                      <a:cxn ang="0">
                        <a:pos x="162" y="150"/>
                      </a:cxn>
                      <a:cxn ang="0">
                        <a:pos x="172" y="136"/>
                      </a:cxn>
                      <a:cxn ang="0">
                        <a:pos x="179" y="119"/>
                      </a:cxn>
                      <a:cxn ang="0">
                        <a:pos x="183" y="101"/>
                      </a:cxn>
                      <a:cxn ang="0">
                        <a:pos x="183" y="83"/>
                      </a:cxn>
                      <a:cxn ang="0">
                        <a:pos x="179" y="65"/>
                      </a:cxn>
                      <a:cxn ang="0">
                        <a:pos x="172" y="48"/>
                      </a:cxn>
                      <a:cxn ang="0">
                        <a:pos x="162" y="34"/>
                      </a:cxn>
                      <a:cxn ang="0">
                        <a:pos x="150" y="22"/>
                      </a:cxn>
                      <a:cxn ang="0">
                        <a:pos x="136" y="12"/>
                      </a:cxn>
                      <a:cxn ang="0">
                        <a:pos x="119" y="5"/>
                      </a:cxn>
                      <a:cxn ang="0">
                        <a:pos x="101" y="2"/>
                      </a:cxn>
                      <a:cxn ang="0">
                        <a:pos x="82" y="2"/>
                      </a:cxn>
                      <a:cxn ang="0">
                        <a:pos x="65" y="5"/>
                      </a:cxn>
                      <a:cxn ang="0">
                        <a:pos x="49" y="12"/>
                      </a:cxn>
                      <a:cxn ang="0">
                        <a:pos x="34" y="22"/>
                      </a:cxn>
                      <a:cxn ang="0">
                        <a:pos x="21" y="34"/>
                      </a:cxn>
                      <a:cxn ang="0">
                        <a:pos x="11" y="48"/>
                      </a:cxn>
                      <a:cxn ang="0">
                        <a:pos x="5" y="65"/>
                      </a:cxn>
                      <a:cxn ang="0">
                        <a:pos x="1" y="83"/>
                      </a:cxn>
                      <a:cxn ang="0">
                        <a:pos x="1" y="101"/>
                      </a:cxn>
                      <a:cxn ang="0">
                        <a:pos x="5" y="119"/>
                      </a:cxn>
                      <a:cxn ang="0">
                        <a:pos x="11" y="136"/>
                      </a:cxn>
                      <a:cxn ang="0">
                        <a:pos x="21" y="150"/>
                      </a:cxn>
                      <a:cxn ang="0">
                        <a:pos x="34" y="162"/>
                      </a:cxn>
                      <a:cxn ang="0">
                        <a:pos x="49" y="172"/>
                      </a:cxn>
                      <a:cxn ang="0">
                        <a:pos x="65" y="179"/>
                      </a:cxn>
                      <a:cxn ang="0">
                        <a:pos x="82" y="182"/>
                      </a:cxn>
                    </a:cxnLst>
                    <a:rect l="0" t="0" r="r" b="b"/>
                    <a:pathLst>
                      <a:path w="183" h="184">
                        <a:moveTo>
                          <a:pt x="92" y="184"/>
                        </a:moveTo>
                        <a:lnTo>
                          <a:pt x="101" y="182"/>
                        </a:lnTo>
                        <a:lnTo>
                          <a:pt x="110" y="181"/>
                        </a:lnTo>
                        <a:lnTo>
                          <a:pt x="119" y="179"/>
                        </a:lnTo>
                        <a:lnTo>
                          <a:pt x="128" y="176"/>
                        </a:lnTo>
                        <a:lnTo>
                          <a:pt x="136" y="172"/>
                        </a:lnTo>
                        <a:lnTo>
                          <a:pt x="143" y="168"/>
                        </a:lnTo>
                        <a:lnTo>
                          <a:pt x="150" y="162"/>
                        </a:lnTo>
                        <a:lnTo>
                          <a:pt x="157" y="157"/>
                        </a:lnTo>
                        <a:lnTo>
                          <a:pt x="162" y="150"/>
                        </a:lnTo>
                        <a:lnTo>
                          <a:pt x="168" y="144"/>
                        </a:lnTo>
                        <a:lnTo>
                          <a:pt x="172" y="136"/>
                        </a:lnTo>
                        <a:lnTo>
                          <a:pt x="177" y="128"/>
                        </a:lnTo>
                        <a:lnTo>
                          <a:pt x="179" y="119"/>
                        </a:lnTo>
                        <a:lnTo>
                          <a:pt x="181" y="110"/>
                        </a:lnTo>
                        <a:lnTo>
                          <a:pt x="183" y="101"/>
                        </a:lnTo>
                        <a:lnTo>
                          <a:pt x="183" y="93"/>
                        </a:lnTo>
                        <a:lnTo>
                          <a:pt x="183" y="83"/>
                        </a:lnTo>
                        <a:lnTo>
                          <a:pt x="181" y="74"/>
                        </a:lnTo>
                        <a:lnTo>
                          <a:pt x="179" y="65"/>
                        </a:lnTo>
                        <a:lnTo>
                          <a:pt x="177" y="57"/>
                        </a:lnTo>
                        <a:lnTo>
                          <a:pt x="172" y="48"/>
                        </a:lnTo>
                        <a:lnTo>
                          <a:pt x="168" y="42"/>
                        </a:lnTo>
                        <a:lnTo>
                          <a:pt x="162" y="34"/>
                        </a:lnTo>
                        <a:lnTo>
                          <a:pt x="157" y="27"/>
                        </a:lnTo>
                        <a:lnTo>
                          <a:pt x="150" y="22"/>
                        </a:lnTo>
                        <a:lnTo>
                          <a:pt x="143" y="16"/>
                        </a:lnTo>
                        <a:lnTo>
                          <a:pt x="136" y="12"/>
                        </a:lnTo>
                        <a:lnTo>
                          <a:pt x="128" y="8"/>
                        </a:lnTo>
                        <a:lnTo>
                          <a:pt x="119" y="5"/>
                        </a:lnTo>
                        <a:lnTo>
                          <a:pt x="110" y="3"/>
                        </a:lnTo>
                        <a:lnTo>
                          <a:pt x="101" y="2"/>
                        </a:lnTo>
                        <a:lnTo>
                          <a:pt x="92" y="0"/>
                        </a:lnTo>
                        <a:lnTo>
                          <a:pt x="82" y="2"/>
                        </a:lnTo>
                        <a:lnTo>
                          <a:pt x="73" y="3"/>
                        </a:lnTo>
                        <a:lnTo>
                          <a:pt x="65" y="5"/>
                        </a:lnTo>
                        <a:lnTo>
                          <a:pt x="57" y="8"/>
                        </a:lnTo>
                        <a:lnTo>
                          <a:pt x="49" y="12"/>
                        </a:lnTo>
                        <a:lnTo>
                          <a:pt x="41" y="16"/>
                        </a:lnTo>
                        <a:lnTo>
                          <a:pt x="34" y="22"/>
                        </a:lnTo>
                        <a:lnTo>
                          <a:pt x="28" y="27"/>
                        </a:lnTo>
                        <a:lnTo>
                          <a:pt x="21" y="34"/>
                        </a:lnTo>
                        <a:lnTo>
                          <a:pt x="16" y="42"/>
                        </a:lnTo>
                        <a:lnTo>
                          <a:pt x="11" y="48"/>
                        </a:lnTo>
                        <a:lnTo>
                          <a:pt x="8" y="57"/>
                        </a:lnTo>
                        <a:lnTo>
                          <a:pt x="5" y="65"/>
                        </a:lnTo>
                        <a:lnTo>
                          <a:pt x="2" y="74"/>
                        </a:lnTo>
                        <a:lnTo>
                          <a:pt x="1" y="83"/>
                        </a:lnTo>
                        <a:lnTo>
                          <a:pt x="0" y="93"/>
                        </a:lnTo>
                        <a:lnTo>
                          <a:pt x="1" y="101"/>
                        </a:lnTo>
                        <a:lnTo>
                          <a:pt x="2" y="110"/>
                        </a:lnTo>
                        <a:lnTo>
                          <a:pt x="5" y="119"/>
                        </a:lnTo>
                        <a:lnTo>
                          <a:pt x="8" y="128"/>
                        </a:lnTo>
                        <a:lnTo>
                          <a:pt x="11" y="136"/>
                        </a:lnTo>
                        <a:lnTo>
                          <a:pt x="16" y="144"/>
                        </a:lnTo>
                        <a:lnTo>
                          <a:pt x="21" y="150"/>
                        </a:lnTo>
                        <a:lnTo>
                          <a:pt x="28" y="157"/>
                        </a:lnTo>
                        <a:lnTo>
                          <a:pt x="34" y="162"/>
                        </a:lnTo>
                        <a:lnTo>
                          <a:pt x="41" y="168"/>
                        </a:lnTo>
                        <a:lnTo>
                          <a:pt x="49" y="172"/>
                        </a:lnTo>
                        <a:lnTo>
                          <a:pt x="57" y="176"/>
                        </a:lnTo>
                        <a:lnTo>
                          <a:pt x="65" y="179"/>
                        </a:lnTo>
                        <a:lnTo>
                          <a:pt x="73" y="181"/>
                        </a:lnTo>
                        <a:lnTo>
                          <a:pt x="82" y="182"/>
                        </a:lnTo>
                        <a:lnTo>
                          <a:pt x="92" y="184"/>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10" name="Freeform 114"/>
                  <p:cNvSpPr>
                    <a:spLocks/>
                  </p:cNvSpPr>
                  <p:nvPr/>
                </p:nvSpPr>
                <p:spPr bwMode="auto">
                  <a:xfrm>
                    <a:off x="11659003" y="2964812"/>
                    <a:ext cx="28575" cy="28575"/>
                  </a:xfrm>
                  <a:custGeom>
                    <a:avLst/>
                    <a:gdLst/>
                    <a:ahLst/>
                    <a:cxnLst>
                      <a:cxn ang="0">
                        <a:pos x="100" y="182"/>
                      </a:cxn>
                      <a:cxn ang="0">
                        <a:pos x="118" y="179"/>
                      </a:cxn>
                      <a:cxn ang="0">
                        <a:pos x="134"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4" y="12"/>
                      </a:cxn>
                      <a:cxn ang="0">
                        <a:pos x="118" y="5"/>
                      </a:cxn>
                      <a:cxn ang="0">
                        <a:pos x="100" y="2"/>
                      </a:cxn>
                      <a:cxn ang="0">
                        <a:pos x="81" y="2"/>
                      </a:cxn>
                      <a:cxn ang="0">
                        <a:pos x="63" y="5"/>
                      </a:cxn>
                      <a:cxn ang="0">
                        <a:pos x="48" y="12"/>
                      </a:cxn>
                      <a:cxn ang="0">
                        <a:pos x="32" y="22"/>
                      </a:cxn>
                      <a:cxn ang="0">
                        <a:pos x="20" y="34"/>
                      </a:cxn>
                      <a:cxn ang="0">
                        <a:pos x="10" y="48"/>
                      </a:cxn>
                      <a:cxn ang="0">
                        <a:pos x="4" y="65"/>
                      </a:cxn>
                      <a:cxn ang="0">
                        <a:pos x="0" y="83"/>
                      </a:cxn>
                      <a:cxn ang="0">
                        <a:pos x="0" y="101"/>
                      </a:cxn>
                      <a:cxn ang="0">
                        <a:pos x="4" y="119"/>
                      </a:cxn>
                      <a:cxn ang="0">
                        <a:pos x="10" y="136"/>
                      </a:cxn>
                      <a:cxn ang="0">
                        <a:pos x="20" y="150"/>
                      </a:cxn>
                      <a:cxn ang="0">
                        <a:pos x="32" y="162"/>
                      </a:cxn>
                      <a:cxn ang="0">
                        <a:pos x="48" y="172"/>
                      </a:cxn>
                      <a:cxn ang="0">
                        <a:pos x="63" y="179"/>
                      </a:cxn>
                      <a:cxn ang="0">
                        <a:pos x="81" y="182"/>
                      </a:cxn>
                    </a:cxnLst>
                    <a:rect l="0" t="0" r="r" b="b"/>
                    <a:pathLst>
                      <a:path w="182" h="184">
                        <a:moveTo>
                          <a:pt x="91" y="184"/>
                        </a:moveTo>
                        <a:lnTo>
                          <a:pt x="100" y="182"/>
                        </a:lnTo>
                        <a:lnTo>
                          <a:pt x="109" y="181"/>
                        </a:lnTo>
                        <a:lnTo>
                          <a:pt x="118" y="179"/>
                        </a:lnTo>
                        <a:lnTo>
                          <a:pt x="127" y="176"/>
                        </a:lnTo>
                        <a:lnTo>
                          <a:pt x="134" y="172"/>
                        </a:lnTo>
                        <a:lnTo>
                          <a:pt x="142" y="168"/>
                        </a:lnTo>
                        <a:lnTo>
                          <a:pt x="149" y="162"/>
                        </a:lnTo>
                        <a:lnTo>
                          <a:pt x="155" y="157"/>
                        </a:lnTo>
                        <a:lnTo>
                          <a:pt x="161" y="150"/>
                        </a:lnTo>
                        <a:lnTo>
                          <a:pt x="167"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7" y="42"/>
                        </a:lnTo>
                        <a:lnTo>
                          <a:pt x="161" y="34"/>
                        </a:lnTo>
                        <a:lnTo>
                          <a:pt x="155" y="27"/>
                        </a:lnTo>
                        <a:lnTo>
                          <a:pt x="149" y="22"/>
                        </a:lnTo>
                        <a:lnTo>
                          <a:pt x="142" y="16"/>
                        </a:lnTo>
                        <a:lnTo>
                          <a:pt x="134" y="12"/>
                        </a:lnTo>
                        <a:lnTo>
                          <a:pt x="127" y="8"/>
                        </a:lnTo>
                        <a:lnTo>
                          <a:pt x="118" y="5"/>
                        </a:lnTo>
                        <a:lnTo>
                          <a:pt x="109" y="3"/>
                        </a:lnTo>
                        <a:lnTo>
                          <a:pt x="100" y="2"/>
                        </a:lnTo>
                        <a:lnTo>
                          <a:pt x="91" y="0"/>
                        </a:lnTo>
                        <a:lnTo>
                          <a:pt x="81" y="2"/>
                        </a:lnTo>
                        <a:lnTo>
                          <a:pt x="72" y="3"/>
                        </a:lnTo>
                        <a:lnTo>
                          <a:pt x="63" y="5"/>
                        </a:lnTo>
                        <a:lnTo>
                          <a:pt x="56" y="8"/>
                        </a:lnTo>
                        <a:lnTo>
                          <a:pt x="48" y="12"/>
                        </a:lnTo>
                        <a:lnTo>
                          <a:pt x="40" y="16"/>
                        </a:lnTo>
                        <a:lnTo>
                          <a:pt x="32" y="22"/>
                        </a:lnTo>
                        <a:lnTo>
                          <a:pt x="27" y="27"/>
                        </a:lnTo>
                        <a:lnTo>
                          <a:pt x="20" y="34"/>
                        </a:lnTo>
                        <a:lnTo>
                          <a:pt x="16" y="42"/>
                        </a:lnTo>
                        <a:lnTo>
                          <a:pt x="10" y="48"/>
                        </a:lnTo>
                        <a:lnTo>
                          <a:pt x="7" y="57"/>
                        </a:lnTo>
                        <a:lnTo>
                          <a:pt x="4" y="65"/>
                        </a:lnTo>
                        <a:lnTo>
                          <a:pt x="1" y="74"/>
                        </a:lnTo>
                        <a:lnTo>
                          <a:pt x="0" y="83"/>
                        </a:lnTo>
                        <a:lnTo>
                          <a:pt x="0" y="93"/>
                        </a:lnTo>
                        <a:lnTo>
                          <a:pt x="0" y="101"/>
                        </a:lnTo>
                        <a:lnTo>
                          <a:pt x="1" y="110"/>
                        </a:lnTo>
                        <a:lnTo>
                          <a:pt x="4" y="119"/>
                        </a:lnTo>
                        <a:lnTo>
                          <a:pt x="7" y="128"/>
                        </a:lnTo>
                        <a:lnTo>
                          <a:pt x="10" y="136"/>
                        </a:lnTo>
                        <a:lnTo>
                          <a:pt x="16" y="144"/>
                        </a:lnTo>
                        <a:lnTo>
                          <a:pt x="20" y="150"/>
                        </a:lnTo>
                        <a:lnTo>
                          <a:pt x="27" y="157"/>
                        </a:lnTo>
                        <a:lnTo>
                          <a:pt x="32" y="162"/>
                        </a:lnTo>
                        <a:lnTo>
                          <a:pt x="40" y="168"/>
                        </a:lnTo>
                        <a:lnTo>
                          <a:pt x="48" y="172"/>
                        </a:lnTo>
                        <a:lnTo>
                          <a:pt x="56" y="176"/>
                        </a:lnTo>
                        <a:lnTo>
                          <a:pt x="63" y="179"/>
                        </a:lnTo>
                        <a:lnTo>
                          <a:pt x="72" y="181"/>
                        </a:lnTo>
                        <a:lnTo>
                          <a:pt x="81" y="182"/>
                        </a:lnTo>
                        <a:lnTo>
                          <a:pt x="91" y="184"/>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11" name="Freeform 115"/>
                  <p:cNvSpPr>
                    <a:spLocks/>
                  </p:cNvSpPr>
                  <p:nvPr/>
                </p:nvSpPr>
                <p:spPr bwMode="auto">
                  <a:xfrm>
                    <a:off x="11698690" y="2964812"/>
                    <a:ext cx="30163" cy="28575"/>
                  </a:xfrm>
                  <a:custGeom>
                    <a:avLst/>
                    <a:gdLst/>
                    <a:ahLst/>
                    <a:cxnLst>
                      <a:cxn ang="0">
                        <a:pos x="100" y="182"/>
                      </a:cxn>
                      <a:cxn ang="0">
                        <a:pos x="118" y="179"/>
                      </a:cxn>
                      <a:cxn ang="0">
                        <a:pos x="134" y="172"/>
                      </a:cxn>
                      <a:cxn ang="0">
                        <a:pos x="149" y="162"/>
                      </a:cxn>
                      <a:cxn ang="0">
                        <a:pos x="162" y="150"/>
                      </a:cxn>
                      <a:cxn ang="0">
                        <a:pos x="171" y="136"/>
                      </a:cxn>
                      <a:cxn ang="0">
                        <a:pos x="179" y="119"/>
                      </a:cxn>
                      <a:cxn ang="0">
                        <a:pos x="182" y="101"/>
                      </a:cxn>
                      <a:cxn ang="0">
                        <a:pos x="182" y="83"/>
                      </a:cxn>
                      <a:cxn ang="0">
                        <a:pos x="179" y="65"/>
                      </a:cxn>
                      <a:cxn ang="0">
                        <a:pos x="171" y="48"/>
                      </a:cxn>
                      <a:cxn ang="0">
                        <a:pos x="162" y="34"/>
                      </a:cxn>
                      <a:cxn ang="0">
                        <a:pos x="149" y="22"/>
                      </a:cxn>
                      <a:cxn ang="0">
                        <a:pos x="134" y="12"/>
                      </a:cxn>
                      <a:cxn ang="0">
                        <a:pos x="118" y="5"/>
                      </a:cxn>
                      <a:cxn ang="0">
                        <a:pos x="100" y="2"/>
                      </a:cxn>
                      <a:cxn ang="0">
                        <a:pos x="82" y="2"/>
                      </a:cxn>
                      <a:cxn ang="0">
                        <a:pos x="64" y="5"/>
                      </a:cxn>
                      <a:cxn ang="0">
                        <a:pos x="48" y="12"/>
                      </a:cxn>
                      <a:cxn ang="0">
                        <a:pos x="33" y="22"/>
                      </a:cxn>
                      <a:cxn ang="0">
                        <a:pos x="20" y="34"/>
                      </a:cxn>
                      <a:cxn ang="0">
                        <a:pos x="11" y="48"/>
                      </a:cxn>
                      <a:cxn ang="0">
                        <a:pos x="3" y="65"/>
                      </a:cxn>
                      <a:cxn ang="0">
                        <a:pos x="0" y="83"/>
                      </a:cxn>
                      <a:cxn ang="0">
                        <a:pos x="0" y="101"/>
                      </a:cxn>
                      <a:cxn ang="0">
                        <a:pos x="3" y="119"/>
                      </a:cxn>
                      <a:cxn ang="0">
                        <a:pos x="11" y="136"/>
                      </a:cxn>
                      <a:cxn ang="0">
                        <a:pos x="20" y="150"/>
                      </a:cxn>
                      <a:cxn ang="0">
                        <a:pos x="33" y="162"/>
                      </a:cxn>
                      <a:cxn ang="0">
                        <a:pos x="48" y="172"/>
                      </a:cxn>
                      <a:cxn ang="0">
                        <a:pos x="64" y="179"/>
                      </a:cxn>
                      <a:cxn ang="0">
                        <a:pos x="82" y="182"/>
                      </a:cxn>
                    </a:cxnLst>
                    <a:rect l="0" t="0" r="r" b="b"/>
                    <a:pathLst>
                      <a:path w="182" h="184">
                        <a:moveTo>
                          <a:pt x="91" y="184"/>
                        </a:moveTo>
                        <a:lnTo>
                          <a:pt x="100" y="182"/>
                        </a:lnTo>
                        <a:lnTo>
                          <a:pt x="110" y="181"/>
                        </a:lnTo>
                        <a:lnTo>
                          <a:pt x="118" y="179"/>
                        </a:lnTo>
                        <a:lnTo>
                          <a:pt x="126" y="176"/>
                        </a:lnTo>
                        <a:lnTo>
                          <a:pt x="134" y="172"/>
                        </a:lnTo>
                        <a:lnTo>
                          <a:pt x="142" y="168"/>
                        </a:lnTo>
                        <a:lnTo>
                          <a:pt x="149" y="162"/>
                        </a:lnTo>
                        <a:lnTo>
                          <a:pt x="155" y="157"/>
                        </a:lnTo>
                        <a:lnTo>
                          <a:pt x="162" y="150"/>
                        </a:lnTo>
                        <a:lnTo>
                          <a:pt x="166"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6" y="42"/>
                        </a:lnTo>
                        <a:lnTo>
                          <a:pt x="162" y="34"/>
                        </a:lnTo>
                        <a:lnTo>
                          <a:pt x="155" y="27"/>
                        </a:lnTo>
                        <a:lnTo>
                          <a:pt x="149" y="22"/>
                        </a:lnTo>
                        <a:lnTo>
                          <a:pt x="142" y="16"/>
                        </a:lnTo>
                        <a:lnTo>
                          <a:pt x="134" y="12"/>
                        </a:lnTo>
                        <a:lnTo>
                          <a:pt x="126" y="8"/>
                        </a:lnTo>
                        <a:lnTo>
                          <a:pt x="118" y="5"/>
                        </a:lnTo>
                        <a:lnTo>
                          <a:pt x="110" y="3"/>
                        </a:lnTo>
                        <a:lnTo>
                          <a:pt x="100" y="2"/>
                        </a:lnTo>
                        <a:lnTo>
                          <a:pt x="91" y="0"/>
                        </a:lnTo>
                        <a:lnTo>
                          <a:pt x="82" y="2"/>
                        </a:lnTo>
                        <a:lnTo>
                          <a:pt x="72" y="3"/>
                        </a:lnTo>
                        <a:lnTo>
                          <a:pt x="64" y="5"/>
                        </a:lnTo>
                        <a:lnTo>
                          <a:pt x="55" y="8"/>
                        </a:lnTo>
                        <a:lnTo>
                          <a:pt x="48" y="12"/>
                        </a:lnTo>
                        <a:lnTo>
                          <a:pt x="40" y="16"/>
                        </a:lnTo>
                        <a:lnTo>
                          <a:pt x="33" y="22"/>
                        </a:lnTo>
                        <a:lnTo>
                          <a:pt x="27" y="27"/>
                        </a:lnTo>
                        <a:lnTo>
                          <a:pt x="20" y="34"/>
                        </a:lnTo>
                        <a:lnTo>
                          <a:pt x="16" y="42"/>
                        </a:lnTo>
                        <a:lnTo>
                          <a:pt x="11" y="48"/>
                        </a:lnTo>
                        <a:lnTo>
                          <a:pt x="7" y="57"/>
                        </a:lnTo>
                        <a:lnTo>
                          <a:pt x="3" y="65"/>
                        </a:lnTo>
                        <a:lnTo>
                          <a:pt x="1" y="74"/>
                        </a:lnTo>
                        <a:lnTo>
                          <a:pt x="0" y="83"/>
                        </a:lnTo>
                        <a:lnTo>
                          <a:pt x="0" y="93"/>
                        </a:lnTo>
                        <a:lnTo>
                          <a:pt x="0" y="101"/>
                        </a:lnTo>
                        <a:lnTo>
                          <a:pt x="1" y="110"/>
                        </a:lnTo>
                        <a:lnTo>
                          <a:pt x="3" y="119"/>
                        </a:lnTo>
                        <a:lnTo>
                          <a:pt x="7" y="128"/>
                        </a:lnTo>
                        <a:lnTo>
                          <a:pt x="11" y="136"/>
                        </a:lnTo>
                        <a:lnTo>
                          <a:pt x="16" y="144"/>
                        </a:lnTo>
                        <a:lnTo>
                          <a:pt x="20" y="150"/>
                        </a:lnTo>
                        <a:lnTo>
                          <a:pt x="27" y="157"/>
                        </a:lnTo>
                        <a:lnTo>
                          <a:pt x="33" y="162"/>
                        </a:lnTo>
                        <a:lnTo>
                          <a:pt x="40" y="168"/>
                        </a:lnTo>
                        <a:lnTo>
                          <a:pt x="48" y="172"/>
                        </a:lnTo>
                        <a:lnTo>
                          <a:pt x="55" y="176"/>
                        </a:lnTo>
                        <a:lnTo>
                          <a:pt x="64" y="179"/>
                        </a:lnTo>
                        <a:lnTo>
                          <a:pt x="72" y="181"/>
                        </a:lnTo>
                        <a:lnTo>
                          <a:pt x="82" y="182"/>
                        </a:lnTo>
                        <a:lnTo>
                          <a:pt x="91" y="184"/>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12" name="Freeform 116"/>
                  <p:cNvSpPr>
                    <a:spLocks/>
                  </p:cNvSpPr>
                  <p:nvPr/>
                </p:nvSpPr>
                <p:spPr bwMode="auto">
                  <a:xfrm>
                    <a:off x="11739965" y="2964812"/>
                    <a:ext cx="28575" cy="28575"/>
                  </a:xfrm>
                  <a:custGeom>
                    <a:avLst/>
                    <a:gdLst/>
                    <a:ahLst/>
                    <a:cxnLst>
                      <a:cxn ang="0">
                        <a:pos x="101" y="182"/>
                      </a:cxn>
                      <a:cxn ang="0">
                        <a:pos x="118" y="179"/>
                      </a:cxn>
                      <a:cxn ang="0">
                        <a:pos x="134" y="172"/>
                      </a:cxn>
                      <a:cxn ang="0">
                        <a:pos x="148" y="162"/>
                      </a:cxn>
                      <a:cxn ang="0">
                        <a:pos x="162" y="150"/>
                      </a:cxn>
                      <a:cxn ang="0">
                        <a:pos x="172" y="136"/>
                      </a:cxn>
                      <a:cxn ang="0">
                        <a:pos x="178" y="119"/>
                      </a:cxn>
                      <a:cxn ang="0">
                        <a:pos x="182" y="101"/>
                      </a:cxn>
                      <a:cxn ang="0">
                        <a:pos x="182" y="83"/>
                      </a:cxn>
                      <a:cxn ang="0">
                        <a:pos x="178" y="65"/>
                      </a:cxn>
                      <a:cxn ang="0">
                        <a:pos x="172" y="48"/>
                      </a:cxn>
                      <a:cxn ang="0">
                        <a:pos x="162" y="34"/>
                      </a:cxn>
                      <a:cxn ang="0">
                        <a:pos x="148" y="22"/>
                      </a:cxn>
                      <a:cxn ang="0">
                        <a:pos x="134" y="12"/>
                      </a:cxn>
                      <a:cxn ang="0">
                        <a:pos x="118" y="5"/>
                      </a:cxn>
                      <a:cxn ang="0">
                        <a:pos x="101" y="2"/>
                      </a:cxn>
                      <a:cxn ang="0">
                        <a:pos x="82" y="2"/>
                      </a:cxn>
                      <a:cxn ang="0">
                        <a:pos x="64" y="5"/>
                      </a:cxn>
                      <a:cxn ang="0">
                        <a:pos x="48" y="12"/>
                      </a:cxn>
                      <a:cxn ang="0">
                        <a:pos x="33" y="22"/>
                      </a:cxn>
                      <a:cxn ang="0">
                        <a:pos x="21" y="34"/>
                      </a:cxn>
                      <a:cxn ang="0">
                        <a:pos x="11" y="48"/>
                      </a:cxn>
                      <a:cxn ang="0">
                        <a:pos x="3" y="65"/>
                      </a:cxn>
                      <a:cxn ang="0">
                        <a:pos x="0" y="83"/>
                      </a:cxn>
                      <a:cxn ang="0">
                        <a:pos x="0" y="101"/>
                      </a:cxn>
                      <a:cxn ang="0">
                        <a:pos x="3"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8" y="179"/>
                        </a:lnTo>
                        <a:lnTo>
                          <a:pt x="126" y="176"/>
                        </a:lnTo>
                        <a:lnTo>
                          <a:pt x="134" y="172"/>
                        </a:lnTo>
                        <a:lnTo>
                          <a:pt x="142" y="168"/>
                        </a:lnTo>
                        <a:lnTo>
                          <a:pt x="148" y="162"/>
                        </a:lnTo>
                        <a:lnTo>
                          <a:pt x="155" y="157"/>
                        </a:lnTo>
                        <a:lnTo>
                          <a:pt x="162" y="150"/>
                        </a:lnTo>
                        <a:lnTo>
                          <a:pt x="166"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6" y="42"/>
                        </a:lnTo>
                        <a:lnTo>
                          <a:pt x="162" y="34"/>
                        </a:lnTo>
                        <a:lnTo>
                          <a:pt x="155" y="27"/>
                        </a:lnTo>
                        <a:lnTo>
                          <a:pt x="148" y="22"/>
                        </a:lnTo>
                        <a:lnTo>
                          <a:pt x="142" y="16"/>
                        </a:lnTo>
                        <a:lnTo>
                          <a:pt x="134" y="12"/>
                        </a:lnTo>
                        <a:lnTo>
                          <a:pt x="126" y="8"/>
                        </a:lnTo>
                        <a:lnTo>
                          <a:pt x="118" y="5"/>
                        </a:lnTo>
                        <a:lnTo>
                          <a:pt x="110" y="3"/>
                        </a:lnTo>
                        <a:lnTo>
                          <a:pt x="101" y="2"/>
                        </a:lnTo>
                        <a:lnTo>
                          <a:pt x="91"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6" y="57"/>
                        </a:lnTo>
                        <a:lnTo>
                          <a:pt x="3" y="65"/>
                        </a:lnTo>
                        <a:lnTo>
                          <a:pt x="1" y="74"/>
                        </a:lnTo>
                        <a:lnTo>
                          <a:pt x="0" y="83"/>
                        </a:lnTo>
                        <a:lnTo>
                          <a:pt x="0" y="93"/>
                        </a:lnTo>
                        <a:lnTo>
                          <a:pt x="0" y="101"/>
                        </a:lnTo>
                        <a:lnTo>
                          <a:pt x="1" y="110"/>
                        </a:lnTo>
                        <a:lnTo>
                          <a:pt x="3" y="119"/>
                        </a:lnTo>
                        <a:lnTo>
                          <a:pt x="6"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1" y="184"/>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13" name="Freeform 117"/>
                  <p:cNvSpPr>
                    <a:spLocks/>
                  </p:cNvSpPr>
                  <p:nvPr/>
                </p:nvSpPr>
                <p:spPr bwMode="auto">
                  <a:xfrm>
                    <a:off x="11779653" y="2964812"/>
                    <a:ext cx="28575" cy="28575"/>
                  </a:xfrm>
                  <a:custGeom>
                    <a:avLst/>
                    <a:gdLst/>
                    <a:ahLst/>
                    <a:cxnLst>
                      <a:cxn ang="0">
                        <a:pos x="101" y="182"/>
                      </a:cxn>
                      <a:cxn ang="0">
                        <a:pos x="118" y="179"/>
                      </a:cxn>
                      <a:cxn ang="0">
                        <a:pos x="134" y="172"/>
                      </a:cxn>
                      <a:cxn ang="0">
                        <a:pos x="149" y="162"/>
                      </a:cxn>
                      <a:cxn ang="0">
                        <a:pos x="162" y="150"/>
                      </a:cxn>
                      <a:cxn ang="0">
                        <a:pos x="172" y="136"/>
                      </a:cxn>
                      <a:cxn ang="0">
                        <a:pos x="178" y="119"/>
                      </a:cxn>
                      <a:cxn ang="0">
                        <a:pos x="182" y="101"/>
                      </a:cxn>
                      <a:cxn ang="0">
                        <a:pos x="182" y="83"/>
                      </a:cxn>
                      <a:cxn ang="0">
                        <a:pos x="178" y="65"/>
                      </a:cxn>
                      <a:cxn ang="0">
                        <a:pos x="172" y="48"/>
                      </a:cxn>
                      <a:cxn ang="0">
                        <a:pos x="162" y="34"/>
                      </a:cxn>
                      <a:cxn ang="0">
                        <a:pos x="149" y="22"/>
                      </a:cxn>
                      <a:cxn ang="0">
                        <a:pos x="134" y="12"/>
                      </a:cxn>
                      <a:cxn ang="0">
                        <a:pos x="118" y="5"/>
                      </a:cxn>
                      <a:cxn ang="0">
                        <a:pos x="101" y="2"/>
                      </a:cxn>
                      <a:cxn ang="0">
                        <a:pos x="82" y="2"/>
                      </a:cxn>
                      <a:cxn ang="0">
                        <a:pos x="64" y="5"/>
                      </a:cxn>
                      <a:cxn ang="0">
                        <a:pos x="47"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7" y="172"/>
                      </a:cxn>
                      <a:cxn ang="0">
                        <a:pos x="64" y="179"/>
                      </a:cxn>
                      <a:cxn ang="0">
                        <a:pos x="82" y="182"/>
                      </a:cxn>
                    </a:cxnLst>
                    <a:rect l="0" t="0" r="r" b="b"/>
                    <a:pathLst>
                      <a:path w="183" h="184">
                        <a:moveTo>
                          <a:pt x="91" y="184"/>
                        </a:moveTo>
                        <a:lnTo>
                          <a:pt x="101" y="182"/>
                        </a:lnTo>
                        <a:lnTo>
                          <a:pt x="109" y="181"/>
                        </a:lnTo>
                        <a:lnTo>
                          <a:pt x="118" y="179"/>
                        </a:lnTo>
                        <a:lnTo>
                          <a:pt x="126" y="176"/>
                        </a:lnTo>
                        <a:lnTo>
                          <a:pt x="134" y="172"/>
                        </a:lnTo>
                        <a:lnTo>
                          <a:pt x="142" y="168"/>
                        </a:lnTo>
                        <a:lnTo>
                          <a:pt x="149" y="162"/>
                        </a:lnTo>
                        <a:lnTo>
                          <a:pt x="156" y="157"/>
                        </a:lnTo>
                        <a:lnTo>
                          <a:pt x="162" y="150"/>
                        </a:lnTo>
                        <a:lnTo>
                          <a:pt x="167" y="144"/>
                        </a:lnTo>
                        <a:lnTo>
                          <a:pt x="172" y="136"/>
                        </a:lnTo>
                        <a:lnTo>
                          <a:pt x="175" y="128"/>
                        </a:lnTo>
                        <a:lnTo>
                          <a:pt x="178" y="119"/>
                        </a:lnTo>
                        <a:lnTo>
                          <a:pt x="180" y="110"/>
                        </a:lnTo>
                        <a:lnTo>
                          <a:pt x="182" y="101"/>
                        </a:lnTo>
                        <a:lnTo>
                          <a:pt x="183" y="93"/>
                        </a:lnTo>
                        <a:lnTo>
                          <a:pt x="182" y="83"/>
                        </a:lnTo>
                        <a:lnTo>
                          <a:pt x="180" y="74"/>
                        </a:lnTo>
                        <a:lnTo>
                          <a:pt x="178" y="65"/>
                        </a:lnTo>
                        <a:lnTo>
                          <a:pt x="175" y="57"/>
                        </a:lnTo>
                        <a:lnTo>
                          <a:pt x="172" y="48"/>
                        </a:lnTo>
                        <a:lnTo>
                          <a:pt x="167" y="42"/>
                        </a:lnTo>
                        <a:lnTo>
                          <a:pt x="162" y="34"/>
                        </a:lnTo>
                        <a:lnTo>
                          <a:pt x="156" y="27"/>
                        </a:lnTo>
                        <a:lnTo>
                          <a:pt x="149" y="22"/>
                        </a:lnTo>
                        <a:lnTo>
                          <a:pt x="142" y="16"/>
                        </a:lnTo>
                        <a:lnTo>
                          <a:pt x="134" y="12"/>
                        </a:lnTo>
                        <a:lnTo>
                          <a:pt x="126" y="8"/>
                        </a:lnTo>
                        <a:lnTo>
                          <a:pt x="118" y="5"/>
                        </a:lnTo>
                        <a:lnTo>
                          <a:pt x="109" y="3"/>
                        </a:lnTo>
                        <a:lnTo>
                          <a:pt x="101" y="2"/>
                        </a:lnTo>
                        <a:lnTo>
                          <a:pt x="91" y="0"/>
                        </a:lnTo>
                        <a:lnTo>
                          <a:pt x="82" y="2"/>
                        </a:lnTo>
                        <a:lnTo>
                          <a:pt x="73" y="3"/>
                        </a:lnTo>
                        <a:lnTo>
                          <a:pt x="64" y="5"/>
                        </a:lnTo>
                        <a:lnTo>
                          <a:pt x="55" y="8"/>
                        </a:lnTo>
                        <a:lnTo>
                          <a:pt x="47" y="12"/>
                        </a:lnTo>
                        <a:lnTo>
                          <a:pt x="40" y="16"/>
                        </a:lnTo>
                        <a:lnTo>
                          <a:pt x="33" y="22"/>
                        </a:lnTo>
                        <a:lnTo>
                          <a:pt x="26" y="27"/>
                        </a:lnTo>
                        <a:lnTo>
                          <a:pt x="21" y="34"/>
                        </a:lnTo>
                        <a:lnTo>
                          <a:pt x="15" y="42"/>
                        </a:lnTo>
                        <a:lnTo>
                          <a:pt x="11" y="48"/>
                        </a:lnTo>
                        <a:lnTo>
                          <a:pt x="6" y="57"/>
                        </a:lnTo>
                        <a:lnTo>
                          <a:pt x="4" y="65"/>
                        </a:lnTo>
                        <a:lnTo>
                          <a:pt x="2" y="74"/>
                        </a:lnTo>
                        <a:lnTo>
                          <a:pt x="0" y="83"/>
                        </a:lnTo>
                        <a:lnTo>
                          <a:pt x="0" y="93"/>
                        </a:lnTo>
                        <a:lnTo>
                          <a:pt x="0" y="101"/>
                        </a:lnTo>
                        <a:lnTo>
                          <a:pt x="2" y="110"/>
                        </a:lnTo>
                        <a:lnTo>
                          <a:pt x="4" y="119"/>
                        </a:lnTo>
                        <a:lnTo>
                          <a:pt x="6" y="128"/>
                        </a:lnTo>
                        <a:lnTo>
                          <a:pt x="11" y="136"/>
                        </a:lnTo>
                        <a:lnTo>
                          <a:pt x="15" y="144"/>
                        </a:lnTo>
                        <a:lnTo>
                          <a:pt x="21" y="150"/>
                        </a:lnTo>
                        <a:lnTo>
                          <a:pt x="26" y="157"/>
                        </a:lnTo>
                        <a:lnTo>
                          <a:pt x="33" y="162"/>
                        </a:lnTo>
                        <a:lnTo>
                          <a:pt x="40" y="168"/>
                        </a:lnTo>
                        <a:lnTo>
                          <a:pt x="47" y="172"/>
                        </a:lnTo>
                        <a:lnTo>
                          <a:pt x="55" y="176"/>
                        </a:lnTo>
                        <a:lnTo>
                          <a:pt x="64" y="179"/>
                        </a:lnTo>
                        <a:lnTo>
                          <a:pt x="73" y="181"/>
                        </a:lnTo>
                        <a:lnTo>
                          <a:pt x="82" y="182"/>
                        </a:lnTo>
                        <a:lnTo>
                          <a:pt x="91" y="184"/>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14" name="Freeform 118"/>
                  <p:cNvSpPr>
                    <a:spLocks/>
                  </p:cNvSpPr>
                  <p:nvPr/>
                </p:nvSpPr>
                <p:spPr bwMode="auto">
                  <a:xfrm>
                    <a:off x="12235265" y="3150549"/>
                    <a:ext cx="203200" cy="34925"/>
                  </a:xfrm>
                  <a:custGeom>
                    <a:avLst/>
                    <a:gdLst/>
                    <a:ahLst/>
                    <a:cxnLst>
                      <a:cxn ang="0">
                        <a:pos x="1170" y="0"/>
                      </a:cxn>
                      <a:cxn ang="0">
                        <a:pos x="1192" y="3"/>
                      </a:cxn>
                      <a:cxn ang="0">
                        <a:pos x="1212" y="8"/>
                      </a:cxn>
                      <a:cxn ang="0">
                        <a:pos x="1231" y="19"/>
                      </a:cxn>
                      <a:cxn ang="0">
                        <a:pos x="1246" y="33"/>
                      </a:cxn>
                      <a:cxn ang="0">
                        <a:pos x="1259" y="48"/>
                      </a:cxn>
                      <a:cxn ang="0">
                        <a:pos x="1271" y="67"/>
                      </a:cxn>
                      <a:cxn ang="0">
                        <a:pos x="1276" y="87"/>
                      </a:cxn>
                      <a:cxn ang="0">
                        <a:pos x="1278" y="109"/>
                      </a:cxn>
                      <a:cxn ang="0">
                        <a:pos x="1276" y="131"/>
                      </a:cxn>
                      <a:cxn ang="0">
                        <a:pos x="1271" y="151"/>
                      </a:cxn>
                      <a:cxn ang="0">
                        <a:pos x="1259" y="170"/>
                      </a:cxn>
                      <a:cxn ang="0">
                        <a:pos x="1246" y="186"/>
                      </a:cxn>
                      <a:cxn ang="0">
                        <a:pos x="1231" y="199"/>
                      </a:cxn>
                      <a:cxn ang="0">
                        <a:pos x="1212" y="209"/>
                      </a:cxn>
                      <a:cxn ang="0">
                        <a:pos x="1192" y="216"/>
                      </a:cxn>
                      <a:cxn ang="0">
                        <a:pos x="1170" y="218"/>
                      </a:cxn>
                      <a:cxn ang="0">
                        <a:pos x="97" y="218"/>
                      </a:cxn>
                      <a:cxn ang="0">
                        <a:pos x="76" y="213"/>
                      </a:cxn>
                      <a:cxn ang="0">
                        <a:pos x="56" y="205"/>
                      </a:cxn>
                      <a:cxn ang="0">
                        <a:pos x="40" y="193"/>
                      </a:cxn>
                      <a:cxn ang="0">
                        <a:pos x="24" y="178"/>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3"/>
                        </a:lnTo>
                        <a:lnTo>
                          <a:pt x="1202" y="5"/>
                        </a:lnTo>
                        <a:lnTo>
                          <a:pt x="1212" y="8"/>
                        </a:lnTo>
                        <a:lnTo>
                          <a:pt x="1222" y="14"/>
                        </a:lnTo>
                        <a:lnTo>
                          <a:pt x="1231" y="19"/>
                        </a:lnTo>
                        <a:lnTo>
                          <a:pt x="1238" y="25"/>
                        </a:lnTo>
                        <a:lnTo>
                          <a:pt x="1246" y="33"/>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8"/>
                        </a:lnTo>
                        <a:lnTo>
                          <a:pt x="1246" y="186"/>
                        </a:lnTo>
                        <a:lnTo>
                          <a:pt x="1238" y="193"/>
                        </a:lnTo>
                        <a:lnTo>
                          <a:pt x="1231" y="199"/>
                        </a:lnTo>
                        <a:lnTo>
                          <a:pt x="1222" y="205"/>
                        </a:lnTo>
                        <a:lnTo>
                          <a:pt x="1212" y="209"/>
                        </a:lnTo>
                        <a:lnTo>
                          <a:pt x="1202" y="213"/>
                        </a:lnTo>
                        <a:lnTo>
                          <a:pt x="1192" y="216"/>
                        </a:lnTo>
                        <a:lnTo>
                          <a:pt x="1181" y="218"/>
                        </a:lnTo>
                        <a:lnTo>
                          <a:pt x="1170" y="218"/>
                        </a:lnTo>
                        <a:lnTo>
                          <a:pt x="108" y="218"/>
                        </a:lnTo>
                        <a:lnTo>
                          <a:pt x="97" y="218"/>
                        </a:lnTo>
                        <a:lnTo>
                          <a:pt x="86" y="216"/>
                        </a:lnTo>
                        <a:lnTo>
                          <a:pt x="76" y="213"/>
                        </a:lnTo>
                        <a:lnTo>
                          <a:pt x="66" y="209"/>
                        </a:lnTo>
                        <a:lnTo>
                          <a:pt x="56" y="205"/>
                        </a:lnTo>
                        <a:lnTo>
                          <a:pt x="47" y="199"/>
                        </a:lnTo>
                        <a:lnTo>
                          <a:pt x="40" y="193"/>
                        </a:lnTo>
                        <a:lnTo>
                          <a:pt x="32" y="186"/>
                        </a:lnTo>
                        <a:lnTo>
                          <a:pt x="24" y="178"/>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3"/>
                        </a:lnTo>
                        <a:lnTo>
                          <a:pt x="40" y="25"/>
                        </a:lnTo>
                        <a:lnTo>
                          <a:pt x="47" y="19"/>
                        </a:lnTo>
                        <a:lnTo>
                          <a:pt x="56" y="14"/>
                        </a:lnTo>
                        <a:lnTo>
                          <a:pt x="66" y="8"/>
                        </a:lnTo>
                        <a:lnTo>
                          <a:pt x="76" y="5"/>
                        </a:lnTo>
                        <a:lnTo>
                          <a:pt x="86" y="3"/>
                        </a:lnTo>
                        <a:lnTo>
                          <a:pt x="97" y="0"/>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15" name="Freeform 119"/>
                  <p:cNvSpPr>
                    <a:spLocks/>
                  </p:cNvSpPr>
                  <p:nvPr/>
                </p:nvSpPr>
                <p:spPr bwMode="auto">
                  <a:xfrm>
                    <a:off x="11619315" y="3152137"/>
                    <a:ext cx="28575" cy="28575"/>
                  </a:xfrm>
                  <a:custGeom>
                    <a:avLst/>
                    <a:gdLst/>
                    <a:ahLst/>
                    <a:cxnLst>
                      <a:cxn ang="0">
                        <a:pos x="101" y="182"/>
                      </a:cxn>
                      <a:cxn ang="0">
                        <a:pos x="119" y="179"/>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5"/>
                        </a:lnTo>
                        <a:lnTo>
                          <a:pt x="136" y="172"/>
                        </a:lnTo>
                        <a:lnTo>
                          <a:pt x="143" y="168"/>
                        </a:lnTo>
                        <a:lnTo>
                          <a:pt x="150" y="162"/>
                        </a:lnTo>
                        <a:lnTo>
                          <a:pt x="157" y="156"/>
                        </a:lnTo>
                        <a:lnTo>
                          <a:pt x="162" y="150"/>
                        </a:lnTo>
                        <a:lnTo>
                          <a:pt x="168" y="142"/>
                        </a:lnTo>
                        <a:lnTo>
                          <a:pt x="172" y="135"/>
                        </a:lnTo>
                        <a:lnTo>
                          <a:pt x="177" y="127"/>
                        </a:lnTo>
                        <a:lnTo>
                          <a:pt x="179" y="119"/>
                        </a:lnTo>
                        <a:lnTo>
                          <a:pt x="181" y="110"/>
                        </a:lnTo>
                        <a:lnTo>
                          <a:pt x="183" y="101"/>
                        </a:lnTo>
                        <a:lnTo>
                          <a:pt x="183" y="91"/>
                        </a:lnTo>
                        <a:lnTo>
                          <a:pt x="183" y="82"/>
                        </a:lnTo>
                        <a:lnTo>
                          <a:pt x="181" y="73"/>
                        </a:lnTo>
                        <a:lnTo>
                          <a:pt x="179" y="64"/>
                        </a:lnTo>
                        <a:lnTo>
                          <a:pt x="177" y="56"/>
                        </a:lnTo>
                        <a:lnTo>
                          <a:pt x="172" y="48"/>
                        </a:lnTo>
                        <a:lnTo>
                          <a:pt x="168" y="40"/>
                        </a:lnTo>
                        <a:lnTo>
                          <a:pt x="162" y="33"/>
                        </a:lnTo>
                        <a:lnTo>
                          <a:pt x="157" y="27"/>
                        </a:lnTo>
                        <a:lnTo>
                          <a:pt x="150" y="21"/>
                        </a:lnTo>
                        <a:lnTo>
                          <a:pt x="143" y="16"/>
                        </a:lnTo>
                        <a:lnTo>
                          <a:pt x="136" y="11"/>
                        </a:lnTo>
                        <a:lnTo>
                          <a:pt x="128" y="8"/>
                        </a:lnTo>
                        <a:lnTo>
                          <a:pt x="119" y="4"/>
                        </a:lnTo>
                        <a:lnTo>
                          <a:pt x="110" y="2"/>
                        </a:lnTo>
                        <a:lnTo>
                          <a:pt x="101" y="0"/>
                        </a:lnTo>
                        <a:lnTo>
                          <a:pt x="92" y="0"/>
                        </a:lnTo>
                        <a:lnTo>
                          <a:pt x="82" y="0"/>
                        </a:lnTo>
                        <a:lnTo>
                          <a:pt x="73" y="2"/>
                        </a:lnTo>
                        <a:lnTo>
                          <a:pt x="65" y="4"/>
                        </a:lnTo>
                        <a:lnTo>
                          <a:pt x="57" y="8"/>
                        </a:lnTo>
                        <a:lnTo>
                          <a:pt x="49" y="11"/>
                        </a:lnTo>
                        <a:lnTo>
                          <a:pt x="41" y="16"/>
                        </a:lnTo>
                        <a:lnTo>
                          <a:pt x="34" y="21"/>
                        </a:lnTo>
                        <a:lnTo>
                          <a:pt x="28" y="27"/>
                        </a:lnTo>
                        <a:lnTo>
                          <a:pt x="21" y="33"/>
                        </a:lnTo>
                        <a:lnTo>
                          <a:pt x="16" y="40"/>
                        </a:lnTo>
                        <a:lnTo>
                          <a:pt x="11" y="48"/>
                        </a:lnTo>
                        <a:lnTo>
                          <a:pt x="8" y="56"/>
                        </a:lnTo>
                        <a:lnTo>
                          <a:pt x="5" y="64"/>
                        </a:lnTo>
                        <a:lnTo>
                          <a:pt x="2" y="73"/>
                        </a:lnTo>
                        <a:lnTo>
                          <a:pt x="1" y="82"/>
                        </a:lnTo>
                        <a:lnTo>
                          <a:pt x="0" y="91"/>
                        </a:lnTo>
                        <a:lnTo>
                          <a:pt x="1" y="101"/>
                        </a:lnTo>
                        <a:lnTo>
                          <a:pt x="2" y="110"/>
                        </a:lnTo>
                        <a:lnTo>
                          <a:pt x="5" y="119"/>
                        </a:lnTo>
                        <a:lnTo>
                          <a:pt x="8" y="127"/>
                        </a:lnTo>
                        <a:lnTo>
                          <a:pt x="11" y="135"/>
                        </a:lnTo>
                        <a:lnTo>
                          <a:pt x="16" y="142"/>
                        </a:lnTo>
                        <a:lnTo>
                          <a:pt x="21" y="150"/>
                        </a:lnTo>
                        <a:lnTo>
                          <a:pt x="28" y="156"/>
                        </a:lnTo>
                        <a:lnTo>
                          <a:pt x="34" y="162"/>
                        </a:lnTo>
                        <a:lnTo>
                          <a:pt x="41" y="168"/>
                        </a:lnTo>
                        <a:lnTo>
                          <a:pt x="49" y="172"/>
                        </a:lnTo>
                        <a:lnTo>
                          <a:pt x="57" y="175"/>
                        </a:lnTo>
                        <a:lnTo>
                          <a:pt x="65" y="179"/>
                        </a:lnTo>
                        <a:lnTo>
                          <a:pt x="73" y="181"/>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16" name="Freeform 120"/>
                  <p:cNvSpPr>
                    <a:spLocks/>
                  </p:cNvSpPr>
                  <p:nvPr/>
                </p:nvSpPr>
                <p:spPr bwMode="auto">
                  <a:xfrm>
                    <a:off x="11659003" y="3152137"/>
                    <a:ext cx="28575" cy="28575"/>
                  </a:xfrm>
                  <a:custGeom>
                    <a:avLst/>
                    <a:gdLst/>
                    <a:ahLst/>
                    <a:cxnLst>
                      <a:cxn ang="0">
                        <a:pos x="100" y="182"/>
                      </a:cxn>
                      <a:cxn ang="0">
                        <a:pos x="118" y="179"/>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5"/>
                        </a:lnTo>
                        <a:lnTo>
                          <a:pt x="134" y="172"/>
                        </a:lnTo>
                        <a:lnTo>
                          <a:pt x="142" y="168"/>
                        </a:lnTo>
                        <a:lnTo>
                          <a:pt x="149" y="162"/>
                        </a:lnTo>
                        <a:lnTo>
                          <a:pt x="155" y="156"/>
                        </a:lnTo>
                        <a:lnTo>
                          <a:pt x="161" y="150"/>
                        </a:lnTo>
                        <a:lnTo>
                          <a:pt x="167"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7" y="40"/>
                        </a:lnTo>
                        <a:lnTo>
                          <a:pt x="161" y="33"/>
                        </a:lnTo>
                        <a:lnTo>
                          <a:pt x="155" y="27"/>
                        </a:lnTo>
                        <a:lnTo>
                          <a:pt x="149" y="21"/>
                        </a:lnTo>
                        <a:lnTo>
                          <a:pt x="142" y="16"/>
                        </a:lnTo>
                        <a:lnTo>
                          <a:pt x="134" y="11"/>
                        </a:lnTo>
                        <a:lnTo>
                          <a:pt x="127" y="8"/>
                        </a:lnTo>
                        <a:lnTo>
                          <a:pt x="118" y="4"/>
                        </a:lnTo>
                        <a:lnTo>
                          <a:pt x="109" y="2"/>
                        </a:lnTo>
                        <a:lnTo>
                          <a:pt x="100" y="0"/>
                        </a:lnTo>
                        <a:lnTo>
                          <a:pt x="91" y="0"/>
                        </a:lnTo>
                        <a:lnTo>
                          <a:pt x="81" y="0"/>
                        </a:lnTo>
                        <a:lnTo>
                          <a:pt x="72" y="2"/>
                        </a:lnTo>
                        <a:lnTo>
                          <a:pt x="63" y="4"/>
                        </a:lnTo>
                        <a:lnTo>
                          <a:pt x="56" y="8"/>
                        </a:lnTo>
                        <a:lnTo>
                          <a:pt x="48" y="11"/>
                        </a:lnTo>
                        <a:lnTo>
                          <a:pt x="40" y="16"/>
                        </a:lnTo>
                        <a:lnTo>
                          <a:pt x="32" y="21"/>
                        </a:lnTo>
                        <a:lnTo>
                          <a:pt x="27" y="27"/>
                        </a:lnTo>
                        <a:lnTo>
                          <a:pt x="20" y="33"/>
                        </a:lnTo>
                        <a:lnTo>
                          <a:pt x="16" y="40"/>
                        </a:lnTo>
                        <a:lnTo>
                          <a:pt x="10" y="48"/>
                        </a:lnTo>
                        <a:lnTo>
                          <a:pt x="7" y="56"/>
                        </a:lnTo>
                        <a:lnTo>
                          <a:pt x="4" y="64"/>
                        </a:lnTo>
                        <a:lnTo>
                          <a:pt x="1" y="73"/>
                        </a:lnTo>
                        <a:lnTo>
                          <a:pt x="0" y="82"/>
                        </a:lnTo>
                        <a:lnTo>
                          <a:pt x="0" y="91"/>
                        </a:lnTo>
                        <a:lnTo>
                          <a:pt x="0" y="101"/>
                        </a:lnTo>
                        <a:lnTo>
                          <a:pt x="1" y="110"/>
                        </a:lnTo>
                        <a:lnTo>
                          <a:pt x="4" y="119"/>
                        </a:lnTo>
                        <a:lnTo>
                          <a:pt x="7" y="127"/>
                        </a:lnTo>
                        <a:lnTo>
                          <a:pt x="10" y="135"/>
                        </a:lnTo>
                        <a:lnTo>
                          <a:pt x="16" y="142"/>
                        </a:lnTo>
                        <a:lnTo>
                          <a:pt x="20" y="150"/>
                        </a:lnTo>
                        <a:lnTo>
                          <a:pt x="27" y="156"/>
                        </a:lnTo>
                        <a:lnTo>
                          <a:pt x="32" y="162"/>
                        </a:lnTo>
                        <a:lnTo>
                          <a:pt x="40" y="168"/>
                        </a:lnTo>
                        <a:lnTo>
                          <a:pt x="48" y="172"/>
                        </a:lnTo>
                        <a:lnTo>
                          <a:pt x="56" y="175"/>
                        </a:lnTo>
                        <a:lnTo>
                          <a:pt x="63" y="179"/>
                        </a:lnTo>
                        <a:lnTo>
                          <a:pt x="72" y="181"/>
                        </a:lnTo>
                        <a:lnTo>
                          <a:pt x="81"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17" name="Freeform 121"/>
                  <p:cNvSpPr>
                    <a:spLocks/>
                  </p:cNvSpPr>
                  <p:nvPr/>
                </p:nvSpPr>
                <p:spPr bwMode="auto">
                  <a:xfrm>
                    <a:off x="11698690" y="3152137"/>
                    <a:ext cx="30163" cy="28575"/>
                  </a:xfrm>
                  <a:custGeom>
                    <a:avLst/>
                    <a:gdLst/>
                    <a:ahLst/>
                    <a:cxnLst>
                      <a:cxn ang="0">
                        <a:pos x="100" y="182"/>
                      </a:cxn>
                      <a:cxn ang="0">
                        <a:pos x="118" y="179"/>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5"/>
                        </a:lnTo>
                        <a:lnTo>
                          <a:pt x="134" y="172"/>
                        </a:lnTo>
                        <a:lnTo>
                          <a:pt x="142" y="168"/>
                        </a:lnTo>
                        <a:lnTo>
                          <a:pt x="149" y="162"/>
                        </a:lnTo>
                        <a:lnTo>
                          <a:pt x="155" y="156"/>
                        </a:lnTo>
                        <a:lnTo>
                          <a:pt x="162" y="150"/>
                        </a:lnTo>
                        <a:lnTo>
                          <a:pt x="166"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6" y="40"/>
                        </a:lnTo>
                        <a:lnTo>
                          <a:pt x="162" y="33"/>
                        </a:lnTo>
                        <a:lnTo>
                          <a:pt x="155" y="27"/>
                        </a:lnTo>
                        <a:lnTo>
                          <a:pt x="149" y="21"/>
                        </a:lnTo>
                        <a:lnTo>
                          <a:pt x="142" y="16"/>
                        </a:lnTo>
                        <a:lnTo>
                          <a:pt x="134" y="11"/>
                        </a:lnTo>
                        <a:lnTo>
                          <a:pt x="126" y="8"/>
                        </a:lnTo>
                        <a:lnTo>
                          <a:pt x="118" y="4"/>
                        </a:lnTo>
                        <a:lnTo>
                          <a:pt x="110" y="2"/>
                        </a:lnTo>
                        <a:lnTo>
                          <a:pt x="100" y="0"/>
                        </a:lnTo>
                        <a:lnTo>
                          <a:pt x="91" y="0"/>
                        </a:lnTo>
                        <a:lnTo>
                          <a:pt x="82" y="0"/>
                        </a:lnTo>
                        <a:lnTo>
                          <a:pt x="72" y="2"/>
                        </a:lnTo>
                        <a:lnTo>
                          <a:pt x="64" y="4"/>
                        </a:lnTo>
                        <a:lnTo>
                          <a:pt x="55" y="8"/>
                        </a:lnTo>
                        <a:lnTo>
                          <a:pt x="48" y="11"/>
                        </a:lnTo>
                        <a:lnTo>
                          <a:pt x="40" y="16"/>
                        </a:lnTo>
                        <a:lnTo>
                          <a:pt x="33" y="21"/>
                        </a:lnTo>
                        <a:lnTo>
                          <a:pt x="27" y="27"/>
                        </a:lnTo>
                        <a:lnTo>
                          <a:pt x="20" y="33"/>
                        </a:lnTo>
                        <a:lnTo>
                          <a:pt x="16" y="40"/>
                        </a:lnTo>
                        <a:lnTo>
                          <a:pt x="11" y="48"/>
                        </a:lnTo>
                        <a:lnTo>
                          <a:pt x="7" y="56"/>
                        </a:lnTo>
                        <a:lnTo>
                          <a:pt x="3" y="64"/>
                        </a:lnTo>
                        <a:lnTo>
                          <a:pt x="1" y="73"/>
                        </a:lnTo>
                        <a:lnTo>
                          <a:pt x="0" y="82"/>
                        </a:lnTo>
                        <a:lnTo>
                          <a:pt x="0" y="91"/>
                        </a:lnTo>
                        <a:lnTo>
                          <a:pt x="0" y="101"/>
                        </a:lnTo>
                        <a:lnTo>
                          <a:pt x="1" y="110"/>
                        </a:lnTo>
                        <a:lnTo>
                          <a:pt x="3" y="119"/>
                        </a:lnTo>
                        <a:lnTo>
                          <a:pt x="7" y="127"/>
                        </a:lnTo>
                        <a:lnTo>
                          <a:pt x="11" y="135"/>
                        </a:lnTo>
                        <a:lnTo>
                          <a:pt x="16" y="142"/>
                        </a:lnTo>
                        <a:lnTo>
                          <a:pt x="20" y="150"/>
                        </a:lnTo>
                        <a:lnTo>
                          <a:pt x="27" y="156"/>
                        </a:lnTo>
                        <a:lnTo>
                          <a:pt x="33" y="162"/>
                        </a:lnTo>
                        <a:lnTo>
                          <a:pt x="40" y="168"/>
                        </a:lnTo>
                        <a:lnTo>
                          <a:pt x="48" y="172"/>
                        </a:lnTo>
                        <a:lnTo>
                          <a:pt x="55" y="175"/>
                        </a:lnTo>
                        <a:lnTo>
                          <a:pt x="64" y="179"/>
                        </a:lnTo>
                        <a:lnTo>
                          <a:pt x="72" y="181"/>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18" name="Freeform 122"/>
                  <p:cNvSpPr>
                    <a:spLocks/>
                  </p:cNvSpPr>
                  <p:nvPr/>
                </p:nvSpPr>
                <p:spPr bwMode="auto">
                  <a:xfrm>
                    <a:off x="11739965" y="3152137"/>
                    <a:ext cx="28575" cy="28575"/>
                  </a:xfrm>
                  <a:custGeom>
                    <a:avLst/>
                    <a:gdLst/>
                    <a:ahLst/>
                    <a:cxnLst>
                      <a:cxn ang="0">
                        <a:pos x="101" y="182"/>
                      </a:cxn>
                      <a:cxn ang="0">
                        <a:pos x="118" y="179"/>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5"/>
                        </a:lnTo>
                        <a:lnTo>
                          <a:pt x="134" y="172"/>
                        </a:lnTo>
                        <a:lnTo>
                          <a:pt x="142" y="168"/>
                        </a:lnTo>
                        <a:lnTo>
                          <a:pt x="148" y="162"/>
                        </a:lnTo>
                        <a:lnTo>
                          <a:pt x="155" y="156"/>
                        </a:lnTo>
                        <a:lnTo>
                          <a:pt x="162" y="150"/>
                        </a:lnTo>
                        <a:lnTo>
                          <a:pt x="166"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6" y="40"/>
                        </a:lnTo>
                        <a:lnTo>
                          <a:pt x="162" y="33"/>
                        </a:lnTo>
                        <a:lnTo>
                          <a:pt x="155" y="27"/>
                        </a:lnTo>
                        <a:lnTo>
                          <a:pt x="148" y="21"/>
                        </a:lnTo>
                        <a:lnTo>
                          <a:pt x="142" y="16"/>
                        </a:lnTo>
                        <a:lnTo>
                          <a:pt x="134" y="11"/>
                        </a:lnTo>
                        <a:lnTo>
                          <a:pt x="126" y="8"/>
                        </a:lnTo>
                        <a:lnTo>
                          <a:pt x="118" y="4"/>
                        </a:lnTo>
                        <a:lnTo>
                          <a:pt x="110" y="2"/>
                        </a:lnTo>
                        <a:lnTo>
                          <a:pt x="101" y="0"/>
                        </a:lnTo>
                        <a:lnTo>
                          <a:pt x="91"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6" y="56"/>
                        </a:lnTo>
                        <a:lnTo>
                          <a:pt x="3" y="64"/>
                        </a:lnTo>
                        <a:lnTo>
                          <a:pt x="1" y="73"/>
                        </a:lnTo>
                        <a:lnTo>
                          <a:pt x="0" y="82"/>
                        </a:lnTo>
                        <a:lnTo>
                          <a:pt x="0" y="91"/>
                        </a:lnTo>
                        <a:lnTo>
                          <a:pt x="0" y="101"/>
                        </a:lnTo>
                        <a:lnTo>
                          <a:pt x="1" y="110"/>
                        </a:lnTo>
                        <a:lnTo>
                          <a:pt x="3" y="119"/>
                        </a:lnTo>
                        <a:lnTo>
                          <a:pt x="6"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19" name="Freeform 123"/>
                  <p:cNvSpPr>
                    <a:spLocks/>
                  </p:cNvSpPr>
                  <p:nvPr/>
                </p:nvSpPr>
                <p:spPr bwMode="auto">
                  <a:xfrm>
                    <a:off x="11779653" y="3152137"/>
                    <a:ext cx="28575" cy="28575"/>
                  </a:xfrm>
                  <a:custGeom>
                    <a:avLst/>
                    <a:gdLst/>
                    <a:ahLst/>
                    <a:cxnLst>
                      <a:cxn ang="0">
                        <a:pos x="101" y="182"/>
                      </a:cxn>
                      <a:cxn ang="0">
                        <a:pos x="118" y="179"/>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5"/>
                        </a:lnTo>
                        <a:lnTo>
                          <a:pt x="134" y="172"/>
                        </a:lnTo>
                        <a:lnTo>
                          <a:pt x="142" y="168"/>
                        </a:lnTo>
                        <a:lnTo>
                          <a:pt x="149" y="162"/>
                        </a:lnTo>
                        <a:lnTo>
                          <a:pt x="156" y="156"/>
                        </a:lnTo>
                        <a:lnTo>
                          <a:pt x="162" y="150"/>
                        </a:lnTo>
                        <a:lnTo>
                          <a:pt x="167" y="142"/>
                        </a:lnTo>
                        <a:lnTo>
                          <a:pt x="172" y="135"/>
                        </a:lnTo>
                        <a:lnTo>
                          <a:pt x="175" y="127"/>
                        </a:lnTo>
                        <a:lnTo>
                          <a:pt x="178" y="119"/>
                        </a:lnTo>
                        <a:lnTo>
                          <a:pt x="180" y="110"/>
                        </a:lnTo>
                        <a:lnTo>
                          <a:pt x="182" y="101"/>
                        </a:lnTo>
                        <a:lnTo>
                          <a:pt x="183" y="91"/>
                        </a:lnTo>
                        <a:lnTo>
                          <a:pt x="182" y="82"/>
                        </a:lnTo>
                        <a:lnTo>
                          <a:pt x="180" y="73"/>
                        </a:lnTo>
                        <a:lnTo>
                          <a:pt x="178" y="64"/>
                        </a:lnTo>
                        <a:lnTo>
                          <a:pt x="175" y="56"/>
                        </a:lnTo>
                        <a:lnTo>
                          <a:pt x="172" y="48"/>
                        </a:lnTo>
                        <a:lnTo>
                          <a:pt x="167" y="40"/>
                        </a:lnTo>
                        <a:lnTo>
                          <a:pt x="162" y="33"/>
                        </a:lnTo>
                        <a:lnTo>
                          <a:pt x="156" y="27"/>
                        </a:lnTo>
                        <a:lnTo>
                          <a:pt x="149" y="21"/>
                        </a:lnTo>
                        <a:lnTo>
                          <a:pt x="142" y="16"/>
                        </a:lnTo>
                        <a:lnTo>
                          <a:pt x="134" y="11"/>
                        </a:lnTo>
                        <a:lnTo>
                          <a:pt x="126" y="8"/>
                        </a:lnTo>
                        <a:lnTo>
                          <a:pt x="118" y="4"/>
                        </a:lnTo>
                        <a:lnTo>
                          <a:pt x="109" y="2"/>
                        </a:lnTo>
                        <a:lnTo>
                          <a:pt x="101" y="0"/>
                        </a:lnTo>
                        <a:lnTo>
                          <a:pt x="91" y="0"/>
                        </a:lnTo>
                        <a:lnTo>
                          <a:pt x="82" y="0"/>
                        </a:lnTo>
                        <a:lnTo>
                          <a:pt x="73" y="2"/>
                        </a:lnTo>
                        <a:lnTo>
                          <a:pt x="64" y="4"/>
                        </a:lnTo>
                        <a:lnTo>
                          <a:pt x="55" y="8"/>
                        </a:lnTo>
                        <a:lnTo>
                          <a:pt x="47" y="11"/>
                        </a:lnTo>
                        <a:lnTo>
                          <a:pt x="40" y="16"/>
                        </a:lnTo>
                        <a:lnTo>
                          <a:pt x="33" y="21"/>
                        </a:lnTo>
                        <a:lnTo>
                          <a:pt x="26" y="27"/>
                        </a:lnTo>
                        <a:lnTo>
                          <a:pt x="21" y="33"/>
                        </a:lnTo>
                        <a:lnTo>
                          <a:pt x="15" y="40"/>
                        </a:lnTo>
                        <a:lnTo>
                          <a:pt x="11" y="48"/>
                        </a:lnTo>
                        <a:lnTo>
                          <a:pt x="6" y="56"/>
                        </a:lnTo>
                        <a:lnTo>
                          <a:pt x="4" y="64"/>
                        </a:lnTo>
                        <a:lnTo>
                          <a:pt x="2" y="73"/>
                        </a:lnTo>
                        <a:lnTo>
                          <a:pt x="0" y="82"/>
                        </a:lnTo>
                        <a:lnTo>
                          <a:pt x="0" y="91"/>
                        </a:lnTo>
                        <a:lnTo>
                          <a:pt x="0" y="101"/>
                        </a:lnTo>
                        <a:lnTo>
                          <a:pt x="2" y="110"/>
                        </a:lnTo>
                        <a:lnTo>
                          <a:pt x="4" y="119"/>
                        </a:lnTo>
                        <a:lnTo>
                          <a:pt x="6" y="127"/>
                        </a:lnTo>
                        <a:lnTo>
                          <a:pt x="11" y="135"/>
                        </a:lnTo>
                        <a:lnTo>
                          <a:pt x="15" y="142"/>
                        </a:lnTo>
                        <a:lnTo>
                          <a:pt x="21" y="150"/>
                        </a:lnTo>
                        <a:lnTo>
                          <a:pt x="26" y="156"/>
                        </a:lnTo>
                        <a:lnTo>
                          <a:pt x="33" y="162"/>
                        </a:lnTo>
                        <a:lnTo>
                          <a:pt x="40" y="168"/>
                        </a:lnTo>
                        <a:lnTo>
                          <a:pt x="47" y="172"/>
                        </a:lnTo>
                        <a:lnTo>
                          <a:pt x="55" y="175"/>
                        </a:lnTo>
                        <a:lnTo>
                          <a:pt x="64" y="179"/>
                        </a:lnTo>
                        <a:lnTo>
                          <a:pt x="73" y="181"/>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20" name="Freeform 124"/>
                  <p:cNvSpPr>
                    <a:spLocks/>
                  </p:cNvSpPr>
                  <p:nvPr/>
                </p:nvSpPr>
                <p:spPr bwMode="auto">
                  <a:xfrm>
                    <a:off x="12235265" y="3337874"/>
                    <a:ext cx="203200" cy="34925"/>
                  </a:xfrm>
                  <a:custGeom>
                    <a:avLst/>
                    <a:gdLst/>
                    <a:ahLst/>
                    <a:cxnLst>
                      <a:cxn ang="0">
                        <a:pos x="1170" y="0"/>
                      </a:cxn>
                      <a:cxn ang="0">
                        <a:pos x="1192" y="2"/>
                      </a:cxn>
                      <a:cxn ang="0">
                        <a:pos x="1212" y="8"/>
                      </a:cxn>
                      <a:cxn ang="0">
                        <a:pos x="1231" y="18"/>
                      </a:cxn>
                      <a:cxn ang="0">
                        <a:pos x="1246" y="31"/>
                      </a:cxn>
                      <a:cxn ang="0">
                        <a:pos x="1259" y="48"/>
                      </a:cxn>
                      <a:cxn ang="0">
                        <a:pos x="1271" y="67"/>
                      </a:cxn>
                      <a:cxn ang="0">
                        <a:pos x="1276" y="87"/>
                      </a:cxn>
                      <a:cxn ang="0">
                        <a:pos x="1278" y="109"/>
                      </a:cxn>
                      <a:cxn ang="0">
                        <a:pos x="1276" y="131"/>
                      </a:cxn>
                      <a:cxn ang="0">
                        <a:pos x="1271" y="151"/>
                      </a:cxn>
                      <a:cxn ang="0">
                        <a:pos x="1259" y="170"/>
                      </a:cxn>
                      <a:cxn ang="0">
                        <a:pos x="1246" y="185"/>
                      </a:cxn>
                      <a:cxn ang="0">
                        <a:pos x="1231" y="199"/>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8"/>
                      </a:cxn>
                      <a:cxn ang="0">
                        <a:pos x="4" y="77"/>
                      </a:cxn>
                      <a:cxn ang="0">
                        <a:pos x="13" y="57"/>
                      </a:cxn>
                      <a:cxn ang="0">
                        <a:pos x="24" y="39"/>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8"/>
                        </a:lnTo>
                        <a:lnTo>
                          <a:pt x="1222" y="13"/>
                        </a:lnTo>
                        <a:lnTo>
                          <a:pt x="1231" y="18"/>
                        </a:lnTo>
                        <a:lnTo>
                          <a:pt x="1238" y="24"/>
                        </a:lnTo>
                        <a:lnTo>
                          <a:pt x="1246" y="31"/>
                        </a:lnTo>
                        <a:lnTo>
                          <a:pt x="1254" y="39"/>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9"/>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9"/>
                        </a:lnTo>
                        <a:lnTo>
                          <a:pt x="40" y="193"/>
                        </a:lnTo>
                        <a:lnTo>
                          <a:pt x="32" y="185"/>
                        </a:lnTo>
                        <a:lnTo>
                          <a:pt x="24" y="177"/>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39"/>
                        </a:lnTo>
                        <a:lnTo>
                          <a:pt x="32" y="31"/>
                        </a:lnTo>
                        <a:lnTo>
                          <a:pt x="40" y="24"/>
                        </a:lnTo>
                        <a:lnTo>
                          <a:pt x="47" y="18"/>
                        </a:lnTo>
                        <a:lnTo>
                          <a:pt x="56" y="13"/>
                        </a:lnTo>
                        <a:lnTo>
                          <a:pt x="66" y="8"/>
                        </a:lnTo>
                        <a:lnTo>
                          <a:pt x="76" y="4"/>
                        </a:lnTo>
                        <a:lnTo>
                          <a:pt x="86" y="2"/>
                        </a:lnTo>
                        <a:lnTo>
                          <a:pt x="97" y="0"/>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21" name="Freeform 125"/>
                  <p:cNvSpPr>
                    <a:spLocks/>
                  </p:cNvSpPr>
                  <p:nvPr/>
                </p:nvSpPr>
                <p:spPr bwMode="auto">
                  <a:xfrm>
                    <a:off x="11619315" y="3339462"/>
                    <a:ext cx="28575" cy="28575"/>
                  </a:xfrm>
                  <a:custGeom>
                    <a:avLst/>
                    <a:gdLst/>
                    <a:ahLst/>
                    <a:cxnLst>
                      <a:cxn ang="0">
                        <a:pos x="101" y="182"/>
                      </a:cxn>
                      <a:cxn ang="0">
                        <a:pos x="119" y="178"/>
                      </a:cxn>
                      <a:cxn ang="0">
                        <a:pos x="136" y="172"/>
                      </a:cxn>
                      <a:cxn ang="0">
                        <a:pos x="150" y="162"/>
                      </a:cxn>
                      <a:cxn ang="0">
                        <a:pos x="162" y="149"/>
                      </a:cxn>
                      <a:cxn ang="0">
                        <a:pos x="172" y="135"/>
                      </a:cxn>
                      <a:cxn ang="0">
                        <a:pos x="179" y="118"/>
                      </a:cxn>
                      <a:cxn ang="0">
                        <a:pos x="183" y="101"/>
                      </a:cxn>
                      <a:cxn ang="0">
                        <a:pos x="183" y="82"/>
                      </a:cxn>
                      <a:cxn ang="0">
                        <a:pos x="179" y="64"/>
                      </a:cxn>
                      <a:cxn ang="0">
                        <a:pos x="172" y="47"/>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7"/>
                      </a:cxn>
                      <a:cxn ang="0">
                        <a:pos x="5" y="64"/>
                      </a:cxn>
                      <a:cxn ang="0">
                        <a:pos x="1" y="82"/>
                      </a:cxn>
                      <a:cxn ang="0">
                        <a:pos x="1" y="101"/>
                      </a:cxn>
                      <a:cxn ang="0">
                        <a:pos x="5" y="118"/>
                      </a:cxn>
                      <a:cxn ang="0">
                        <a:pos x="11" y="135"/>
                      </a:cxn>
                      <a:cxn ang="0">
                        <a:pos x="21" y="149"/>
                      </a:cxn>
                      <a:cxn ang="0">
                        <a:pos x="34" y="162"/>
                      </a:cxn>
                      <a:cxn ang="0">
                        <a:pos x="49" y="172"/>
                      </a:cxn>
                      <a:cxn ang="0">
                        <a:pos x="65" y="178"/>
                      </a:cxn>
                      <a:cxn ang="0">
                        <a:pos x="82" y="182"/>
                      </a:cxn>
                    </a:cxnLst>
                    <a:rect l="0" t="0" r="r" b="b"/>
                    <a:pathLst>
                      <a:path w="183" h="183">
                        <a:moveTo>
                          <a:pt x="92" y="183"/>
                        </a:moveTo>
                        <a:lnTo>
                          <a:pt x="101" y="182"/>
                        </a:lnTo>
                        <a:lnTo>
                          <a:pt x="110" y="180"/>
                        </a:lnTo>
                        <a:lnTo>
                          <a:pt x="119" y="178"/>
                        </a:lnTo>
                        <a:lnTo>
                          <a:pt x="128" y="175"/>
                        </a:lnTo>
                        <a:lnTo>
                          <a:pt x="136" y="172"/>
                        </a:lnTo>
                        <a:lnTo>
                          <a:pt x="143" y="167"/>
                        </a:lnTo>
                        <a:lnTo>
                          <a:pt x="150" y="162"/>
                        </a:lnTo>
                        <a:lnTo>
                          <a:pt x="157" y="156"/>
                        </a:lnTo>
                        <a:lnTo>
                          <a:pt x="162" y="149"/>
                        </a:lnTo>
                        <a:lnTo>
                          <a:pt x="168" y="142"/>
                        </a:lnTo>
                        <a:lnTo>
                          <a:pt x="172" y="135"/>
                        </a:lnTo>
                        <a:lnTo>
                          <a:pt x="177" y="126"/>
                        </a:lnTo>
                        <a:lnTo>
                          <a:pt x="179" y="118"/>
                        </a:lnTo>
                        <a:lnTo>
                          <a:pt x="181" y="109"/>
                        </a:lnTo>
                        <a:lnTo>
                          <a:pt x="183" y="101"/>
                        </a:lnTo>
                        <a:lnTo>
                          <a:pt x="183" y="91"/>
                        </a:lnTo>
                        <a:lnTo>
                          <a:pt x="183" y="82"/>
                        </a:lnTo>
                        <a:lnTo>
                          <a:pt x="181" y="73"/>
                        </a:lnTo>
                        <a:lnTo>
                          <a:pt x="179" y="64"/>
                        </a:lnTo>
                        <a:lnTo>
                          <a:pt x="177" y="55"/>
                        </a:lnTo>
                        <a:lnTo>
                          <a:pt x="172" y="47"/>
                        </a:lnTo>
                        <a:lnTo>
                          <a:pt x="168" y="40"/>
                        </a:lnTo>
                        <a:lnTo>
                          <a:pt x="162" y="33"/>
                        </a:lnTo>
                        <a:lnTo>
                          <a:pt x="157" y="26"/>
                        </a:lnTo>
                        <a:lnTo>
                          <a:pt x="150" y="21"/>
                        </a:lnTo>
                        <a:lnTo>
                          <a:pt x="143" y="15"/>
                        </a:lnTo>
                        <a:lnTo>
                          <a:pt x="136" y="11"/>
                        </a:lnTo>
                        <a:lnTo>
                          <a:pt x="128" y="6"/>
                        </a:lnTo>
                        <a:lnTo>
                          <a:pt x="119" y="4"/>
                        </a:lnTo>
                        <a:lnTo>
                          <a:pt x="110" y="2"/>
                        </a:lnTo>
                        <a:lnTo>
                          <a:pt x="101" y="0"/>
                        </a:lnTo>
                        <a:lnTo>
                          <a:pt x="92" y="0"/>
                        </a:lnTo>
                        <a:lnTo>
                          <a:pt x="82" y="0"/>
                        </a:lnTo>
                        <a:lnTo>
                          <a:pt x="73" y="2"/>
                        </a:lnTo>
                        <a:lnTo>
                          <a:pt x="65" y="4"/>
                        </a:lnTo>
                        <a:lnTo>
                          <a:pt x="57" y="6"/>
                        </a:lnTo>
                        <a:lnTo>
                          <a:pt x="49" y="11"/>
                        </a:lnTo>
                        <a:lnTo>
                          <a:pt x="41" y="15"/>
                        </a:lnTo>
                        <a:lnTo>
                          <a:pt x="34" y="21"/>
                        </a:lnTo>
                        <a:lnTo>
                          <a:pt x="28" y="26"/>
                        </a:lnTo>
                        <a:lnTo>
                          <a:pt x="21" y="33"/>
                        </a:lnTo>
                        <a:lnTo>
                          <a:pt x="16" y="40"/>
                        </a:lnTo>
                        <a:lnTo>
                          <a:pt x="11" y="47"/>
                        </a:lnTo>
                        <a:lnTo>
                          <a:pt x="8" y="55"/>
                        </a:lnTo>
                        <a:lnTo>
                          <a:pt x="5" y="64"/>
                        </a:lnTo>
                        <a:lnTo>
                          <a:pt x="2" y="73"/>
                        </a:lnTo>
                        <a:lnTo>
                          <a:pt x="1" y="82"/>
                        </a:lnTo>
                        <a:lnTo>
                          <a:pt x="0" y="91"/>
                        </a:lnTo>
                        <a:lnTo>
                          <a:pt x="1" y="101"/>
                        </a:lnTo>
                        <a:lnTo>
                          <a:pt x="2" y="109"/>
                        </a:lnTo>
                        <a:lnTo>
                          <a:pt x="5" y="118"/>
                        </a:lnTo>
                        <a:lnTo>
                          <a:pt x="8" y="126"/>
                        </a:lnTo>
                        <a:lnTo>
                          <a:pt x="11" y="135"/>
                        </a:lnTo>
                        <a:lnTo>
                          <a:pt x="16" y="142"/>
                        </a:lnTo>
                        <a:lnTo>
                          <a:pt x="21" y="149"/>
                        </a:lnTo>
                        <a:lnTo>
                          <a:pt x="28" y="156"/>
                        </a:lnTo>
                        <a:lnTo>
                          <a:pt x="34" y="162"/>
                        </a:lnTo>
                        <a:lnTo>
                          <a:pt x="41" y="167"/>
                        </a:lnTo>
                        <a:lnTo>
                          <a:pt x="49" y="172"/>
                        </a:lnTo>
                        <a:lnTo>
                          <a:pt x="57" y="175"/>
                        </a:lnTo>
                        <a:lnTo>
                          <a:pt x="65" y="178"/>
                        </a:lnTo>
                        <a:lnTo>
                          <a:pt x="73" y="180"/>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22" name="Freeform 126"/>
                  <p:cNvSpPr>
                    <a:spLocks/>
                  </p:cNvSpPr>
                  <p:nvPr/>
                </p:nvSpPr>
                <p:spPr bwMode="auto">
                  <a:xfrm>
                    <a:off x="11659003" y="3339462"/>
                    <a:ext cx="28575" cy="28575"/>
                  </a:xfrm>
                  <a:custGeom>
                    <a:avLst/>
                    <a:gdLst/>
                    <a:ahLst/>
                    <a:cxnLst>
                      <a:cxn ang="0">
                        <a:pos x="100" y="182"/>
                      </a:cxn>
                      <a:cxn ang="0">
                        <a:pos x="118" y="178"/>
                      </a:cxn>
                      <a:cxn ang="0">
                        <a:pos x="134"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7"/>
                      </a:cxn>
                      <a:cxn ang="0">
                        <a:pos x="4" y="64"/>
                      </a:cxn>
                      <a:cxn ang="0">
                        <a:pos x="0" y="82"/>
                      </a:cxn>
                      <a:cxn ang="0">
                        <a:pos x="0" y="101"/>
                      </a:cxn>
                      <a:cxn ang="0">
                        <a:pos x="4" y="118"/>
                      </a:cxn>
                      <a:cxn ang="0">
                        <a:pos x="10" y="135"/>
                      </a:cxn>
                      <a:cxn ang="0">
                        <a:pos x="20" y="149"/>
                      </a:cxn>
                      <a:cxn ang="0">
                        <a:pos x="32" y="162"/>
                      </a:cxn>
                      <a:cxn ang="0">
                        <a:pos x="48" y="172"/>
                      </a:cxn>
                      <a:cxn ang="0">
                        <a:pos x="63" y="178"/>
                      </a:cxn>
                      <a:cxn ang="0">
                        <a:pos x="81" y="182"/>
                      </a:cxn>
                    </a:cxnLst>
                    <a:rect l="0" t="0" r="r" b="b"/>
                    <a:pathLst>
                      <a:path w="182" h="183">
                        <a:moveTo>
                          <a:pt x="91" y="183"/>
                        </a:moveTo>
                        <a:lnTo>
                          <a:pt x="100" y="182"/>
                        </a:lnTo>
                        <a:lnTo>
                          <a:pt x="109" y="180"/>
                        </a:lnTo>
                        <a:lnTo>
                          <a:pt x="118" y="178"/>
                        </a:lnTo>
                        <a:lnTo>
                          <a:pt x="127" y="175"/>
                        </a:lnTo>
                        <a:lnTo>
                          <a:pt x="134" y="172"/>
                        </a:lnTo>
                        <a:lnTo>
                          <a:pt x="142" y="167"/>
                        </a:lnTo>
                        <a:lnTo>
                          <a:pt x="149" y="162"/>
                        </a:lnTo>
                        <a:lnTo>
                          <a:pt x="155" y="156"/>
                        </a:lnTo>
                        <a:lnTo>
                          <a:pt x="161" y="149"/>
                        </a:lnTo>
                        <a:lnTo>
                          <a:pt x="167"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7" y="40"/>
                        </a:lnTo>
                        <a:lnTo>
                          <a:pt x="161" y="33"/>
                        </a:lnTo>
                        <a:lnTo>
                          <a:pt x="155" y="26"/>
                        </a:lnTo>
                        <a:lnTo>
                          <a:pt x="149" y="21"/>
                        </a:lnTo>
                        <a:lnTo>
                          <a:pt x="142" y="15"/>
                        </a:lnTo>
                        <a:lnTo>
                          <a:pt x="134" y="11"/>
                        </a:lnTo>
                        <a:lnTo>
                          <a:pt x="127" y="6"/>
                        </a:lnTo>
                        <a:lnTo>
                          <a:pt x="118" y="4"/>
                        </a:lnTo>
                        <a:lnTo>
                          <a:pt x="109" y="2"/>
                        </a:lnTo>
                        <a:lnTo>
                          <a:pt x="100" y="0"/>
                        </a:lnTo>
                        <a:lnTo>
                          <a:pt x="91" y="0"/>
                        </a:lnTo>
                        <a:lnTo>
                          <a:pt x="81" y="0"/>
                        </a:lnTo>
                        <a:lnTo>
                          <a:pt x="72" y="2"/>
                        </a:lnTo>
                        <a:lnTo>
                          <a:pt x="63" y="4"/>
                        </a:lnTo>
                        <a:lnTo>
                          <a:pt x="56" y="6"/>
                        </a:lnTo>
                        <a:lnTo>
                          <a:pt x="48" y="11"/>
                        </a:lnTo>
                        <a:lnTo>
                          <a:pt x="40" y="15"/>
                        </a:lnTo>
                        <a:lnTo>
                          <a:pt x="32" y="21"/>
                        </a:lnTo>
                        <a:lnTo>
                          <a:pt x="27" y="26"/>
                        </a:lnTo>
                        <a:lnTo>
                          <a:pt x="20" y="33"/>
                        </a:lnTo>
                        <a:lnTo>
                          <a:pt x="16" y="40"/>
                        </a:lnTo>
                        <a:lnTo>
                          <a:pt x="10" y="47"/>
                        </a:lnTo>
                        <a:lnTo>
                          <a:pt x="7" y="55"/>
                        </a:lnTo>
                        <a:lnTo>
                          <a:pt x="4" y="64"/>
                        </a:lnTo>
                        <a:lnTo>
                          <a:pt x="1" y="73"/>
                        </a:lnTo>
                        <a:lnTo>
                          <a:pt x="0" y="82"/>
                        </a:lnTo>
                        <a:lnTo>
                          <a:pt x="0" y="91"/>
                        </a:lnTo>
                        <a:lnTo>
                          <a:pt x="0" y="101"/>
                        </a:lnTo>
                        <a:lnTo>
                          <a:pt x="1" y="109"/>
                        </a:lnTo>
                        <a:lnTo>
                          <a:pt x="4" y="118"/>
                        </a:lnTo>
                        <a:lnTo>
                          <a:pt x="7" y="126"/>
                        </a:lnTo>
                        <a:lnTo>
                          <a:pt x="10" y="135"/>
                        </a:lnTo>
                        <a:lnTo>
                          <a:pt x="16" y="142"/>
                        </a:lnTo>
                        <a:lnTo>
                          <a:pt x="20" y="149"/>
                        </a:lnTo>
                        <a:lnTo>
                          <a:pt x="27" y="156"/>
                        </a:lnTo>
                        <a:lnTo>
                          <a:pt x="32" y="162"/>
                        </a:lnTo>
                        <a:lnTo>
                          <a:pt x="40" y="167"/>
                        </a:lnTo>
                        <a:lnTo>
                          <a:pt x="48" y="172"/>
                        </a:lnTo>
                        <a:lnTo>
                          <a:pt x="56" y="175"/>
                        </a:lnTo>
                        <a:lnTo>
                          <a:pt x="63" y="178"/>
                        </a:lnTo>
                        <a:lnTo>
                          <a:pt x="72" y="180"/>
                        </a:lnTo>
                        <a:lnTo>
                          <a:pt x="81"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23" name="Freeform 127"/>
                  <p:cNvSpPr>
                    <a:spLocks/>
                  </p:cNvSpPr>
                  <p:nvPr/>
                </p:nvSpPr>
                <p:spPr bwMode="auto">
                  <a:xfrm>
                    <a:off x="11698690" y="3339462"/>
                    <a:ext cx="30163" cy="28575"/>
                  </a:xfrm>
                  <a:custGeom>
                    <a:avLst/>
                    <a:gdLst/>
                    <a:ahLst/>
                    <a:cxnLst>
                      <a:cxn ang="0">
                        <a:pos x="100" y="182"/>
                      </a:cxn>
                      <a:cxn ang="0">
                        <a:pos x="118" y="178"/>
                      </a:cxn>
                      <a:cxn ang="0">
                        <a:pos x="134" y="172"/>
                      </a:cxn>
                      <a:cxn ang="0">
                        <a:pos x="149" y="162"/>
                      </a:cxn>
                      <a:cxn ang="0">
                        <a:pos x="162" y="149"/>
                      </a:cxn>
                      <a:cxn ang="0">
                        <a:pos x="171" y="135"/>
                      </a:cxn>
                      <a:cxn ang="0">
                        <a:pos x="179" y="118"/>
                      </a:cxn>
                      <a:cxn ang="0">
                        <a:pos x="182" y="101"/>
                      </a:cxn>
                      <a:cxn ang="0">
                        <a:pos x="182" y="82"/>
                      </a:cxn>
                      <a:cxn ang="0">
                        <a:pos x="179" y="64"/>
                      </a:cxn>
                      <a:cxn ang="0">
                        <a:pos x="171" y="47"/>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7"/>
                      </a:cxn>
                      <a:cxn ang="0">
                        <a:pos x="3" y="64"/>
                      </a:cxn>
                      <a:cxn ang="0">
                        <a:pos x="0" y="82"/>
                      </a:cxn>
                      <a:cxn ang="0">
                        <a:pos x="0" y="101"/>
                      </a:cxn>
                      <a:cxn ang="0">
                        <a:pos x="3" y="118"/>
                      </a:cxn>
                      <a:cxn ang="0">
                        <a:pos x="11" y="135"/>
                      </a:cxn>
                      <a:cxn ang="0">
                        <a:pos x="20" y="149"/>
                      </a:cxn>
                      <a:cxn ang="0">
                        <a:pos x="33" y="162"/>
                      </a:cxn>
                      <a:cxn ang="0">
                        <a:pos x="48" y="172"/>
                      </a:cxn>
                      <a:cxn ang="0">
                        <a:pos x="64" y="178"/>
                      </a:cxn>
                      <a:cxn ang="0">
                        <a:pos x="82" y="182"/>
                      </a:cxn>
                    </a:cxnLst>
                    <a:rect l="0" t="0" r="r" b="b"/>
                    <a:pathLst>
                      <a:path w="182" h="183">
                        <a:moveTo>
                          <a:pt x="91" y="183"/>
                        </a:moveTo>
                        <a:lnTo>
                          <a:pt x="100" y="182"/>
                        </a:lnTo>
                        <a:lnTo>
                          <a:pt x="110" y="180"/>
                        </a:lnTo>
                        <a:lnTo>
                          <a:pt x="118" y="178"/>
                        </a:lnTo>
                        <a:lnTo>
                          <a:pt x="126" y="175"/>
                        </a:lnTo>
                        <a:lnTo>
                          <a:pt x="134" y="172"/>
                        </a:lnTo>
                        <a:lnTo>
                          <a:pt x="142" y="167"/>
                        </a:lnTo>
                        <a:lnTo>
                          <a:pt x="149" y="162"/>
                        </a:lnTo>
                        <a:lnTo>
                          <a:pt x="155" y="156"/>
                        </a:lnTo>
                        <a:lnTo>
                          <a:pt x="162" y="149"/>
                        </a:lnTo>
                        <a:lnTo>
                          <a:pt x="166"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6" y="40"/>
                        </a:lnTo>
                        <a:lnTo>
                          <a:pt x="162" y="33"/>
                        </a:lnTo>
                        <a:lnTo>
                          <a:pt x="155" y="26"/>
                        </a:lnTo>
                        <a:lnTo>
                          <a:pt x="149" y="21"/>
                        </a:lnTo>
                        <a:lnTo>
                          <a:pt x="142" y="15"/>
                        </a:lnTo>
                        <a:lnTo>
                          <a:pt x="134" y="11"/>
                        </a:lnTo>
                        <a:lnTo>
                          <a:pt x="126" y="6"/>
                        </a:lnTo>
                        <a:lnTo>
                          <a:pt x="118" y="4"/>
                        </a:lnTo>
                        <a:lnTo>
                          <a:pt x="110" y="2"/>
                        </a:lnTo>
                        <a:lnTo>
                          <a:pt x="100" y="0"/>
                        </a:lnTo>
                        <a:lnTo>
                          <a:pt x="91" y="0"/>
                        </a:lnTo>
                        <a:lnTo>
                          <a:pt x="82" y="0"/>
                        </a:lnTo>
                        <a:lnTo>
                          <a:pt x="72" y="2"/>
                        </a:lnTo>
                        <a:lnTo>
                          <a:pt x="64" y="4"/>
                        </a:lnTo>
                        <a:lnTo>
                          <a:pt x="55" y="6"/>
                        </a:lnTo>
                        <a:lnTo>
                          <a:pt x="48" y="11"/>
                        </a:lnTo>
                        <a:lnTo>
                          <a:pt x="40" y="15"/>
                        </a:lnTo>
                        <a:lnTo>
                          <a:pt x="33" y="21"/>
                        </a:lnTo>
                        <a:lnTo>
                          <a:pt x="27" y="26"/>
                        </a:lnTo>
                        <a:lnTo>
                          <a:pt x="20" y="33"/>
                        </a:lnTo>
                        <a:lnTo>
                          <a:pt x="16" y="40"/>
                        </a:lnTo>
                        <a:lnTo>
                          <a:pt x="11" y="47"/>
                        </a:lnTo>
                        <a:lnTo>
                          <a:pt x="7" y="55"/>
                        </a:lnTo>
                        <a:lnTo>
                          <a:pt x="3" y="64"/>
                        </a:lnTo>
                        <a:lnTo>
                          <a:pt x="1" y="73"/>
                        </a:lnTo>
                        <a:lnTo>
                          <a:pt x="0" y="82"/>
                        </a:lnTo>
                        <a:lnTo>
                          <a:pt x="0" y="91"/>
                        </a:lnTo>
                        <a:lnTo>
                          <a:pt x="0" y="101"/>
                        </a:lnTo>
                        <a:lnTo>
                          <a:pt x="1" y="109"/>
                        </a:lnTo>
                        <a:lnTo>
                          <a:pt x="3" y="118"/>
                        </a:lnTo>
                        <a:lnTo>
                          <a:pt x="7" y="126"/>
                        </a:lnTo>
                        <a:lnTo>
                          <a:pt x="11" y="135"/>
                        </a:lnTo>
                        <a:lnTo>
                          <a:pt x="16" y="142"/>
                        </a:lnTo>
                        <a:lnTo>
                          <a:pt x="20" y="149"/>
                        </a:lnTo>
                        <a:lnTo>
                          <a:pt x="27" y="156"/>
                        </a:lnTo>
                        <a:lnTo>
                          <a:pt x="33" y="162"/>
                        </a:lnTo>
                        <a:lnTo>
                          <a:pt x="40" y="167"/>
                        </a:lnTo>
                        <a:lnTo>
                          <a:pt x="48" y="172"/>
                        </a:lnTo>
                        <a:lnTo>
                          <a:pt x="55" y="175"/>
                        </a:lnTo>
                        <a:lnTo>
                          <a:pt x="64" y="178"/>
                        </a:lnTo>
                        <a:lnTo>
                          <a:pt x="72" y="180"/>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24" name="Freeform 128"/>
                  <p:cNvSpPr>
                    <a:spLocks/>
                  </p:cNvSpPr>
                  <p:nvPr/>
                </p:nvSpPr>
                <p:spPr bwMode="auto">
                  <a:xfrm>
                    <a:off x="11739965" y="3339462"/>
                    <a:ext cx="28575" cy="28575"/>
                  </a:xfrm>
                  <a:custGeom>
                    <a:avLst/>
                    <a:gdLst/>
                    <a:ahLst/>
                    <a:cxnLst>
                      <a:cxn ang="0">
                        <a:pos x="101" y="182"/>
                      </a:cxn>
                      <a:cxn ang="0">
                        <a:pos x="118" y="178"/>
                      </a:cxn>
                      <a:cxn ang="0">
                        <a:pos x="134" y="172"/>
                      </a:cxn>
                      <a:cxn ang="0">
                        <a:pos x="148" y="162"/>
                      </a:cxn>
                      <a:cxn ang="0">
                        <a:pos x="162" y="149"/>
                      </a:cxn>
                      <a:cxn ang="0">
                        <a:pos x="172" y="135"/>
                      </a:cxn>
                      <a:cxn ang="0">
                        <a:pos x="178" y="118"/>
                      </a:cxn>
                      <a:cxn ang="0">
                        <a:pos x="182" y="101"/>
                      </a:cxn>
                      <a:cxn ang="0">
                        <a:pos x="182" y="82"/>
                      </a:cxn>
                      <a:cxn ang="0">
                        <a:pos x="178" y="64"/>
                      </a:cxn>
                      <a:cxn ang="0">
                        <a:pos x="172" y="47"/>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7"/>
                      </a:cxn>
                      <a:cxn ang="0">
                        <a:pos x="3" y="64"/>
                      </a:cxn>
                      <a:cxn ang="0">
                        <a:pos x="0" y="82"/>
                      </a:cxn>
                      <a:cxn ang="0">
                        <a:pos x="0" y="101"/>
                      </a:cxn>
                      <a:cxn ang="0">
                        <a:pos x="3"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8" y="178"/>
                        </a:lnTo>
                        <a:lnTo>
                          <a:pt x="126" y="175"/>
                        </a:lnTo>
                        <a:lnTo>
                          <a:pt x="134" y="172"/>
                        </a:lnTo>
                        <a:lnTo>
                          <a:pt x="142" y="167"/>
                        </a:lnTo>
                        <a:lnTo>
                          <a:pt x="148" y="162"/>
                        </a:lnTo>
                        <a:lnTo>
                          <a:pt x="155" y="156"/>
                        </a:lnTo>
                        <a:lnTo>
                          <a:pt x="162" y="149"/>
                        </a:lnTo>
                        <a:lnTo>
                          <a:pt x="166"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6" y="40"/>
                        </a:lnTo>
                        <a:lnTo>
                          <a:pt x="162" y="33"/>
                        </a:lnTo>
                        <a:lnTo>
                          <a:pt x="155" y="26"/>
                        </a:lnTo>
                        <a:lnTo>
                          <a:pt x="148" y="21"/>
                        </a:lnTo>
                        <a:lnTo>
                          <a:pt x="142" y="15"/>
                        </a:lnTo>
                        <a:lnTo>
                          <a:pt x="134" y="11"/>
                        </a:lnTo>
                        <a:lnTo>
                          <a:pt x="126" y="6"/>
                        </a:lnTo>
                        <a:lnTo>
                          <a:pt x="118" y="4"/>
                        </a:lnTo>
                        <a:lnTo>
                          <a:pt x="110" y="2"/>
                        </a:lnTo>
                        <a:lnTo>
                          <a:pt x="101" y="0"/>
                        </a:lnTo>
                        <a:lnTo>
                          <a:pt x="91"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6" y="55"/>
                        </a:lnTo>
                        <a:lnTo>
                          <a:pt x="3" y="64"/>
                        </a:lnTo>
                        <a:lnTo>
                          <a:pt x="1" y="73"/>
                        </a:lnTo>
                        <a:lnTo>
                          <a:pt x="0" y="82"/>
                        </a:lnTo>
                        <a:lnTo>
                          <a:pt x="0" y="91"/>
                        </a:lnTo>
                        <a:lnTo>
                          <a:pt x="0" y="101"/>
                        </a:lnTo>
                        <a:lnTo>
                          <a:pt x="1" y="109"/>
                        </a:lnTo>
                        <a:lnTo>
                          <a:pt x="3" y="118"/>
                        </a:lnTo>
                        <a:lnTo>
                          <a:pt x="6"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25" name="Freeform 129"/>
                  <p:cNvSpPr>
                    <a:spLocks/>
                  </p:cNvSpPr>
                  <p:nvPr/>
                </p:nvSpPr>
                <p:spPr bwMode="auto">
                  <a:xfrm>
                    <a:off x="11779653" y="3339462"/>
                    <a:ext cx="28575" cy="28575"/>
                  </a:xfrm>
                  <a:custGeom>
                    <a:avLst/>
                    <a:gdLst/>
                    <a:ahLst/>
                    <a:cxnLst>
                      <a:cxn ang="0">
                        <a:pos x="101" y="182"/>
                      </a:cxn>
                      <a:cxn ang="0">
                        <a:pos x="118" y="178"/>
                      </a:cxn>
                      <a:cxn ang="0">
                        <a:pos x="134" y="172"/>
                      </a:cxn>
                      <a:cxn ang="0">
                        <a:pos x="149" y="162"/>
                      </a:cxn>
                      <a:cxn ang="0">
                        <a:pos x="162" y="149"/>
                      </a:cxn>
                      <a:cxn ang="0">
                        <a:pos x="172" y="135"/>
                      </a:cxn>
                      <a:cxn ang="0">
                        <a:pos x="178" y="118"/>
                      </a:cxn>
                      <a:cxn ang="0">
                        <a:pos x="182" y="101"/>
                      </a:cxn>
                      <a:cxn ang="0">
                        <a:pos x="182" y="82"/>
                      </a:cxn>
                      <a:cxn ang="0">
                        <a:pos x="178" y="64"/>
                      </a:cxn>
                      <a:cxn ang="0">
                        <a:pos x="172" y="47"/>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7" y="172"/>
                      </a:cxn>
                      <a:cxn ang="0">
                        <a:pos x="64" y="178"/>
                      </a:cxn>
                      <a:cxn ang="0">
                        <a:pos x="82" y="182"/>
                      </a:cxn>
                    </a:cxnLst>
                    <a:rect l="0" t="0" r="r" b="b"/>
                    <a:pathLst>
                      <a:path w="183" h="183">
                        <a:moveTo>
                          <a:pt x="91" y="183"/>
                        </a:moveTo>
                        <a:lnTo>
                          <a:pt x="101" y="182"/>
                        </a:lnTo>
                        <a:lnTo>
                          <a:pt x="109" y="180"/>
                        </a:lnTo>
                        <a:lnTo>
                          <a:pt x="118" y="178"/>
                        </a:lnTo>
                        <a:lnTo>
                          <a:pt x="126" y="175"/>
                        </a:lnTo>
                        <a:lnTo>
                          <a:pt x="134" y="172"/>
                        </a:lnTo>
                        <a:lnTo>
                          <a:pt x="142" y="167"/>
                        </a:lnTo>
                        <a:lnTo>
                          <a:pt x="149" y="162"/>
                        </a:lnTo>
                        <a:lnTo>
                          <a:pt x="156" y="156"/>
                        </a:lnTo>
                        <a:lnTo>
                          <a:pt x="162" y="149"/>
                        </a:lnTo>
                        <a:lnTo>
                          <a:pt x="167" y="142"/>
                        </a:lnTo>
                        <a:lnTo>
                          <a:pt x="172" y="135"/>
                        </a:lnTo>
                        <a:lnTo>
                          <a:pt x="175" y="126"/>
                        </a:lnTo>
                        <a:lnTo>
                          <a:pt x="178" y="118"/>
                        </a:lnTo>
                        <a:lnTo>
                          <a:pt x="180" y="109"/>
                        </a:lnTo>
                        <a:lnTo>
                          <a:pt x="182" y="101"/>
                        </a:lnTo>
                        <a:lnTo>
                          <a:pt x="183" y="91"/>
                        </a:lnTo>
                        <a:lnTo>
                          <a:pt x="182" y="82"/>
                        </a:lnTo>
                        <a:lnTo>
                          <a:pt x="180" y="73"/>
                        </a:lnTo>
                        <a:lnTo>
                          <a:pt x="178" y="64"/>
                        </a:lnTo>
                        <a:lnTo>
                          <a:pt x="175" y="55"/>
                        </a:lnTo>
                        <a:lnTo>
                          <a:pt x="172" y="47"/>
                        </a:lnTo>
                        <a:lnTo>
                          <a:pt x="167" y="40"/>
                        </a:lnTo>
                        <a:lnTo>
                          <a:pt x="162" y="33"/>
                        </a:lnTo>
                        <a:lnTo>
                          <a:pt x="156" y="26"/>
                        </a:lnTo>
                        <a:lnTo>
                          <a:pt x="149" y="21"/>
                        </a:lnTo>
                        <a:lnTo>
                          <a:pt x="142" y="15"/>
                        </a:lnTo>
                        <a:lnTo>
                          <a:pt x="134" y="11"/>
                        </a:lnTo>
                        <a:lnTo>
                          <a:pt x="126" y="6"/>
                        </a:lnTo>
                        <a:lnTo>
                          <a:pt x="118" y="4"/>
                        </a:lnTo>
                        <a:lnTo>
                          <a:pt x="109" y="2"/>
                        </a:lnTo>
                        <a:lnTo>
                          <a:pt x="101" y="0"/>
                        </a:lnTo>
                        <a:lnTo>
                          <a:pt x="91" y="0"/>
                        </a:lnTo>
                        <a:lnTo>
                          <a:pt x="82" y="0"/>
                        </a:lnTo>
                        <a:lnTo>
                          <a:pt x="73" y="2"/>
                        </a:lnTo>
                        <a:lnTo>
                          <a:pt x="64" y="4"/>
                        </a:lnTo>
                        <a:lnTo>
                          <a:pt x="55" y="6"/>
                        </a:lnTo>
                        <a:lnTo>
                          <a:pt x="47" y="11"/>
                        </a:lnTo>
                        <a:lnTo>
                          <a:pt x="40" y="15"/>
                        </a:lnTo>
                        <a:lnTo>
                          <a:pt x="33" y="21"/>
                        </a:lnTo>
                        <a:lnTo>
                          <a:pt x="26" y="26"/>
                        </a:lnTo>
                        <a:lnTo>
                          <a:pt x="21" y="33"/>
                        </a:lnTo>
                        <a:lnTo>
                          <a:pt x="15" y="40"/>
                        </a:lnTo>
                        <a:lnTo>
                          <a:pt x="11" y="47"/>
                        </a:lnTo>
                        <a:lnTo>
                          <a:pt x="6" y="55"/>
                        </a:lnTo>
                        <a:lnTo>
                          <a:pt x="4" y="64"/>
                        </a:lnTo>
                        <a:lnTo>
                          <a:pt x="2" y="73"/>
                        </a:lnTo>
                        <a:lnTo>
                          <a:pt x="0" y="82"/>
                        </a:lnTo>
                        <a:lnTo>
                          <a:pt x="0" y="91"/>
                        </a:lnTo>
                        <a:lnTo>
                          <a:pt x="0" y="101"/>
                        </a:lnTo>
                        <a:lnTo>
                          <a:pt x="2" y="109"/>
                        </a:lnTo>
                        <a:lnTo>
                          <a:pt x="4" y="118"/>
                        </a:lnTo>
                        <a:lnTo>
                          <a:pt x="6" y="126"/>
                        </a:lnTo>
                        <a:lnTo>
                          <a:pt x="11" y="135"/>
                        </a:lnTo>
                        <a:lnTo>
                          <a:pt x="15" y="142"/>
                        </a:lnTo>
                        <a:lnTo>
                          <a:pt x="21" y="149"/>
                        </a:lnTo>
                        <a:lnTo>
                          <a:pt x="26" y="156"/>
                        </a:lnTo>
                        <a:lnTo>
                          <a:pt x="33" y="162"/>
                        </a:lnTo>
                        <a:lnTo>
                          <a:pt x="40" y="167"/>
                        </a:lnTo>
                        <a:lnTo>
                          <a:pt x="47" y="172"/>
                        </a:lnTo>
                        <a:lnTo>
                          <a:pt x="55" y="175"/>
                        </a:lnTo>
                        <a:lnTo>
                          <a:pt x="64" y="178"/>
                        </a:lnTo>
                        <a:lnTo>
                          <a:pt x="73" y="180"/>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26" name="Freeform 130"/>
                  <p:cNvSpPr>
                    <a:spLocks/>
                  </p:cNvSpPr>
                  <p:nvPr/>
                </p:nvSpPr>
                <p:spPr bwMode="auto">
                  <a:xfrm>
                    <a:off x="12235265" y="3526787"/>
                    <a:ext cx="203200" cy="33338"/>
                  </a:xfrm>
                  <a:custGeom>
                    <a:avLst/>
                    <a:gdLst/>
                    <a:ahLst/>
                    <a:cxnLst>
                      <a:cxn ang="0">
                        <a:pos x="1170" y="0"/>
                      </a:cxn>
                      <a:cxn ang="0">
                        <a:pos x="1192" y="2"/>
                      </a:cxn>
                      <a:cxn ang="0">
                        <a:pos x="1212" y="7"/>
                      </a:cxn>
                      <a:cxn ang="0">
                        <a:pos x="1231" y="17"/>
                      </a:cxn>
                      <a:cxn ang="0">
                        <a:pos x="1246" y="31"/>
                      </a:cxn>
                      <a:cxn ang="0">
                        <a:pos x="1259" y="47"/>
                      </a:cxn>
                      <a:cxn ang="0">
                        <a:pos x="1271" y="66"/>
                      </a:cxn>
                      <a:cxn ang="0">
                        <a:pos x="1276" y="86"/>
                      </a:cxn>
                      <a:cxn ang="0">
                        <a:pos x="1278" y="108"/>
                      </a:cxn>
                      <a:cxn ang="0">
                        <a:pos x="1276" y="130"/>
                      </a:cxn>
                      <a:cxn ang="0">
                        <a:pos x="1271" y="150"/>
                      </a:cxn>
                      <a:cxn ang="0">
                        <a:pos x="1259" y="169"/>
                      </a:cxn>
                      <a:cxn ang="0">
                        <a:pos x="1246" y="185"/>
                      </a:cxn>
                      <a:cxn ang="0">
                        <a:pos x="1231" y="198"/>
                      </a:cxn>
                      <a:cxn ang="0">
                        <a:pos x="1212" y="208"/>
                      </a:cxn>
                      <a:cxn ang="0">
                        <a:pos x="1192" y="215"/>
                      </a:cxn>
                      <a:cxn ang="0">
                        <a:pos x="1170" y="217"/>
                      </a:cxn>
                      <a:cxn ang="0">
                        <a:pos x="97" y="216"/>
                      </a:cxn>
                      <a:cxn ang="0">
                        <a:pos x="76" y="213"/>
                      </a:cxn>
                      <a:cxn ang="0">
                        <a:pos x="56" y="204"/>
                      </a:cxn>
                      <a:cxn ang="0">
                        <a:pos x="40" y="192"/>
                      </a:cxn>
                      <a:cxn ang="0">
                        <a:pos x="24" y="177"/>
                      </a:cxn>
                      <a:cxn ang="0">
                        <a:pos x="13" y="159"/>
                      </a:cxn>
                      <a:cxn ang="0">
                        <a:pos x="4" y="140"/>
                      </a:cxn>
                      <a:cxn ang="0">
                        <a:pos x="0" y="119"/>
                      </a:cxn>
                      <a:cxn ang="0">
                        <a:pos x="0" y="97"/>
                      </a:cxn>
                      <a:cxn ang="0">
                        <a:pos x="4" y="76"/>
                      </a:cxn>
                      <a:cxn ang="0">
                        <a:pos x="13" y="56"/>
                      </a:cxn>
                      <a:cxn ang="0">
                        <a:pos x="24" y="38"/>
                      </a:cxn>
                      <a:cxn ang="0">
                        <a:pos x="40" y="24"/>
                      </a:cxn>
                      <a:cxn ang="0">
                        <a:pos x="56" y="12"/>
                      </a:cxn>
                      <a:cxn ang="0">
                        <a:pos x="76" y="4"/>
                      </a:cxn>
                      <a:cxn ang="0">
                        <a:pos x="97" y="0"/>
                      </a:cxn>
                    </a:cxnLst>
                    <a:rect l="0" t="0" r="r" b="b"/>
                    <a:pathLst>
                      <a:path w="1278" h="217">
                        <a:moveTo>
                          <a:pt x="108" y="0"/>
                        </a:moveTo>
                        <a:lnTo>
                          <a:pt x="1170" y="0"/>
                        </a:lnTo>
                        <a:lnTo>
                          <a:pt x="1181" y="0"/>
                        </a:lnTo>
                        <a:lnTo>
                          <a:pt x="1192" y="2"/>
                        </a:lnTo>
                        <a:lnTo>
                          <a:pt x="1202" y="4"/>
                        </a:lnTo>
                        <a:lnTo>
                          <a:pt x="1212" y="7"/>
                        </a:lnTo>
                        <a:lnTo>
                          <a:pt x="1222" y="12"/>
                        </a:lnTo>
                        <a:lnTo>
                          <a:pt x="1231" y="17"/>
                        </a:lnTo>
                        <a:lnTo>
                          <a:pt x="1238" y="24"/>
                        </a:lnTo>
                        <a:lnTo>
                          <a:pt x="1246" y="31"/>
                        </a:lnTo>
                        <a:lnTo>
                          <a:pt x="1254" y="38"/>
                        </a:lnTo>
                        <a:lnTo>
                          <a:pt x="1259" y="47"/>
                        </a:lnTo>
                        <a:lnTo>
                          <a:pt x="1265" y="56"/>
                        </a:lnTo>
                        <a:lnTo>
                          <a:pt x="1271" y="66"/>
                        </a:lnTo>
                        <a:lnTo>
                          <a:pt x="1274" y="76"/>
                        </a:lnTo>
                        <a:lnTo>
                          <a:pt x="1276" y="86"/>
                        </a:lnTo>
                        <a:lnTo>
                          <a:pt x="1278" y="97"/>
                        </a:lnTo>
                        <a:lnTo>
                          <a:pt x="1278" y="108"/>
                        </a:lnTo>
                        <a:lnTo>
                          <a:pt x="1278" y="119"/>
                        </a:lnTo>
                        <a:lnTo>
                          <a:pt x="1276" y="130"/>
                        </a:lnTo>
                        <a:lnTo>
                          <a:pt x="1274" y="140"/>
                        </a:lnTo>
                        <a:lnTo>
                          <a:pt x="1271" y="150"/>
                        </a:lnTo>
                        <a:lnTo>
                          <a:pt x="1265" y="159"/>
                        </a:lnTo>
                        <a:lnTo>
                          <a:pt x="1259" y="169"/>
                        </a:lnTo>
                        <a:lnTo>
                          <a:pt x="1254" y="177"/>
                        </a:lnTo>
                        <a:lnTo>
                          <a:pt x="1246" y="185"/>
                        </a:lnTo>
                        <a:lnTo>
                          <a:pt x="1238" y="192"/>
                        </a:lnTo>
                        <a:lnTo>
                          <a:pt x="1231" y="198"/>
                        </a:lnTo>
                        <a:lnTo>
                          <a:pt x="1222" y="204"/>
                        </a:lnTo>
                        <a:lnTo>
                          <a:pt x="1212" y="208"/>
                        </a:lnTo>
                        <a:lnTo>
                          <a:pt x="1202" y="213"/>
                        </a:lnTo>
                        <a:lnTo>
                          <a:pt x="1192" y="215"/>
                        </a:lnTo>
                        <a:lnTo>
                          <a:pt x="1181" y="216"/>
                        </a:lnTo>
                        <a:lnTo>
                          <a:pt x="1170" y="217"/>
                        </a:lnTo>
                        <a:lnTo>
                          <a:pt x="108" y="217"/>
                        </a:lnTo>
                        <a:lnTo>
                          <a:pt x="97" y="216"/>
                        </a:lnTo>
                        <a:lnTo>
                          <a:pt x="86" y="215"/>
                        </a:lnTo>
                        <a:lnTo>
                          <a:pt x="76" y="213"/>
                        </a:lnTo>
                        <a:lnTo>
                          <a:pt x="66" y="208"/>
                        </a:lnTo>
                        <a:lnTo>
                          <a:pt x="56" y="204"/>
                        </a:lnTo>
                        <a:lnTo>
                          <a:pt x="47" y="198"/>
                        </a:lnTo>
                        <a:lnTo>
                          <a:pt x="40" y="192"/>
                        </a:lnTo>
                        <a:lnTo>
                          <a:pt x="32" y="185"/>
                        </a:lnTo>
                        <a:lnTo>
                          <a:pt x="24" y="177"/>
                        </a:lnTo>
                        <a:lnTo>
                          <a:pt x="19" y="169"/>
                        </a:lnTo>
                        <a:lnTo>
                          <a:pt x="13" y="159"/>
                        </a:lnTo>
                        <a:lnTo>
                          <a:pt x="9" y="150"/>
                        </a:lnTo>
                        <a:lnTo>
                          <a:pt x="4" y="140"/>
                        </a:lnTo>
                        <a:lnTo>
                          <a:pt x="2" y="130"/>
                        </a:lnTo>
                        <a:lnTo>
                          <a:pt x="0" y="119"/>
                        </a:lnTo>
                        <a:lnTo>
                          <a:pt x="0" y="108"/>
                        </a:lnTo>
                        <a:lnTo>
                          <a:pt x="0" y="97"/>
                        </a:lnTo>
                        <a:lnTo>
                          <a:pt x="2" y="86"/>
                        </a:lnTo>
                        <a:lnTo>
                          <a:pt x="4" y="76"/>
                        </a:lnTo>
                        <a:lnTo>
                          <a:pt x="9" y="66"/>
                        </a:lnTo>
                        <a:lnTo>
                          <a:pt x="13" y="56"/>
                        </a:lnTo>
                        <a:lnTo>
                          <a:pt x="19" y="47"/>
                        </a:lnTo>
                        <a:lnTo>
                          <a:pt x="24" y="38"/>
                        </a:lnTo>
                        <a:lnTo>
                          <a:pt x="32" y="31"/>
                        </a:lnTo>
                        <a:lnTo>
                          <a:pt x="40" y="24"/>
                        </a:lnTo>
                        <a:lnTo>
                          <a:pt x="47" y="17"/>
                        </a:lnTo>
                        <a:lnTo>
                          <a:pt x="56" y="12"/>
                        </a:lnTo>
                        <a:lnTo>
                          <a:pt x="66" y="7"/>
                        </a:lnTo>
                        <a:lnTo>
                          <a:pt x="76" y="4"/>
                        </a:lnTo>
                        <a:lnTo>
                          <a:pt x="86" y="2"/>
                        </a:lnTo>
                        <a:lnTo>
                          <a:pt x="97" y="0"/>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27" name="Freeform 131"/>
                  <p:cNvSpPr>
                    <a:spLocks/>
                  </p:cNvSpPr>
                  <p:nvPr/>
                </p:nvSpPr>
                <p:spPr bwMode="auto">
                  <a:xfrm>
                    <a:off x="11619315" y="3526787"/>
                    <a:ext cx="28575" cy="30163"/>
                  </a:xfrm>
                  <a:custGeom>
                    <a:avLst/>
                    <a:gdLst/>
                    <a:ahLst/>
                    <a:cxnLst>
                      <a:cxn ang="0">
                        <a:pos x="101" y="182"/>
                      </a:cxn>
                      <a:cxn ang="0">
                        <a:pos x="119" y="179"/>
                      </a:cxn>
                      <a:cxn ang="0">
                        <a:pos x="136" y="172"/>
                      </a:cxn>
                      <a:cxn ang="0">
                        <a:pos x="150" y="162"/>
                      </a:cxn>
                      <a:cxn ang="0">
                        <a:pos x="162" y="150"/>
                      </a:cxn>
                      <a:cxn ang="0">
                        <a:pos x="172" y="134"/>
                      </a:cxn>
                      <a:cxn ang="0">
                        <a:pos x="179" y="119"/>
                      </a:cxn>
                      <a:cxn ang="0">
                        <a:pos x="183" y="101"/>
                      </a:cxn>
                      <a:cxn ang="0">
                        <a:pos x="183" y="82"/>
                      </a:cxn>
                      <a:cxn ang="0">
                        <a:pos x="179" y="65"/>
                      </a:cxn>
                      <a:cxn ang="0">
                        <a:pos x="172" y="48"/>
                      </a:cxn>
                      <a:cxn ang="0">
                        <a:pos x="162" y="34"/>
                      </a:cxn>
                      <a:cxn ang="0">
                        <a:pos x="150" y="21"/>
                      </a:cxn>
                      <a:cxn ang="0">
                        <a:pos x="136" y="11"/>
                      </a:cxn>
                      <a:cxn ang="0">
                        <a:pos x="119" y="5"/>
                      </a:cxn>
                      <a:cxn ang="0">
                        <a:pos x="101" y="0"/>
                      </a:cxn>
                      <a:cxn ang="0">
                        <a:pos x="82" y="0"/>
                      </a:cxn>
                      <a:cxn ang="0">
                        <a:pos x="65" y="5"/>
                      </a:cxn>
                      <a:cxn ang="0">
                        <a:pos x="49" y="11"/>
                      </a:cxn>
                      <a:cxn ang="0">
                        <a:pos x="34" y="21"/>
                      </a:cxn>
                      <a:cxn ang="0">
                        <a:pos x="21" y="34"/>
                      </a:cxn>
                      <a:cxn ang="0">
                        <a:pos x="11" y="48"/>
                      </a:cxn>
                      <a:cxn ang="0">
                        <a:pos x="5" y="65"/>
                      </a:cxn>
                      <a:cxn ang="0">
                        <a:pos x="1" y="82"/>
                      </a:cxn>
                      <a:cxn ang="0">
                        <a:pos x="1" y="101"/>
                      </a:cxn>
                      <a:cxn ang="0">
                        <a:pos x="5" y="119"/>
                      </a:cxn>
                      <a:cxn ang="0">
                        <a:pos x="11" y="134"/>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6"/>
                        </a:lnTo>
                        <a:lnTo>
                          <a:pt x="136" y="172"/>
                        </a:lnTo>
                        <a:lnTo>
                          <a:pt x="143" y="168"/>
                        </a:lnTo>
                        <a:lnTo>
                          <a:pt x="150" y="162"/>
                        </a:lnTo>
                        <a:lnTo>
                          <a:pt x="157" y="156"/>
                        </a:lnTo>
                        <a:lnTo>
                          <a:pt x="162" y="150"/>
                        </a:lnTo>
                        <a:lnTo>
                          <a:pt x="168" y="142"/>
                        </a:lnTo>
                        <a:lnTo>
                          <a:pt x="172" y="134"/>
                        </a:lnTo>
                        <a:lnTo>
                          <a:pt x="177" y="127"/>
                        </a:lnTo>
                        <a:lnTo>
                          <a:pt x="179" y="119"/>
                        </a:lnTo>
                        <a:lnTo>
                          <a:pt x="181" y="110"/>
                        </a:lnTo>
                        <a:lnTo>
                          <a:pt x="183" y="101"/>
                        </a:lnTo>
                        <a:lnTo>
                          <a:pt x="183" y="91"/>
                        </a:lnTo>
                        <a:lnTo>
                          <a:pt x="183" y="82"/>
                        </a:lnTo>
                        <a:lnTo>
                          <a:pt x="181" y="73"/>
                        </a:lnTo>
                        <a:lnTo>
                          <a:pt x="179" y="65"/>
                        </a:lnTo>
                        <a:lnTo>
                          <a:pt x="177" y="56"/>
                        </a:lnTo>
                        <a:lnTo>
                          <a:pt x="172" y="48"/>
                        </a:lnTo>
                        <a:lnTo>
                          <a:pt x="168" y="40"/>
                        </a:lnTo>
                        <a:lnTo>
                          <a:pt x="162" y="34"/>
                        </a:lnTo>
                        <a:lnTo>
                          <a:pt x="157" y="27"/>
                        </a:lnTo>
                        <a:lnTo>
                          <a:pt x="150" y="21"/>
                        </a:lnTo>
                        <a:lnTo>
                          <a:pt x="143" y="16"/>
                        </a:lnTo>
                        <a:lnTo>
                          <a:pt x="136" y="11"/>
                        </a:lnTo>
                        <a:lnTo>
                          <a:pt x="128" y="7"/>
                        </a:lnTo>
                        <a:lnTo>
                          <a:pt x="119" y="5"/>
                        </a:lnTo>
                        <a:lnTo>
                          <a:pt x="110" y="2"/>
                        </a:lnTo>
                        <a:lnTo>
                          <a:pt x="101" y="0"/>
                        </a:lnTo>
                        <a:lnTo>
                          <a:pt x="92" y="0"/>
                        </a:lnTo>
                        <a:lnTo>
                          <a:pt x="82" y="0"/>
                        </a:lnTo>
                        <a:lnTo>
                          <a:pt x="73" y="2"/>
                        </a:lnTo>
                        <a:lnTo>
                          <a:pt x="65" y="5"/>
                        </a:lnTo>
                        <a:lnTo>
                          <a:pt x="57" y="7"/>
                        </a:lnTo>
                        <a:lnTo>
                          <a:pt x="49" y="11"/>
                        </a:lnTo>
                        <a:lnTo>
                          <a:pt x="41" y="16"/>
                        </a:lnTo>
                        <a:lnTo>
                          <a:pt x="34" y="21"/>
                        </a:lnTo>
                        <a:lnTo>
                          <a:pt x="28" y="27"/>
                        </a:lnTo>
                        <a:lnTo>
                          <a:pt x="21" y="34"/>
                        </a:lnTo>
                        <a:lnTo>
                          <a:pt x="16" y="40"/>
                        </a:lnTo>
                        <a:lnTo>
                          <a:pt x="11" y="48"/>
                        </a:lnTo>
                        <a:lnTo>
                          <a:pt x="8" y="56"/>
                        </a:lnTo>
                        <a:lnTo>
                          <a:pt x="5" y="65"/>
                        </a:lnTo>
                        <a:lnTo>
                          <a:pt x="2" y="73"/>
                        </a:lnTo>
                        <a:lnTo>
                          <a:pt x="1" y="82"/>
                        </a:lnTo>
                        <a:lnTo>
                          <a:pt x="0" y="91"/>
                        </a:lnTo>
                        <a:lnTo>
                          <a:pt x="1" y="101"/>
                        </a:lnTo>
                        <a:lnTo>
                          <a:pt x="2" y="110"/>
                        </a:lnTo>
                        <a:lnTo>
                          <a:pt x="5" y="119"/>
                        </a:lnTo>
                        <a:lnTo>
                          <a:pt x="8" y="127"/>
                        </a:lnTo>
                        <a:lnTo>
                          <a:pt x="11" y="134"/>
                        </a:lnTo>
                        <a:lnTo>
                          <a:pt x="16" y="142"/>
                        </a:lnTo>
                        <a:lnTo>
                          <a:pt x="21" y="150"/>
                        </a:lnTo>
                        <a:lnTo>
                          <a:pt x="28" y="156"/>
                        </a:lnTo>
                        <a:lnTo>
                          <a:pt x="34" y="162"/>
                        </a:lnTo>
                        <a:lnTo>
                          <a:pt x="41" y="168"/>
                        </a:lnTo>
                        <a:lnTo>
                          <a:pt x="49" y="172"/>
                        </a:lnTo>
                        <a:lnTo>
                          <a:pt x="57" y="176"/>
                        </a:lnTo>
                        <a:lnTo>
                          <a:pt x="65" y="179"/>
                        </a:lnTo>
                        <a:lnTo>
                          <a:pt x="73" y="181"/>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28" name="Freeform 132"/>
                  <p:cNvSpPr>
                    <a:spLocks/>
                  </p:cNvSpPr>
                  <p:nvPr/>
                </p:nvSpPr>
                <p:spPr bwMode="auto">
                  <a:xfrm>
                    <a:off x="11659003" y="3526787"/>
                    <a:ext cx="28575" cy="30163"/>
                  </a:xfrm>
                  <a:custGeom>
                    <a:avLst/>
                    <a:gdLst/>
                    <a:ahLst/>
                    <a:cxnLst>
                      <a:cxn ang="0">
                        <a:pos x="100" y="182"/>
                      </a:cxn>
                      <a:cxn ang="0">
                        <a:pos x="118" y="179"/>
                      </a:cxn>
                      <a:cxn ang="0">
                        <a:pos x="134"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4" y="11"/>
                      </a:cxn>
                      <a:cxn ang="0">
                        <a:pos x="118" y="5"/>
                      </a:cxn>
                      <a:cxn ang="0">
                        <a:pos x="100" y="0"/>
                      </a:cxn>
                      <a:cxn ang="0">
                        <a:pos x="81" y="0"/>
                      </a:cxn>
                      <a:cxn ang="0">
                        <a:pos x="63" y="5"/>
                      </a:cxn>
                      <a:cxn ang="0">
                        <a:pos x="48" y="11"/>
                      </a:cxn>
                      <a:cxn ang="0">
                        <a:pos x="32" y="21"/>
                      </a:cxn>
                      <a:cxn ang="0">
                        <a:pos x="20" y="34"/>
                      </a:cxn>
                      <a:cxn ang="0">
                        <a:pos x="10" y="48"/>
                      </a:cxn>
                      <a:cxn ang="0">
                        <a:pos x="4" y="65"/>
                      </a:cxn>
                      <a:cxn ang="0">
                        <a:pos x="0" y="82"/>
                      </a:cxn>
                      <a:cxn ang="0">
                        <a:pos x="0" y="101"/>
                      </a:cxn>
                      <a:cxn ang="0">
                        <a:pos x="4" y="119"/>
                      </a:cxn>
                      <a:cxn ang="0">
                        <a:pos x="10" y="134"/>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6"/>
                        </a:lnTo>
                        <a:lnTo>
                          <a:pt x="134" y="172"/>
                        </a:lnTo>
                        <a:lnTo>
                          <a:pt x="142" y="168"/>
                        </a:lnTo>
                        <a:lnTo>
                          <a:pt x="149" y="162"/>
                        </a:lnTo>
                        <a:lnTo>
                          <a:pt x="155" y="156"/>
                        </a:lnTo>
                        <a:lnTo>
                          <a:pt x="161" y="150"/>
                        </a:lnTo>
                        <a:lnTo>
                          <a:pt x="167"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7" y="40"/>
                        </a:lnTo>
                        <a:lnTo>
                          <a:pt x="161" y="34"/>
                        </a:lnTo>
                        <a:lnTo>
                          <a:pt x="155" y="27"/>
                        </a:lnTo>
                        <a:lnTo>
                          <a:pt x="149" y="21"/>
                        </a:lnTo>
                        <a:lnTo>
                          <a:pt x="142" y="16"/>
                        </a:lnTo>
                        <a:lnTo>
                          <a:pt x="134" y="11"/>
                        </a:lnTo>
                        <a:lnTo>
                          <a:pt x="127" y="7"/>
                        </a:lnTo>
                        <a:lnTo>
                          <a:pt x="118" y="5"/>
                        </a:lnTo>
                        <a:lnTo>
                          <a:pt x="109" y="2"/>
                        </a:lnTo>
                        <a:lnTo>
                          <a:pt x="100" y="0"/>
                        </a:lnTo>
                        <a:lnTo>
                          <a:pt x="91" y="0"/>
                        </a:lnTo>
                        <a:lnTo>
                          <a:pt x="81" y="0"/>
                        </a:lnTo>
                        <a:lnTo>
                          <a:pt x="72" y="2"/>
                        </a:lnTo>
                        <a:lnTo>
                          <a:pt x="63" y="5"/>
                        </a:lnTo>
                        <a:lnTo>
                          <a:pt x="56" y="7"/>
                        </a:lnTo>
                        <a:lnTo>
                          <a:pt x="48" y="11"/>
                        </a:lnTo>
                        <a:lnTo>
                          <a:pt x="40" y="16"/>
                        </a:lnTo>
                        <a:lnTo>
                          <a:pt x="32" y="21"/>
                        </a:lnTo>
                        <a:lnTo>
                          <a:pt x="27" y="27"/>
                        </a:lnTo>
                        <a:lnTo>
                          <a:pt x="20" y="34"/>
                        </a:lnTo>
                        <a:lnTo>
                          <a:pt x="16" y="40"/>
                        </a:lnTo>
                        <a:lnTo>
                          <a:pt x="10" y="48"/>
                        </a:lnTo>
                        <a:lnTo>
                          <a:pt x="7" y="56"/>
                        </a:lnTo>
                        <a:lnTo>
                          <a:pt x="4" y="65"/>
                        </a:lnTo>
                        <a:lnTo>
                          <a:pt x="1" y="73"/>
                        </a:lnTo>
                        <a:lnTo>
                          <a:pt x="0" y="82"/>
                        </a:lnTo>
                        <a:lnTo>
                          <a:pt x="0" y="91"/>
                        </a:lnTo>
                        <a:lnTo>
                          <a:pt x="0" y="101"/>
                        </a:lnTo>
                        <a:lnTo>
                          <a:pt x="1" y="110"/>
                        </a:lnTo>
                        <a:lnTo>
                          <a:pt x="4" y="119"/>
                        </a:lnTo>
                        <a:lnTo>
                          <a:pt x="7" y="127"/>
                        </a:lnTo>
                        <a:lnTo>
                          <a:pt x="10" y="134"/>
                        </a:lnTo>
                        <a:lnTo>
                          <a:pt x="16" y="142"/>
                        </a:lnTo>
                        <a:lnTo>
                          <a:pt x="20" y="150"/>
                        </a:lnTo>
                        <a:lnTo>
                          <a:pt x="27" y="156"/>
                        </a:lnTo>
                        <a:lnTo>
                          <a:pt x="32" y="162"/>
                        </a:lnTo>
                        <a:lnTo>
                          <a:pt x="40" y="168"/>
                        </a:lnTo>
                        <a:lnTo>
                          <a:pt x="48" y="172"/>
                        </a:lnTo>
                        <a:lnTo>
                          <a:pt x="56" y="176"/>
                        </a:lnTo>
                        <a:lnTo>
                          <a:pt x="63" y="179"/>
                        </a:lnTo>
                        <a:lnTo>
                          <a:pt x="72" y="181"/>
                        </a:lnTo>
                        <a:lnTo>
                          <a:pt x="81"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29" name="Freeform 133"/>
                  <p:cNvSpPr>
                    <a:spLocks/>
                  </p:cNvSpPr>
                  <p:nvPr/>
                </p:nvSpPr>
                <p:spPr bwMode="auto">
                  <a:xfrm>
                    <a:off x="11698690" y="3526787"/>
                    <a:ext cx="30163" cy="30163"/>
                  </a:xfrm>
                  <a:custGeom>
                    <a:avLst/>
                    <a:gdLst/>
                    <a:ahLst/>
                    <a:cxnLst>
                      <a:cxn ang="0">
                        <a:pos x="100" y="182"/>
                      </a:cxn>
                      <a:cxn ang="0">
                        <a:pos x="118" y="179"/>
                      </a:cxn>
                      <a:cxn ang="0">
                        <a:pos x="134" y="172"/>
                      </a:cxn>
                      <a:cxn ang="0">
                        <a:pos x="149" y="162"/>
                      </a:cxn>
                      <a:cxn ang="0">
                        <a:pos x="162" y="150"/>
                      </a:cxn>
                      <a:cxn ang="0">
                        <a:pos x="171" y="134"/>
                      </a:cxn>
                      <a:cxn ang="0">
                        <a:pos x="179" y="119"/>
                      </a:cxn>
                      <a:cxn ang="0">
                        <a:pos x="182" y="101"/>
                      </a:cxn>
                      <a:cxn ang="0">
                        <a:pos x="182" y="82"/>
                      </a:cxn>
                      <a:cxn ang="0">
                        <a:pos x="179" y="65"/>
                      </a:cxn>
                      <a:cxn ang="0">
                        <a:pos x="171" y="48"/>
                      </a:cxn>
                      <a:cxn ang="0">
                        <a:pos x="162" y="34"/>
                      </a:cxn>
                      <a:cxn ang="0">
                        <a:pos x="149" y="21"/>
                      </a:cxn>
                      <a:cxn ang="0">
                        <a:pos x="134" y="11"/>
                      </a:cxn>
                      <a:cxn ang="0">
                        <a:pos x="118" y="5"/>
                      </a:cxn>
                      <a:cxn ang="0">
                        <a:pos x="100" y="0"/>
                      </a:cxn>
                      <a:cxn ang="0">
                        <a:pos x="82" y="0"/>
                      </a:cxn>
                      <a:cxn ang="0">
                        <a:pos x="64" y="5"/>
                      </a:cxn>
                      <a:cxn ang="0">
                        <a:pos x="48" y="11"/>
                      </a:cxn>
                      <a:cxn ang="0">
                        <a:pos x="33" y="21"/>
                      </a:cxn>
                      <a:cxn ang="0">
                        <a:pos x="20" y="34"/>
                      </a:cxn>
                      <a:cxn ang="0">
                        <a:pos x="11" y="48"/>
                      </a:cxn>
                      <a:cxn ang="0">
                        <a:pos x="3" y="65"/>
                      </a:cxn>
                      <a:cxn ang="0">
                        <a:pos x="0" y="82"/>
                      </a:cxn>
                      <a:cxn ang="0">
                        <a:pos x="0" y="101"/>
                      </a:cxn>
                      <a:cxn ang="0">
                        <a:pos x="3" y="119"/>
                      </a:cxn>
                      <a:cxn ang="0">
                        <a:pos x="11" y="134"/>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6"/>
                        </a:lnTo>
                        <a:lnTo>
                          <a:pt x="134" y="172"/>
                        </a:lnTo>
                        <a:lnTo>
                          <a:pt x="142" y="168"/>
                        </a:lnTo>
                        <a:lnTo>
                          <a:pt x="149" y="162"/>
                        </a:lnTo>
                        <a:lnTo>
                          <a:pt x="155" y="156"/>
                        </a:lnTo>
                        <a:lnTo>
                          <a:pt x="162" y="150"/>
                        </a:lnTo>
                        <a:lnTo>
                          <a:pt x="166"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6" y="40"/>
                        </a:lnTo>
                        <a:lnTo>
                          <a:pt x="162" y="34"/>
                        </a:lnTo>
                        <a:lnTo>
                          <a:pt x="155" y="27"/>
                        </a:lnTo>
                        <a:lnTo>
                          <a:pt x="149" y="21"/>
                        </a:lnTo>
                        <a:lnTo>
                          <a:pt x="142" y="16"/>
                        </a:lnTo>
                        <a:lnTo>
                          <a:pt x="134" y="11"/>
                        </a:lnTo>
                        <a:lnTo>
                          <a:pt x="126" y="7"/>
                        </a:lnTo>
                        <a:lnTo>
                          <a:pt x="118" y="5"/>
                        </a:lnTo>
                        <a:lnTo>
                          <a:pt x="110" y="2"/>
                        </a:lnTo>
                        <a:lnTo>
                          <a:pt x="100" y="0"/>
                        </a:lnTo>
                        <a:lnTo>
                          <a:pt x="91" y="0"/>
                        </a:lnTo>
                        <a:lnTo>
                          <a:pt x="82" y="0"/>
                        </a:lnTo>
                        <a:lnTo>
                          <a:pt x="72" y="2"/>
                        </a:lnTo>
                        <a:lnTo>
                          <a:pt x="64" y="5"/>
                        </a:lnTo>
                        <a:lnTo>
                          <a:pt x="55" y="7"/>
                        </a:lnTo>
                        <a:lnTo>
                          <a:pt x="48" y="11"/>
                        </a:lnTo>
                        <a:lnTo>
                          <a:pt x="40" y="16"/>
                        </a:lnTo>
                        <a:lnTo>
                          <a:pt x="33" y="21"/>
                        </a:lnTo>
                        <a:lnTo>
                          <a:pt x="27" y="27"/>
                        </a:lnTo>
                        <a:lnTo>
                          <a:pt x="20" y="34"/>
                        </a:lnTo>
                        <a:lnTo>
                          <a:pt x="16" y="40"/>
                        </a:lnTo>
                        <a:lnTo>
                          <a:pt x="11" y="48"/>
                        </a:lnTo>
                        <a:lnTo>
                          <a:pt x="7" y="56"/>
                        </a:lnTo>
                        <a:lnTo>
                          <a:pt x="3" y="65"/>
                        </a:lnTo>
                        <a:lnTo>
                          <a:pt x="1" y="73"/>
                        </a:lnTo>
                        <a:lnTo>
                          <a:pt x="0" y="82"/>
                        </a:lnTo>
                        <a:lnTo>
                          <a:pt x="0" y="91"/>
                        </a:lnTo>
                        <a:lnTo>
                          <a:pt x="0" y="101"/>
                        </a:lnTo>
                        <a:lnTo>
                          <a:pt x="1" y="110"/>
                        </a:lnTo>
                        <a:lnTo>
                          <a:pt x="3" y="119"/>
                        </a:lnTo>
                        <a:lnTo>
                          <a:pt x="7" y="127"/>
                        </a:lnTo>
                        <a:lnTo>
                          <a:pt x="11" y="134"/>
                        </a:lnTo>
                        <a:lnTo>
                          <a:pt x="16" y="142"/>
                        </a:lnTo>
                        <a:lnTo>
                          <a:pt x="20" y="150"/>
                        </a:lnTo>
                        <a:lnTo>
                          <a:pt x="27" y="156"/>
                        </a:lnTo>
                        <a:lnTo>
                          <a:pt x="33" y="162"/>
                        </a:lnTo>
                        <a:lnTo>
                          <a:pt x="40" y="168"/>
                        </a:lnTo>
                        <a:lnTo>
                          <a:pt x="48" y="172"/>
                        </a:lnTo>
                        <a:lnTo>
                          <a:pt x="55" y="176"/>
                        </a:lnTo>
                        <a:lnTo>
                          <a:pt x="64" y="179"/>
                        </a:lnTo>
                        <a:lnTo>
                          <a:pt x="72" y="181"/>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30" name="Freeform 134"/>
                  <p:cNvSpPr>
                    <a:spLocks/>
                  </p:cNvSpPr>
                  <p:nvPr/>
                </p:nvSpPr>
                <p:spPr bwMode="auto">
                  <a:xfrm>
                    <a:off x="11739965" y="3526787"/>
                    <a:ext cx="28575" cy="30163"/>
                  </a:xfrm>
                  <a:custGeom>
                    <a:avLst/>
                    <a:gdLst/>
                    <a:ahLst/>
                    <a:cxnLst>
                      <a:cxn ang="0">
                        <a:pos x="101" y="182"/>
                      </a:cxn>
                      <a:cxn ang="0">
                        <a:pos x="118" y="179"/>
                      </a:cxn>
                      <a:cxn ang="0">
                        <a:pos x="134" y="172"/>
                      </a:cxn>
                      <a:cxn ang="0">
                        <a:pos x="148" y="162"/>
                      </a:cxn>
                      <a:cxn ang="0">
                        <a:pos x="162" y="150"/>
                      </a:cxn>
                      <a:cxn ang="0">
                        <a:pos x="172" y="134"/>
                      </a:cxn>
                      <a:cxn ang="0">
                        <a:pos x="178" y="119"/>
                      </a:cxn>
                      <a:cxn ang="0">
                        <a:pos x="182" y="101"/>
                      </a:cxn>
                      <a:cxn ang="0">
                        <a:pos x="182" y="82"/>
                      </a:cxn>
                      <a:cxn ang="0">
                        <a:pos x="178" y="65"/>
                      </a:cxn>
                      <a:cxn ang="0">
                        <a:pos x="172" y="48"/>
                      </a:cxn>
                      <a:cxn ang="0">
                        <a:pos x="162" y="34"/>
                      </a:cxn>
                      <a:cxn ang="0">
                        <a:pos x="148" y="21"/>
                      </a:cxn>
                      <a:cxn ang="0">
                        <a:pos x="134" y="11"/>
                      </a:cxn>
                      <a:cxn ang="0">
                        <a:pos x="118" y="5"/>
                      </a:cxn>
                      <a:cxn ang="0">
                        <a:pos x="101" y="0"/>
                      </a:cxn>
                      <a:cxn ang="0">
                        <a:pos x="82" y="0"/>
                      </a:cxn>
                      <a:cxn ang="0">
                        <a:pos x="64" y="5"/>
                      </a:cxn>
                      <a:cxn ang="0">
                        <a:pos x="48" y="11"/>
                      </a:cxn>
                      <a:cxn ang="0">
                        <a:pos x="33" y="21"/>
                      </a:cxn>
                      <a:cxn ang="0">
                        <a:pos x="21" y="34"/>
                      </a:cxn>
                      <a:cxn ang="0">
                        <a:pos x="11" y="48"/>
                      </a:cxn>
                      <a:cxn ang="0">
                        <a:pos x="3" y="65"/>
                      </a:cxn>
                      <a:cxn ang="0">
                        <a:pos x="0" y="82"/>
                      </a:cxn>
                      <a:cxn ang="0">
                        <a:pos x="0" y="101"/>
                      </a:cxn>
                      <a:cxn ang="0">
                        <a:pos x="3"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6"/>
                        </a:lnTo>
                        <a:lnTo>
                          <a:pt x="134" y="172"/>
                        </a:lnTo>
                        <a:lnTo>
                          <a:pt x="142" y="168"/>
                        </a:lnTo>
                        <a:lnTo>
                          <a:pt x="148" y="162"/>
                        </a:lnTo>
                        <a:lnTo>
                          <a:pt x="155" y="156"/>
                        </a:lnTo>
                        <a:lnTo>
                          <a:pt x="162" y="150"/>
                        </a:lnTo>
                        <a:lnTo>
                          <a:pt x="166"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6" y="40"/>
                        </a:lnTo>
                        <a:lnTo>
                          <a:pt x="162" y="34"/>
                        </a:lnTo>
                        <a:lnTo>
                          <a:pt x="155" y="27"/>
                        </a:lnTo>
                        <a:lnTo>
                          <a:pt x="148" y="21"/>
                        </a:lnTo>
                        <a:lnTo>
                          <a:pt x="142" y="16"/>
                        </a:lnTo>
                        <a:lnTo>
                          <a:pt x="134" y="11"/>
                        </a:lnTo>
                        <a:lnTo>
                          <a:pt x="126" y="7"/>
                        </a:lnTo>
                        <a:lnTo>
                          <a:pt x="118" y="5"/>
                        </a:lnTo>
                        <a:lnTo>
                          <a:pt x="110" y="2"/>
                        </a:lnTo>
                        <a:lnTo>
                          <a:pt x="101" y="0"/>
                        </a:lnTo>
                        <a:lnTo>
                          <a:pt x="91"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6" y="56"/>
                        </a:lnTo>
                        <a:lnTo>
                          <a:pt x="3" y="65"/>
                        </a:lnTo>
                        <a:lnTo>
                          <a:pt x="1" y="73"/>
                        </a:lnTo>
                        <a:lnTo>
                          <a:pt x="0" y="82"/>
                        </a:lnTo>
                        <a:lnTo>
                          <a:pt x="0" y="91"/>
                        </a:lnTo>
                        <a:lnTo>
                          <a:pt x="0" y="101"/>
                        </a:lnTo>
                        <a:lnTo>
                          <a:pt x="1" y="110"/>
                        </a:lnTo>
                        <a:lnTo>
                          <a:pt x="3" y="119"/>
                        </a:lnTo>
                        <a:lnTo>
                          <a:pt x="6"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31" name="Freeform 135"/>
                  <p:cNvSpPr>
                    <a:spLocks/>
                  </p:cNvSpPr>
                  <p:nvPr/>
                </p:nvSpPr>
                <p:spPr bwMode="auto">
                  <a:xfrm>
                    <a:off x="11779653" y="3526787"/>
                    <a:ext cx="28575" cy="30163"/>
                  </a:xfrm>
                  <a:custGeom>
                    <a:avLst/>
                    <a:gdLst/>
                    <a:ahLst/>
                    <a:cxnLst>
                      <a:cxn ang="0">
                        <a:pos x="101" y="182"/>
                      </a:cxn>
                      <a:cxn ang="0">
                        <a:pos x="118" y="179"/>
                      </a:cxn>
                      <a:cxn ang="0">
                        <a:pos x="134" y="172"/>
                      </a:cxn>
                      <a:cxn ang="0">
                        <a:pos x="149" y="162"/>
                      </a:cxn>
                      <a:cxn ang="0">
                        <a:pos x="162" y="150"/>
                      </a:cxn>
                      <a:cxn ang="0">
                        <a:pos x="172" y="134"/>
                      </a:cxn>
                      <a:cxn ang="0">
                        <a:pos x="178" y="119"/>
                      </a:cxn>
                      <a:cxn ang="0">
                        <a:pos x="182" y="101"/>
                      </a:cxn>
                      <a:cxn ang="0">
                        <a:pos x="182" y="82"/>
                      </a:cxn>
                      <a:cxn ang="0">
                        <a:pos x="178" y="65"/>
                      </a:cxn>
                      <a:cxn ang="0">
                        <a:pos x="172" y="48"/>
                      </a:cxn>
                      <a:cxn ang="0">
                        <a:pos x="162" y="34"/>
                      </a:cxn>
                      <a:cxn ang="0">
                        <a:pos x="149" y="21"/>
                      </a:cxn>
                      <a:cxn ang="0">
                        <a:pos x="134" y="11"/>
                      </a:cxn>
                      <a:cxn ang="0">
                        <a:pos x="118" y="5"/>
                      </a:cxn>
                      <a:cxn ang="0">
                        <a:pos x="101" y="0"/>
                      </a:cxn>
                      <a:cxn ang="0">
                        <a:pos x="82" y="0"/>
                      </a:cxn>
                      <a:cxn ang="0">
                        <a:pos x="64" y="5"/>
                      </a:cxn>
                      <a:cxn ang="0">
                        <a:pos x="47"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6"/>
                        </a:lnTo>
                        <a:lnTo>
                          <a:pt x="134" y="172"/>
                        </a:lnTo>
                        <a:lnTo>
                          <a:pt x="142" y="168"/>
                        </a:lnTo>
                        <a:lnTo>
                          <a:pt x="149" y="162"/>
                        </a:lnTo>
                        <a:lnTo>
                          <a:pt x="156" y="156"/>
                        </a:lnTo>
                        <a:lnTo>
                          <a:pt x="162" y="150"/>
                        </a:lnTo>
                        <a:lnTo>
                          <a:pt x="167" y="142"/>
                        </a:lnTo>
                        <a:lnTo>
                          <a:pt x="172" y="134"/>
                        </a:lnTo>
                        <a:lnTo>
                          <a:pt x="175" y="127"/>
                        </a:lnTo>
                        <a:lnTo>
                          <a:pt x="178" y="119"/>
                        </a:lnTo>
                        <a:lnTo>
                          <a:pt x="180" y="110"/>
                        </a:lnTo>
                        <a:lnTo>
                          <a:pt x="182" y="101"/>
                        </a:lnTo>
                        <a:lnTo>
                          <a:pt x="183" y="91"/>
                        </a:lnTo>
                        <a:lnTo>
                          <a:pt x="182" y="82"/>
                        </a:lnTo>
                        <a:lnTo>
                          <a:pt x="180" y="73"/>
                        </a:lnTo>
                        <a:lnTo>
                          <a:pt x="178" y="65"/>
                        </a:lnTo>
                        <a:lnTo>
                          <a:pt x="175" y="56"/>
                        </a:lnTo>
                        <a:lnTo>
                          <a:pt x="172" y="48"/>
                        </a:lnTo>
                        <a:lnTo>
                          <a:pt x="167" y="40"/>
                        </a:lnTo>
                        <a:lnTo>
                          <a:pt x="162" y="34"/>
                        </a:lnTo>
                        <a:lnTo>
                          <a:pt x="156" y="27"/>
                        </a:lnTo>
                        <a:lnTo>
                          <a:pt x="149" y="21"/>
                        </a:lnTo>
                        <a:lnTo>
                          <a:pt x="142" y="16"/>
                        </a:lnTo>
                        <a:lnTo>
                          <a:pt x="134" y="11"/>
                        </a:lnTo>
                        <a:lnTo>
                          <a:pt x="126" y="7"/>
                        </a:lnTo>
                        <a:lnTo>
                          <a:pt x="118" y="5"/>
                        </a:lnTo>
                        <a:lnTo>
                          <a:pt x="109" y="2"/>
                        </a:lnTo>
                        <a:lnTo>
                          <a:pt x="101" y="0"/>
                        </a:lnTo>
                        <a:lnTo>
                          <a:pt x="91" y="0"/>
                        </a:lnTo>
                        <a:lnTo>
                          <a:pt x="82" y="0"/>
                        </a:lnTo>
                        <a:lnTo>
                          <a:pt x="73" y="2"/>
                        </a:lnTo>
                        <a:lnTo>
                          <a:pt x="64" y="5"/>
                        </a:lnTo>
                        <a:lnTo>
                          <a:pt x="55" y="7"/>
                        </a:lnTo>
                        <a:lnTo>
                          <a:pt x="47" y="11"/>
                        </a:lnTo>
                        <a:lnTo>
                          <a:pt x="40" y="16"/>
                        </a:lnTo>
                        <a:lnTo>
                          <a:pt x="33" y="21"/>
                        </a:lnTo>
                        <a:lnTo>
                          <a:pt x="26" y="27"/>
                        </a:lnTo>
                        <a:lnTo>
                          <a:pt x="21" y="34"/>
                        </a:lnTo>
                        <a:lnTo>
                          <a:pt x="15" y="40"/>
                        </a:lnTo>
                        <a:lnTo>
                          <a:pt x="11" y="48"/>
                        </a:lnTo>
                        <a:lnTo>
                          <a:pt x="6" y="56"/>
                        </a:lnTo>
                        <a:lnTo>
                          <a:pt x="4" y="65"/>
                        </a:lnTo>
                        <a:lnTo>
                          <a:pt x="2" y="73"/>
                        </a:lnTo>
                        <a:lnTo>
                          <a:pt x="0" y="82"/>
                        </a:lnTo>
                        <a:lnTo>
                          <a:pt x="0" y="91"/>
                        </a:lnTo>
                        <a:lnTo>
                          <a:pt x="0" y="101"/>
                        </a:lnTo>
                        <a:lnTo>
                          <a:pt x="2" y="110"/>
                        </a:lnTo>
                        <a:lnTo>
                          <a:pt x="4" y="119"/>
                        </a:lnTo>
                        <a:lnTo>
                          <a:pt x="6" y="127"/>
                        </a:lnTo>
                        <a:lnTo>
                          <a:pt x="11" y="134"/>
                        </a:lnTo>
                        <a:lnTo>
                          <a:pt x="15" y="142"/>
                        </a:lnTo>
                        <a:lnTo>
                          <a:pt x="21" y="150"/>
                        </a:lnTo>
                        <a:lnTo>
                          <a:pt x="26" y="156"/>
                        </a:lnTo>
                        <a:lnTo>
                          <a:pt x="33" y="162"/>
                        </a:lnTo>
                        <a:lnTo>
                          <a:pt x="40" y="168"/>
                        </a:lnTo>
                        <a:lnTo>
                          <a:pt x="47" y="172"/>
                        </a:lnTo>
                        <a:lnTo>
                          <a:pt x="55" y="176"/>
                        </a:lnTo>
                        <a:lnTo>
                          <a:pt x="64" y="179"/>
                        </a:lnTo>
                        <a:lnTo>
                          <a:pt x="73" y="181"/>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32" name="Freeform 136"/>
                  <p:cNvSpPr>
                    <a:spLocks/>
                  </p:cNvSpPr>
                  <p:nvPr/>
                </p:nvSpPr>
                <p:spPr bwMode="auto">
                  <a:xfrm>
                    <a:off x="12235265" y="2586987"/>
                    <a:ext cx="203200" cy="34925"/>
                  </a:xfrm>
                  <a:custGeom>
                    <a:avLst/>
                    <a:gdLst/>
                    <a:ahLst/>
                    <a:cxnLst>
                      <a:cxn ang="0">
                        <a:pos x="1170" y="0"/>
                      </a:cxn>
                      <a:cxn ang="0">
                        <a:pos x="1192" y="2"/>
                      </a:cxn>
                      <a:cxn ang="0">
                        <a:pos x="1212" y="8"/>
                      </a:cxn>
                      <a:cxn ang="0">
                        <a:pos x="1231" y="18"/>
                      </a:cxn>
                      <a:cxn ang="0">
                        <a:pos x="1246" y="32"/>
                      </a:cxn>
                      <a:cxn ang="0">
                        <a:pos x="1259" y="47"/>
                      </a:cxn>
                      <a:cxn ang="0">
                        <a:pos x="1271" y="66"/>
                      </a:cxn>
                      <a:cxn ang="0">
                        <a:pos x="1276" y="87"/>
                      </a:cxn>
                      <a:cxn ang="0">
                        <a:pos x="1278" y="108"/>
                      </a:cxn>
                      <a:cxn ang="0">
                        <a:pos x="1276" y="131"/>
                      </a:cxn>
                      <a:cxn ang="0">
                        <a:pos x="1271" y="150"/>
                      </a:cxn>
                      <a:cxn ang="0">
                        <a:pos x="1259" y="169"/>
                      </a:cxn>
                      <a:cxn ang="0">
                        <a:pos x="1246" y="186"/>
                      </a:cxn>
                      <a:cxn ang="0">
                        <a:pos x="1231" y="199"/>
                      </a:cxn>
                      <a:cxn ang="0">
                        <a:pos x="1212" y="209"/>
                      </a:cxn>
                      <a:cxn ang="0">
                        <a:pos x="1192" y="215"/>
                      </a:cxn>
                      <a:cxn ang="0">
                        <a:pos x="1170" y="217"/>
                      </a:cxn>
                      <a:cxn ang="0">
                        <a:pos x="97" y="217"/>
                      </a:cxn>
                      <a:cxn ang="0">
                        <a:pos x="76" y="213"/>
                      </a:cxn>
                      <a:cxn ang="0">
                        <a:pos x="56" y="205"/>
                      </a:cxn>
                      <a:cxn ang="0">
                        <a:pos x="40" y="193"/>
                      </a:cxn>
                      <a:cxn ang="0">
                        <a:pos x="24" y="178"/>
                      </a:cxn>
                      <a:cxn ang="0">
                        <a:pos x="13" y="160"/>
                      </a:cxn>
                      <a:cxn ang="0">
                        <a:pos x="4" y="141"/>
                      </a:cxn>
                      <a:cxn ang="0">
                        <a:pos x="0" y="119"/>
                      </a:cxn>
                      <a:cxn ang="0">
                        <a:pos x="0" y="97"/>
                      </a:cxn>
                      <a:cxn ang="0">
                        <a:pos x="4" y="76"/>
                      </a:cxn>
                      <a:cxn ang="0">
                        <a:pos x="13" y="57"/>
                      </a:cxn>
                      <a:cxn ang="0">
                        <a:pos x="24" y="40"/>
                      </a:cxn>
                      <a:cxn ang="0">
                        <a:pos x="40" y="25"/>
                      </a:cxn>
                      <a:cxn ang="0">
                        <a:pos x="56" y="13"/>
                      </a:cxn>
                      <a:cxn ang="0">
                        <a:pos x="76" y="4"/>
                      </a:cxn>
                      <a:cxn ang="0">
                        <a:pos x="97" y="1"/>
                      </a:cxn>
                    </a:cxnLst>
                    <a:rect l="0" t="0" r="r" b="b"/>
                    <a:pathLst>
                      <a:path w="1278" h="217">
                        <a:moveTo>
                          <a:pt x="108" y="0"/>
                        </a:moveTo>
                        <a:lnTo>
                          <a:pt x="1170" y="0"/>
                        </a:lnTo>
                        <a:lnTo>
                          <a:pt x="1181" y="1"/>
                        </a:lnTo>
                        <a:lnTo>
                          <a:pt x="1192" y="2"/>
                        </a:lnTo>
                        <a:lnTo>
                          <a:pt x="1202" y="4"/>
                        </a:lnTo>
                        <a:lnTo>
                          <a:pt x="1212" y="8"/>
                        </a:lnTo>
                        <a:lnTo>
                          <a:pt x="1222" y="13"/>
                        </a:lnTo>
                        <a:lnTo>
                          <a:pt x="1231" y="18"/>
                        </a:lnTo>
                        <a:lnTo>
                          <a:pt x="1238" y="25"/>
                        </a:lnTo>
                        <a:lnTo>
                          <a:pt x="1246" y="32"/>
                        </a:lnTo>
                        <a:lnTo>
                          <a:pt x="1254" y="40"/>
                        </a:lnTo>
                        <a:lnTo>
                          <a:pt x="1259" y="47"/>
                        </a:lnTo>
                        <a:lnTo>
                          <a:pt x="1265" y="57"/>
                        </a:lnTo>
                        <a:lnTo>
                          <a:pt x="1271" y="66"/>
                        </a:lnTo>
                        <a:lnTo>
                          <a:pt x="1274" y="76"/>
                        </a:lnTo>
                        <a:lnTo>
                          <a:pt x="1276" y="87"/>
                        </a:lnTo>
                        <a:lnTo>
                          <a:pt x="1278" y="97"/>
                        </a:lnTo>
                        <a:lnTo>
                          <a:pt x="1278" y="108"/>
                        </a:lnTo>
                        <a:lnTo>
                          <a:pt x="1278" y="119"/>
                        </a:lnTo>
                        <a:lnTo>
                          <a:pt x="1276" y="131"/>
                        </a:lnTo>
                        <a:lnTo>
                          <a:pt x="1274" y="141"/>
                        </a:lnTo>
                        <a:lnTo>
                          <a:pt x="1271" y="150"/>
                        </a:lnTo>
                        <a:lnTo>
                          <a:pt x="1265" y="160"/>
                        </a:lnTo>
                        <a:lnTo>
                          <a:pt x="1259" y="169"/>
                        </a:lnTo>
                        <a:lnTo>
                          <a:pt x="1254" y="178"/>
                        </a:lnTo>
                        <a:lnTo>
                          <a:pt x="1246" y="186"/>
                        </a:lnTo>
                        <a:lnTo>
                          <a:pt x="1238" y="193"/>
                        </a:lnTo>
                        <a:lnTo>
                          <a:pt x="1231" y="199"/>
                        </a:lnTo>
                        <a:lnTo>
                          <a:pt x="1222" y="205"/>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5"/>
                        </a:lnTo>
                        <a:lnTo>
                          <a:pt x="47" y="199"/>
                        </a:lnTo>
                        <a:lnTo>
                          <a:pt x="40" y="193"/>
                        </a:lnTo>
                        <a:lnTo>
                          <a:pt x="32" y="186"/>
                        </a:lnTo>
                        <a:lnTo>
                          <a:pt x="24" y="178"/>
                        </a:lnTo>
                        <a:lnTo>
                          <a:pt x="19" y="169"/>
                        </a:lnTo>
                        <a:lnTo>
                          <a:pt x="13" y="160"/>
                        </a:lnTo>
                        <a:lnTo>
                          <a:pt x="9" y="150"/>
                        </a:lnTo>
                        <a:lnTo>
                          <a:pt x="4" y="141"/>
                        </a:lnTo>
                        <a:lnTo>
                          <a:pt x="2" y="131"/>
                        </a:lnTo>
                        <a:lnTo>
                          <a:pt x="0" y="119"/>
                        </a:lnTo>
                        <a:lnTo>
                          <a:pt x="0" y="108"/>
                        </a:lnTo>
                        <a:lnTo>
                          <a:pt x="0" y="97"/>
                        </a:lnTo>
                        <a:lnTo>
                          <a:pt x="2" y="87"/>
                        </a:lnTo>
                        <a:lnTo>
                          <a:pt x="4" y="76"/>
                        </a:lnTo>
                        <a:lnTo>
                          <a:pt x="9" y="66"/>
                        </a:lnTo>
                        <a:lnTo>
                          <a:pt x="13" y="57"/>
                        </a:lnTo>
                        <a:lnTo>
                          <a:pt x="19" y="47"/>
                        </a:lnTo>
                        <a:lnTo>
                          <a:pt x="24" y="40"/>
                        </a:lnTo>
                        <a:lnTo>
                          <a:pt x="32" y="32"/>
                        </a:lnTo>
                        <a:lnTo>
                          <a:pt x="40" y="25"/>
                        </a:lnTo>
                        <a:lnTo>
                          <a:pt x="47" y="18"/>
                        </a:lnTo>
                        <a:lnTo>
                          <a:pt x="56" y="13"/>
                        </a:lnTo>
                        <a:lnTo>
                          <a:pt x="66" y="8"/>
                        </a:lnTo>
                        <a:lnTo>
                          <a:pt x="76" y="4"/>
                        </a:lnTo>
                        <a:lnTo>
                          <a:pt x="86" y="2"/>
                        </a:lnTo>
                        <a:lnTo>
                          <a:pt x="97" y="1"/>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33" name="Freeform 137"/>
                  <p:cNvSpPr>
                    <a:spLocks/>
                  </p:cNvSpPr>
                  <p:nvPr/>
                </p:nvSpPr>
                <p:spPr bwMode="auto">
                  <a:xfrm>
                    <a:off x="11619315" y="2588574"/>
                    <a:ext cx="28575" cy="28575"/>
                  </a:xfrm>
                  <a:custGeom>
                    <a:avLst/>
                    <a:gdLst/>
                    <a:ahLst/>
                    <a:cxnLst>
                      <a:cxn ang="0">
                        <a:pos x="101" y="183"/>
                      </a:cxn>
                      <a:cxn ang="0">
                        <a:pos x="119" y="179"/>
                      </a:cxn>
                      <a:cxn ang="0">
                        <a:pos x="136" y="172"/>
                      </a:cxn>
                      <a:cxn ang="0">
                        <a:pos x="150" y="162"/>
                      </a:cxn>
                      <a:cxn ang="0">
                        <a:pos x="162" y="150"/>
                      </a:cxn>
                      <a:cxn ang="0">
                        <a:pos x="172" y="136"/>
                      </a:cxn>
                      <a:cxn ang="0">
                        <a:pos x="179" y="119"/>
                      </a:cxn>
                      <a:cxn ang="0">
                        <a:pos x="183" y="101"/>
                      </a:cxn>
                      <a:cxn ang="0">
                        <a:pos x="183" y="82"/>
                      </a:cxn>
                      <a:cxn ang="0">
                        <a:pos x="179" y="65"/>
                      </a:cxn>
                      <a:cxn ang="0">
                        <a:pos x="172" y="49"/>
                      </a:cxn>
                      <a:cxn ang="0">
                        <a:pos x="162" y="34"/>
                      </a:cxn>
                      <a:cxn ang="0">
                        <a:pos x="150" y="21"/>
                      </a:cxn>
                      <a:cxn ang="0">
                        <a:pos x="136" y="11"/>
                      </a:cxn>
                      <a:cxn ang="0">
                        <a:pos x="119" y="5"/>
                      </a:cxn>
                      <a:cxn ang="0">
                        <a:pos x="101" y="1"/>
                      </a:cxn>
                      <a:cxn ang="0">
                        <a:pos x="82" y="1"/>
                      </a:cxn>
                      <a:cxn ang="0">
                        <a:pos x="65" y="5"/>
                      </a:cxn>
                      <a:cxn ang="0">
                        <a:pos x="49" y="11"/>
                      </a:cxn>
                      <a:cxn ang="0">
                        <a:pos x="34" y="21"/>
                      </a:cxn>
                      <a:cxn ang="0">
                        <a:pos x="21" y="34"/>
                      </a:cxn>
                      <a:cxn ang="0">
                        <a:pos x="11" y="49"/>
                      </a:cxn>
                      <a:cxn ang="0">
                        <a:pos x="5" y="65"/>
                      </a:cxn>
                      <a:cxn ang="0">
                        <a:pos x="1" y="82"/>
                      </a:cxn>
                      <a:cxn ang="0">
                        <a:pos x="1" y="101"/>
                      </a:cxn>
                      <a:cxn ang="0">
                        <a:pos x="5" y="119"/>
                      </a:cxn>
                      <a:cxn ang="0">
                        <a:pos x="11" y="136"/>
                      </a:cxn>
                      <a:cxn ang="0">
                        <a:pos x="21" y="150"/>
                      </a:cxn>
                      <a:cxn ang="0">
                        <a:pos x="34" y="162"/>
                      </a:cxn>
                      <a:cxn ang="0">
                        <a:pos x="49" y="172"/>
                      </a:cxn>
                      <a:cxn ang="0">
                        <a:pos x="65" y="179"/>
                      </a:cxn>
                      <a:cxn ang="0">
                        <a:pos x="82" y="183"/>
                      </a:cxn>
                    </a:cxnLst>
                    <a:rect l="0" t="0" r="r" b="b"/>
                    <a:pathLst>
                      <a:path w="183" h="183">
                        <a:moveTo>
                          <a:pt x="92" y="183"/>
                        </a:moveTo>
                        <a:lnTo>
                          <a:pt x="101" y="183"/>
                        </a:lnTo>
                        <a:lnTo>
                          <a:pt x="110" y="181"/>
                        </a:lnTo>
                        <a:lnTo>
                          <a:pt x="119" y="179"/>
                        </a:lnTo>
                        <a:lnTo>
                          <a:pt x="128" y="177"/>
                        </a:lnTo>
                        <a:lnTo>
                          <a:pt x="136" y="172"/>
                        </a:lnTo>
                        <a:lnTo>
                          <a:pt x="143" y="168"/>
                        </a:lnTo>
                        <a:lnTo>
                          <a:pt x="150" y="162"/>
                        </a:lnTo>
                        <a:lnTo>
                          <a:pt x="157" y="157"/>
                        </a:lnTo>
                        <a:lnTo>
                          <a:pt x="162" y="150"/>
                        </a:lnTo>
                        <a:lnTo>
                          <a:pt x="168" y="143"/>
                        </a:lnTo>
                        <a:lnTo>
                          <a:pt x="172" y="136"/>
                        </a:lnTo>
                        <a:lnTo>
                          <a:pt x="177" y="128"/>
                        </a:lnTo>
                        <a:lnTo>
                          <a:pt x="179" y="119"/>
                        </a:lnTo>
                        <a:lnTo>
                          <a:pt x="181" y="110"/>
                        </a:lnTo>
                        <a:lnTo>
                          <a:pt x="183" y="101"/>
                        </a:lnTo>
                        <a:lnTo>
                          <a:pt x="183" y="92"/>
                        </a:lnTo>
                        <a:lnTo>
                          <a:pt x="183" y="82"/>
                        </a:lnTo>
                        <a:lnTo>
                          <a:pt x="181" y="73"/>
                        </a:lnTo>
                        <a:lnTo>
                          <a:pt x="179" y="65"/>
                        </a:lnTo>
                        <a:lnTo>
                          <a:pt x="177" y="57"/>
                        </a:lnTo>
                        <a:lnTo>
                          <a:pt x="172" y="49"/>
                        </a:lnTo>
                        <a:lnTo>
                          <a:pt x="168" y="41"/>
                        </a:lnTo>
                        <a:lnTo>
                          <a:pt x="162" y="34"/>
                        </a:lnTo>
                        <a:lnTo>
                          <a:pt x="157" y="28"/>
                        </a:lnTo>
                        <a:lnTo>
                          <a:pt x="150" y="21"/>
                        </a:lnTo>
                        <a:lnTo>
                          <a:pt x="143" y="16"/>
                        </a:lnTo>
                        <a:lnTo>
                          <a:pt x="136" y="11"/>
                        </a:lnTo>
                        <a:lnTo>
                          <a:pt x="128" y="8"/>
                        </a:lnTo>
                        <a:lnTo>
                          <a:pt x="119" y="5"/>
                        </a:lnTo>
                        <a:lnTo>
                          <a:pt x="110" y="2"/>
                        </a:lnTo>
                        <a:lnTo>
                          <a:pt x="101" y="1"/>
                        </a:lnTo>
                        <a:lnTo>
                          <a:pt x="92" y="0"/>
                        </a:lnTo>
                        <a:lnTo>
                          <a:pt x="82" y="1"/>
                        </a:lnTo>
                        <a:lnTo>
                          <a:pt x="73" y="2"/>
                        </a:lnTo>
                        <a:lnTo>
                          <a:pt x="65" y="5"/>
                        </a:lnTo>
                        <a:lnTo>
                          <a:pt x="57" y="8"/>
                        </a:lnTo>
                        <a:lnTo>
                          <a:pt x="49" y="11"/>
                        </a:lnTo>
                        <a:lnTo>
                          <a:pt x="41" y="16"/>
                        </a:lnTo>
                        <a:lnTo>
                          <a:pt x="34" y="21"/>
                        </a:lnTo>
                        <a:lnTo>
                          <a:pt x="28" y="28"/>
                        </a:lnTo>
                        <a:lnTo>
                          <a:pt x="21" y="34"/>
                        </a:lnTo>
                        <a:lnTo>
                          <a:pt x="16" y="41"/>
                        </a:lnTo>
                        <a:lnTo>
                          <a:pt x="11" y="49"/>
                        </a:lnTo>
                        <a:lnTo>
                          <a:pt x="8" y="57"/>
                        </a:lnTo>
                        <a:lnTo>
                          <a:pt x="5" y="65"/>
                        </a:lnTo>
                        <a:lnTo>
                          <a:pt x="2" y="73"/>
                        </a:lnTo>
                        <a:lnTo>
                          <a:pt x="1" y="82"/>
                        </a:lnTo>
                        <a:lnTo>
                          <a:pt x="0" y="92"/>
                        </a:lnTo>
                        <a:lnTo>
                          <a:pt x="1" y="101"/>
                        </a:lnTo>
                        <a:lnTo>
                          <a:pt x="2" y="110"/>
                        </a:lnTo>
                        <a:lnTo>
                          <a:pt x="5" y="119"/>
                        </a:lnTo>
                        <a:lnTo>
                          <a:pt x="8" y="128"/>
                        </a:lnTo>
                        <a:lnTo>
                          <a:pt x="11" y="136"/>
                        </a:lnTo>
                        <a:lnTo>
                          <a:pt x="16" y="143"/>
                        </a:lnTo>
                        <a:lnTo>
                          <a:pt x="21" y="150"/>
                        </a:lnTo>
                        <a:lnTo>
                          <a:pt x="28" y="157"/>
                        </a:lnTo>
                        <a:lnTo>
                          <a:pt x="34" y="162"/>
                        </a:lnTo>
                        <a:lnTo>
                          <a:pt x="41" y="168"/>
                        </a:lnTo>
                        <a:lnTo>
                          <a:pt x="49" y="172"/>
                        </a:lnTo>
                        <a:lnTo>
                          <a:pt x="57" y="177"/>
                        </a:lnTo>
                        <a:lnTo>
                          <a:pt x="65" y="179"/>
                        </a:lnTo>
                        <a:lnTo>
                          <a:pt x="73" y="181"/>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34" name="Freeform 138"/>
                  <p:cNvSpPr>
                    <a:spLocks/>
                  </p:cNvSpPr>
                  <p:nvPr/>
                </p:nvSpPr>
                <p:spPr bwMode="auto">
                  <a:xfrm>
                    <a:off x="11659003" y="2588574"/>
                    <a:ext cx="28575" cy="28575"/>
                  </a:xfrm>
                  <a:custGeom>
                    <a:avLst/>
                    <a:gdLst/>
                    <a:ahLst/>
                    <a:cxnLst>
                      <a:cxn ang="0">
                        <a:pos x="100" y="183"/>
                      </a:cxn>
                      <a:cxn ang="0">
                        <a:pos x="118" y="179"/>
                      </a:cxn>
                      <a:cxn ang="0">
                        <a:pos x="134"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4" y="11"/>
                      </a:cxn>
                      <a:cxn ang="0">
                        <a:pos x="118" y="5"/>
                      </a:cxn>
                      <a:cxn ang="0">
                        <a:pos x="100" y="1"/>
                      </a:cxn>
                      <a:cxn ang="0">
                        <a:pos x="81" y="1"/>
                      </a:cxn>
                      <a:cxn ang="0">
                        <a:pos x="63" y="5"/>
                      </a:cxn>
                      <a:cxn ang="0">
                        <a:pos x="48" y="11"/>
                      </a:cxn>
                      <a:cxn ang="0">
                        <a:pos x="32" y="21"/>
                      </a:cxn>
                      <a:cxn ang="0">
                        <a:pos x="20" y="34"/>
                      </a:cxn>
                      <a:cxn ang="0">
                        <a:pos x="10" y="49"/>
                      </a:cxn>
                      <a:cxn ang="0">
                        <a:pos x="4" y="65"/>
                      </a:cxn>
                      <a:cxn ang="0">
                        <a:pos x="0" y="82"/>
                      </a:cxn>
                      <a:cxn ang="0">
                        <a:pos x="0" y="101"/>
                      </a:cxn>
                      <a:cxn ang="0">
                        <a:pos x="4" y="119"/>
                      </a:cxn>
                      <a:cxn ang="0">
                        <a:pos x="10" y="136"/>
                      </a:cxn>
                      <a:cxn ang="0">
                        <a:pos x="20" y="150"/>
                      </a:cxn>
                      <a:cxn ang="0">
                        <a:pos x="32" y="162"/>
                      </a:cxn>
                      <a:cxn ang="0">
                        <a:pos x="48" y="172"/>
                      </a:cxn>
                      <a:cxn ang="0">
                        <a:pos x="63" y="179"/>
                      </a:cxn>
                      <a:cxn ang="0">
                        <a:pos x="81" y="183"/>
                      </a:cxn>
                    </a:cxnLst>
                    <a:rect l="0" t="0" r="r" b="b"/>
                    <a:pathLst>
                      <a:path w="182" h="183">
                        <a:moveTo>
                          <a:pt x="91" y="183"/>
                        </a:moveTo>
                        <a:lnTo>
                          <a:pt x="100" y="183"/>
                        </a:lnTo>
                        <a:lnTo>
                          <a:pt x="109" y="181"/>
                        </a:lnTo>
                        <a:lnTo>
                          <a:pt x="118" y="179"/>
                        </a:lnTo>
                        <a:lnTo>
                          <a:pt x="127" y="177"/>
                        </a:lnTo>
                        <a:lnTo>
                          <a:pt x="134" y="172"/>
                        </a:lnTo>
                        <a:lnTo>
                          <a:pt x="142" y="168"/>
                        </a:lnTo>
                        <a:lnTo>
                          <a:pt x="149" y="162"/>
                        </a:lnTo>
                        <a:lnTo>
                          <a:pt x="155" y="157"/>
                        </a:lnTo>
                        <a:lnTo>
                          <a:pt x="161" y="150"/>
                        </a:lnTo>
                        <a:lnTo>
                          <a:pt x="167"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7" y="41"/>
                        </a:lnTo>
                        <a:lnTo>
                          <a:pt x="161" y="34"/>
                        </a:lnTo>
                        <a:lnTo>
                          <a:pt x="155" y="28"/>
                        </a:lnTo>
                        <a:lnTo>
                          <a:pt x="149" y="21"/>
                        </a:lnTo>
                        <a:lnTo>
                          <a:pt x="142" y="16"/>
                        </a:lnTo>
                        <a:lnTo>
                          <a:pt x="134" y="11"/>
                        </a:lnTo>
                        <a:lnTo>
                          <a:pt x="127" y="8"/>
                        </a:lnTo>
                        <a:lnTo>
                          <a:pt x="118" y="5"/>
                        </a:lnTo>
                        <a:lnTo>
                          <a:pt x="109" y="2"/>
                        </a:lnTo>
                        <a:lnTo>
                          <a:pt x="100" y="1"/>
                        </a:lnTo>
                        <a:lnTo>
                          <a:pt x="91" y="0"/>
                        </a:lnTo>
                        <a:lnTo>
                          <a:pt x="81" y="1"/>
                        </a:lnTo>
                        <a:lnTo>
                          <a:pt x="72" y="2"/>
                        </a:lnTo>
                        <a:lnTo>
                          <a:pt x="63" y="5"/>
                        </a:lnTo>
                        <a:lnTo>
                          <a:pt x="56" y="8"/>
                        </a:lnTo>
                        <a:lnTo>
                          <a:pt x="48" y="11"/>
                        </a:lnTo>
                        <a:lnTo>
                          <a:pt x="40" y="16"/>
                        </a:lnTo>
                        <a:lnTo>
                          <a:pt x="32" y="21"/>
                        </a:lnTo>
                        <a:lnTo>
                          <a:pt x="27" y="28"/>
                        </a:lnTo>
                        <a:lnTo>
                          <a:pt x="20" y="34"/>
                        </a:lnTo>
                        <a:lnTo>
                          <a:pt x="16" y="41"/>
                        </a:lnTo>
                        <a:lnTo>
                          <a:pt x="10" y="49"/>
                        </a:lnTo>
                        <a:lnTo>
                          <a:pt x="7" y="57"/>
                        </a:lnTo>
                        <a:lnTo>
                          <a:pt x="4" y="65"/>
                        </a:lnTo>
                        <a:lnTo>
                          <a:pt x="1" y="73"/>
                        </a:lnTo>
                        <a:lnTo>
                          <a:pt x="0" y="82"/>
                        </a:lnTo>
                        <a:lnTo>
                          <a:pt x="0" y="92"/>
                        </a:lnTo>
                        <a:lnTo>
                          <a:pt x="0" y="101"/>
                        </a:lnTo>
                        <a:lnTo>
                          <a:pt x="1" y="110"/>
                        </a:lnTo>
                        <a:lnTo>
                          <a:pt x="4" y="119"/>
                        </a:lnTo>
                        <a:lnTo>
                          <a:pt x="7" y="128"/>
                        </a:lnTo>
                        <a:lnTo>
                          <a:pt x="10" y="136"/>
                        </a:lnTo>
                        <a:lnTo>
                          <a:pt x="16" y="143"/>
                        </a:lnTo>
                        <a:lnTo>
                          <a:pt x="20" y="150"/>
                        </a:lnTo>
                        <a:lnTo>
                          <a:pt x="27" y="157"/>
                        </a:lnTo>
                        <a:lnTo>
                          <a:pt x="32" y="162"/>
                        </a:lnTo>
                        <a:lnTo>
                          <a:pt x="40" y="168"/>
                        </a:lnTo>
                        <a:lnTo>
                          <a:pt x="48" y="172"/>
                        </a:lnTo>
                        <a:lnTo>
                          <a:pt x="56" y="177"/>
                        </a:lnTo>
                        <a:lnTo>
                          <a:pt x="63" y="179"/>
                        </a:lnTo>
                        <a:lnTo>
                          <a:pt x="72" y="181"/>
                        </a:lnTo>
                        <a:lnTo>
                          <a:pt x="81"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35" name="Freeform 139"/>
                  <p:cNvSpPr>
                    <a:spLocks/>
                  </p:cNvSpPr>
                  <p:nvPr/>
                </p:nvSpPr>
                <p:spPr bwMode="auto">
                  <a:xfrm>
                    <a:off x="11698690" y="2588574"/>
                    <a:ext cx="30163" cy="28575"/>
                  </a:xfrm>
                  <a:custGeom>
                    <a:avLst/>
                    <a:gdLst/>
                    <a:ahLst/>
                    <a:cxnLst>
                      <a:cxn ang="0">
                        <a:pos x="100" y="183"/>
                      </a:cxn>
                      <a:cxn ang="0">
                        <a:pos x="118" y="179"/>
                      </a:cxn>
                      <a:cxn ang="0">
                        <a:pos x="134" y="172"/>
                      </a:cxn>
                      <a:cxn ang="0">
                        <a:pos x="149" y="162"/>
                      </a:cxn>
                      <a:cxn ang="0">
                        <a:pos x="162" y="150"/>
                      </a:cxn>
                      <a:cxn ang="0">
                        <a:pos x="171" y="136"/>
                      </a:cxn>
                      <a:cxn ang="0">
                        <a:pos x="179" y="119"/>
                      </a:cxn>
                      <a:cxn ang="0">
                        <a:pos x="182" y="101"/>
                      </a:cxn>
                      <a:cxn ang="0">
                        <a:pos x="182" y="82"/>
                      </a:cxn>
                      <a:cxn ang="0">
                        <a:pos x="179" y="65"/>
                      </a:cxn>
                      <a:cxn ang="0">
                        <a:pos x="171" y="49"/>
                      </a:cxn>
                      <a:cxn ang="0">
                        <a:pos x="162" y="34"/>
                      </a:cxn>
                      <a:cxn ang="0">
                        <a:pos x="149" y="21"/>
                      </a:cxn>
                      <a:cxn ang="0">
                        <a:pos x="134" y="11"/>
                      </a:cxn>
                      <a:cxn ang="0">
                        <a:pos x="118" y="5"/>
                      </a:cxn>
                      <a:cxn ang="0">
                        <a:pos x="100" y="1"/>
                      </a:cxn>
                      <a:cxn ang="0">
                        <a:pos x="82" y="1"/>
                      </a:cxn>
                      <a:cxn ang="0">
                        <a:pos x="64" y="5"/>
                      </a:cxn>
                      <a:cxn ang="0">
                        <a:pos x="48" y="11"/>
                      </a:cxn>
                      <a:cxn ang="0">
                        <a:pos x="33" y="21"/>
                      </a:cxn>
                      <a:cxn ang="0">
                        <a:pos x="20" y="34"/>
                      </a:cxn>
                      <a:cxn ang="0">
                        <a:pos x="11" y="49"/>
                      </a:cxn>
                      <a:cxn ang="0">
                        <a:pos x="3" y="65"/>
                      </a:cxn>
                      <a:cxn ang="0">
                        <a:pos x="0" y="82"/>
                      </a:cxn>
                      <a:cxn ang="0">
                        <a:pos x="0" y="101"/>
                      </a:cxn>
                      <a:cxn ang="0">
                        <a:pos x="3" y="119"/>
                      </a:cxn>
                      <a:cxn ang="0">
                        <a:pos x="11" y="136"/>
                      </a:cxn>
                      <a:cxn ang="0">
                        <a:pos x="20" y="150"/>
                      </a:cxn>
                      <a:cxn ang="0">
                        <a:pos x="33" y="162"/>
                      </a:cxn>
                      <a:cxn ang="0">
                        <a:pos x="48" y="172"/>
                      </a:cxn>
                      <a:cxn ang="0">
                        <a:pos x="64" y="179"/>
                      </a:cxn>
                      <a:cxn ang="0">
                        <a:pos x="82" y="183"/>
                      </a:cxn>
                    </a:cxnLst>
                    <a:rect l="0" t="0" r="r" b="b"/>
                    <a:pathLst>
                      <a:path w="182" h="183">
                        <a:moveTo>
                          <a:pt x="91" y="183"/>
                        </a:moveTo>
                        <a:lnTo>
                          <a:pt x="100" y="183"/>
                        </a:lnTo>
                        <a:lnTo>
                          <a:pt x="110" y="181"/>
                        </a:lnTo>
                        <a:lnTo>
                          <a:pt x="118" y="179"/>
                        </a:lnTo>
                        <a:lnTo>
                          <a:pt x="126" y="177"/>
                        </a:lnTo>
                        <a:lnTo>
                          <a:pt x="134" y="172"/>
                        </a:lnTo>
                        <a:lnTo>
                          <a:pt x="142" y="168"/>
                        </a:lnTo>
                        <a:lnTo>
                          <a:pt x="149" y="162"/>
                        </a:lnTo>
                        <a:lnTo>
                          <a:pt x="155" y="157"/>
                        </a:lnTo>
                        <a:lnTo>
                          <a:pt x="162" y="150"/>
                        </a:lnTo>
                        <a:lnTo>
                          <a:pt x="166"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6" y="41"/>
                        </a:lnTo>
                        <a:lnTo>
                          <a:pt x="162" y="34"/>
                        </a:lnTo>
                        <a:lnTo>
                          <a:pt x="155" y="28"/>
                        </a:lnTo>
                        <a:lnTo>
                          <a:pt x="149" y="21"/>
                        </a:lnTo>
                        <a:lnTo>
                          <a:pt x="142" y="16"/>
                        </a:lnTo>
                        <a:lnTo>
                          <a:pt x="134" y="11"/>
                        </a:lnTo>
                        <a:lnTo>
                          <a:pt x="126" y="8"/>
                        </a:lnTo>
                        <a:lnTo>
                          <a:pt x="118" y="5"/>
                        </a:lnTo>
                        <a:lnTo>
                          <a:pt x="110" y="2"/>
                        </a:lnTo>
                        <a:lnTo>
                          <a:pt x="100" y="1"/>
                        </a:lnTo>
                        <a:lnTo>
                          <a:pt x="91" y="0"/>
                        </a:lnTo>
                        <a:lnTo>
                          <a:pt x="82" y="1"/>
                        </a:lnTo>
                        <a:lnTo>
                          <a:pt x="72" y="2"/>
                        </a:lnTo>
                        <a:lnTo>
                          <a:pt x="64" y="5"/>
                        </a:lnTo>
                        <a:lnTo>
                          <a:pt x="55" y="8"/>
                        </a:lnTo>
                        <a:lnTo>
                          <a:pt x="48" y="11"/>
                        </a:lnTo>
                        <a:lnTo>
                          <a:pt x="40" y="16"/>
                        </a:lnTo>
                        <a:lnTo>
                          <a:pt x="33" y="21"/>
                        </a:lnTo>
                        <a:lnTo>
                          <a:pt x="27" y="28"/>
                        </a:lnTo>
                        <a:lnTo>
                          <a:pt x="20" y="34"/>
                        </a:lnTo>
                        <a:lnTo>
                          <a:pt x="16" y="41"/>
                        </a:lnTo>
                        <a:lnTo>
                          <a:pt x="11" y="49"/>
                        </a:lnTo>
                        <a:lnTo>
                          <a:pt x="7" y="57"/>
                        </a:lnTo>
                        <a:lnTo>
                          <a:pt x="3" y="65"/>
                        </a:lnTo>
                        <a:lnTo>
                          <a:pt x="1" y="73"/>
                        </a:lnTo>
                        <a:lnTo>
                          <a:pt x="0" y="82"/>
                        </a:lnTo>
                        <a:lnTo>
                          <a:pt x="0" y="92"/>
                        </a:lnTo>
                        <a:lnTo>
                          <a:pt x="0" y="101"/>
                        </a:lnTo>
                        <a:lnTo>
                          <a:pt x="1" y="110"/>
                        </a:lnTo>
                        <a:lnTo>
                          <a:pt x="3" y="119"/>
                        </a:lnTo>
                        <a:lnTo>
                          <a:pt x="7" y="128"/>
                        </a:lnTo>
                        <a:lnTo>
                          <a:pt x="11" y="136"/>
                        </a:lnTo>
                        <a:lnTo>
                          <a:pt x="16" y="143"/>
                        </a:lnTo>
                        <a:lnTo>
                          <a:pt x="20" y="150"/>
                        </a:lnTo>
                        <a:lnTo>
                          <a:pt x="27" y="157"/>
                        </a:lnTo>
                        <a:lnTo>
                          <a:pt x="33" y="162"/>
                        </a:lnTo>
                        <a:lnTo>
                          <a:pt x="40" y="168"/>
                        </a:lnTo>
                        <a:lnTo>
                          <a:pt x="48" y="172"/>
                        </a:lnTo>
                        <a:lnTo>
                          <a:pt x="55" y="177"/>
                        </a:lnTo>
                        <a:lnTo>
                          <a:pt x="64" y="179"/>
                        </a:lnTo>
                        <a:lnTo>
                          <a:pt x="72" y="181"/>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36" name="Freeform 140"/>
                  <p:cNvSpPr>
                    <a:spLocks/>
                  </p:cNvSpPr>
                  <p:nvPr/>
                </p:nvSpPr>
                <p:spPr bwMode="auto">
                  <a:xfrm>
                    <a:off x="11739965" y="2588574"/>
                    <a:ext cx="28575" cy="28575"/>
                  </a:xfrm>
                  <a:custGeom>
                    <a:avLst/>
                    <a:gdLst/>
                    <a:ahLst/>
                    <a:cxnLst>
                      <a:cxn ang="0">
                        <a:pos x="101" y="183"/>
                      </a:cxn>
                      <a:cxn ang="0">
                        <a:pos x="118" y="179"/>
                      </a:cxn>
                      <a:cxn ang="0">
                        <a:pos x="134" y="172"/>
                      </a:cxn>
                      <a:cxn ang="0">
                        <a:pos x="148" y="162"/>
                      </a:cxn>
                      <a:cxn ang="0">
                        <a:pos x="162" y="150"/>
                      </a:cxn>
                      <a:cxn ang="0">
                        <a:pos x="172" y="136"/>
                      </a:cxn>
                      <a:cxn ang="0">
                        <a:pos x="178" y="119"/>
                      </a:cxn>
                      <a:cxn ang="0">
                        <a:pos x="182" y="101"/>
                      </a:cxn>
                      <a:cxn ang="0">
                        <a:pos x="182" y="82"/>
                      </a:cxn>
                      <a:cxn ang="0">
                        <a:pos x="178" y="65"/>
                      </a:cxn>
                      <a:cxn ang="0">
                        <a:pos x="172" y="49"/>
                      </a:cxn>
                      <a:cxn ang="0">
                        <a:pos x="162" y="34"/>
                      </a:cxn>
                      <a:cxn ang="0">
                        <a:pos x="148" y="21"/>
                      </a:cxn>
                      <a:cxn ang="0">
                        <a:pos x="134" y="11"/>
                      </a:cxn>
                      <a:cxn ang="0">
                        <a:pos x="118" y="5"/>
                      </a:cxn>
                      <a:cxn ang="0">
                        <a:pos x="101" y="1"/>
                      </a:cxn>
                      <a:cxn ang="0">
                        <a:pos x="82" y="1"/>
                      </a:cxn>
                      <a:cxn ang="0">
                        <a:pos x="64" y="5"/>
                      </a:cxn>
                      <a:cxn ang="0">
                        <a:pos x="48" y="11"/>
                      </a:cxn>
                      <a:cxn ang="0">
                        <a:pos x="33" y="21"/>
                      </a:cxn>
                      <a:cxn ang="0">
                        <a:pos x="21" y="34"/>
                      </a:cxn>
                      <a:cxn ang="0">
                        <a:pos x="11" y="49"/>
                      </a:cxn>
                      <a:cxn ang="0">
                        <a:pos x="3" y="65"/>
                      </a:cxn>
                      <a:cxn ang="0">
                        <a:pos x="0" y="82"/>
                      </a:cxn>
                      <a:cxn ang="0">
                        <a:pos x="0" y="101"/>
                      </a:cxn>
                      <a:cxn ang="0">
                        <a:pos x="3"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8" y="179"/>
                        </a:lnTo>
                        <a:lnTo>
                          <a:pt x="126" y="177"/>
                        </a:lnTo>
                        <a:lnTo>
                          <a:pt x="134" y="172"/>
                        </a:lnTo>
                        <a:lnTo>
                          <a:pt x="142" y="168"/>
                        </a:lnTo>
                        <a:lnTo>
                          <a:pt x="148" y="162"/>
                        </a:lnTo>
                        <a:lnTo>
                          <a:pt x="155" y="157"/>
                        </a:lnTo>
                        <a:lnTo>
                          <a:pt x="162" y="150"/>
                        </a:lnTo>
                        <a:lnTo>
                          <a:pt x="166"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6" y="41"/>
                        </a:lnTo>
                        <a:lnTo>
                          <a:pt x="162" y="34"/>
                        </a:lnTo>
                        <a:lnTo>
                          <a:pt x="155" y="28"/>
                        </a:lnTo>
                        <a:lnTo>
                          <a:pt x="148" y="21"/>
                        </a:lnTo>
                        <a:lnTo>
                          <a:pt x="142" y="16"/>
                        </a:lnTo>
                        <a:lnTo>
                          <a:pt x="134" y="11"/>
                        </a:lnTo>
                        <a:lnTo>
                          <a:pt x="126" y="8"/>
                        </a:lnTo>
                        <a:lnTo>
                          <a:pt x="118" y="5"/>
                        </a:lnTo>
                        <a:lnTo>
                          <a:pt x="110" y="2"/>
                        </a:lnTo>
                        <a:lnTo>
                          <a:pt x="101" y="1"/>
                        </a:lnTo>
                        <a:lnTo>
                          <a:pt x="91"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6" y="57"/>
                        </a:lnTo>
                        <a:lnTo>
                          <a:pt x="3" y="65"/>
                        </a:lnTo>
                        <a:lnTo>
                          <a:pt x="1" y="73"/>
                        </a:lnTo>
                        <a:lnTo>
                          <a:pt x="0" y="82"/>
                        </a:lnTo>
                        <a:lnTo>
                          <a:pt x="0" y="92"/>
                        </a:lnTo>
                        <a:lnTo>
                          <a:pt x="0" y="101"/>
                        </a:lnTo>
                        <a:lnTo>
                          <a:pt x="1" y="110"/>
                        </a:lnTo>
                        <a:lnTo>
                          <a:pt x="3" y="119"/>
                        </a:lnTo>
                        <a:lnTo>
                          <a:pt x="6"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37" name="Freeform 141"/>
                  <p:cNvSpPr>
                    <a:spLocks/>
                  </p:cNvSpPr>
                  <p:nvPr/>
                </p:nvSpPr>
                <p:spPr bwMode="auto">
                  <a:xfrm>
                    <a:off x="11779653" y="2588574"/>
                    <a:ext cx="28575" cy="28575"/>
                  </a:xfrm>
                  <a:custGeom>
                    <a:avLst/>
                    <a:gdLst/>
                    <a:ahLst/>
                    <a:cxnLst>
                      <a:cxn ang="0">
                        <a:pos x="101" y="183"/>
                      </a:cxn>
                      <a:cxn ang="0">
                        <a:pos x="118" y="179"/>
                      </a:cxn>
                      <a:cxn ang="0">
                        <a:pos x="134" y="172"/>
                      </a:cxn>
                      <a:cxn ang="0">
                        <a:pos x="149" y="162"/>
                      </a:cxn>
                      <a:cxn ang="0">
                        <a:pos x="162" y="150"/>
                      </a:cxn>
                      <a:cxn ang="0">
                        <a:pos x="172" y="136"/>
                      </a:cxn>
                      <a:cxn ang="0">
                        <a:pos x="178" y="119"/>
                      </a:cxn>
                      <a:cxn ang="0">
                        <a:pos x="182" y="101"/>
                      </a:cxn>
                      <a:cxn ang="0">
                        <a:pos x="182" y="82"/>
                      </a:cxn>
                      <a:cxn ang="0">
                        <a:pos x="178" y="65"/>
                      </a:cxn>
                      <a:cxn ang="0">
                        <a:pos x="172" y="49"/>
                      </a:cxn>
                      <a:cxn ang="0">
                        <a:pos x="162" y="34"/>
                      </a:cxn>
                      <a:cxn ang="0">
                        <a:pos x="149" y="21"/>
                      </a:cxn>
                      <a:cxn ang="0">
                        <a:pos x="134" y="11"/>
                      </a:cxn>
                      <a:cxn ang="0">
                        <a:pos x="118" y="5"/>
                      </a:cxn>
                      <a:cxn ang="0">
                        <a:pos x="101" y="1"/>
                      </a:cxn>
                      <a:cxn ang="0">
                        <a:pos x="82" y="1"/>
                      </a:cxn>
                      <a:cxn ang="0">
                        <a:pos x="64" y="5"/>
                      </a:cxn>
                      <a:cxn ang="0">
                        <a:pos x="47"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7" y="172"/>
                      </a:cxn>
                      <a:cxn ang="0">
                        <a:pos x="64" y="179"/>
                      </a:cxn>
                      <a:cxn ang="0">
                        <a:pos x="82" y="183"/>
                      </a:cxn>
                    </a:cxnLst>
                    <a:rect l="0" t="0" r="r" b="b"/>
                    <a:pathLst>
                      <a:path w="183" h="183">
                        <a:moveTo>
                          <a:pt x="91" y="183"/>
                        </a:moveTo>
                        <a:lnTo>
                          <a:pt x="101" y="183"/>
                        </a:lnTo>
                        <a:lnTo>
                          <a:pt x="109" y="181"/>
                        </a:lnTo>
                        <a:lnTo>
                          <a:pt x="118" y="179"/>
                        </a:lnTo>
                        <a:lnTo>
                          <a:pt x="126" y="177"/>
                        </a:lnTo>
                        <a:lnTo>
                          <a:pt x="134" y="172"/>
                        </a:lnTo>
                        <a:lnTo>
                          <a:pt x="142" y="168"/>
                        </a:lnTo>
                        <a:lnTo>
                          <a:pt x="149" y="162"/>
                        </a:lnTo>
                        <a:lnTo>
                          <a:pt x="156" y="157"/>
                        </a:lnTo>
                        <a:lnTo>
                          <a:pt x="162" y="150"/>
                        </a:lnTo>
                        <a:lnTo>
                          <a:pt x="167" y="143"/>
                        </a:lnTo>
                        <a:lnTo>
                          <a:pt x="172" y="136"/>
                        </a:lnTo>
                        <a:lnTo>
                          <a:pt x="175" y="128"/>
                        </a:lnTo>
                        <a:lnTo>
                          <a:pt x="178" y="119"/>
                        </a:lnTo>
                        <a:lnTo>
                          <a:pt x="180" y="110"/>
                        </a:lnTo>
                        <a:lnTo>
                          <a:pt x="182" y="101"/>
                        </a:lnTo>
                        <a:lnTo>
                          <a:pt x="183" y="92"/>
                        </a:lnTo>
                        <a:lnTo>
                          <a:pt x="182" y="82"/>
                        </a:lnTo>
                        <a:lnTo>
                          <a:pt x="180" y="73"/>
                        </a:lnTo>
                        <a:lnTo>
                          <a:pt x="178" y="65"/>
                        </a:lnTo>
                        <a:lnTo>
                          <a:pt x="175" y="57"/>
                        </a:lnTo>
                        <a:lnTo>
                          <a:pt x="172" y="49"/>
                        </a:lnTo>
                        <a:lnTo>
                          <a:pt x="167" y="41"/>
                        </a:lnTo>
                        <a:lnTo>
                          <a:pt x="162" y="34"/>
                        </a:lnTo>
                        <a:lnTo>
                          <a:pt x="156" y="28"/>
                        </a:lnTo>
                        <a:lnTo>
                          <a:pt x="149" y="21"/>
                        </a:lnTo>
                        <a:lnTo>
                          <a:pt x="142" y="16"/>
                        </a:lnTo>
                        <a:lnTo>
                          <a:pt x="134" y="11"/>
                        </a:lnTo>
                        <a:lnTo>
                          <a:pt x="126" y="8"/>
                        </a:lnTo>
                        <a:lnTo>
                          <a:pt x="118" y="5"/>
                        </a:lnTo>
                        <a:lnTo>
                          <a:pt x="109" y="2"/>
                        </a:lnTo>
                        <a:lnTo>
                          <a:pt x="101" y="1"/>
                        </a:lnTo>
                        <a:lnTo>
                          <a:pt x="91" y="0"/>
                        </a:lnTo>
                        <a:lnTo>
                          <a:pt x="82" y="1"/>
                        </a:lnTo>
                        <a:lnTo>
                          <a:pt x="73" y="2"/>
                        </a:lnTo>
                        <a:lnTo>
                          <a:pt x="64" y="5"/>
                        </a:lnTo>
                        <a:lnTo>
                          <a:pt x="55" y="8"/>
                        </a:lnTo>
                        <a:lnTo>
                          <a:pt x="47" y="11"/>
                        </a:lnTo>
                        <a:lnTo>
                          <a:pt x="40" y="16"/>
                        </a:lnTo>
                        <a:lnTo>
                          <a:pt x="33" y="21"/>
                        </a:lnTo>
                        <a:lnTo>
                          <a:pt x="26" y="28"/>
                        </a:lnTo>
                        <a:lnTo>
                          <a:pt x="21" y="34"/>
                        </a:lnTo>
                        <a:lnTo>
                          <a:pt x="15" y="41"/>
                        </a:lnTo>
                        <a:lnTo>
                          <a:pt x="11" y="49"/>
                        </a:lnTo>
                        <a:lnTo>
                          <a:pt x="6" y="57"/>
                        </a:lnTo>
                        <a:lnTo>
                          <a:pt x="4" y="65"/>
                        </a:lnTo>
                        <a:lnTo>
                          <a:pt x="2" y="73"/>
                        </a:lnTo>
                        <a:lnTo>
                          <a:pt x="0" y="82"/>
                        </a:lnTo>
                        <a:lnTo>
                          <a:pt x="0" y="92"/>
                        </a:lnTo>
                        <a:lnTo>
                          <a:pt x="0" y="101"/>
                        </a:lnTo>
                        <a:lnTo>
                          <a:pt x="2" y="110"/>
                        </a:lnTo>
                        <a:lnTo>
                          <a:pt x="4" y="119"/>
                        </a:lnTo>
                        <a:lnTo>
                          <a:pt x="6" y="128"/>
                        </a:lnTo>
                        <a:lnTo>
                          <a:pt x="11" y="136"/>
                        </a:lnTo>
                        <a:lnTo>
                          <a:pt x="15" y="143"/>
                        </a:lnTo>
                        <a:lnTo>
                          <a:pt x="21" y="150"/>
                        </a:lnTo>
                        <a:lnTo>
                          <a:pt x="26" y="157"/>
                        </a:lnTo>
                        <a:lnTo>
                          <a:pt x="33" y="162"/>
                        </a:lnTo>
                        <a:lnTo>
                          <a:pt x="40" y="168"/>
                        </a:lnTo>
                        <a:lnTo>
                          <a:pt x="47" y="172"/>
                        </a:lnTo>
                        <a:lnTo>
                          <a:pt x="55" y="177"/>
                        </a:lnTo>
                        <a:lnTo>
                          <a:pt x="64" y="179"/>
                        </a:lnTo>
                        <a:lnTo>
                          <a:pt x="73" y="181"/>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38" name="Freeform 142"/>
                  <p:cNvSpPr>
                    <a:spLocks noEditPoints="1"/>
                  </p:cNvSpPr>
                  <p:nvPr/>
                </p:nvSpPr>
                <p:spPr bwMode="auto">
                  <a:xfrm>
                    <a:off x="12225177" y="1826574"/>
                    <a:ext cx="1163638" cy="2817813"/>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sp>
              <p:nvSpPr>
                <p:cNvPr id="117" name="左右箭头 1309"/>
                <p:cNvSpPr>
                  <a:spLocks noChangeArrowheads="1"/>
                </p:cNvSpPr>
                <p:nvPr/>
              </p:nvSpPr>
              <p:spPr bwMode="auto">
                <a:xfrm>
                  <a:off x="2173151" y="3068960"/>
                  <a:ext cx="246728" cy="137136"/>
                </a:xfrm>
                <a:prstGeom prst="leftRightArrow">
                  <a:avLst>
                    <a:gd name="adj1" fmla="val 50000"/>
                    <a:gd name="adj2" fmla="val 50001"/>
                  </a:avLst>
                </a:prstGeom>
                <a:solidFill>
                  <a:schemeClr val="bg1"/>
                </a:solidFill>
                <a:ln w="9525" algn="ctr">
                  <a:noFill/>
                  <a:round/>
                  <a:headEnd/>
                  <a:tailEnd/>
                </a:ln>
              </p:spPr>
              <p:txBody>
                <a:bodyPr/>
                <a:lstStyle/>
                <a:p>
                  <a:pPr algn="ctr"/>
                  <a:endParaRPr kumimoji="1" lang="zh-CN" altLang="en-US" sz="933" dirty="0">
                    <a:solidFill>
                      <a:srgbClr val="000000"/>
                    </a:solidFill>
                    <a:latin typeface="Huawei Sans" panose="020C0503030203020204" pitchFamily="34" charset="0"/>
                    <a:ea typeface="方正兰亭黑简体" panose="02000000000000000000" pitchFamily="2" charset="-122"/>
                    <a:cs typeface="宋体" pitchFamily="2" charset="-122"/>
                    <a:sym typeface="Huawei Sans" panose="020C0503030203020204" pitchFamily="34" charset="0"/>
                  </a:endParaRPr>
                </a:p>
              </p:txBody>
            </p:sp>
          </p:grpSp>
        </p:grpSp>
      </p:grpSp>
    </p:spTree>
    <p:extLst>
      <p:ext uri="{BB962C8B-B14F-4D97-AF65-F5344CB8AC3E}">
        <p14:creationId xmlns:p14="http://schemas.microsoft.com/office/powerpoint/2010/main" val="28008472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大数据上云</a:t>
            </a:r>
          </a:p>
        </p:txBody>
      </p:sp>
      <p:sp>
        <p:nvSpPr>
          <p:cNvPr id="3" name="文本占位符 2"/>
          <p:cNvSpPr>
            <a:spLocks noGrp="1"/>
          </p:cNvSpPr>
          <p:nvPr>
            <p:ph type="body" sz="quarter" idx="10"/>
          </p:nvPr>
        </p:nvSpPr>
        <p:spPr/>
        <p:txBody>
          <a:bodyPr/>
          <a:lstStyle/>
          <a:p>
            <a:r>
              <a:rPr lang="zh-CN" altLang="en-US" dirty="0">
                <a:sym typeface="Huawei Sans" panose="020C0503030203020204" pitchFamily="34" charset="0"/>
              </a:rPr>
              <a:t>大数据上云是云上大数据部署的基础也是关键的一步，大数据上云方案需配合高效迁移工具，帮助客户快速轻松从本地</a:t>
            </a:r>
            <a:r>
              <a:rPr lang="en-US" altLang="zh-CN" dirty="0">
                <a:sym typeface="Huawei Sans" panose="020C0503030203020204" pitchFamily="34" charset="0"/>
              </a:rPr>
              <a:t>IDC</a:t>
            </a:r>
            <a:r>
              <a:rPr lang="zh-CN" altLang="en-US" dirty="0">
                <a:sym typeface="Huawei Sans" panose="020C0503030203020204" pitchFamily="34" charset="0"/>
              </a:rPr>
              <a:t>迁移到云上。上云方案需要保证业务在不停机情况下完成迁移任务，最小程度影响业务的正常运行。</a:t>
            </a:r>
          </a:p>
        </p:txBody>
      </p:sp>
      <p:graphicFrame>
        <p:nvGraphicFramePr>
          <p:cNvPr id="4" name="图示 3"/>
          <p:cNvGraphicFramePr/>
          <p:nvPr/>
        </p:nvGraphicFramePr>
        <p:xfrm>
          <a:off x="1365795" y="2946059"/>
          <a:ext cx="8457474" cy="3160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5819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Huawei Sans" panose="020C0503030203020204" pitchFamily="34" charset="0"/>
              </a:rPr>
              <a:t>大数据云化部署优势</a:t>
            </a:r>
          </a:p>
        </p:txBody>
      </p:sp>
      <p:sp>
        <p:nvSpPr>
          <p:cNvPr id="4" name="文本占位符 3"/>
          <p:cNvSpPr>
            <a:spLocks noGrp="1"/>
          </p:cNvSpPr>
          <p:nvPr>
            <p:ph type="body" sz="quarter" idx="10"/>
          </p:nvPr>
        </p:nvSpPr>
        <p:spPr/>
        <p:txBody>
          <a:bodyPr/>
          <a:lstStyle/>
          <a:p>
            <a:r>
              <a:rPr lang="zh-CN" altLang="en-US" dirty="0">
                <a:sym typeface="Huawei Sans" panose="020C0503030203020204" pitchFamily="34" charset="0"/>
              </a:rPr>
              <a:t>随着我国云计算市场前期发展，越来越多的企业加快上云的步伐，我国云计算市场开始进入行业云时代，而大数据技术借助于云计算得到了快速落地实践，数据上云成为企业发展最明显的一个趋势。</a:t>
            </a:r>
            <a:endParaRPr lang="en-US" altLang="zh-CN" dirty="0">
              <a:sym typeface="Huawei Sans" panose="020C0503030203020204" pitchFamily="34" charset="0"/>
            </a:endParaRPr>
          </a:p>
        </p:txBody>
      </p:sp>
      <p:sp>
        <p:nvSpPr>
          <p:cNvPr id="9" name="文本框 142"/>
          <p:cNvSpPr txBox="1">
            <a:spLocks noChangeArrowheads="1"/>
          </p:cNvSpPr>
          <p:nvPr/>
        </p:nvSpPr>
        <p:spPr bwMode="auto">
          <a:xfrm>
            <a:off x="802734" y="5911923"/>
            <a:ext cx="5023785" cy="350702"/>
          </a:xfrm>
          <a:prstGeom prst="rect">
            <a:avLst/>
          </a:prstGeom>
          <a:solidFill>
            <a:srgbClr val="0070C0"/>
          </a:solidFill>
          <a:ln w="9525">
            <a:noFill/>
            <a:miter lim="800000"/>
            <a:headEnd/>
            <a:tailEnd/>
          </a:ln>
        </p:spPr>
        <p:txBody>
          <a:bodyPr lIns="0" tIns="0" rIns="0" bIns="0" anchor="ctr"/>
          <a:lstStyle/>
          <a:p>
            <a:pPr algn="ctr" defTabSz="821976">
              <a:buClr>
                <a:srgbClr val="1F497D"/>
              </a:buClr>
              <a:buSzPct val="60000"/>
            </a:pPr>
            <a:r>
              <a:rPr lang="zh-CN" altLang="en-US" sz="1499" b="1" dirty="0">
                <a:solidFill>
                  <a:srgbClr val="FFFFFF"/>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传统大数据架构面临的挑战</a:t>
            </a:r>
            <a:endParaRPr lang="en-US" altLang="zh-CN" sz="1499" b="1" dirty="0">
              <a:solidFill>
                <a:srgbClr val="FFFFFF"/>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nvGrpSpPr>
          <p:cNvPr id="10" name="组合 9"/>
          <p:cNvGrpSpPr/>
          <p:nvPr/>
        </p:nvGrpSpPr>
        <p:grpSpPr>
          <a:xfrm>
            <a:off x="669132" y="2529397"/>
            <a:ext cx="5784448" cy="3248128"/>
            <a:chOff x="338475" y="1781462"/>
            <a:chExt cx="4340031" cy="2437047"/>
          </a:xfrm>
        </p:grpSpPr>
        <p:grpSp>
          <p:nvGrpSpPr>
            <p:cNvPr id="11" name="组合 10"/>
            <p:cNvGrpSpPr/>
            <p:nvPr/>
          </p:nvGrpSpPr>
          <p:grpSpPr>
            <a:xfrm>
              <a:off x="519912" y="2067694"/>
              <a:ext cx="3287803" cy="2150815"/>
              <a:chOff x="503547" y="1976491"/>
              <a:chExt cx="3463641" cy="1972390"/>
            </a:xfrm>
          </p:grpSpPr>
          <p:sp>
            <p:nvSpPr>
              <p:cNvPr id="17" name="正五边形 16"/>
              <p:cNvSpPr/>
              <p:nvPr/>
            </p:nvSpPr>
            <p:spPr bwMode="auto">
              <a:xfrm>
                <a:off x="1259632" y="2164966"/>
                <a:ext cx="1872208" cy="1741276"/>
              </a:xfrm>
              <a:prstGeom prst="pentagon">
                <a:avLst/>
              </a:prstGeom>
              <a:noFill/>
              <a:ln w="9525" algn="ctr">
                <a:solidFill>
                  <a:srgbClr val="C00000"/>
                </a:solidFill>
                <a:miter lim="800000"/>
                <a:headEnd/>
                <a:tailEnd/>
              </a:ln>
              <a:effectLst/>
            </p:spPr>
            <p:txBody>
              <a:bodyPr wrap="square" rtlCol="0" anchor="ctr"/>
              <a:lstStyle/>
              <a:p>
                <a:pPr marL="0" marR="0" lvl="0" indent="0" algn="ctr" defTabSz="1218682" eaLnBrk="0" fontAlgn="base" latinLnBrk="0" hangingPunct="0">
                  <a:lnSpc>
                    <a:spcPct val="100000"/>
                  </a:lnSpc>
                  <a:spcBef>
                    <a:spcPct val="0"/>
                  </a:spcBef>
                  <a:spcAft>
                    <a:spcPct val="0"/>
                  </a:spcAft>
                  <a:buClrTx/>
                  <a:buSzTx/>
                  <a:buFontTx/>
                  <a:buNone/>
                  <a:tabLst/>
                  <a:defRPr/>
                </a:pPr>
                <a:endParaRPr kumimoji="0" lang="zh-CN" altLang="en-US" sz="933" b="0" i="0" u="none" strike="noStrike" kern="0" cap="none" spc="0" normalizeH="0" baseline="0" noProof="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内容占位符 2"/>
              <p:cNvSpPr txBox="1">
                <a:spLocks/>
              </p:cNvSpPr>
              <p:nvPr/>
            </p:nvSpPr>
            <p:spPr>
              <a:xfrm>
                <a:off x="1511660" y="1976491"/>
                <a:ext cx="1440160" cy="242870"/>
              </a:xfrm>
              <a:prstGeom prst="rect">
                <a:avLst/>
              </a:prstGeom>
              <a:solidFill>
                <a:schemeClr val="accent3">
                  <a:lumMod val="60000"/>
                  <a:lumOff val="40000"/>
                </a:schemeClr>
              </a:solidFill>
            </p:spPr>
            <p:txBody>
              <a:bodyPr wrap="square">
                <a:spAutoFit/>
              </a:bodyPr>
              <a:lstStyle>
                <a:lvl1pPr marL="342831" indent="-342831" algn="l" rtl="0" eaLnBrk="0" fontAlgn="base" hangingPunct="0">
                  <a:lnSpc>
                    <a:spcPct val="140000"/>
                  </a:lnSpc>
                  <a:spcBef>
                    <a:spcPct val="0"/>
                  </a:spcBef>
                  <a:spcAft>
                    <a:spcPct val="0"/>
                  </a:spcAft>
                  <a:buClr>
                    <a:srgbClr val="777777"/>
                  </a:buClr>
                  <a:buSzPct val="60000"/>
                  <a:buFont typeface="Wingdings" pitchFamily="2" charset="2"/>
                  <a:buChar char="l"/>
                  <a:defRPr sz="2000" b="1">
                    <a:solidFill>
                      <a:schemeClr val="tx1"/>
                    </a:solidFill>
                    <a:latin typeface="方正兰亭纤黑_GBK" panose="02000000000000000000" pitchFamily="2" charset="-122"/>
                    <a:ea typeface="方正兰亭纤黑_GBK" panose="02000000000000000000" pitchFamily="2" charset="-122"/>
                    <a:cs typeface="+mn-cs"/>
                  </a:defRPr>
                </a:lvl1pPr>
                <a:lvl2pPr marL="742801" indent="-28569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方正兰亭纤黑_GBK" panose="02000000000000000000" pitchFamily="2" charset="-122"/>
                    <a:ea typeface="方正兰亭纤黑_GBK" panose="02000000000000000000" pitchFamily="2" charset="-122"/>
                    <a:cs typeface="+mn-cs"/>
                  </a:defRPr>
                </a:lvl2pPr>
                <a:lvl3pPr marL="1142771" indent="-22855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方正兰亭纤黑_GBK" panose="02000000000000000000" pitchFamily="2" charset="-122"/>
                    <a:ea typeface="方正兰亭纤黑_GBK" panose="02000000000000000000" pitchFamily="2" charset="-122"/>
                    <a:cs typeface="+mn-cs"/>
                  </a:defRPr>
                </a:lvl3pPr>
                <a:lvl4pPr marL="1599879" indent="-228555" algn="l" rtl="0" eaLnBrk="0" fontAlgn="base" hangingPunct="0">
                  <a:lnSpc>
                    <a:spcPct val="140000"/>
                  </a:lnSpc>
                  <a:spcBef>
                    <a:spcPct val="0"/>
                  </a:spcBef>
                  <a:spcAft>
                    <a:spcPct val="0"/>
                  </a:spcAft>
                  <a:buChar char="–"/>
                  <a:defRPr sz="1400">
                    <a:solidFill>
                      <a:schemeClr val="tx1"/>
                    </a:solidFill>
                    <a:latin typeface="方正兰亭纤黑_GBK" panose="02000000000000000000" pitchFamily="2" charset="-122"/>
                    <a:ea typeface="方正兰亭纤黑_GBK" panose="02000000000000000000" pitchFamily="2" charset="-122"/>
                    <a:cs typeface="+mn-cs"/>
                  </a:defRPr>
                </a:lvl4pPr>
                <a:lvl5pPr marL="2056989" indent="-228555" algn="l" rtl="0" eaLnBrk="0" fontAlgn="base" hangingPunct="0">
                  <a:lnSpc>
                    <a:spcPct val="140000"/>
                  </a:lnSpc>
                  <a:spcBef>
                    <a:spcPct val="0"/>
                  </a:spcBef>
                  <a:spcAft>
                    <a:spcPct val="0"/>
                  </a:spcAft>
                  <a:buFont typeface="Arial" pitchFamily="34" charset="0"/>
                  <a:buChar char="~"/>
                  <a:defRPr sz="1200">
                    <a:solidFill>
                      <a:schemeClr val="tx1"/>
                    </a:solidFill>
                    <a:latin typeface="方正兰亭纤黑_GBK" panose="02000000000000000000" pitchFamily="2" charset="-122"/>
                    <a:ea typeface="方正兰亭纤黑_GBK" panose="02000000000000000000" pitchFamily="2" charset="-122"/>
                    <a:cs typeface="+mn-cs"/>
                  </a:defRPr>
                </a:lvl5pPr>
                <a:lvl6pPr marL="2514097"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205"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8314"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422"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342594" marR="0" lvl="0" indent="-342594" algn="ctr" defTabSz="913767" rtl="0" eaLnBrk="0" fontAlgn="base" latinLnBrk="0" hangingPunct="0">
                  <a:lnSpc>
                    <a:spcPct val="140000"/>
                  </a:lnSpc>
                  <a:spcBef>
                    <a:spcPct val="0"/>
                  </a:spcBef>
                  <a:spcAft>
                    <a:spcPct val="0"/>
                  </a:spcAft>
                  <a:buClr>
                    <a:srgbClr val="777777"/>
                  </a:buClr>
                  <a:buSzPct val="60000"/>
                  <a:buFont typeface="Wingdings" pitchFamily="2" charset="2"/>
                  <a:buNone/>
                  <a:tabLst/>
                  <a:defRPr/>
                </a:pPr>
                <a:r>
                  <a:rPr kumimoji="0" lang="zh-CN" altLang="en-US" sz="1332"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业务上线速度慢</a:t>
                </a:r>
              </a:p>
            </p:txBody>
          </p:sp>
          <p:sp>
            <p:nvSpPr>
              <p:cNvPr id="19" name="内容占位符 2"/>
              <p:cNvSpPr txBox="1">
                <a:spLocks/>
              </p:cNvSpPr>
              <p:nvPr/>
            </p:nvSpPr>
            <p:spPr bwMode="auto">
              <a:xfrm>
                <a:off x="2519772" y="2804804"/>
                <a:ext cx="1368152" cy="204554"/>
              </a:xfrm>
              <a:prstGeom prst="rect">
                <a:avLst/>
              </a:prstGeom>
              <a:solidFill>
                <a:schemeClr val="accent3">
                  <a:lumMod val="60000"/>
                  <a:lumOff val="4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63" tIns="45681" rIns="91363" bIns="45681" numCol="1" anchor="t" anchorCtr="0" compatLnSpc="1">
                <a:prstTxWarp prst="textNoShape">
                  <a:avLst/>
                </a:prstTxWarp>
                <a:spAutoFit/>
              </a:bodyPr>
              <a:lstStyle/>
              <a:p>
                <a:pPr marL="264879" marR="0" lvl="0" indent="-264879" algn="ctr" defTabSz="913767" eaLnBrk="1" fontAlgn="base" latinLnBrk="0" hangingPunct="1">
                  <a:lnSpc>
                    <a:spcPct val="100000"/>
                  </a:lnSpc>
                  <a:spcBef>
                    <a:spcPct val="20000"/>
                  </a:spcBef>
                  <a:spcAft>
                    <a:spcPct val="0"/>
                  </a:spcAft>
                  <a:buClr>
                    <a:srgbClr val="000000"/>
                  </a:buClr>
                  <a:buSzTx/>
                  <a:buFontTx/>
                  <a:buNone/>
                  <a:tabLst/>
                  <a:defRPr/>
                </a:pPr>
                <a:r>
                  <a:rPr kumimoji="0" lang="zh-CN" altLang="en-US" sz="1332"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资源无法弹性</a:t>
                </a:r>
              </a:p>
            </p:txBody>
          </p:sp>
          <p:sp>
            <p:nvSpPr>
              <p:cNvPr id="20" name="内容占位符 2"/>
              <p:cNvSpPr txBox="1">
                <a:spLocks/>
              </p:cNvSpPr>
              <p:nvPr/>
            </p:nvSpPr>
            <p:spPr bwMode="auto">
              <a:xfrm>
                <a:off x="503547" y="2804804"/>
                <a:ext cx="1386154" cy="204521"/>
              </a:xfrm>
              <a:prstGeom prst="rect">
                <a:avLst/>
              </a:prstGeom>
              <a:solidFill>
                <a:schemeClr val="accent3">
                  <a:lumMod val="60000"/>
                  <a:lumOff val="4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63" tIns="45681" rIns="91363" bIns="45681" numCol="1" anchor="t" anchorCtr="0" compatLnSpc="1">
                <a:prstTxWarp prst="textNoShape">
                  <a:avLst/>
                </a:prstTxWarp>
                <a:spAutoFit/>
              </a:bodyPr>
              <a:lstStyle/>
              <a:p>
                <a:pPr marL="264879" marR="0" lvl="0" indent="-264879" algn="ctr" defTabSz="913767" eaLnBrk="1" fontAlgn="base" latinLnBrk="0" hangingPunct="1">
                  <a:lnSpc>
                    <a:spcPct val="100000"/>
                  </a:lnSpc>
                  <a:spcBef>
                    <a:spcPct val="20000"/>
                  </a:spcBef>
                  <a:spcAft>
                    <a:spcPct val="0"/>
                  </a:spcAft>
                  <a:buClr>
                    <a:srgbClr val="000000"/>
                  </a:buClr>
                  <a:buSzTx/>
                  <a:buFontTx/>
                  <a:buNone/>
                  <a:tabLst/>
                  <a:defRPr/>
                </a:pPr>
                <a:r>
                  <a:rPr kumimoji="0" lang="zh-CN" altLang="en-US" sz="1332"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硬件管理能力弱</a:t>
                </a:r>
              </a:p>
            </p:txBody>
          </p:sp>
          <p:sp>
            <p:nvSpPr>
              <p:cNvPr id="21" name="内容占位符 2"/>
              <p:cNvSpPr txBox="1">
                <a:spLocks/>
              </p:cNvSpPr>
              <p:nvPr/>
            </p:nvSpPr>
            <p:spPr bwMode="auto">
              <a:xfrm>
                <a:off x="2440508" y="3744327"/>
                <a:ext cx="1526680" cy="204554"/>
              </a:xfrm>
              <a:prstGeom prst="rect">
                <a:avLst/>
              </a:prstGeom>
              <a:solidFill>
                <a:schemeClr val="accent3">
                  <a:lumMod val="60000"/>
                  <a:lumOff val="4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63" tIns="45681" rIns="91363" bIns="45681" numCol="1" anchor="t" anchorCtr="0" compatLnSpc="1">
                <a:prstTxWarp prst="textNoShape">
                  <a:avLst/>
                </a:prstTxWarp>
                <a:spAutoFit/>
              </a:bodyPr>
              <a:lstStyle/>
              <a:p>
                <a:pPr marL="264879" marR="0" lvl="0" indent="-264879" algn="ctr" defTabSz="913767" eaLnBrk="1" fontAlgn="base" latinLnBrk="0" hangingPunct="1">
                  <a:lnSpc>
                    <a:spcPct val="100000"/>
                  </a:lnSpc>
                  <a:spcBef>
                    <a:spcPct val="20000"/>
                  </a:spcBef>
                  <a:spcAft>
                    <a:spcPct val="0"/>
                  </a:spcAft>
                  <a:buClr>
                    <a:srgbClr val="000000"/>
                  </a:buClr>
                  <a:buSzTx/>
                  <a:buFontTx/>
                  <a:buNone/>
                  <a:tabLst/>
                  <a:defRPr/>
                </a:pPr>
                <a:r>
                  <a:rPr kumimoji="0" lang="zh-CN" altLang="en-US" sz="1332"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多集群无法统一运维</a:t>
                </a:r>
              </a:p>
            </p:txBody>
          </p:sp>
          <p:sp>
            <p:nvSpPr>
              <p:cNvPr id="22" name="内容占位符 2"/>
              <p:cNvSpPr txBox="1">
                <a:spLocks/>
              </p:cNvSpPr>
              <p:nvPr/>
            </p:nvSpPr>
            <p:spPr bwMode="auto">
              <a:xfrm>
                <a:off x="733406" y="3744327"/>
                <a:ext cx="1282056" cy="204554"/>
              </a:xfrm>
              <a:prstGeom prst="rect">
                <a:avLst/>
              </a:prstGeom>
              <a:solidFill>
                <a:schemeClr val="accent3">
                  <a:lumMod val="60000"/>
                  <a:lumOff val="4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63" tIns="45681" rIns="91363" bIns="45681" numCol="1" anchor="t" anchorCtr="0" compatLnSpc="1">
                <a:prstTxWarp prst="textNoShape">
                  <a:avLst/>
                </a:prstTxWarp>
                <a:spAutoFit/>
              </a:bodyPr>
              <a:lstStyle/>
              <a:p>
                <a:pPr marL="264879" marR="0" lvl="0" indent="-264879" algn="ctr" defTabSz="913767" eaLnBrk="1" fontAlgn="base" latinLnBrk="0" hangingPunct="1">
                  <a:lnSpc>
                    <a:spcPct val="100000"/>
                  </a:lnSpc>
                  <a:spcBef>
                    <a:spcPct val="20000"/>
                  </a:spcBef>
                  <a:spcAft>
                    <a:spcPct val="0"/>
                  </a:spcAft>
                  <a:buClr>
                    <a:srgbClr val="000000"/>
                  </a:buClr>
                  <a:buSzTx/>
                  <a:buFontTx/>
                  <a:buNone/>
                  <a:tabLst/>
                  <a:defRPr/>
                </a:pPr>
                <a:r>
                  <a:rPr kumimoji="0" lang="zh-CN" altLang="en-US" sz="1332"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建设成本高</a:t>
                </a:r>
              </a:p>
            </p:txBody>
          </p:sp>
        </p:grpSp>
        <p:sp>
          <p:nvSpPr>
            <p:cNvPr id="12" name="内容占位符 2"/>
            <p:cNvSpPr txBox="1">
              <a:spLocks/>
            </p:cNvSpPr>
            <p:nvPr/>
          </p:nvSpPr>
          <p:spPr>
            <a:xfrm>
              <a:off x="1093054" y="1781462"/>
              <a:ext cx="2134632" cy="245452"/>
            </a:xfrm>
            <a:prstGeom prst="rect">
              <a:avLst/>
            </a:prstGeom>
            <a:solidFill>
              <a:sysClr val="window" lastClr="FFFFFF"/>
            </a:solidFill>
          </p:spPr>
          <p:txBody>
            <a:bodyPr wrap="square">
              <a:spAutoFit/>
            </a:bodyPr>
            <a:lstStyle>
              <a:lvl1pPr marL="342831" indent="-342831" algn="l" rtl="0" eaLnBrk="0" fontAlgn="base" hangingPunct="0">
                <a:lnSpc>
                  <a:spcPct val="140000"/>
                </a:lnSpc>
                <a:spcBef>
                  <a:spcPct val="0"/>
                </a:spcBef>
                <a:spcAft>
                  <a:spcPct val="0"/>
                </a:spcAft>
                <a:buClr>
                  <a:srgbClr val="777777"/>
                </a:buClr>
                <a:buSzPct val="60000"/>
                <a:buFont typeface="Wingdings" pitchFamily="2" charset="2"/>
                <a:buChar char="l"/>
                <a:defRPr sz="2000" b="1">
                  <a:solidFill>
                    <a:schemeClr val="tx1"/>
                  </a:solidFill>
                  <a:latin typeface="方正兰亭纤黑_GBK" panose="02000000000000000000" pitchFamily="2" charset="-122"/>
                  <a:ea typeface="方正兰亭纤黑_GBK" panose="02000000000000000000" pitchFamily="2" charset="-122"/>
                  <a:cs typeface="+mn-cs"/>
                </a:defRPr>
              </a:lvl1pPr>
              <a:lvl2pPr marL="742801" indent="-28569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方正兰亭纤黑_GBK" panose="02000000000000000000" pitchFamily="2" charset="-122"/>
                  <a:ea typeface="方正兰亭纤黑_GBK" panose="02000000000000000000" pitchFamily="2" charset="-122"/>
                  <a:cs typeface="+mn-cs"/>
                </a:defRPr>
              </a:lvl2pPr>
              <a:lvl3pPr marL="1142771" indent="-22855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方正兰亭纤黑_GBK" panose="02000000000000000000" pitchFamily="2" charset="-122"/>
                  <a:ea typeface="方正兰亭纤黑_GBK" panose="02000000000000000000" pitchFamily="2" charset="-122"/>
                  <a:cs typeface="+mn-cs"/>
                </a:defRPr>
              </a:lvl3pPr>
              <a:lvl4pPr marL="1599879" indent="-228555" algn="l" rtl="0" eaLnBrk="0" fontAlgn="base" hangingPunct="0">
                <a:lnSpc>
                  <a:spcPct val="140000"/>
                </a:lnSpc>
                <a:spcBef>
                  <a:spcPct val="0"/>
                </a:spcBef>
                <a:spcAft>
                  <a:spcPct val="0"/>
                </a:spcAft>
                <a:buChar char="–"/>
                <a:defRPr sz="1400">
                  <a:solidFill>
                    <a:schemeClr val="tx1"/>
                  </a:solidFill>
                  <a:latin typeface="方正兰亭纤黑_GBK" panose="02000000000000000000" pitchFamily="2" charset="-122"/>
                  <a:ea typeface="方正兰亭纤黑_GBK" panose="02000000000000000000" pitchFamily="2" charset="-122"/>
                  <a:cs typeface="+mn-cs"/>
                </a:defRPr>
              </a:lvl4pPr>
              <a:lvl5pPr marL="2056989" indent="-228555" algn="l" rtl="0" eaLnBrk="0" fontAlgn="base" hangingPunct="0">
                <a:lnSpc>
                  <a:spcPct val="140000"/>
                </a:lnSpc>
                <a:spcBef>
                  <a:spcPct val="0"/>
                </a:spcBef>
                <a:spcAft>
                  <a:spcPct val="0"/>
                </a:spcAft>
                <a:buFont typeface="Arial" pitchFamily="34" charset="0"/>
                <a:buChar char="~"/>
                <a:defRPr sz="1200">
                  <a:solidFill>
                    <a:schemeClr val="tx1"/>
                  </a:solidFill>
                  <a:latin typeface="方正兰亭纤黑_GBK" panose="02000000000000000000" pitchFamily="2" charset="-122"/>
                  <a:ea typeface="方正兰亭纤黑_GBK" panose="02000000000000000000" pitchFamily="2" charset="-122"/>
                  <a:cs typeface="+mn-cs"/>
                </a:defRPr>
              </a:lvl5pPr>
              <a:lvl6pPr marL="2514097"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205"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8314"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422"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342594" marR="0" lvl="0" indent="-342594" algn="ctr" defTabSz="913767" rtl="0" eaLnBrk="0" fontAlgn="base" latinLnBrk="0" hangingPunct="0">
                <a:lnSpc>
                  <a:spcPct val="140000"/>
                </a:lnSpc>
                <a:spcBef>
                  <a:spcPct val="0"/>
                </a:spcBef>
                <a:spcAft>
                  <a:spcPct val="0"/>
                </a:spcAft>
                <a:buClr>
                  <a:srgbClr val="777777"/>
                </a:buClr>
                <a:buSzPct val="60000"/>
                <a:buFont typeface="Wingdings" pitchFamily="2" charset="2"/>
                <a:buNone/>
                <a:tabLst/>
                <a:defRPr/>
              </a:pP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资源环境从申请审批到搭建需要</a:t>
              </a:r>
              <a:r>
                <a:rPr kumimoji="0" lang="en-US" altLang="zh-CN" sz="1200" i="0" u="none" strike="noStrike" kern="0" cap="none" spc="0" normalizeH="0" baseline="0" noProof="0" dirty="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30</a:t>
              </a: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天</a:t>
              </a:r>
            </a:p>
          </p:txBody>
        </p:sp>
        <p:sp>
          <p:nvSpPr>
            <p:cNvPr id="13" name="内容占位符 2"/>
            <p:cNvSpPr txBox="1">
              <a:spLocks/>
            </p:cNvSpPr>
            <p:nvPr/>
          </p:nvSpPr>
          <p:spPr>
            <a:xfrm>
              <a:off x="2068744" y="2722800"/>
              <a:ext cx="2609762" cy="176175"/>
            </a:xfrm>
            <a:prstGeom prst="rect">
              <a:avLst/>
            </a:prstGeom>
            <a:solidFill>
              <a:sysClr val="window" lastClr="FFFFFF"/>
            </a:solidFill>
          </p:spPr>
          <p:txBody>
            <a:bodyPr wrap="square" tIns="0" bIns="0">
              <a:spAutoFit/>
            </a:bodyPr>
            <a:lstStyle>
              <a:lvl1pPr marL="342831" indent="-342831" algn="l" rtl="0" eaLnBrk="0" fontAlgn="base" hangingPunct="0">
                <a:lnSpc>
                  <a:spcPct val="140000"/>
                </a:lnSpc>
                <a:spcBef>
                  <a:spcPct val="0"/>
                </a:spcBef>
                <a:spcAft>
                  <a:spcPct val="0"/>
                </a:spcAft>
                <a:buClr>
                  <a:srgbClr val="777777"/>
                </a:buClr>
                <a:buSzPct val="60000"/>
                <a:buFont typeface="Wingdings" pitchFamily="2" charset="2"/>
                <a:buChar char="l"/>
                <a:defRPr sz="2000" b="1">
                  <a:solidFill>
                    <a:schemeClr val="tx1"/>
                  </a:solidFill>
                  <a:latin typeface="方正兰亭纤黑_GBK" panose="02000000000000000000" pitchFamily="2" charset="-122"/>
                  <a:ea typeface="方正兰亭纤黑_GBK" panose="02000000000000000000" pitchFamily="2" charset="-122"/>
                  <a:cs typeface="+mn-cs"/>
                </a:defRPr>
              </a:lvl1pPr>
              <a:lvl2pPr marL="742801" indent="-28569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方正兰亭纤黑_GBK" panose="02000000000000000000" pitchFamily="2" charset="-122"/>
                  <a:ea typeface="方正兰亭纤黑_GBK" panose="02000000000000000000" pitchFamily="2" charset="-122"/>
                  <a:cs typeface="+mn-cs"/>
                </a:defRPr>
              </a:lvl2pPr>
              <a:lvl3pPr marL="1142771" indent="-22855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方正兰亭纤黑_GBK" panose="02000000000000000000" pitchFamily="2" charset="-122"/>
                  <a:ea typeface="方正兰亭纤黑_GBK" panose="02000000000000000000" pitchFamily="2" charset="-122"/>
                  <a:cs typeface="+mn-cs"/>
                </a:defRPr>
              </a:lvl3pPr>
              <a:lvl4pPr marL="1599879" indent="-228555" algn="l" rtl="0" eaLnBrk="0" fontAlgn="base" hangingPunct="0">
                <a:lnSpc>
                  <a:spcPct val="140000"/>
                </a:lnSpc>
                <a:spcBef>
                  <a:spcPct val="0"/>
                </a:spcBef>
                <a:spcAft>
                  <a:spcPct val="0"/>
                </a:spcAft>
                <a:buChar char="–"/>
                <a:defRPr sz="1400">
                  <a:solidFill>
                    <a:schemeClr val="tx1"/>
                  </a:solidFill>
                  <a:latin typeface="方正兰亭纤黑_GBK" panose="02000000000000000000" pitchFamily="2" charset="-122"/>
                  <a:ea typeface="方正兰亭纤黑_GBK" panose="02000000000000000000" pitchFamily="2" charset="-122"/>
                  <a:cs typeface="+mn-cs"/>
                </a:defRPr>
              </a:lvl4pPr>
              <a:lvl5pPr marL="2056989" indent="-228555" algn="l" rtl="0" eaLnBrk="0" fontAlgn="base" hangingPunct="0">
                <a:lnSpc>
                  <a:spcPct val="140000"/>
                </a:lnSpc>
                <a:spcBef>
                  <a:spcPct val="0"/>
                </a:spcBef>
                <a:spcAft>
                  <a:spcPct val="0"/>
                </a:spcAft>
                <a:buFont typeface="Arial" pitchFamily="34" charset="0"/>
                <a:buChar char="~"/>
                <a:defRPr sz="1200">
                  <a:solidFill>
                    <a:schemeClr val="tx1"/>
                  </a:solidFill>
                  <a:latin typeface="方正兰亭纤黑_GBK" panose="02000000000000000000" pitchFamily="2" charset="-122"/>
                  <a:ea typeface="方正兰亭纤黑_GBK" panose="02000000000000000000" pitchFamily="2" charset="-122"/>
                  <a:cs typeface="+mn-cs"/>
                </a:defRPr>
              </a:lvl5pPr>
              <a:lvl6pPr marL="2514097"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205"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8314"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422"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342594" marR="0" lvl="0" indent="-342594" algn="ctr" defTabSz="913767" rtl="0" eaLnBrk="0" fontAlgn="base" latinLnBrk="0" hangingPunct="0">
                <a:lnSpc>
                  <a:spcPct val="140000"/>
                </a:lnSpc>
                <a:spcBef>
                  <a:spcPct val="0"/>
                </a:spcBef>
                <a:spcAft>
                  <a:spcPct val="0"/>
                </a:spcAft>
                <a:buClr>
                  <a:srgbClr val="777777"/>
                </a:buClr>
                <a:buSzPct val="60000"/>
                <a:buFont typeface="Wingdings" pitchFamily="2" charset="2"/>
                <a:buNone/>
                <a:tabLst/>
                <a:defRPr/>
              </a:pP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计算存储耦合，扩展不灵活，资源利用率</a:t>
              </a:r>
              <a:r>
                <a:rPr kumimoji="0" lang="en-US" altLang="zh-CN" sz="1200" i="0" u="none" strike="noStrike" kern="0" cap="none" spc="0" normalizeH="0" baseline="0" noProof="0" dirty="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33%</a:t>
              </a:r>
              <a:endParaRPr kumimoji="0" lang="zh-CN" altLang="en-US" sz="1200" i="0" u="none" strike="noStrike" kern="0" cap="none" spc="0" normalizeH="0" baseline="0" noProof="0" dirty="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内容占位符 2"/>
            <p:cNvSpPr txBox="1">
              <a:spLocks/>
            </p:cNvSpPr>
            <p:nvPr/>
          </p:nvSpPr>
          <p:spPr>
            <a:xfrm>
              <a:off x="432711" y="2722800"/>
              <a:ext cx="1693483" cy="176175"/>
            </a:xfrm>
            <a:prstGeom prst="rect">
              <a:avLst/>
            </a:prstGeom>
            <a:solidFill>
              <a:sysClr val="window" lastClr="FFFFFF"/>
            </a:solidFill>
          </p:spPr>
          <p:txBody>
            <a:bodyPr wrap="square" tIns="0" bIns="0">
              <a:spAutoFit/>
            </a:bodyPr>
            <a:lstStyle>
              <a:lvl1pPr marL="342831" indent="-342831" algn="l" rtl="0" eaLnBrk="0" fontAlgn="base" hangingPunct="0">
                <a:lnSpc>
                  <a:spcPct val="140000"/>
                </a:lnSpc>
                <a:spcBef>
                  <a:spcPct val="0"/>
                </a:spcBef>
                <a:spcAft>
                  <a:spcPct val="0"/>
                </a:spcAft>
                <a:buClr>
                  <a:srgbClr val="777777"/>
                </a:buClr>
                <a:buSzPct val="60000"/>
                <a:buFont typeface="Wingdings" pitchFamily="2" charset="2"/>
                <a:buChar char="l"/>
                <a:defRPr sz="2000" b="1">
                  <a:solidFill>
                    <a:schemeClr val="tx1"/>
                  </a:solidFill>
                  <a:latin typeface="方正兰亭纤黑_GBK" panose="02000000000000000000" pitchFamily="2" charset="-122"/>
                  <a:ea typeface="方正兰亭纤黑_GBK" panose="02000000000000000000" pitchFamily="2" charset="-122"/>
                  <a:cs typeface="+mn-cs"/>
                </a:defRPr>
              </a:lvl1pPr>
              <a:lvl2pPr marL="742801" indent="-28569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方正兰亭纤黑_GBK" panose="02000000000000000000" pitchFamily="2" charset="-122"/>
                  <a:ea typeface="方正兰亭纤黑_GBK" panose="02000000000000000000" pitchFamily="2" charset="-122"/>
                  <a:cs typeface="+mn-cs"/>
                </a:defRPr>
              </a:lvl2pPr>
              <a:lvl3pPr marL="1142771" indent="-22855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方正兰亭纤黑_GBK" panose="02000000000000000000" pitchFamily="2" charset="-122"/>
                  <a:ea typeface="方正兰亭纤黑_GBK" panose="02000000000000000000" pitchFamily="2" charset="-122"/>
                  <a:cs typeface="+mn-cs"/>
                </a:defRPr>
              </a:lvl3pPr>
              <a:lvl4pPr marL="1599879" indent="-228555" algn="l" rtl="0" eaLnBrk="0" fontAlgn="base" hangingPunct="0">
                <a:lnSpc>
                  <a:spcPct val="140000"/>
                </a:lnSpc>
                <a:spcBef>
                  <a:spcPct val="0"/>
                </a:spcBef>
                <a:spcAft>
                  <a:spcPct val="0"/>
                </a:spcAft>
                <a:buChar char="–"/>
                <a:defRPr sz="1400">
                  <a:solidFill>
                    <a:schemeClr val="tx1"/>
                  </a:solidFill>
                  <a:latin typeface="方正兰亭纤黑_GBK" panose="02000000000000000000" pitchFamily="2" charset="-122"/>
                  <a:ea typeface="方正兰亭纤黑_GBK" panose="02000000000000000000" pitchFamily="2" charset="-122"/>
                  <a:cs typeface="+mn-cs"/>
                </a:defRPr>
              </a:lvl4pPr>
              <a:lvl5pPr marL="2056989" indent="-228555" algn="l" rtl="0" eaLnBrk="0" fontAlgn="base" hangingPunct="0">
                <a:lnSpc>
                  <a:spcPct val="140000"/>
                </a:lnSpc>
                <a:spcBef>
                  <a:spcPct val="0"/>
                </a:spcBef>
                <a:spcAft>
                  <a:spcPct val="0"/>
                </a:spcAft>
                <a:buFont typeface="Arial" pitchFamily="34" charset="0"/>
                <a:buChar char="~"/>
                <a:defRPr sz="1200">
                  <a:solidFill>
                    <a:schemeClr val="tx1"/>
                  </a:solidFill>
                  <a:latin typeface="方正兰亭纤黑_GBK" panose="02000000000000000000" pitchFamily="2" charset="-122"/>
                  <a:ea typeface="方正兰亭纤黑_GBK" panose="02000000000000000000" pitchFamily="2" charset="-122"/>
                  <a:cs typeface="+mn-cs"/>
                </a:defRPr>
              </a:lvl5pPr>
              <a:lvl6pPr marL="2514097"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205"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8314"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422"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342594" lvl="0" indent="-342594" defTabSz="913767">
                <a:buNone/>
                <a:defRPr/>
              </a:pPr>
              <a:r>
                <a:rPr lang="zh-CN" altLang="en-US" sz="1200" b="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集群服务器、网络管理能力弱</a:t>
              </a:r>
              <a:endPar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内容占位符 2"/>
            <p:cNvSpPr txBox="1">
              <a:spLocks/>
            </p:cNvSpPr>
            <p:nvPr/>
          </p:nvSpPr>
          <p:spPr>
            <a:xfrm>
              <a:off x="338475" y="3738245"/>
              <a:ext cx="2016224" cy="176175"/>
            </a:xfrm>
            <a:prstGeom prst="rect">
              <a:avLst/>
            </a:prstGeom>
            <a:solidFill>
              <a:sysClr val="window" lastClr="FFFFFF"/>
            </a:solidFill>
          </p:spPr>
          <p:txBody>
            <a:bodyPr wrap="square" tIns="0" bIns="0">
              <a:spAutoFit/>
            </a:bodyPr>
            <a:lstStyle>
              <a:lvl1pPr marL="342831" indent="-342831" algn="l" rtl="0" eaLnBrk="0" fontAlgn="base" hangingPunct="0">
                <a:lnSpc>
                  <a:spcPct val="140000"/>
                </a:lnSpc>
                <a:spcBef>
                  <a:spcPct val="0"/>
                </a:spcBef>
                <a:spcAft>
                  <a:spcPct val="0"/>
                </a:spcAft>
                <a:buClr>
                  <a:srgbClr val="777777"/>
                </a:buClr>
                <a:buSzPct val="60000"/>
                <a:buFont typeface="Wingdings" pitchFamily="2" charset="2"/>
                <a:buChar char="l"/>
                <a:defRPr sz="2000" b="1">
                  <a:solidFill>
                    <a:schemeClr val="tx1"/>
                  </a:solidFill>
                  <a:latin typeface="方正兰亭纤黑_GBK" panose="02000000000000000000" pitchFamily="2" charset="-122"/>
                  <a:ea typeface="方正兰亭纤黑_GBK" panose="02000000000000000000" pitchFamily="2" charset="-122"/>
                  <a:cs typeface="+mn-cs"/>
                </a:defRPr>
              </a:lvl1pPr>
              <a:lvl2pPr marL="742801" indent="-28569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方正兰亭纤黑_GBK" panose="02000000000000000000" pitchFamily="2" charset="-122"/>
                  <a:ea typeface="方正兰亭纤黑_GBK" panose="02000000000000000000" pitchFamily="2" charset="-122"/>
                  <a:cs typeface="+mn-cs"/>
                </a:defRPr>
              </a:lvl2pPr>
              <a:lvl3pPr marL="1142771" indent="-22855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方正兰亭纤黑_GBK" panose="02000000000000000000" pitchFamily="2" charset="-122"/>
                  <a:ea typeface="方正兰亭纤黑_GBK" panose="02000000000000000000" pitchFamily="2" charset="-122"/>
                  <a:cs typeface="+mn-cs"/>
                </a:defRPr>
              </a:lvl3pPr>
              <a:lvl4pPr marL="1599879" indent="-228555" algn="l" rtl="0" eaLnBrk="0" fontAlgn="base" hangingPunct="0">
                <a:lnSpc>
                  <a:spcPct val="140000"/>
                </a:lnSpc>
                <a:spcBef>
                  <a:spcPct val="0"/>
                </a:spcBef>
                <a:spcAft>
                  <a:spcPct val="0"/>
                </a:spcAft>
                <a:buChar char="–"/>
                <a:defRPr sz="1400">
                  <a:solidFill>
                    <a:schemeClr val="tx1"/>
                  </a:solidFill>
                  <a:latin typeface="方正兰亭纤黑_GBK" panose="02000000000000000000" pitchFamily="2" charset="-122"/>
                  <a:ea typeface="方正兰亭纤黑_GBK" panose="02000000000000000000" pitchFamily="2" charset="-122"/>
                  <a:cs typeface="+mn-cs"/>
                </a:defRPr>
              </a:lvl4pPr>
              <a:lvl5pPr marL="2056989" indent="-228555" algn="l" rtl="0" eaLnBrk="0" fontAlgn="base" hangingPunct="0">
                <a:lnSpc>
                  <a:spcPct val="140000"/>
                </a:lnSpc>
                <a:spcBef>
                  <a:spcPct val="0"/>
                </a:spcBef>
                <a:spcAft>
                  <a:spcPct val="0"/>
                </a:spcAft>
                <a:buFont typeface="Arial" pitchFamily="34" charset="0"/>
                <a:buChar char="~"/>
                <a:defRPr sz="1200">
                  <a:solidFill>
                    <a:schemeClr val="tx1"/>
                  </a:solidFill>
                  <a:latin typeface="方正兰亭纤黑_GBK" panose="02000000000000000000" pitchFamily="2" charset="-122"/>
                  <a:ea typeface="方正兰亭纤黑_GBK" panose="02000000000000000000" pitchFamily="2" charset="-122"/>
                  <a:cs typeface="+mn-cs"/>
                </a:defRPr>
              </a:lvl5pPr>
              <a:lvl6pPr marL="2514097"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205"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8314"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422"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342594" marR="0" lvl="0" indent="-342594" algn="l" defTabSz="913767" rtl="0" eaLnBrk="0" fontAlgn="base" latinLnBrk="0" hangingPunct="0">
                <a:lnSpc>
                  <a:spcPct val="140000"/>
                </a:lnSpc>
                <a:spcBef>
                  <a:spcPct val="0"/>
                </a:spcBef>
                <a:spcAft>
                  <a:spcPct val="0"/>
                </a:spcAft>
                <a:buClr>
                  <a:srgbClr val="777777"/>
                </a:buClr>
                <a:buSzPct val="60000"/>
                <a:buFont typeface="Wingdings" pitchFamily="2" charset="2"/>
                <a:buNone/>
                <a:tabLst/>
                <a:defRPr/>
              </a:pP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独立资源池建设，无法共享资源</a:t>
              </a:r>
            </a:p>
          </p:txBody>
        </p:sp>
        <p:sp>
          <p:nvSpPr>
            <p:cNvPr id="16" name="内容占位符 2"/>
            <p:cNvSpPr txBox="1">
              <a:spLocks/>
            </p:cNvSpPr>
            <p:nvPr/>
          </p:nvSpPr>
          <p:spPr>
            <a:xfrm>
              <a:off x="2126194" y="3738245"/>
              <a:ext cx="2368580" cy="193975"/>
            </a:xfrm>
            <a:prstGeom prst="rect">
              <a:avLst/>
            </a:prstGeom>
            <a:solidFill>
              <a:sysClr val="window" lastClr="FFFFFF"/>
            </a:solidFill>
          </p:spPr>
          <p:txBody>
            <a:bodyPr wrap="square" tIns="0" bIns="0">
              <a:spAutoFit/>
            </a:bodyPr>
            <a:lstStyle>
              <a:lvl1pPr marL="342831" indent="-342831" algn="l" rtl="0" eaLnBrk="0" fontAlgn="base" hangingPunct="0">
                <a:lnSpc>
                  <a:spcPct val="140000"/>
                </a:lnSpc>
                <a:spcBef>
                  <a:spcPct val="0"/>
                </a:spcBef>
                <a:spcAft>
                  <a:spcPct val="0"/>
                </a:spcAft>
                <a:buClr>
                  <a:srgbClr val="777777"/>
                </a:buClr>
                <a:buSzPct val="60000"/>
                <a:buFont typeface="Wingdings" pitchFamily="2" charset="2"/>
                <a:buChar char="l"/>
                <a:defRPr sz="2000" b="1">
                  <a:solidFill>
                    <a:schemeClr val="tx1"/>
                  </a:solidFill>
                  <a:latin typeface="方正兰亭纤黑_GBK" panose="02000000000000000000" pitchFamily="2" charset="-122"/>
                  <a:ea typeface="方正兰亭纤黑_GBK" panose="02000000000000000000" pitchFamily="2" charset="-122"/>
                  <a:cs typeface="+mn-cs"/>
                </a:defRPr>
              </a:lvl1pPr>
              <a:lvl2pPr marL="742801" indent="-28569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方正兰亭纤黑_GBK" panose="02000000000000000000" pitchFamily="2" charset="-122"/>
                  <a:ea typeface="方正兰亭纤黑_GBK" panose="02000000000000000000" pitchFamily="2" charset="-122"/>
                  <a:cs typeface="+mn-cs"/>
                </a:defRPr>
              </a:lvl2pPr>
              <a:lvl3pPr marL="1142771" indent="-22855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方正兰亭纤黑_GBK" panose="02000000000000000000" pitchFamily="2" charset="-122"/>
                  <a:ea typeface="方正兰亭纤黑_GBK" panose="02000000000000000000" pitchFamily="2" charset="-122"/>
                  <a:cs typeface="+mn-cs"/>
                </a:defRPr>
              </a:lvl3pPr>
              <a:lvl4pPr marL="1599879" indent="-228555" algn="l" rtl="0" eaLnBrk="0" fontAlgn="base" hangingPunct="0">
                <a:lnSpc>
                  <a:spcPct val="140000"/>
                </a:lnSpc>
                <a:spcBef>
                  <a:spcPct val="0"/>
                </a:spcBef>
                <a:spcAft>
                  <a:spcPct val="0"/>
                </a:spcAft>
                <a:buChar char="–"/>
                <a:defRPr sz="1400">
                  <a:solidFill>
                    <a:schemeClr val="tx1"/>
                  </a:solidFill>
                  <a:latin typeface="方正兰亭纤黑_GBK" panose="02000000000000000000" pitchFamily="2" charset="-122"/>
                  <a:ea typeface="方正兰亭纤黑_GBK" panose="02000000000000000000" pitchFamily="2" charset="-122"/>
                  <a:cs typeface="+mn-cs"/>
                </a:defRPr>
              </a:lvl4pPr>
              <a:lvl5pPr marL="2056989" indent="-228555" algn="l" rtl="0" eaLnBrk="0" fontAlgn="base" hangingPunct="0">
                <a:lnSpc>
                  <a:spcPct val="140000"/>
                </a:lnSpc>
                <a:spcBef>
                  <a:spcPct val="0"/>
                </a:spcBef>
                <a:spcAft>
                  <a:spcPct val="0"/>
                </a:spcAft>
                <a:buFont typeface="Arial" pitchFamily="34" charset="0"/>
                <a:buChar char="~"/>
                <a:defRPr sz="1200">
                  <a:solidFill>
                    <a:schemeClr val="tx1"/>
                  </a:solidFill>
                  <a:latin typeface="方正兰亭纤黑_GBK" panose="02000000000000000000" pitchFamily="2" charset="-122"/>
                  <a:ea typeface="方正兰亭纤黑_GBK" panose="02000000000000000000" pitchFamily="2" charset="-122"/>
                  <a:cs typeface="+mn-cs"/>
                </a:defRPr>
              </a:lvl5pPr>
              <a:lvl6pPr marL="2514097"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205"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8314"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422"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342594" marR="0" lvl="0" indent="-342594" algn="l" defTabSz="913767" rtl="0" eaLnBrk="0" fontAlgn="base" latinLnBrk="0" hangingPunct="0">
                <a:lnSpc>
                  <a:spcPct val="140000"/>
                </a:lnSpc>
                <a:spcBef>
                  <a:spcPct val="0"/>
                </a:spcBef>
                <a:spcAft>
                  <a:spcPct val="0"/>
                </a:spcAft>
                <a:buClr>
                  <a:srgbClr val="777777"/>
                </a:buClr>
                <a:buSzPct val="60000"/>
                <a:buFont typeface="Wingdings" pitchFamily="2" charset="2"/>
                <a:buNone/>
                <a:tabLst/>
                <a:defRPr/>
              </a:pPr>
              <a:r>
                <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集群孤岛，多集群资源无法统一</a:t>
              </a:r>
              <a:r>
                <a:rPr lang="zh-CN" altLang="en-US" sz="1200" b="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监管</a:t>
              </a:r>
              <a:endParaRPr kumimoji="0"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 name="组合 1"/>
          <p:cNvGrpSpPr/>
          <p:nvPr/>
        </p:nvGrpSpPr>
        <p:grpSpPr>
          <a:xfrm>
            <a:off x="6348419" y="2535174"/>
            <a:ext cx="5027162" cy="3725643"/>
            <a:chOff x="6440104" y="2675822"/>
            <a:chExt cx="5027162" cy="3725643"/>
          </a:xfrm>
        </p:grpSpPr>
        <p:sp>
          <p:nvSpPr>
            <p:cNvPr id="6" name="文本框 142"/>
            <p:cNvSpPr txBox="1">
              <a:spLocks noChangeArrowheads="1"/>
            </p:cNvSpPr>
            <p:nvPr/>
          </p:nvSpPr>
          <p:spPr bwMode="auto">
            <a:xfrm>
              <a:off x="6460643" y="6050763"/>
              <a:ext cx="4997725" cy="350702"/>
            </a:xfrm>
            <a:prstGeom prst="rect">
              <a:avLst/>
            </a:prstGeom>
            <a:solidFill>
              <a:srgbClr val="0070C0"/>
            </a:solidFill>
            <a:ln w="9525">
              <a:noFill/>
              <a:miter lim="800000"/>
              <a:headEnd/>
              <a:tailEnd/>
            </a:ln>
          </p:spPr>
          <p:txBody>
            <a:bodyPr lIns="0" tIns="0" rIns="0" bIns="0" anchor="ctr"/>
            <a:lstStyle/>
            <a:p>
              <a:pPr algn="ctr" defTabSz="821976">
                <a:buClr>
                  <a:srgbClr val="1F497D"/>
                </a:buClr>
                <a:buSzPct val="60000"/>
              </a:pPr>
              <a:r>
                <a:rPr lang="zh-CN" altLang="en-US" sz="1499" b="1" dirty="0">
                  <a:solidFill>
                    <a:srgbClr val="FFFFFF"/>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大数据云化优势与价值</a:t>
              </a:r>
              <a:endParaRPr lang="en-US" altLang="zh-CN" sz="1499" b="1" dirty="0">
                <a:solidFill>
                  <a:srgbClr val="FFFFFF"/>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nvGrpSpPr>
            <p:cNvPr id="23" name="组合 22"/>
            <p:cNvGrpSpPr/>
            <p:nvPr/>
          </p:nvGrpSpPr>
          <p:grpSpPr>
            <a:xfrm>
              <a:off x="7670906" y="2675822"/>
              <a:ext cx="2333712" cy="473322"/>
              <a:chOff x="5132414" y="2110257"/>
              <a:chExt cx="2134631" cy="417246"/>
            </a:xfrm>
          </p:grpSpPr>
          <p:sp>
            <p:nvSpPr>
              <p:cNvPr id="24" name="Freeform 8"/>
              <p:cNvSpPr>
                <a:spLocks/>
              </p:cNvSpPr>
              <p:nvPr/>
            </p:nvSpPr>
            <p:spPr bwMode="auto">
              <a:xfrm>
                <a:off x="5634717" y="2110257"/>
                <a:ext cx="1130024" cy="417246"/>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solidFill>
                <a:srgbClr val="538ED3"/>
              </a:solidFill>
              <a:ln w="9525" cap="flat" cmpd="sng" algn="ctr">
                <a:noFill/>
                <a:prstDash val="solid"/>
              </a:ln>
              <a:effectLst/>
            </p:spPr>
            <p:txBody>
              <a:bodyPr lIns="0" tIns="0" rIns="0" bIns="0" anchor="ctr"/>
              <a:lstStyle>
                <a:defPPr>
                  <a:defRPr lang="zh-CN"/>
                </a:defPPr>
                <a:lvl1pPr marL="0" algn="l" defTabSz="1219444" rtl="0" eaLnBrk="1" latinLnBrk="0" hangingPunct="1">
                  <a:defRPr sz="2400" kern="1200">
                    <a:solidFill>
                      <a:schemeClr val="lt1"/>
                    </a:solidFill>
                    <a:latin typeface="+mn-lt"/>
                    <a:ea typeface="+mn-ea"/>
                    <a:cs typeface="+mn-cs"/>
                  </a:defRPr>
                </a:lvl1pPr>
                <a:lvl2pPr marL="609722" algn="l" defTabSz="1219444" rtl="0" eaLnBrk="1" latinLnBrk="0" hangingPunct="1">
                  <a:defRPr sz="2400" kern="1200">
                    <a:solidFill>
                      <a:schemeClr val="lt1"/>
                    </a:solidFill>
                    <a:latin typeface="+mn-lt"/>
                    <a:ea typeface="+mn-ea"/>
                    <a:cs typeface="+mn-cs"/>
                  </a:defRPr>
                </a:lvl2pPr>
                <a:lvl3pPr marL="1219444" algn="l" defTabSz="1219444" rtl="0" eaLnBrk="1" latinLnBrk="0" hangingPunct="1">
                  <a:defRPr sz="2400" kern="1200">
                    <a:solidFill>
                      <a:schemeClr val="lt1"/>
                    </a:solidFill>
                    <a:latin typeface="+mn-lt"/>
                    <a:ea typeface="+mn-ea"/>
                    <a:cs typeface="+mn-cs"/>
                  </a:defRPr>
                </a:lvl3pPr>
                <a:lvl4pPr marL="1829166" algn="l" defTabSz="1219444" rtl="0" eaLnBrk="1" latinLnBrk="0" hangingPunct="1">
                  <a:defRPr sz="2400" kern="1200">
                    <a:solidFill>
                      <a:schemeClr val="lt1"/>
                    </a:solidFill>
                    <a:latin typeface="+mn-lt"/>
                    <a:ea typeface="+mn-ea"/>
                    <a:cs typeface="+mn-cs"/>
                  </a:defRPr>
                </a:lvl4pPr>
                <a:lvl5pPr marL="2438888" algn="l" defTabSz="1219444" rtl="0" eaLnBrk="1" latinLnBrk="0" hangingPunct="1">
                  <a:defRPr sz="2400" kern="1200">
                    <a:solidFill>
                      <a:schemeClr val="lt1"/>
                    </a:solidFill>
                    <a:latin typeface="+mn-lt"/>
                    <a:ea typeface="+mn-ea"/>
                    <a:cs typeface="+mn-cs"/>
                  </a:defRPr>
                </a:lvl5pPr>
                <a:lvl6pPr marL="3048610" algn="l" defTabSz="1219444" rtl="0" eaLnBrk="1" latinLnBrk="0" hangingPunct="1">
                  <a:defRPr sz="2400" kern="1200">
                    <a:solidFill>
                      <a:schemeClr val="lt1"/>
                    </a:solidFill>
                    <a:latin typeface="+mn-lt"/>
                    <a:ea typeface="+mn-ea"/>
                    <a:cs typeface="+mn-cs"/>
                  </a:defRPr>
                </a:lvl6pPr>
                <a:lvl7pPr marL="3658332" algn="l" defTabSz="1219444" rtl="0" eaLnBrk="1" latinLnBrk="0" hangingPunct="1">
                  <a:defRPr sz="2400" kern="1200">
                    <a:solidFill>
                      <a:schemeClr val="lt1"/>
                    </a:solidFill>
                    <a:latin typeface="+mn-lt"/>
                    <a:ea typeface="+mn-ea"/>
                    <a:cs typeface="+mn-cs"/>
                  </a:defRPr>
                </a:lvl7pPr>
                <a:lvl8pPr marL="4268053" algn="l" defTabSz="1219444" rtl="0" eaLnBrk="1" latinLnBrk="0" hangingPunct="1">
                  <a:defRPr sz="2400" kern="1200">
                    <a:solidFill>
                      <a:schemeClr val="lt1"/>
                    </a:solidFill>
                    <a:latin typeface="+mn-lt"/>
                    <a:ea typeface="+mn-ea"/>
                    <a:cs typeface="+mn-cs"/>
                  </a:defRPr>
                </a:lvl8pPr>
                <a:lvl9pPr marL="4877775" algn="l" defTabSz="1219444" rtl="0" eaLnBrk="1" latinLnBrk="0" hangingPunct="1">
                  <a:defRPr sz="2400" kern="1200">
                    <a:solidFill>
                      <a:schemeClr val="lt1"/>
                    </a:solidFill>
                    <a:latin typeface="+mn-lt"/>
                    <a:ea typeface="+mn-ea"/>
                    <a:cs typeface="+mn-cs"/>
                  </a:defRPr>
                </a:lvl9pPr>
              </a:lstStyle>
              <a:p>
                <a:pPr marL="0" marR="0" lvl="0" indent="0" algn="ctr" defTabSz="538849" rtl="0" eaLnBrk="1" fontAlgn="auto" latinLnBrk="0" hangingPunct="1">
                  <a:lnSpc>
                    <a:spcPct val="100000"/>
                  </a:lnSpc>
                  <a:spcBef>
                    <a:spcPts val="0"/>
                  </a:spcBef>
                  <a:spcAft>
                    <a:spcPts val="0"/>
                  </a:spcAft>
                  <a:buClrTx/>
                  <a:buSzTx/>
                  <a:buFontTx/>
                  <a:buNone/>
                  <a:tabLst/>
                  <a:defRPr/>
                </a:pPr>
                <a:endParaRPr kumimoji="0" lang="zh-CN" altLang="en-US" sz="2098" b="0" i="0" u="none" strike="noStrike" kern="120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内容占位符 2"/>
              <p:cNvSpPr txBox="1">
                <a:spLocks/>
              </p:cNvSpPr>
              <p:nvPr/>
            </p:nvSpPr>
            <p:spPr>
              <a:xfrm>
                <a:off x="5132414" y="2207875"/>
                <a:ext cx="2134631" cy="244182"/>
              </a:xfrm>
              <a:prstGeom prst="rect">
                <a:avLst/>
              </a:prstGeom>
              <a:noFill/>
            </p:spPr>
            <p:txBody>
              <a:bodyPr wrap="square">
                <a:spAutoFit/>
              </a:bodyPr>
              <a:lstStyle>
                <a:lvl1pPr marL="342831" indent="-342831" algn="l" rtl="0" eaLnBrk="0" fontAlgn="base" hangingPunct="0">
                  <a:lnSpc>
                    <a:spcPct val="140000"/>
                  </a:lnSpc>
                  <a:spcBef>
                    <a:spcPct val="0"/>
                  </a:spcBef>
                  <a:spcAft>
                    <a:spcPct val="0"/>
                  </a:spcAft>
                  <a:buClr>
                    <a:srgbClr val="777777"/>
                  </a:buClr>
                  <a:buSzPct val="60000"/>
                  <a:buFont typeface="Wingdings" pitchFamily="2" charset="2"/>
                  <a:buChar char="l"/>
                  <a:defRPr sz="2000" b="1">
                    <a:solidFill>
                      <a:schemeClr val="tx1"/>
                    </a:solidFill>
                    <a:latin typeface="方正兰亭纤黑_GBK" panose="02000000000000000000" pitchFamily="2" charset="-122"/>
                    <a:ea typeface="方正兰亭纤黑_GBK" panose="02000000000000000000" pitchFamily="2" charset="-122"/>
                    <a:cs typeface="+mn-cs"/>
                  </a:defRPr>
                </a:lvl1pPr>
                <a:lvl2pPr marL="742801" indent="-28569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方正兰亭纤黑_GBK" panose="02000000000000000000" pitchFamily="2" charset="-122"/>
                    <a:ea typeface="方正兰亭纤黑_GBK" panose="02000000000000000000" pitchFamily="2" charset="-122"/>
                    <a:cs typeface="+mn-cs"/>
                  </a:defRPr>
                </a:lvl2pPr>
                <a:lvl3pPr marL="1142771" indent="-22855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方正兰亭纤黑_GBK" panose="02000000000000000000" pitchFamily="2" charset="-122"/>
                    <a:ea typeface="方正兰亭纤黑_GBK" panose="02000000000000000000" pitchFamily="2" charset="-122"/>
                    <a:cs typeface="+mn-cs"/>
                  </a:defRPr>
                </a:lvl3pPr>
                <a:lvl4pPr marL="1599879" indent="-228555" algn="l" rtl="0" eaLnBrk="0" fontAlgn="base" hangingPunct="0">
                  <a:lnSpc>
                    <a:spcPct val="140000"/>
                  </a:lnSpc>
                  <a:spcBef>
                    <a:spcPct val="0"/>
                  </a:spcBef>
                  <a:spcAft>
                    <a:spcPct val="0"/>
                  </a:spcAft>
                  <a:buChar char="–"/>
                  <a:defRPr sz="1400">
                    <a:solidFill>
                      <a:schemeClr val="tx1"/>
                    </a:solidFill>
                    <a:latin typeface="方正兰亭纤黑_GBK" panose="02000000000000000000" pitchFamily="2" charset="-122"/>
                    <a:ea typeface="方正兰亭纤黑_GBK" panose="02000000000000000000" pitchFamily="2" charset="-122"/>
                    <a:cs typeface="+mn-cs"/>
                  </a:defRPr>
                </a:lvl4pPr>
                <a:lvl5pPr marL="2056989" indent="-228555" algn="l" rtl="0" eaLnBrk="0" fontAlgn="base" hangingPunct="0">
                  <a:lnSpc>
                    <a:spcPct val="140000"/>
                  </a:lnSpc>
                  <a:spcBef>
                    <a:spcPct val="0"/>
                  </a:spcBef>
                  <a:spcAft>
                    <a:spcPct val="0"/>
                  </a:spcAft>
                  <a:buFont typeface="Arial" pitchFamily="34" charset="0"/>
                  <a:buChar char="~"/>
                  <a:defRPr sz="1200">
                    <a:solidFill>
                      <a:schemeClr val="tx1"/>
                    </a:solidFill>
                    <a:latin typeface="方正兰亭纤黑_GBK" panose="02000000000000000000" pitchFamily="2" charset="-122"/>
                    <a:ea typeface="方正兰亭纤黑_GBK" panose="02000000000000000000" pitchFamily="2" charset="-122"/>
                    <a:cs typeface="+mn-cs"/>
                  </a:defRPr>
                </a:lvl5pPr>
                <a:lvl6pPr marL="2514097"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205"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8314"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422"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342594" marR="0" lvl="0" indent="-342594" algn="ctr" defTabSz="913767" rtl="0" eaLnBrk="0" fontAlgn="base" latinLnBrk="0" hangingPunct="0">
                  <a:lnSpc>
                    <a:spcPct val="100000"/>
                  </a:lnSpc>
                  <a:spcBef>
                    <a:spcPct val="0"/>
                  </a:spcBef>
                  <a:spcAft>
                    <a:spcPct val="0"/>
                  </a:spcAft>
                  <a:buClr>
                    <a:srgbClr val="777777"/>
                  </a:buClr>
                  <a:buSzPct val="60000"/>
                  <a:buFont typeface="Wingdings" pitchFamily="2" charset="2"/>
                  <a:buNone/>
                  <a:tabLst/>
                  <a:defRPr/>
                </a:pPr>
                <a:r>
                  <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大数据</a:t>
                </a:r>
                <a:endParaRPr kumimoji="0" lang="en-US" altLang="zh-CN"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6" name="内容占位符 2"/>
            <p:cNvSpPr txBox="1">
              <a:spLocks/>
            </p:cNvSpPr>
            <p:nvPr/>
          </p:nvSpPr>
          <p:spPr>
            <a:xfrm>
              <a:off x="6492047" y="3411813"/>
              <a:ext cx="4975219" cy="2662011"/>
            </a:xfrm>
            <a:prstGeom prst="rect">
              <a:avLst/>
            </a:prstGeom>
            <a:noFill/>
          </p:spPr>
          <p:txBody>
            <a:bodyPr wrap="square">
              <a:spAutoFit/>
            </a:bodyPr>
            <a:lstStyle>
              <a:lvl1pPr marL="342831" indent="-342831" algn="l" rtl="0" eaLnBrk="0" fontAlgn="base" hangingPunct="0">
                <a:lnSpc>
                  <a:spcPct val="140000"/>
                </a:lnSpc>
                <a:spcBef>
                  <a:spcPct val="0"/>
                </a:spcBef>
                <a:spcAft>
                  <a:spcPct val="0"/>
                </a:spcAft>
                <a:buClr>
                  <a:srgbClr val="777777"/>
                </a:buClr>
                <a:buSzPct val="60000"/>
                <a:buFont typeface="Wingdings" pitchFamily="2" charset="2"/>
                <a:buChar char="l"/>
                <a:defRPr sz="2000" b="1">
                  <a:solidFill>
                    <a:schemeClr val="tx1"/>
                  </a:solidFill>
                  <a:latin typeface="方正兰亭纤黑_GBK" panose="02000000000000000000" pitchFamily="2" charset="-122"/>
                  <a:ea typeface="方正兰亭纤黑_GBK" panose="02000000000000000000" pitchFamily="2" charset="-122"/>
                  <a:cs typeface="+mn-cs"/>
                </a:defRPr>
              </a:lvl1pPr>
              <a:lvl2pPr marL="742801" indent="-28569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方正兰亭纤黑_GBK" panose="02000000000000000000" pitchFamily="2" charset="-122"/>
                  <a:ea typeface="方正兰亭纤黑_GBK" panose="02000000000000000000" pitchFamily="2" charset="-122"/>
                  <a:cs typeface="+mn-cs"/>
                </a:defRPr>
              </a:lvl2pPr>
              <a:lvl3pPr marL="1142771" indent="-22855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方正兰亭纤黑_GBK" panose="02000000000000000000" pitchFamily="2" charset="-122"/>
                  <a:ea typeface="方正兰亭纤黑_GBK" panose="02000000000000000000" pitchFamily="2" charset="-122"/>
                  <a:cs typeface="+mn-cs"/>
                </a:defRPr>
              </a:lvl3pPr>
              <a:lvl4pPr marL="1599879" indent="-228555" algn="l" rtl="0" eaLnBrk="0" fontAlgn="base" hangingPunct="0">
                <a:lnSpc>
                  <a:spcPct val="140000"/>
                </a:lnSpc>
                <a:spcBef>
                  <a:spcPct val="0"/>
                </a:spcBef>
                <a:spcAft>
                  <a:spcPct val="0"/>
                </a:spcAft>
                <a:buChar char="–"/>
                <a:defRPr sz="1400">
                  <a:solidFill>
                    <a:schemeClr val="tx1"/>
                  </a:solidFill>
                  <a:latin typeface="方正兰亭纤黑_GBK" panose="02000000000000000000" pitchFamily="2" charset="-122"/>
                  <a:ea typeface="方正兰亭纤黑_GBK" panose="02000000000000000000" pitchFamily="2" charset="-122"/>
                  <a:cs typeface="+mn-cs"/>
                </a:defRPr>
              </a:lvl4pPr>
              <a:lvl5pPr marL="2056989" indent="-228555" algn="l" rtl="0" eaLnBrk="0" fontAlgn="base" hangingPunct="0">
                <a:lnSpc>
                  <a:spcPct val="140000"/>
                </a:lnSpc>
                <a:spcBef>
                  <a:spcPct val="0"/>
                </a:spcBef>
                <a:spcAft>
                  <a:spcPct val="0"/>
                </a:spcAft>
                <a:buFont typeface="Arial" pitchFamily="34" charset="0"/>
                <a:buChar char="~"/>
                <a:defRPr sz="1200">
                  <a:solidFill>
                    <a:schemeClr val="tx1"/>
                  </a:solidFill>
                  <a:latin typeface="方正兰亭纤黑_GBK" panose="02000000000000000000" pitchFamily="2" charset="-122"/>
                  <a:ea typeface="方正兰亭纤黑_GBK" panose="02000000000000000000" pitchFamily="2" charset="-122"/>
                  <a:cs typeface="+mn-cs"/>
                </a:defRPr>
              </a:lvl5pPr>
              <a:lvl6pPr marL="2514097"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205"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8314"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422" indent="-22855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defTabSz="913767">
                <a:lnSpc>
                  <a:spcPct val="150000"/>
                </a:lnSpc>
                <a:buClr>
                  <a:srgbClr val="C00000"/>
                </a:buClr>
                <a:buSzPct val="100000"/>
                <a:buFont typeface="Wingdings" pitchFamily="2" charset="2"/>
                <a:buChar char="p"/>
                <a:defRPr/>
              </a:pPr>
              <a:r>
                <a:rPr lang="zh-CN" altLang="en-US" sz="1332"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提升资源申请效率</a:t>
              </a:r>
              <a:endParaRPr lang="en-US" altLang="zh-CN" sz="1332"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lvl="1" defTabSz="913767">
                <a:lnSpc>
                  <a:spcPct val="150000"/>
                </a:lnSpc>
                <a:buClr>
                  <a:srgbClr val="C00000"/>
                </a:buClr>
                <a:buSzPct val="100000"/>
                <a:buFont typeface="Arial" panose="020B0604020202020204" pitchFamily="34" charset="0"/>
                <a:buChar char="•"/>
                <a:defRPr/>
              </a:pP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自助申请，</a:t>
              </a:r>
              <a:r>
                <a:rPr lang="zh-CN" altLang="en-US" sz="1200" b="1" kern="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一键发放</a:t>
              </a: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，快速响应业务资源诉求</a:t>
              </a:r>
              <a:endParaRPr lang="en-US" altLang="zh-CN"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lvl="1" defTabSz="913767">
                <a:lnSpc>
                  <a:spcPct val="150000"/>
                </a:lnSpc>
                <a:buClr>
                  <a:srgbClr val="C00000"/>
                </a:buClr>
                <a:buSzPct val="100000"/>
                <a:buFont typeface="Arial" panose="020B0604020202020204" pitchFamily="34" charset="0"/>
                <a:buChar char="•"/>
                <a:defRPr/>
              </a:pPr>
              <a:r>
                <a:rPr lang="zh-CN" altLang="en-US" sz="1200" b="1" kern="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集约建设</a:t>
              </a: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，成本更优</a:t>
              </a:r>
            </a:p>
            <a:p>
              <a:pPr defTabSz="913767">
                <a:lnSpc>
                  <a:spcPct val="150000"/>
                </a:lnSpc>
                <a:buClr>
                  <a:srgbClr val="C00000"/>
                </a:buClr>
                <a:buSzPct val="100000"/>
                <a:buFont typeface="Wingdings" pitchFamily="2" charset="2"/>
                <a:buChar char="p"/>
                <a:defRPr/>
              </a:pPr>
              <a:r>
                <a:rPr lang="zh-CN" altLang="en-US" sz="13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弹性发放，</a:t>
              </a:r>
              <a:r>
                <a:rPr lang="zh-CN" altLang="en-US" sz="1300" kern="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资源共享</a:t>
              </a:r>
              <a:r>
                <a:rPr lang="zh-CN" altLang="en-US" sz="13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，资源利用率达</a:t>
              </a:r>
              <a:r>
                <a:rPr lang="en-US" altLang="zh-CN" sz="1300" kern="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66%</a:t>
              </a:r>
            </a:p>
            <a:p>
              <a:pPr lvl="1" defTabSz="913767">
                <a:lnSpc>
                  <a:spcPct val="150000"/>
                </a:lnSpc>
                <a:buClr>
                  <a:srgbClr val="C00000"/>
                </a:buClr>
                <a:buSzPct val="100000"/>
                <a:buFont typeface="Arial" panose="020B0604020202020204" pitchFamily="34" charset="0"/>
                <a:buChar char="•"/>
                <a:defRPr/>
              </a:pP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结合云化存算分离，</a:t>
              </a:r>
              <a:r>
                <a:rPr lang="en-US" altLang="zh-CN"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TCO</a:t>
              </a: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降低</a:t>
              </a:r>
              <a:r>
                <a:rPr lang="en-US" altLang="zh-CN" sz="1200" b="1" kern="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30%</a:t>
              </a: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，存储周期提高</a:t>
              </a:r>
              <a:r>
                <a:rPr lang="en-US" altLang="zh-CN" sz="1200" b="1" kern="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2</a:t>
              </a:r>
              <a:r>
                <a:rPr lang="zh-CN" altLang="en-US" sz="1200" b="1" kern="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倍</a:t>
              </a:r>
              <a:r>
                <a:rPr lang="en-US" altLang="zh-CN" sz="1200" b="1" kern="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a:t>
              </a:r>
            </a:p>
            <a:p>
              <a:pPr lvl="1" defTabSz="913767">
                <a:lnSpc>
                  <a:spcPct val="150000"/>
                </a:lnSpc>
                <a:buClr>
                  <a:srgbClr val="C00000"/>
                </a:buClr>
                <a:buSzPct val="100000"/>
                <a:buFont typeface="Arial" panose="020B0604020202020204" pitchFamily="34" charset="0"/>
                <a:buChar char="•"/>
                <a:defRPr/>
              </a:pP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结合虚拟化</a:t>
              </a:r>
              <a:r>
                <a:rPr lang="en-US" altLang="zh-CN"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裸金属，</a:t>
              </a:r>
              <a:r>
                <a:rPr lang="zh-CN" altLang="en-US" sz="1200" b="1" kern="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资源池化</a:t>
              </a: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b="1" kern="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弹性伸缩</a:t>
              </a:r>
              <a:endParaRPr lang="en-US" altLang="zh-CN" sz="1200" b="1" kern="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3767">
                <a:lnSpc>
                  <a:spcPct val="150000"/>
                </a:lnSpc>
                <a:buClr>
                  <a:srgbClr val="C00000"/>
                </a:buClr>
                <a:buSzPct val="100000"/>
                <a:buFont typeface="Wingdings" pitchFamily="2" charset="2"/>
                <a:buChar char="p"/>
                <a:defRPr/>
              </a:pPr>
              <a:r>
                <a:rPr lang="zh-CN" altLang="en-US" sz="13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提升业务分析及运维体验效率</a:t>
              </a:r>
              <a:endParaRPr lang="en-US" altLang="zh-CN"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lvl="1" defTabSz="913767">
                <a:lnSpc>
                  <a:spcPct val="150000"/>
                </a:lnSpc>
                <a:buClr>
                  <a:srgbClr val="C00000"/>
                </a:buClr>
                <a:buSzPct val="100000"/>
                <a:buFont typeface="Arial" panose="020B0604020202020204" pitchFamily="34" charset="0"/>
                <a:buChar char="•"/>
                <a:defRPr/>
              </a:pP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从软件管理走向</a:t>
              </a:r>
              <a:r>
                <a:rPr lang="zh-CN" altLang="en-US" sz="1200" b="1" kern="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软硬统一管理</a:t>
              </a: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：服务器、网络、存储等</a:t>
              </a:r>
              <a:endParaRPr lang="en-US" altLang="zh-CN"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lvl="1" defTabSz="913767">
                <a:lnSpc>
                  <a:spcPct val="150000"/>
                </a:lnSpc>
                <a:buClr>
                  <a:srgbClr val="C00000"/>
                </a:buClr>
                <a:buSzPct val="100000"/>
                <a:buFont typeface="Arial" panose="020B0604020202020204" pitchFamily="34" charset="0"/>
                <a:buChar char="•"/>
                <a:defRPr/>
              </a:pPr>
              <a:r>
                <a:rPr lang="zh-CN" altLang="en-US" sz="1200" b="1" kern="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多集群统一运维</a:t>
              </a: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，问题定位提效</a:t>
              </a:r>
              <a:r>
                <a:rPr lang="en-US" altLang="zh-CN" sz="1200" b="1" kern="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30%</a:t>
              </a:r>
              <a:endParaRPr lang="zh-CN" altLang="en-US" sz="1200" b="1" kern="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矩形 26"/>
            <p:cNvSpPr/>
            <p:nvPr/>
          </p:nvSpPr>
          <p:spPr bwMode="auto">
            <a:xfrm>
              <a:off x="6451745" y="3245849"/>
              <a:ext cx="4986296" cy="3093875"/>
            </a:xfrm>
            <a:prstGeom prst="rect">
              <a:avLst/>
            </a:prstGeom>
            <a:grpFill/>
            <a:ln w="9525" algn="ctr">
              <a:solidFill>
                <a:srgbClr val="4F81BD"/>
              </a:solidFill>
              <a:miter lim="800000"/>
              <a:headEnd/>
              <a:tailEnd/>
            </a:ln>
            <a:effectLst/>
          </p:spPr>
          <p:txBody>
            <a:bodyPr wrap="square" rtlCol="0" anchor="ctr"/>
            <a:lstStyle/>
            <a:p>
              <a:pPr marL="0" marR="0" lvl="0" indent="0" algn="ctr" defTabSz="1218682" eaLnBrk="0" fontAlgn="base" latinLnBrk="0" hangingPunct="0">
                <a:lnSpc>
                  <a:spcPct val="100000"/>
                </a:lnSpc>
                <a:spcBef>
                  <a:spcPct val="0"/>
                </a:spcBef>
                <a:spcAft>
                  <a:spcPct val="0"/>
                </a:spcAft>
                <a:buClrTx/>
                <a:buSzTx/>
                <a:buFontTx/>
                <a:buNone/>
                <a:tabLst/>
                <a:defRPr/>
              </a:pPr>
              <a:endParaRPr kumimoji="0" lang="zh-CN" altLang="en-US" sz="933" b="0" i="0" u="none" strike="noStrike" kern="0" cap="none" spc="0" normalizeH="0" baseline="0" noProof="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等腰三角形 27"/>
            <p:cNvSpPr/>
            <p:nvPr/>
          </p:nvSpPr>
          <p:spPr>
            <a:xfrm>
              <a:off x="6440104" y="3003468"/>
              <a:ext cx="4986296" cy="226057"/>
            </a:xfrm>
            <a:prstGeom prst="triangle">
              <a:avLst/>
            </a:prstGeom>
            <a:gradFill>
              <a:gsLst>
                <a:gs pos="0">
                  <a:srgbClr val="548FD5">
                    <a:alpha val="0"/>
                  </a:srgbClr>
                </a:gs>
                <a:gs pos="100000">
                  <a:srgbClr val="548FD5"/>
                </a:gs>
              </a:gsLst>
              <a:lin ang="5400000" scaled="0"/>
            </a:gradFill>
            <a:ln w="9525" cap="flat" cmpd="sng" algn="ctr">
              <a:noFill/>
              <a:prstDash val="solid"/>
            </a:ln>
            <a:effectLst/>
          </p:spPr>
          <p:txBody>
            <a:bodyPr spcFirstLastPara="0" vert="horz" wrap="square" lIns="61344" tIns="61344" rIns="61344" bIns="61344" numCol="1" spcCol="1270" anchor="ctr" anchorCtr="0">
              <a:noAutofit/>
            </a:bodyPr>
            <a:lstStyle/>
            <a:p>
              <a:pPr marL="0" marR="0" lvl="0" indent="0" algn="ctr" defTabSz="592415" eaLnBrk="0" fontAlgn="base" latinLnBrk="0" hangingPunct="0">
                <a:lnSpc>
                  <a:spcPct val="90000"/>
                </a:lnSpc>
                <a:spcBef>
                  <a:spcPct val="0"/>
                </a:spcBef>
                <a:spcAft>
                  <a:spcPct val="35000"/>
                </a:spcAft>
                <a:buClrTx/>
                <a:buSzTx/>
                <a:buFontTx/>
                <a:buNone/>
                <a:tabLst/>
                <a:defRPr/>
              </a:pPr>
              <a:endParaRPr kumimoji="0" lang="zh-CN" altLang="en-US" sz="1332" b="0" i="0" u="none" strike="noStrike" kern="0" cap="none" spc="0" normalizeH="0" baseline="0" noProof="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240974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7E7BB93-1716-59CE-1018-2EB8B811C8AB}"/>
              </a:ext>
            </a:extLst>
          </p:cNvPr>
          <p:cNvSpPr>
            <a:spLocks noGrp="1" noChangeArrowheads="1"/>
          </p:cNvSpPr>
          <p:nvPr>
            <p:ph type="title"/>
          </p:nvPr>
        </p:nvSpPr>
        <p:spPr/>
        <p:txBody>
          <a:bodyPr/>
          <a:lstStyle/>
          <a:p>
            <a:r>
              <a:rPr lang="zh-CN" altLang="en-US">
                <a:latin typeface="黑体" panose="02010609060101010101" pitchFamily="49" charset="-122"/>
                <a:sym typeface="+mn-lt"/>
              </a:rPr>
              <a:t>引言 </a:t>
            </a:r>
            <a:r>
              <a:rPr lang="en-US" altLang="zh-CN">
                <a:latin typeface="黑体" panose="02010609060101010101" pitchFamily="49" charset="-122"/>
                <a:sym typeface="+mn-lt"/>
              </a:rPr>
              <a:t>→ </a:t>
            </a:r>
            <a:r>
              <a:rPr lang="zh-CN" altLang="en-US">
                <a:latin typeface="黑体" panose="02010609060101010101" pitchFamily="49" charset="-122"/>
                <a:sym typeface="+mn-lt"/>
              </a:rPr>
              <a:t>电影</a:t>
            </a:r>
            <a:r>
              <a:rPr lang="en-US" altLang="zh-CN">
                <a:latin typeface="黑体" panose="02010609060101010101" pitchFamily="49" charset="-122"/>
                <a:sym typeface="+mn-lt"/>
              </a:rPr>
              <a:t>《</a:t>
            </a:r>
            <a:r>
              <a:rPr lang="zh-CN" altLang="en-US">
                <a:latin typeface="黑体" panose="02010609060101010101" pitchFamily="49" charset="-122"/>
                <a:sym typeface="+mn-lt"/>
              </a:rPr>
              <a:t>点球成金</a:t>
            </a:r>
            <a:r>
              <a:rPr lang="en-US" altLang="zh-CN">
                <a:latin typeface="黑体" panose="02010609060101010101" pitchFamily="49" charset="-122"/>
                <a:sym typeface="+mn-lt"/>
              </a:rPr>
              <a:t>》</a:t>
            </a:r>
            <a:endParaRPr lang="en-US" altLang="en-US">
              <a:latin typeface="黑体" panose="02010609060101010101" pitchFamily="49" charset="-122"/>
              <a:sym typeface="+mn-lt"/>
            </a:endParaRPr>
          </a:p>
        </p:txBody>
      </p:sp>
      <p:pic>
        <p:nvPicPr>
          <p:cNvPr id="2050" name="Picture 2">
            <a:extLst>
              <a:ext uri="{FF2B5EF4-FFF2-40B4-BE49-F238E27FC236}">
                <a16:creationId xmlns:a16="http://schemas.microsoft.com/office/drawing/2014/main" id="{C533609A-B1D3-26BF-8C2A-411861EEA6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2103438"/>
            <a:ext cx="2705100" cy="422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a:extLst>
              <a:ext uri="{FF2B5EF4-FFF2-40B4-BE49-F238E27FC236}">
                <a16:creationId xmlns:a16="http://schemas.microsoft.com/office/drawing/2014/main" id="{FBC9BD4C-95B0-3C22-EB8C-9AEE15159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0201" y="2100264"/>
            <a:ext cx="3225798" cy="421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矩形 9">
            <a:extLst>
              <a:ext uri="{FF2B5EF4-FFF2-40B4-BE49-F238E27FC236}">
                <a16:creationId xmlns:a16="http://schemas.microsoft.com/office/drawing/2014/main" id="{1B53C129-A61C-47B9-ECB0-0B7A9462E06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2095500"/>
            <a:ext cx="402590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矩形 39">
            <a:extLst>
              <a:ext uri="{FF2B5EF4-FFF2-40B4-BE49-F238E27FC236}">
                <a16:creationId xmlns:a16="http://schemas.microsoft.com/office/drawing/2014/main" id="{EF0E897F-E502-1065-14A5-AE95360DAC2B}"/>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4495800"/>
            <a:ext cx="40259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C764F9EB-5522-E426-6BFC-D7D19460BFA4}"/>
              </a:ext>
            </a:extLst>
          </p:cNvPr>
          <p:cNvSpPr/>
          <p:nvPr/>
        </p:nvSpPr>
        <p:spPr bwMode="auto">
          <a:xfrm>
            <a:off x="711200" y="1163638"/>
            <a:ext cx="10464799" cy="79216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lvl1pPr defTabSz="91281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12813">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12813">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12813">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12813">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布拉德</a:t>
            </a:r>
            <a:r>
              <a:rPr lang="en-US" altLang="zh-CN"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a:t>
            </a: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皮特主演的</a:t>
            </a:r>
            <a:r>
              <a:rPr lang="en-US" altLang="zh-CN"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a:t>
            </a: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点球成金</a:t>
            </a:r>
            <a:r>
              <a:rPr lang="en-US" altLang="zh-CN"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a:t>
            </a: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是一部美国奥斯卡获奖影片，所讲述的是皮特扮演的棒球队总经理利用</a:t>
            </a:r>
            <a:r>
              <a:rPr lang="zh-CN" altLang="en-US" sz="1600" dirty="0">
                <a:solidFill>
                  <a:srgbClr val="0000FF"/>
                </a:solidFill>
                <a:latin typeface="黑体" panose="02010609060101010101" pitchFamily="49" charset="-122"/>
                <a:ea typeface="黑体" panose="02010609060101010101" pitchFamily="49" charset="-122"/>
                <a:cs typeface="宋体" panose="02010600030101010101" pitchFamily="2" charset="-122"/>
                <a:sym typeface="+mn-lt"/>
              </a:rPr>
              <a:t>计算机数据分析</a:t>
            </a: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，对球队进行了翻天覆地的改造，让一家</a:t>
            </a:r>
            <a:r>
              <a:rPr lang="zh-CN" altLang="en-US" sz="1600" dirty="0">
                <a:solidFill>
                  <a:srgbClr val="0000FF"/>
                </a:solidFill>
                <a:latin typeface="黑体" panose="02010609060101010101" pitchFamily="49" charset="-122"/>
                <a:ea typeface="黑体" panose="02010609060101010101" pitchFamily="49" charset="-122"/>
                <a:cs typeface="宋体" panose="02010600030101010101" pitchFamily="2" charset="-122"/>
                <a:sym typeface="+mn-lt"/>
              </a:rPr>
              <a:t>不起眼的小球队</a:t>
            </a: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能够取得巨大的成功。 </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250" fill="hold"/>
                                        <p:tgtEl>
                                          <p:spTgt spid="10"/>
                                        </p:tgtEl>
                                        <p:attrNameLst>
                                          <p:attrName>ppt_x</p:attrName>
                                        </p:attrNameLst>
                                      </p:cBhvr>
                                      <p:tavLst>
                                        <p:tav tm="0">
                                          <p:val>
                                            <p:strVal val="0-#ppt_w/2"/>
                                          </p:val>
                                        </p:tav>
                                        <p:tav tm="100000">
                                          <p:val>
                                            <p:strVal val="#ppt_x"/>
                                          </p:val>
                                        </p:tav>
                                      </p:tavLst>
                                    </p:anim>
                                    <p:anim calcmode="lin" valueType="num">
                                      <p:cBhvr additive="base">
                                        <p:cTn id="13" dur="250" fill="hold"/>
                                        <p:tgtEl>
                                          <p:spTgt spid="10"/>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750"/>
                            </p:stCondLst>
                            <p:childTnLst>
                              <p:par>
                                <p:cTn id="15" presetID="2" presetClass="entr" presetSubtype="8"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250" fill="hold"/>
                                        <p:tgtEl>
                                          <p:spTgt spid="40"/>
                                        </p:tgtEl>
                                        <p:attrNameLst>
                                          <p:attrName>ppt_x</p:attrName>
                                        </p:attrNameLst>
                                      </p:cBhvr>
                                      <p:tavLst>
                                        <p:tav tm="0">
                                          <p:val>
                                            <p:strVal val="0-#ppt_w/2"/>
                                          </p:val>
                                        </p:tav>
                                        <p:tav tm="100000">
                                          <p:val>
                                            <p:strVal val="#ppt_x"/>
                                          </p:val>
                                        </p:tav>
                                      </p:tavLst>
                                    </p:anim>
                                    <p:anim calcmode="lin" valueType="num">
                                      <p:cBhvr additive="base">
                                        <p:cTn id="18" dur="250" fill="hold"/>
                                        <p:tgtEl>
                                          <p:spTgt spid="40"/>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500"/>
                                  </p:stCondLst>
                                  <p:childTnLst>
                                    <p:set>
                                      <p:cBhvr>
                                        <p:cTn id="20" dur="1" fill="hold">
                                          <p:stCondLst>
                                            <p:cond delay="0"/>
                                          </p:stCondLst>
                                        </p:cTn>
                                        <p:tgtEl>
                                          <p:spTgt spid="2050"/>
                                        </p:tgtEl>
                                        <p:attrNameLst>
                                          <p:attrName>style.visibility</p:attrName>
                                        </p:attrNameLst>
                                      </p:cBhvr>
                                      <p:to>
                                        <p:strVal val="visible"/>
                                      </p:to>
                                    </p:set>
                                    <p:anim calcmode="lin" valueType="num">
                                      <p:cBhvr additive="base">
                                        <p:cTn id="21" dur="500" fill="hold"/>
                                        <p:tgtEl>
                                          <p:spTgt spid="2050"/>
                                        </p:tgtEl>
                                        <p:attrNameLst>
                                          <p:attrName>ppt_x</p:attrName>
                                        </p:attrNameLst>
                                      </p:cBhvr>
                                      <p:tavLst>
                                        <p:tav tm="0">
                                          <p:val>
                                            <p:strVal val="0-#ppt_w/2"/>
                                          </p:val>
                                        </p:tav>
                                        <p:tav tm="100000">
                                          <p:val>
                                            <p:strVal val="#ppt_x"/>
                                          </p:val>
                                        </p:tav>
                                      </p:tavLst>
                                    </p:anim>
                                    <p:anim calcmode="lin" valueType="num">
                                      <p:cBhvr additive="base">
                                        <p:cTn id="22" dur="500" fill="hold"/>
                                        <p:tgtEl>
                                          <p:spTgt spid="2050"/>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1750"/>
                            </p:stCondLst>
                            <p:childTnLst>
                              <p:par>
                                <p:cTn id="24" presetID="2" presetClass="entr" presetSubtype="2" fill="hold" nodeType="afterEffect">
                                  <p:stCondLst>
                                    <p:cond delay="0"/>
                                  </p:stCondLst>
                                  <p:childTnLst>
                                    <p:set>
                                      <p:cBhvr>
                                        <p:cTn id="25" dur="1" fill="hold">
                                          <p:stCondLst>
                                            <p:cond delay="0"/>
                                          </p:stCondLst>
                                        </p:cTn>
                                        <p:tgtEl>
                                          <p:spTgt spid="2051"/>
                                        </p:tgtEl>
                                        <p:attrNameLst>
                                          <p:attrName>style.visibility</p:attrName>
                                        </p:attrNameLst>
                                      </p:cBhvr>
                                      <p:to>
                                        <p:strVal val="visible"/>
                                      </p:to>
                                    </p:set>
                                    <p:anim calcmode="lin" valueType="num">
                                      <p:cBhvr additive="base">
                                        <p:cTn id="26" dur="500" fill="hold"/>
                                        <p:tgtEl>
                                          <p:spTgt spid="2051"/>
                                        </p:tgtEl>
                                        <p:attrNameLst>
                                          <p:attrName>ppt_x</p:attrName>
                                        </p:attrNameLst>
                                      </p:cBhvr>
                                      <p:tavLst>
                                        <p:tav tm="0">
                                          <p:val>
                                            <p:strVal val="1+#ppt_w/2"/>
                                          </p:val>
                                        </p:tav>
                                        <p:tav tm="100000">
                                          <p:val>
                                            <p:strVal val="#ppt_x"/>
                                          </p:val>
                                        </p:tav>
                                      </p:tavLst>
                                    </p:anim>
                                    <p:anim calcmode="lin" valueType="num">
                                      <p:cBhvr additive="base">
                                        <p:cTn id="27" dur="500" fill="hold"/>
                                        <p:tgtEl>
                                          <p:spTgt spid="20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公有云大数据市场 </a:t>
            </a:r>
            <a:r>
              <a:rPr lang="en-US" altLang="zh-CN" dirty="0">
                <a:sym typeface="Huawei Sans" panose="020C0503030203020204" pitchFamily="34" charset="0"/>
              </a:rPr>
              <a:t>(1)</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dirty="0">
                <a:sym typeface="Huawei Sans" panose="020C0503030203020204" pitchFamily="34" charset="0"/>
              </a:rPr>
              <a:t>公有云大数据被认为是目前大数据云市场的主要形态，公有云大数据凭借其广大的用户群体，较低的用户门槛，资源性价比极高以及规模化、运维可靠弹性伸缩好等性能特点占据着较大的大数据云市场份额。</a:t>
            </a:r>
          </a:p>
        </p:txBody>
      </p:sp>
      <p:pic>
        <p:nvPicPr>
          <p:cNvPr id="4" name="图片 3"/>
          <p:cNvPicPr>
            <a:picLocks noChangeAspect="1"/>
          </p:cNvPicPr>
          <p:nvPr/>
        </p:nvPicPr>
        <p:blipFill>
          <a:blip r:embed="rId3"/>
          <a:stretch>
            <a:fillRect/>
          </a:stretch>
        </p:blipFill>
        <p:spPr>
          <a:xfrm>
            <a:off x="6510600" y="2890994"/>
            <a:ext cx="4779266" cy="3022494"/>
          </a:xfrm>
          <a:prstGeom prst="rect">
            <a:avLst/>
          </a:prstGeom>
          <a:ln>
            <a:noFill/>
          </a:ln>
          <a:effectLst>
            <a:softEdge rad="112500"/>
          </a:effectLst>
        </p:spPr>
      </p:pic>
    </p:spTree>
    <p:extLst>
      <p:ext uri="{BB962C8B-B14F-4D97-AF65-F5344CB8AC3E}">
        <p14:creationId xmlns:p14="http://schemas.microsoft.com/office/powerpoint/2010/main" val="3801639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公有云大数据市场 </a:t>
            </a:r>
            <a:r>
              <a:rPr lang="en-US" altLang="zh-CN" dirty="0">
                <a:sym typeface="Huawei Sans" panose="020C0503030203020204" pitchFamily="34" charset="0"/>
              </a:rPr>
              <a:t>(2)</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dirty="0">
                <a:sym typeface="Huawei Sans" panose="020C0503030203020204" pitchFamily="34" charset="0"/>
              </a:rPr>
              <a:t>根据最新</a:t>
            </a:r>
            <a:r>
              <a:rPr lang="en-US" altLang="zh-CN" dirty="0" err="1">
                <a:sym typeface="Huawei Sans" panose="020C0503030203020204" pitchFamily="34" charset="0"/>
              </a:rPr>
              <a:t>Wikibon</a:t>
            </a:r>
            <a:r>
              <a:rPr lang="zh-CN" altLang="en-US" dirty="0">
                <a:sym typeface="Huawei Sans" panose="020C0503030203020204" pitchFamily="34" charset="0"/>
              </a:rPr>
              <a:t>分析资料，</a:t>
            </a:r>
            <a:r>
              <a:rPr lang="en-US" altLang="zh-CN" dirty="0">
                <a:sym typeface="Huawei Sans" panose="020C0503030203020204" pitchFamily="34" charset="0"/>
              </a:rPr>
              <a:t>2015</a:t>
            </a:r>
            <a:r>
              <a:rPr lang="zh-CN" altLang="en-US" dirty="0">
                <a:sym typeface="Huawei Sans" panose="020C0503030203020204" pitchFamily="34" charset="0"/>
              </a:rPr>
              <a:t>年公有云大数据市场份额为</a:t>
            </a:r>
            <a:r>
              <a:rPr lang="en-US" altLang="zh-CN" dirty="0">
                <a:sym typeface="Huawei Sans" panose="020C0503030203020204" pitchFamily="34" charset="0"/>
              </a:rPr>
              <a:t>11</a:t>
            </a:r>
            <a:r>
              <a:rPr lang="zh-CN" altLang="en-US" dirty="0">
                <a:sym typeface="Huawei Sans" panose="020C0503030203020204" pitchFamily="34" charset="0"/>
              </a:rPr>
              <a:t>亿美元（占大数据总收入的</a:t>
            </a:r>
            <a:r>
              <a:rPr lang="en-US" altLang="zh-CN" dirty="0">
                <a:sym typeface="Huawei Sans" panose="020C0503030203020204" pitchFamily="34" charset="0"/>
              </a:rPr>
              <a:t>5%</a:t>
            </a:r>
            <a:r>
              <a:rPr lang="zh-CN" altLang="en-US" dirty="0">
                <a:sym typeface="Huawei Sans" panose="020C0503030203020204" pitchFamily="34" charset="0"/>
              </a:rPr>
              <a:t>），预计</a:t>
            </a:r>
            <a:r>
              <a:rPr lang="en-US" altLang="zh-CN" dirty="0">
                <a:sym typeface="Huawei Sans" panose="020C0503030203020204" pitchFamily="34" charset="0"/>
              </a:rPr>
              <a:t>2026</a:t>
            </a:r>
            <a:r>
              <a:rPr lang="zh-CN" altLang="en-US" dirty="0">
                <a:sym typeface="Huawei Sans" panose="020C0503030203020204" pitchFamily="34" charset="0"/>
              </a:rPr>
              <a:t>年，该市场将增至</a:t>
            </a:r>
            <a:r>
              <a:rPr lang="en-US" altLang="zh-CN" dirty="0">
                <a:sym typeface="Huawei Sans" panose="020C0503030203020204" pitchFamily="34" charset="0"/>
              </a:rPr>
              <a:t>218</a:t>
            </a:r>
            <a:r>
              <a:rPr lang="zh-CN" altLang="en-US" dirty="0">
                <a:sym typeface="Huawei Sans" panose="020C0503030203020204" pitchFamily="34" charset="0"/>
              </a:rPr>
              <a:t>亿美元</a:t>
            </a:r>
            <a:r>
              <a:rPr lang="en-US" altLang="zh-CN" dirty="0">
                <a:sym typeface="Huawei Sans" panose="020C0503030203020204" pitchFamily="34" charset="0"/>
              </a:rPr>
              <a:t>(</a:t>
            </a:r>
            <a:r>
              <a:rPr lang="zh-CN" altLang="en-US" dirty="0">
                <a:sym typeface="Huawei Sans" panose="020C0503030203020204" pitchFamily="34" charset="0"/>
              </a:rPr>
              <a:t>占大数据总收入的</a:t>
            </a:r>
            <a:r>
              <a:rPr lang="en-US" altLang="zh-CN" dirty="0">
                <a:sym typeface="Huawei Sans" panose="020C0503030203020204" pitchFamily="34" charset="0"/>
              </a:rPr>
              <a:t>24%)</a:t>
            </a:r>
            <a:r>
              <a:rPr lang="zh-CN" altLang="en-US" dirty="0">
                <a:sym typeface="Huawei Sans" panose="020C0503030203020204" pitchFamily="34" charset="0"/>
              </a:rPr>
              <a:t>。</a:t>
            </a:r>
            <a:endParaRPr lang="en-US" altLang="zh-CN" dirty="0">
              <a:sym typeface="Huawei Sans" panose="020C0503030203020204" pitchFamily="34" charset="0"/>
            </a:endParaRPr>
          </a:p>
        </p:txBody>
      </p:sp>
      <p:graphicFrame>
        <p:nvGraphicFramePr>
          <p:cNvPr id="4" name="图示 3"/>
          <p:cNvGraphicFramePr/>
          <p:nvPr>
            <p:extLst>
              <p:ext uri="{D42A27DB-BD31-4B8C-83A1-F6EECF244321}">
                <p14:modId xmlns:p14="http://schemas.microsoft.com/office/powerpoint/2010/main" val="4289835339"/>
              </p:ext>
            </p:extLst>
          </p:nvPr>
        </p:nvGraphicFramePr>
        <p:xfrm>
          <a:off x="2436363" y="2263698"/>
          <a:ext cx="6830299" cy="3641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1376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公有云大数据概述</a:t>
            </a:r>
          </a:p>
        </p:txBody>
      </p:sp>
      <p:sp>
        <p:nvSpPr>
          <p:cNvPr id="3" name="文本占位符 2"/>
          <p:cNvSpPr>
            <a:spLocks noGrp="1"/>
          </p:cNvSpPr>
          <p:nvPr>
            <p:ph type="body" sz="quarter" idx="10"/>
          </p:nvPr>
        </p:nvSpPr>
        <p:spPr/>
        <p:txBody>
          <a:bodyPr/>
          <a:lstStyle/>
          <a:p>
            <a:r>
              <a:rPr lang="zh-CN" altLang="en-US" dirty="0">
                <a:sym typeface="Huawei Sans" panose="020C0503030203020204" pitchFamily="34" charset="0"/>
              </a:rPr>
              <a:t>公有云大数据即基于公有云的基础设施部署企业所需的大数据集群，并提供按需付费的租赁服务。</a:t>
            </a:r>
          </a:p>
        </p:txBody>
      </p:sp>
      <p:graphicFrame>
        <p:nvGraphicFramePr>
          <p:cNvPr id="4" name="图示 3"/>
          <p:cNvGraphicFramePr/>
          <p:nvPr>
            <p:extLst>
              <p:ext uri="{D42A27DB-BD31-4B8C-83A1-F6EECF244321}">
                <p14:modId xmlns:p14="http://schemas.microsoft.com/office/powerpoint/2010/main" val="3138601813"/>
              </p:ext>
            </p:extLst>
          </p:nvPr>
        </p:nvGraphicFramePr>
        <p:xfrm>
          <a:off x="2666320" y="2143896"/>
          <a:ext cx="6489419" cy="40771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9070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sym typeface="Huawei Sans" panose="020C0503030203020204" pitchFamily="34" charset="0"/>
              </a:rPr>
              <a:t>公有云大数据优势</a:t>
            </a:r>
            <a:endParaRPr lang="zh-CN" altLang="en-US" dirty="0"/>
          </a:p>
        </p:txBody>
      </p:sp>
      <p:sp>
        <p:nvSpPr>
          <p:cNvPr id="6" name="矩形 5"/>
          <p:cNvSpPr/>
          <p:nvPr/>
        </p:nvSpPr>
        <p:spPr>
          <a:xfrm>
            <a:off x="716924" y="5614311"/>
            <a:ext cx="10637117" cy="3845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TextBox 53"/>
          <p:cNvSpPr txBox="1"/>
          <p:nvPr/>
        </p:nvSpPr>
        <p:spPr>
          <a:xfrm>
            <a:off x="473328" y="5675350"/>
            <a:ext cx="10637117" cy="276927"/>
          </a:xfrm>
          <a:prstGeom prst="rect">
            <a:avLst/>
          </a:prstGeom>
          <a:noFill/>
        </p:spPr>
        <p:txBody>
          <a:bodyPr wrap="square" lIns="0" tIns="0" rIns="0" bIns="0" rtlCol="0">
            <a:spAutoFit/>
          </a:bodyPr>
          <a:lstStyle/>
          <a:p>
            <a:pPr algn="ctr"/>
            <a:r>
              <a:rPr lang="zh-CN" altLang="en-US" sz="1799"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同城多活</a:t>
            </a:r>
            <a:r>
              <a:rPr lang="en-US" altLang="zh-CN" sz="1799"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799"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跨</a:t>
            </a:r>
            <a:r>
              <a:rPr lang="en-US" altLang="zh-CN" sz="1799"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Region</a:t>
            </a:r>
            <a:r>
              <a:rPr lang="zh-CN" altLang="en-US" sz="1799"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复制（</a:t>
            </a:r>
            <a:r>
              <a:rPr lang="en-US" altLang="zh-CN" sz="1799"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2</a:t>
            </a:r>
            <a:r>
              <a:rPr lang="zh-CN" altLang="en-US" sz="1799"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地</a:t>
            </a:r>
            <a:r>
              <a:rPr lang="en-US" altLang="zh-CN" sz="1799"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6</a:t>
            </a:r>
            <a:r>
              <a:rPr lang="zh-CN" altLang="en-US" sz="1799"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中心），应对最严苛的企业关键业务可靠性要求</a:t>
            </a:r>
          </a:p>
        </p:txBody>
      </p:sp>
      <p:grpSp>
        <p:nvGrpSpPr>
          <p:cNvPr id="8" name="组合 7"/>
          <p:cNvGrpSpPr/>
          <p:nvPr/>
        </p:nvGrpSpPr>
        <p:grpSpPr>
          <a:xfrm>
            <a:off x="757965" y="1287379"/>
            <a:ext cx="11074024" cy="4171520"/>
            <a:chOff x="586345" y="1453897"/>
            <a:chExt cx="11438023" cy="4005002"/>
          </a:xfrm>
        </p:grpSpPr>
        <p:sp>
          <p:nvSpPr>
            <p:cNvPr id="9" name="TextBox 46"/>
            <p:cNvSpPr txBox="1"/>
            <p:nvPr/>
          </p:nvSpPr>
          <p:spPr>
            <a:xfrm>
              <a:off x="10560702" y="2528706"/>
              <a:ext cx="1463666" cy="230832"/>
            </a:xfrm>
            <a:prstGeom prst="rect">
              <a:avLst/>
            </a:prstGeom>
            <a:noFill/>
          </p:spPr>
          <p:txBody>
            <a:bodyPr wrap="square" rtlCol="0">
              <a:spAutoFit/>
            </a:bodyPr>
            <a:lstStyle/>
            <a:p>
              <a:r>
                <a:rPr lang="en-US" altLang="zh-CN" sz="900" dirty="0" err="1">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Bigdata</a:t>
              </a:r>
              <a:r>
                <a:rPr lang="en-US" altLang="zh-CN" sz="9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-as-a-service</a:t>
              </a:r>
              <a:endParaRPr lang="en-US" sz="9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0" name="组合 9"/>
            <p:cNvGrpSpPr/>
            <p:nvPr/>
          </p:nvGrpSpPr>
          <p:grpSpPr>
            <a:xfrm>
              <a:off x="7770290" y="1453897"/>
              <a:ext cx="3806441" cy="4005002"/>
              <a:chOff x="8155609" y="1423376"/>
              <a:chExt cx="3741868" cy="4005002"/>
            </a:xfrm>
          </p:grpSpPr>
          <p:sp>
            <p:nvSpPr>
              <p:cNvPr id="31" name="圆角矩形 30"/>
              <p:cNvSpPr/>
              <p:nvPr/>
            </p:nvSpPr>
            <p:spPr>
              <a:xfrm>
                <a:off x="8155609" y="1423376"/>
                <a:ext cx="3699532" cy="4005002"/>
              </a:xfrm>
              <a:prstGeom prst="roundRect">
                <a:avLst>
                  <a:gd name="adj" fmla="val 0"/>
                </a:avLst>
              </a:prstGeom>
              <a:noFill/>
              <a:ln>
                <a:solidFill>
                  <a:srgbClr val="0579C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34"/>
                <a:endParaRPr lang="en-US" sz="140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矩形 31"/>
              <p:cNvSpPr/>
              <p:nvPr/>
            </p:nvSpPr>
            <p:spPr>
              <a:xfrm>
                <a:off x="8208938" y="1521727"/>
                <a:ext cx="3646202" cy="369236"/>
              </a:xfrm>
              <a:prstGeom prst="rect">
                <a:avLst/>
              </a:prstGeom>
            </p:spPr>
            <p:txBody>
              <a:bodyPr wrap="none">
                <a:spAutoFit/>
              </a:bodyPr>
              <a:lstStyle/>
              <a:p>
                <a:r>
                  <a:rPr lang="zh-CN" altLang="en-US" sz="1799" b="1" dirty="0">
                    <a:solidFill>
                      <a:srgbClr val="0579CD"/>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新技术快速迭代更符合大数据发展</a:t>
                </a:r>
              </a:p>
            </p:txBody>
          </p:sp>
          <p:sp>
            <p:nvSpPr>
              <p:cNvPr id="33" name="Rectangle 20"/>
              <p:cNvSpPr/>
              <p:nvPr/>
            </p:nvSpPr>
            <p:spPr bwMode="auto">
              <a:xfrm>
                <a:off x="8281626" y="2143270"/>
                <a:ext cx="894096" cy="1367796"/>
              </a:xfrm>
              <a:prstGeom prst="rect">
                <a:avLst/>
              </a:prstGeom>
              <a:solidFill>
                <a:schemeClr val="bg1">
                  <a:lumMod val="95000"/>
                </a:schemeClr>
              </a:solidFill>
              <a:ln w="0" cap="flat" cmpd="sng">
                <a:solidFill>
                  <a:schemeClr val="tx1">
                    <a:alpha val="0"/>
                  </a:schemeClr>
                </a:solidFill>
                <a:prstDash val="solid"/>
                <a:bevel/>
                <a:headEnd/>
                <a:tailEnd/>
              </a:ln>
            </p:spPr>
            <p:txBody>
              <a:bodyPr vert="horz" wrap="square" lIns="91416" tIns="45708" rIns="91416" bIns="45708" numCol="1" rtlCol="0" anchor="t" anchorCtr="0" compatLnSpc="1">
                <a:prstTxWarp prst="textNoShape">
                  <a:avLst/>
                </a:prstTxWarp>
              </a:bodyPr>
              <a:lstStyle/>
              <a:p>
                <a:pPr algn="ctr"/>
                <a:endParaRPr lang="en-US" sz="7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Rectangle 25"/>
              <p:cNvSpPr/>
              <p:nvPr/>
            </p:nvSpPr>
            <p:spPr bwMode="auto">
              <a:xfrm>
                <a:off x="8281626" y="2143271"/>
                <a:ext cx="894096" cy="359946"/>
              </a:xfrm>
              <a:prstGeom prst="rect">
                <a:avLst/>
              </a:prstGeom>
              <a:solidFill>
                <a:schemeClr val="bg1">
                  <a:lumMod val="65000"/>
                </a:schemeClr>
              </a:solidFill>
              <a:ln w="0" cap="flat" cmpd="sng">
                <a:solidFill>
                  <a:schemeClr val="tx1">
                    <a:alpha val="0"/>
                  </a:schemeClr>
                </a:solidFill>
                <a:prstDash val="solid"/>
                <a:bevel/>
                <a:headEnd/>
                <a:tailEnd/>
              </a:ln>
            </p:spPr>
            <p:txBody>
              <a:bodyPr vert="horz" wrap="square" lIns="91416" tIns="45708" rIns="91416" bIns="45708" numCol="1" rtlCol="0" anchor="t" anchorCtr="0" compatLnSpc="1">
                <a:prstTxWarp prst="textNoShape">
                  <a:avLst/>
                </a:prstTxWarp>
              </a:bodyPr>
              <a:lstStyle/>
              <a:p>
                <a:pPr algn="ctr"/>
                <a:endParaRPr lang="en-US" sz="7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TextBox 23"/>
              <p:cNvSpPr txBox="1"/>
              <p:nvPr/>
            </p:nvSpPr>
            <p:spPr>
              <a:xfrm>
                <a:off x="8252828" y="2111635"/>
                <a:ext cx="1017988" cy="443236"/>
              </a:xfrm>
              <a:prstGeom prst="rect">
                <a:avLst/>
              </a:prstGeom>
              <a:noFill/>
            </p:spPr>
            <p:txBody>
              <a:bodyPr wrap="square" rtlCol="0">
                <a:spAutoFit/>
              </a:bodyPr>
              <a:lstStyle/>
              <a:p>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传统大数据模式</a:t>
                </a:r>
                <a:endParaRPr 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6" name="Straight Connector 26"/>
              <p:cNvCxnSpPr/>
              <p:nvPr/>
            </p:nvCxnSpPr>
            <p:spPr>
              <a:xfrm>
                <a:off x="8498004" y="2827168"/>
                <a:ext cx="4470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29"/>
              <p:cNvCxnSpPr/>
              <p:nvPr/>
            </p:nvCxnSpPr>
            <p:spPr>
              <a:xfrm>
                <a:off x="8505150" y="3151120"/>
                <a:ext cx="447049"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27"/>
              <p:cNvSpPr txBox="1"/>
              <p:nvPr/>
            </p:nvSpPr>
            <p:spPr>
              <a:xfrm>
                <a:off x="8315958" y="2528623"/>
                <a:ext cx="1090191" cy="265942"/>
              </a:xfrm>
              <a:prstGeom prst="rect">
                <a:avLst/>
              </a:prstGeom>
              <a:noFill/>
            </p:spPr>
            <p:txBody>
              <a:bodyPr wrap="square" rtlCol="0">
                <a:spAutoFit/>
              </a:bodyPr>
              <a:lstStyle/>
              <a:p>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线下物理机</a:t>
                </a:r>
                <a:endParaRPr 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TextBox 31"/>
              <p:cNvSpPr txBox="1"/>
              <p:nvPr/>
            </p:nvSpPr>
            <p:spPr>
              <a:xfrm>
                <a:off x="8314587" y="2832265"/>
                <a:ext cx="1024499" cy="265942"/>
              </a:xfrm>
              <a:prstGeom prst="rect">
                <a:avLst/>
              </a:prstGeom>
              <a:noFill/>
            </p:spPr>
            <p:txBody>
              <a:bodyPr wrap="square" rtlCol="0">
                <a:spAutoFit/>
              </a:bodyPr>
              <a:lstStyle/>
              <a:p>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数据本地化</a:t>
                </a:r>
                <a:endParaRPr 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TextBox 32"/>
              <p:cNvSpPr txBox="1"/>
              <p:nvPr/>
            </p:nvSpPr>
            <p:spPr>
              <a:xfrm>
                <a:off x="8322728" y="3109396"/>
                <a:ext cx="1009505" cy="443236"/>
              </a:xfrm>
              <a:prstGeom prst="rect">
                <a:avLst/>
              </a:prstGeom>
              <a:noFill/>
            </p:spPr>
            <p:txBody>
              <a:bodyPr wrap="square" rtlCol="0">
                <a:spAutoFit/>
              </a:bodyPr>
              <a:lstStyle/>
              <a:p>
                <a:r>
                  <a:rPr 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HDFS</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使用本地盘</a:t>
                </a:r>
                <a:endParaRPr 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Rectangle 33"/>
              <p:cNvSpPr/>
              <p:nvPr/>
            </p:nvSpPr>
            <p:spPr bwMode="auto">
              <a:xfrm>
                <a:off x="9477681" y="2143270"/>
                <a:ext cx="894096" cy="1367796"/>
              </a:xfrm>
              <a:prstGeom prst="rect">
                <a:avLst/>
              </a:prstGeom>
              <a:solidFill>
                <a:srgbClr val="0070C0"/>
              </a:solidFill>
              <a:ln w="0" cap="flat" cmpd="sng">
                <a:solidFill>
                  <a:schemeClr val="tx1">
                    <a:alpha val="0"/>
                  </a:schemeClr>
                </a:solidFill>
                <a:prstDash val="solid"/>
                <a:bevel/>
                <a:headEnd/>
                <a:tailEnd/>
              </a:ln>
            </p:spPr>
            <p:txBody>
              <a:bodyPr vert="horz" wrap="square" lIns="91416" tIns="45708" rIns="91416" bIns="45708" numCol="1" rtlCol="0" anchor="t" anchorCtr="0" compatLnSpc="1">
                <a:prstTxWarp prst="textNoShape">
                  <a:avLst/>
                </a:prstTxWarp>
              </a:bodyPr>
              <a:lstStyle/>
              <a:p>
                <a:pPr algn="ctr"/>
                <a:endParaRPr lang="en-US" sz="7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Rectangle 34"/>
              <p:cNvSpPr/>
              <p:nvPr/>
            </p:nvSpPr>
            <p:spPr bwMode="auto">
              <a:xfrm>
                <a:off x="9477681" y="2143271"/>
                <a:ext cx="894096" cy="359946"/>
              </a:xfrm>
              <a:prstGeom prst="rect">
                <a:avLst/>
              </a:prstGeom>
              <a:solidFill>
                <a:srgbClr val="2298F0"/>
              </a:solidFill>
              <a:ln w="0" cap="flat" cmpd="sng">
                <a:solidFill>
                  <a:schemeClr val="tx1">
                    <a:alpha val="0"/>
                  </a:schemeClr>
                </a:solidFill>
                <a:prstDash val="solid"/>
                <a:bevel/>
                <a:headEnd/>
                <a:tailEnd/>
              </a:ln>
            </p:spPr>
            <p:txBody>
              <a:bodyPr vert="horz" wrap="square" lIns="91416" tIns="45708" rIns="91416" bIns="45708" numCol="1" rtlCol="0" anchor="t" anchorCtr="0" compatLnSpc="1">
                <a:prstTxWarp prst="textNoShape">
                  <a:avLst/>
                </a:prstTxWarp>
              </a:bodyPr>
              <a:lstStyle/>
              <a:p>
                <a:pPr algn="ctr"/>
                <a:endParaRPr lang="en-US" sz="7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TextBox 35"/>
              <p:cNvSpPr txBox="1"/>
              <p:nvPr/>
            </p:nvSpPr>
            <p:spPr>
              <a:xfrm>
                <a:off x="9532016" y="2198934"/>
                <a:ext cx="839762" cy="265942"/>
              </a:xfrm>
              <a:prstGeom prst="rect">
                <a:avLst/>
              </a:prstGeom>
              <a:noFill/>
            </p:spPr>
            <p:txBody>
              <a:bodyPr wrap="square" rtlCol="0">
                <a:spAutoFit/>
              </a:bodyPr>
              <a:lstStyle/>
              <a:p>
                <a:r>
                  <a:rPr lang="zh-CN" alt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发展方向</a:t>
                </a:r>
                <a:endPar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4" name="Straight Connector 36"/>
              <p:cNvCxnSpPr/>
              <p:nvPr/>
            </p:nvCxnSpPr>
            <p:spPr>
              <a:xfrm>
                <a:off x="9694057" y="2827168"/>
                <a:ext cx="4470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37"/>
              <p:cNvCxnSpPr/>
              <p:nvPr/>
            </p:nvCxnSpPr>
            <p:spPr>
              <a:xfrm>
                <a:off x="9665801" y="3218457"/>
                <a:ext cx="4470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38"/>
              <p:cNvSpPr txBox="1"/>
              <p:nvPr/>
            </p:nvSpPr>
            <p:spPr>
              <a:xfrm>
                <a:off x="9566936" y="2439533"/>
                <a:ext cx="831793" cy="451319"/>
              </a:xfrm>
              <a:prstGeom prst="rect">
                <a:avLst/>
              </a:prstGeom>
              <a:noFill/>
            </p:spPr>
            <p:txBody>
              <a:bodyPr wrap="square" rtlCol="0">
                <a:spAutoFit/>
              </a:bodyPr>
              <a:lstStyle/>
              <a:p>
                <a:r>
                  <a:rPr lang="zh-CN" alt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裸机</a:t>
                </a:r>
                <a:r>
                  <a:rPr lang="en-US" altLang="zh-CN"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虚机</a:t>
                </a:r>
                <a:r>
                  <a:rPr lang="en-US" altLang="zh-CN"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容器</a:t>
                </a:r>
                <a:endPar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TextBox 39"/>
              <p:cNvSpPr txBox="1"/>
              <p:nvPr/>
            </p:nvSpPr>
            <p:spPr>
              <a:xfrm>
                <a:off x="9508529" y="2836405"/>
                <a:ext cx="823292" cy="451319"/>
              </a:xfrm>
              <a:prstGeom prst="rect">
                <a:avLst/>
              </a:prstGeom>
              <a:noFill/>
            </p:spPr>
            <p:txBody>
              <a:bodyPr wrap="square" rtlCol="0">
                <a:spAutoFit/>
              </a:bodyPr>
              <a:lstStyle/>
              <a:p>
                <a:r>
                  <a:rPr lang="zh-CN" alt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计算存储分离</a:t>
                </a:r>
                <a:endPar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TextBox 40"/>
              <p:cNvSpPr txBox="1"/>
              <p:nvPr/>
            </p:nvSpPr>
            <p:spPr>
              <a:xfrm>
                <a:off x="9521821" y="3218038"/>
                <a:ext cx="867430" cy="265942"/>
              </a:xfrm>
              <a:prstGeom prst="rect">
                <a:avLst/>
              </a:prstGeom>
              <a:noFill/>
            </p:spPr>
            <p:txBody>
              <a:bodyPr wrap="square" rtlCol="0">
                <a:spAutoFit/>
              </a:bodyPr>
              <a:lstStyle/>
              <a:p>
                <a:r>
                  <a:rPr lang="zh-CN" alt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共享存储</a:t>
                </a:r>
                <a:endPar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Rectangle 41"/>
              <p:cNvSpPr/>
              <p:nvPr/>
            </p:nvSpPr>
            <p:spPr bwMode="auto">
              <a:xfrm>
                <a:off x="10606491" y="2143270"/>
                <a:ext cx="1148577" cy="1367796"/>
              </a:xfrm>
              <a:prstGeom prst="rect">
                <a:avLst/>
              </a:prstGeom>
              <a:solidFill>
                <a:srgbClr val="0070C0"/>
              </a:solidFill>
              <a:ln w="0" cap="flat" cmpd="sng">
                <a:solidFill>
                  <a:schemeClr val="tx1">
                    <a:alpha val="0"/>
                  </a:schemeClr>
                </a:solidFill>
                <a:prstDash val="solid"/>
                <a:bevel/>
                <a:headEnd/>
                <a:tailEnd/>
              </a:ln>
            </p:spPr>
            <p:txBody>
              <a:bodyPr vert="horz" wrap="square" lIns="91416" tIns="45708" rIns="91416" bIns="45708" numCol="1" rtlCol="0" anchor="t" anchorCtr="0" compatLnSpc="1">
                <a:prstTxWarp prst="textNoShape">
                  <a:avLst/>
                </a:prstTxWarp>
              </a:bodyPr>
              <a:lstStyle/>
              <a:p>
                <a:pPr algn="ctr"/>
                <a:endParaRPr lang="en-US" sz="7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Rectangle 42"/>
              <p:cNvSpPr/>
              <p:nvPr/>
            </p:nvSpPr>
            <p:spPr bwMode="auto">
              <a:xfrm>
                <a:off x="10606491" y="2133018"/>
                <a:ext cx="1148577" cy="359946"/>
              </a:xfrm>
              <a:prstGeom prst="rect">
                <a:avLst/>
              </a:prstGeom>
              <a:solidFill>
                <a:srgbClr val="2298F0"/>
              </a:solidFill>
              <a:ln w="0" cap="flat" cmpd="sng">
                <a:solidFill>
                  <a:schemeClr val="tx1">
                    <a:alpha val="0"/>
                  </a:schemeClr>
                </a:solidFill>
                <a:prstDash val="solid"/>
                <a:bevel/>
                <a:headEnd/>
                <a:tailEnd/>
              </a:ln>
            </p:spPr>
            <p:txBody>
              <a:bodyPr vert="horz" wrap="square" lIns="91416" tIns="45708" rIns="91416" bIns="45708" numCol="1" rtlCol="0" anchor="t" anchorCtr="0" compatLnSpc="1">
                <a:prstTxWarp prst="textNoShape">
                  <a:avLst/>
                </a:prstTxWarp>
              </a:bodyPr>
              <a:lstStyle/>
              <a:p>
                <a:pPr algn="ctr"/>
                <a:endParaRPr lang="en-US" sz="7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TextBox 43"/>
              <p:cNvSpPr txBox="1"/>
              <p:nvPr/>
            </p:nvSpPr>
            <p:spPr>
              <a:xfrm>
                <a:off x="10651249" y="2181352"/>
                <a:ext cx="1088837" cy="265942"/>
              </a:xfrm>
              <a:prstGeom prst="rect">
                <a:avLst/>
              </a:prstGeom>
              <a:noFill/>
            </p:spPr>
            <p:txBody>
              <a:bodyPr wrap="square" rtlCol="0">
                <a:spAutoFit/>
              </a:bodyPr>
              <a:lstStyle/>
              <a:p>
                <a:r>
                  <a:rPr lang="zh-CN" alt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优势和价值</a:t>
                </a:r>
                <a:endPar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52" name="Straight Connector 44"/>
              <p:cNvCxnSpPr/>
              <p:nvPr/>
            </p:nvCxnSpPr>
            <p:spPr>
              <a:xfrm>
                <a:off x="10774100" y="2911925"/>
                <a:ext cx="4470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45"/>
              <p:cNvCxnSpPr/>
              <p:nvPr/>
            </p:nvCxnSpPr>
            <p:spPr>
              <a:xfrm>
                <a:off x="10807810" y="3336239"/>
                <a:ext cx="4470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TextBox 47"/>
              <p:cNvSpPr txBox="1"/>
              <p:nvPr/>
            </p:nvSpPr>
            <p:spPr>
              <a:xfrm>
                <a:off x="10662265" y="2474341"/>
                <a:ext cx="1094678" cy="451319"/>
              </a:xfrm>
              <a:prstGeom prst="rect">
                <a:avLst/>
              </a:prstGeom>
              <a:noFill/>
            </p:spPr>
            <p:txBody>
              <a:bodyPr wrap="square" rtlCol="0">
                <a:spAutoFit/>
              </a:bodyPr>
              <a:lstStyle/>
              <a:p>
                <a:r>
                  <a:rPr lang="zh-CN" alt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弹性敏捷，低成本</a:t>
                </a:r>
                <a:endPar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TextBox 48"/>
              <p:cNvSpPr txBox="1"/>
              <p:nvPr/>
            </p:nvSpPr>
            <p:spPr>
              <a:xfrm>
                <a:off x="10657422" y="2905291"/>
                <a:ext cx="838397" cy="451319"/>
              </a:xfrm>
              <a:prstGeom prst="rect">
                <a:avLst/>
              </a:prstGeom>
              <a:noFill/>
            </p:spPr>
            <p:txBody>
              <a:bodyPr wrap="square" rtlCol="0">
                <a:spAutoFit/>
              </a:bodyPr>
              <a:lstStyle/>
              <a:p>
                <a:r>
                  <a:rPr lang="zh-CN" alt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数据查询检索更快</a:t>
                </a:r>
                <a:endPar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Right Arrow 28"/>
              <p:cNvSpPr/>
              <p:nvPr/>
            </p:nvSpPr>
            <p:spPr bwMode="auto">
              <a:xfrm>
                <a:off x="9229955" y="2585550"/>
                <a:ext cx="161649" cy="177218"/>
              </a:xfrm>
              <a:prstGeom prst="rightArrow">
                <a:avLst/>
              </a:prstGeom>
              <a:solidFill>
                <a:schemeClr val="tx2">
                  <a:lumMod val="60000"/>
                  <a:lumOff val="40000"/>
                </a:schemeClr>
              </a:solidFill>
              <a:ln w="0" cap="flat" cmpd="sng">
                <a:solidFill>
                  <a:schemeClr val="tx1">
                    <a:alpha val="0"/>
                  </a:schemeClr>
                </a:solidFill>
                <a:prstDash val="solid"/>
                <a:bevel/>
                <a:headEnd/>
                <a:tailEnd/>
              </a:ln>
            </p:spPr>
            <p:txBody>
              <a:bodyPr vert="horz" wrap="square" lIns="91416" tIns="45708" rIns="91416" bIns="45708" numCol="1" rtlCol="0" anchor="t" anchorCtr="0" compatLnSpc="1">
                <a:prstTxWarp prst="textNoShape">
                  <a:avLst/>
                </a:prstTxWarp>
              </a:bodyPr>
              <a:lstStyle/>
              <a:p>
                <a:pPr algn="ctr"/>
                <a:endParaRPr lang="en-US" sz="7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Right Arrow 50"/>
              <p:cNvSpPr/>
              <p:nvPr/>
            </p:nvSpPr>
            <p:spPr bwMode="auto">
              <a:xfrm>
                <a:off x="9229955" y="2877699"/>
                <a:ext cx="161649" cy="177218"/>
              </a:xfrm>
              <a:prstGeom prst="rightArrow">
                <a:avLst/>
              </a:prstGeom>
              <a:solidFill>
                <a:schemeClr val="tx2">
                  <a:lumMod val="60000"/>
                  <a:lumOff val="40000"/>
                </a:schemeClr>
              </a:solidFill>
              <a:ln w="0" cap="flat" cmpd="sng">
                <a:solidFill>
                  <a:schemeClr val="tx1">
                    <a:alpha val="0"/>
                  </a:schemeClr>
                </a:solidFill>
                <a:prstDash val="solid"/>
                <a:bevel/>
                <a:headEnd/>
                <a:tailEnd/>
              </a:ln>
            </p:spPr>
            <p:txBody>
              <a:bodyPr vert="horz" wrap="square" lIns="91416" tIns="45708" rIns="91416" bIns="45708" numCol="1" rtlCol="0" anchor="t" anchorCtr="0" compatLnSpc="1">
                <a:prstTxWarp prst="textNoShape">
                  <a:avLst/>
                </a:prstTxWarp>
              </a:bodyPr>
              <a:lstStyle/>
              <a:p>
                <a:pPr algn="ctr"/>
                <a:endParaRPr lang="en-US" sz="7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Right Arrow 51"/>
              <p:cNvSpPr/>
              <p:nvPr/>
            </p:nvSpPr>
            <p:spPr bwMode="auto">
              <a:xfrm>
                <a:off x="9237980" y="3211495"/>
                <a:ext cx="161649" cy="177218"/>
              </a:xfrm>
              <a:prstGeom prst="rightArrow">
                <a:avLst/>
              </a:prstGeom>
              <a:solidFill>
                <a:schemeClr val="tx2">
                  <a:lumMod val="60000"/>
                  <a:lumOff val="40000"/>
                </a:schemeClr>
              </a:solidFill>
              <a:ln w="0" cap="flat" cmpd="sng">
                <a:solidFill>
                  <a:schemeClr val="tx1">
                    <a:alpha val="0"/>
                  </a:schemeClr>
                </a:solidFill>
                <a:prstDash val="solid"/>
                <a:bevel/>
                <a:headEnd/>
                <a:tailEnd/>
              </a:ln>
            </p:spPr>
            <p:txBody>
              <a:bodyPr vert="horz" wrap="square" lIns="91416" tIns="45708" rIns="91416" bIns="45708" numCol="1" rtlCol="0" anchor="t" anchorCtr="0" compatLnSpc="1">
                <a:prstTxWarp prst="textNoShape">
                  <a:avLst/>
                </a:prstTxWarp>
              </a:bodyPr>
              <a:lstStyle/>
              <a:p>
                <a:pPr algn="ctr"/>
                <a:endParaRPr lang="en-US" sz="7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Right Arrow 52"/>
              <p:cNvSpPr/>
              <p:nvPr/>
            </p:nvSpPr>
            <p:spPr bwMode="auto">
              <a:xfrm>
                <a:off x="10413711" y="2582904"/>
                <a:ext cx="161649" cy="177218"/>
              </a:xfrm>
              <a:prstGeom prst="rightArrow">
                <a:avLst/>
              </a:prstGeom>
              <a:solidFill>
                <a:schemeClr val="tx2">
                  <a:lumMod val="60000"/>
                  <a:lumOff val="40000"/>
                </a:schemeClr>
              </a:solidFill>
              <a:ln w="0" cap="flat" cmpd="sng">
                <a:solidFill>
                  <a:schemeClr val="tx1">
                    <a:alpha val="0"/>
                  </a:schemeClr>
                </a:solidFill>
                <a:prstDash val="solid"/>
                <a:bevel/>
                <a:headEnd/>
                <a:tailEnd/>
              </a:ln>
            </p:spPr>
            <p:txBody>
              <a:bodyPr vert="horz" wrap="square" lIns="91416" tIns="45708" rIns="91416" bIns="45708" numCol="1" rtlCol="0" anchor="t" anchorCtr="0" compatLnSpc="1">
                <a:prstTxWarp prst="textNoShape">
                  <a:avLst/>
                </a:prstTxWarp>
              </a:bodyPr>
              <a:lstStyle/>
              <a:p>
                <a:pPr algn="ctr"/>
                <a:endParaRPr lang="en-US" sz="7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Right Arrow 53"/>
              <p:cNvSpPr/>
              <p:nvPr/>
            </p:nvSpPr>
            <p:spPr bwMode="auto">
              <a:xfrm>
                <a:off x="10406723" y="2890283"/>
                <a:ext cx="161649" cy="177218"/>
              </a:xfrm>
              <a:prstGeom prst="rightArrow">
                <a:avLst/>
              </a:prstGeom>
              <a:solidFill>
                <a:schemeClr val="tx2">
                  <a:lumMod val="60000"/>
                  <a:lumOff val="40000"/>
                </a:schemeClr>
              </a:solidFill>
              <a:ln w="0" cap="flat" cmpd="sng">
                <a:solidFill>
                  <a:schemeClr val="tx1">
                    <a:alpha val="0"/>
                  </a:schemeClr>
                </a:solidFill>
                <a:prstDash val="solid"/>
                <a:bevel/>
                <a:headEnd/>
                <a:tailEnd/>
              </a:ln>
            </p:spPr>
            <p:txBody>
              <a:bodyPr vert="horz" wrap="square" lIns="91416" tIns="45708" rIns="91416" bIns="45708" numCol="1" rtlCol="0" anchor="t" anchorCtr="0" compatLnSpc="1">
                <a:prstTxWarp prst="textNoShape">
                  <a:avLst/>
                </a:prstTxWarp>
              </a:bodyPr>
              <a:lstStyle/>
              <a:p>
                <a:pPr algn="ctr"/>
                <a:endParaRPr lang="en-US" sz="7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Right Arrow 54"/>
              <p:cNvSpPr/>
              <p:nvPr/>
            </p:nvSpPr>
            <p:spPr bwMode="auto">
              <a:xfrm>
                <a:off x="10421949" y="3203345"/>
                <a:ext cx="161649" cy="177218"/>
              </a:xfrm>
              <a:prstGeom prst="rightArrow">
                <a:avLst/>
              </a:prstGeom>
              <a:solidFill>
                <a:schemeClr val="tx2">
                  <a:lumMod val="60000"/>
                  <a:lumOff val="40000"/>
                </a:schemeClr>
              </a:solidFill>
              <a:ln w="0" cap="flat" cmpd="sng">
                <a:solidFill>
                  <a:schemeClr val="tx1">
                    <a:alpha val="0"/>
                  </a:schemeClr>
                </a:solidFill>
                <a:prstDash val="solid"/>
                <a:bevel/>
                <a:headEnd/>
                <a:tailEnd/>
              </a:ln>
            </p:spPr>
            <p:txBody>
              <a:bodyPr vert="horz" wrap="square" lIns="91416" tIns="45708" rIns="91416" bIns="45708" numCol="1" rtlCol="0" anchor="t" anchorCtr="0" compatLnSpc="1">
                <a:prstTxWarp prst="textNoShape">
                  <a:avLst/>
                </a:prstTxWarp>
              </a:bodyPr>
              <a:lstStyle/>
              <a:p>
                <a:pPr algn="ctr"/>
                <a:endParaRPr lang="en-US" sz="7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矩形 61"/>
              <p:cNvSpPr/>
              <p:nvPr/>
            </p:nvSpPr>
            <p:spPr>
              <a:xfrm>
                <a:off x="8239363" y="3644014"/>
                <a:ext cx="3658114" cy="1476943"/>
              </a:xfrm>
              <a:prstGeom prst="rect">
                <a:avLst/>
              </a:prstGeom>
            </p:spPr>
            <p:txBody>
              <a:bodyPr wrap="square">
                <a:spAutoFit/>
              </a:bodyPr>
              <a:lstStyle/>
              <a:p>
                <a:pPr defTabSz="1218906">
                  <a:lnSpc>
                    <a:spcPct val="150000"/>
                  </a:lnSpc>
                </a:pP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随着数据量越来越大，多种技术快速演进</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285664" indent="-285664" defTabSz="1218906">
                  <a:lnSpc>
                    <a:spcPct val="150000"/>
                  </a:lnSpc>
                  <a:buFont typeface="Arial" panose="020B0604020202020204" pitchFamily="34" charset="0"/>
                  <a:buChar char="•"/>
                </a:pP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新技术（</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GPU</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FPGA</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IB</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、推理芯片）加速数据处理过程</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285664" indent="-285664" defTabSz="1218906">
                  <a:lnSpc>
                    <a:spcPct val="150000"/>
                  </a:lnSpc>
                  <a:buFont typeface="Arial" panose="020B0604020202020204" pitchFamily="34" charset="0"/>
                  <a:buChar char="•"/>
                </a:pP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新方案（计算和存储分离），计算和存储独立扩容，提升性价比</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1" name="组合 10"/>
            <p:cNvGrpSpPr/>
            <p:nvPr/>
          </p:nvGrpSpPr>
          <p:grpSpPr>
            <a:xfrm>
              <a:off x="4123951" y="1453897"/>
              <a:ext cx="3720011" cy="4005002"/>
              <a:chOff x="4210239" y="1423377"/>
              <a:chExt cx="3817471" cy="4005002"/>
            </a:xfrm>
          </p:grpSpPr>
          <p:sp>
            <p:nvSpPr>
              <p:cNvPr id="19" name="圆角矩形 18"/>
              <p:cNvSpPr/>
              <p:nvPr/>
            </p:nvSpPr>
            <p:spPr>
              <a:xfrm>
                <a:off x="4210239" y="1423377"/>
                <a:ext cx="3741869" cy="4005002"/>
              </a:xfrm>
              <a:prstGeom prst="roundRect">
                <a:avLst>
                  <a:gd name="adj" fmla="val 0"/>
                </a:avLst>
              </a:prstGeom>
              <a:noFill/>
              <a:ln>
                <a:solidFill>
                  <a:srgbClr val="0579C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34"/>
                <a:endParaRPr lang="en-US" sz="140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矩形 19"/>
              <p:cNvSpPr/>
              <p:nvPr/>
            </p:nvSpPr>
            <p:spPr>
              <a:xfrm>
                <a:off x="4512237" y="1521727"/>
                <a:ext cx="3203889" cy="369236"/>
              </a:xfrm>
              <a:prstGeom prst="rect">
                <a:avLst/>
              </a:prstGeom>
            </p:spPr>
            <p:txBody>
              <a:bodyPr wrap="none">
                <a:spAutoFit/>
              </a:bodyPr>
              <a:lstStyle/>
              <a:p>
                <a:r>
                  <a:rPr lang="zh-CN" altLang="en-US" sz="1799" b="1" dirty="0">
                    <a:solidFill>
                      <a:srgbClr val="0579CD"/>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大数据与</a:t>
                </a:r>
                <a:r>
                  <a:rPr lang="en-US" altLang="zh-CN" sz="1799" b="1" dirty="0">
                    <a:solidFill>
                      <a:srgbClr val="0579CD"/>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799" b="1" dirty="0">
                    <a:solidFill>
                      <a:srgbClr val="0579CD"/>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数据处理天然融合</a:t>
                </a:r>
              </a:p>
            </p:txBody>
          </p:sp>
          <p:grpSp>
            <p:nvGrpSpPr>
              <p:cNvPr id="21" name="组合 20"/>
              <p:cNvGrpSpPr/>
              <p:nvPr/>
            </p:nvGrpSpPr>
            <p:grpSpPr>
              <a:xfrm>
                <a:off x="4296268" y="2647849"/>
                <a:ext cx="3731442" cy="431282"/>
                <a:chOff x="4452014" y="2057538"/>
                <a:chExt cx="3223126" cy="431394"/>
              </a:xfrm>
            </p:grpSpPr>
            <p:sp>
              <p:nvSpPr>
                <p:cNvPr id="23" name="Pentagon 8"/>
                <p:cNvSpPr/>
                <p:nvPr/>
              </p:nvSpPr>
              <p:spPr bwMode="auto">
                <a:xfrm>
                  <a:off x="4452014" y="2057539"/>
                  <a:ext cx="576064" cy="431393"/>
                </a:xfrm>
                <a:prstGeom prst="homePlate">
                  <a:avLst/>
                </a:prstGeom>
                <a:solidFill>
                  <a:srgbClr val="2298F0"/>
                </a:solidFill>
                <a:ln w="0" cap="flat" cmpd="sng">
                  <a:solidFill>
                    <a:schemeClr val="tx1">
                      <a:alpha val="0"/>
                    </a:schemeClr>
                  </a:solidFill>
                  <a:prstDash val="solid"/>
                  <a:bevel/>
                  <a:headEnd/>
                  <a:tailEnd/>
                </a:ln>
              </p:spPr>
              <p:txBody>
                <a:bodyPr vert="horz" wrap="square" lIns="91416" tIns="45708" rIns="91416" bIns="45708" numCol="1" rtlCol="0" anchor="t" anchorCtr="0" compatLnSpc="1">
                  <a:prstTxWarp prst="textNoShape">
                    <a:avLst/>
                  </a:prstTxWarp>
                </a:bodyPr>
                <a:lstStyle/>
                <a:p>
                  <a:pPr algn="ctr"/>
                  <a:endParaRPr lang="en-US" sz="7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TextBox 10"/>
                <p:cNvSpPr txBox="1"/>
                <p:nvPr/>
              </p:nvSpPr>
              <p:spPr>
                <a:xfrm>
                  <a:off x="4460220" y="2131345"/>
                  <a:ext cx="504056" cy="261610"/>
                </a:xfrm>
                <a:prstGeom prst="rect">
                  <a:avLst/>
                </a:prstGeom>
                <a:noFill/>
              </p:spPr>
              <p:txBody>
                <a:bodyPr wrap="square" rtlCol="0">
                  <a:spAutoFit/>
                </a:bodyPr>
                <a:lstStyle/>
                <a:p>
                  <a:r>
                    <a:rPr lang="en-US" altLang="zh-CN" sz="105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Data</a:t>
                  </a:r>
                  <a:endParaRPr lang="en-US" sz="105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Chevron 12"/>
                <p:cNvSpPr/>
                <p:nvPr/>
              </p:nvSpPr>
              <p:spPr bwMode="auto">
                <a:xfrm>
                  <a:off x="4850001" y="2057539"/>
                  <a:ext cx="1006169" cy="431393"/>
                </a:xfrm>
                <a:prstGeom prst="chevron">
                  <a:avLst>
                    <a:gd name="adj" fmla="val 46793"/>
                  </a:avLst>
                </a:prstGeom>
                <a:solidFill>
                  <a:srgbClr val="0070C0"/>
                </a:solidFill>
                <a:ln w="0" cap="flat" cmpd="sng">
                  <a:solidFill>
                    <a:schemeClr val="tx1">
                      <a:alpha val="0"/>
                    </a:schemeClr>
                  </a:solidFill>
                  <a:prstDash val="solid"/>
                  <a:bevel/>
                  <a:headEnd/>
                  <a:tailEnd/>
                </a:ln>
              </p:spPr>
              <p:txBody>
                <a:bodyPr vert="horz" wrap="square" lIns="91416" tIns="45708" rIns="91416" bIns="45708" numCol="1" rtlCol="0" anchor="t" anchorCtr="0" compatLnSpc="1">
                  <a:prstTxWarp prst="textNoShape">
                    <a:avLst/>
                  </a:prstTxWarp>
                </a:bodyPr>
                <a:lstStyle/>
                <a:p>
                  <a:pPr algn="ctr"/>
                  <a:endParaRPr lang="en-US" sz="7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TextBox 15"/>
                <p:cNvSpPr txBox="1"/>
                <p:nvPr/>
              </p:nvSpPr>
              <p:spPr>
                <a:xfrm>
                  <a:off x="4949473" y="2151723"/>
                  <a:ext cx="1410355" cy="266011"/>
                </a:xfrm>
                <a:prstGeom prst="rect">
                  <a:avLst/>
                </a:prstGeom>
                <a:noFill/>
              </p:spPr>
              <p:txBody>
                <a:bodyPr wrap="square" rtlCol="0">
                  <a:spAutoFit/>
                </a:bodyPr>
                <a:lstStyle/>
                <a:p>
                  <a:r>
                    <a:rPr lang="zh-CN" alt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历史数据分析</a:t>
                  </a:r>
                  <a:endPar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Chevron 16"/>
                <p:cNvSpPr/>
                <p:nvPr/>
              </p:nvSpPr>
              <p:spPr bwMode="auto">
                <a:xfrm>
                  <a:off x="5693550" y="2057539"/>
                  <a:ext cx="1006169" cy="431393"/>
                </a:xfrm>
                <a:prstGeom prst="chevron">
                  <a:avLst>
                    <a:gd name="adj" fmla="val 46793"/>
                  </a:avLst>
                </a:prstGeom>
                <a:solidFill>
                  <a:srgbClr val="0070C0"/>
                </a:solidFill>
                <a:ln w="0" cap="flat" cmpd="sng">
                  <a:solidFill>
                    <a:schemeClr val="tx1">
                      <a:alpha val="0"/>
                    </a:schemeClr>
                  </a:solidFill>
                  <a:prstDash val="solid"/>
                  <a:bevel/>
                  <a:headEnd/>
                  <a:tailEnd/>
                </a:ln>
              </p:spPr>
              <p:txBody>
                <a:bodyPr vert="horz" wrap="square" lIns="91416" tIns="45708" rIns="91416" bIns="45708" numCol="1" rtlCol="0" anchor="t" anchorCtr="0" compatLnSpc="1">
                  <a:prstTxWarp prst="textNoShape">
                    <a:avLst/>
                  </a:prstTxWarp>
                </a:bodyPr>
                <a:lstStyle/>
                <a:p>
                  <a:pPr algn="ctr"/>
                  <a:endParaRPr lang="en-US" sz="7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TextBox 17"/>
                <p:cNvSpPr txBox="1"/>
                <p:nvPr/>
              </p:nvSpPr>
              <p:spPr>
                <a:xfrm>
                  <a:off x="5848905" y="2148642"/>
                  <a:ext cx="850815" cy="266011"/>
                </a:xfrm>
                <a:prstGeom prst="rect">
                  <a:avLst/>
                </a:prstGeom>
                <a:noFill/>
              </p:spPr>
              <p:txBody>
                <a:bodyPr wrap="square" rtlCol="0">
                  <a:spAutoFit/>
                </a:bodyPr>
                <a:lstStyle/>
                <a:p>
                  <a:r>
                    <a:rPr lang="zh-CN" alt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实时分析</a:t>
                  </a:r>
                  <a:endPar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Chevron 18"/>
                <p:cNvSpPr/>
                <p:nvPr/>
              </p:nvSpPr>
              <p:spPr bwMode="auto">
                <a:xfrm>
                  <a:off x="6537099" y="2057538"/>
                  <a:ext cx="1006169" cy="431393"/>
                </a:xfrm>
                <a:prstGeom prst="chevron">
                  <a:avLst>
                    <a:gd name="adj" fmla="val 46793"/>
                  </a:avLst>
                </a:prstGeom>
                <a:solidFill>
                  <a:srgbClr val="0070C0"/>
                </a:solidFill>
                <a:ln w="0" cap="flat" cmpd="sng">
                  <a:solidFill>
                    <a:schemeClr val="tx1">
                      <a:alpha val="0"/>
                    </a:schemeClr>
                  </a:solidFill>
                  <a:prstDash val="solid"/>
                  <a:bevel/>
                  <a:headEnd/>
                  <a:tailEnd/>
                </a:ln>
              </p:spPr>
              <p:txBody>
                <a:bodyPr vert="horz" wrap="square" lIns="91416" tIns="45708" rIns="91416" bIns="45708" numCol="1" rtlCol="0" anchor="t" anchorCtr="0" compatLnSpc="1">
                  <a:prstTxWarp prst="textNoShape">
                    <a:avLst/>
                  </a:prstTxWarp>
                </a:bodyPr>
                <a:lstStyle/>
                <a:p>
                  <a:pPr algn="ctr"/>
                  <a:endParaRPr lang="en-US" sz="7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TextBox 19"/>
                <p:cNvSpPr txBox="1"/>
                <p:nvPr/>
              </p:nvSpPr>
              <p:spPr>
                <a:xfrm>
                  <a:off x="6717942" y="2143637"/>
                  <a:ext cx="957198" cy="266011"/>
                </a:xfrm>
                <a:prstGeom prst="rect">
                  <a:avLst/>
                </a:prstGeom>
                <a:noFill/>
              </p:spPr>
              <p:txBody>
                <a:bodyPr wrap="square" rtlCol="0">
                  <a:spAutoFit/>
                </a:bodyPr>
                <a:lstStyle/>
                <a:p>
                  <a:r>
                    <a:rPr lang="zh-CN" alt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预测性分析</a:t>
                  </a:r>
                  <a:endPar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2" name="矩形 21"/>
              <p:cNvSpPr/>
              <p:nvPr/>
            </p:nvSpPr>
            <p:spPr>
              <a:xfrm>
                <a:off x="4296269" y="3649450"/>
                <a:ext cx="3578773" cy="1753869"/>
              </a:xfrm>
              <a:prstGeom prst="rect">
                <a:avLst/>
              </a:prstGeom>
            </p:spPr>
            <p:txBody>
              <a:bodyPr wrap="square">
                <a:spAutoFit/>
              </a:bodyPr>
              <a:lstStyle/>
              <a:p>
                <a:pPr defTabSz="1218906">
                  <a:lnSpc>
                    <a:spcPct val="150000"/>
                  </a:lnSpc>
                </a:pP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大数据需要通过</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训练，提供预测性分析的能力</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1218906">
                  <a:lnSpc>
                    <a:spcPct val="150000"/>
                  </a:lnSpc>
                </a:pPr>
                <a:r>
                  <a:rPr lang="zh-CN" altLang="en-US"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痛点：</a:t>
                </a:r>
                <a:endParaRPr lang="en-US" altLang="zh-CN"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1218906">
                  <a:lnSpc>
                    <a:spcPct val="150000"/>
                  </a:lnSpc>
                </a:pP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大规模训练</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推理系统会非常昂贵</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1218906">
                  <a:lnSpc>
                    <a:spcPct val="150000"/>
                  </a:lnSpc>
                </a:pPr>
                <a:r>
                  <a:rPr lang="zh-CN" altLang="en-US"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公有云优势：</a:t>
                </a:r>
                <a:endParaRPr lang="en-US" altLang="zh-CN"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1218906">
                  <a:lnSpc>
                    <a:spcPct val="150000"/>
                  </a:lnSpc>
                </a:pP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公有云可以将大数据业务和</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模型训练高效结合，大幅降低运行成本，提升效率。</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2" name="组合 11"/>
            <p:cNvGrpSpPr/>
            <p:nvPr/>
          </p:nvGrpSpPr>
          <p:grpSpPr>
            <a:xfrm>
              <a:off x="586345" y="1453897"/>
              <a:ext cx="3537611" cy="4005002"/>
              <a:chOff x="289455" y="1423378"/>
              <a:chExt cx="3717285" cy="4005002"/>
            </a:xfrm>
          </p:grpSpPr>
          <p:pic>
            <p:nvPicPr>
              <p:cNvPr id="13" name="图片 12"/>
              <p:cNvPicPr>
                <a:picLocks noChangeAspect="1"/>
              </p:cNvPicPr>
              <p:nvPr/>
            </p:nvPicPr>
            <p:blipFill>
              <a:blip r:embed="rId3"/>
              <a:stretch>
                <a:fillRect/>
              </a:stretch>
            </p:blipFill>
            <p:spPr>
              <a:xfrm>
                <a:off x="2136591" y="2551451"/>
                <a:ext cx="1667715" cy="1007701"/>
              </a:xfrm>
              <a:prstGeom prst="rect">
                <a:avLst/>
              </a:prstGeom>
            </p:spPr>
          </p:pic>
          <p:pic>
            <p:nvPicPr>
              <p:cNvPr id="14" name="图片 13"/>
              <p:cNvPicPr>
                <a:picLocks noChangeAspect="1"/>
              </p:cNvPicPr>
              <p:nvPr/>
            </p:nvPicPr>
            <p:blipFill>
              <a:blip r:embed="rId4"/>
              <a:stretch>
                <a:fillRect/>
              </a:stretch>
            </p:blipFill>
            <p:spPr>
              <a:xfrm>
                <a:off x="387767" y="1930321"/>
                <a:ext cx="1921010" cy="872731"/>
              </a:xfrm>
              <a:prstGeom prst="rect">
                <a:avLst/>
              </a:prstGeom>
            </p:spPr>
          </p:pic>
          <p:sp>
            <p:nvSpPr>
              <p:cNvPr id="15" name="圆角矩形 14"/>
              <p:cNvSpPr/>
              <p:nvPr/>
            </p:nvSpPr>
            <p:spPr>
              <a:xfrm>
                <a:off x="289455" y="1423378"/>
                <a:ext cx="3717285" cy="4005002"/>
              </a:xfrm>
              <a:prstGeom prst="roundRect">
                <a:avLst>
                  <a:gd name="adj" fmla="val 0"/>
                </a:avLst>
              </a:prstGeom>
              <a:noFill/>
              <a:ln>
                <a:solidFill>
                  <a:srgbClr val="0579C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34"/>
                <a:endParaRPr lang="en-US" sz="140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矩形 15"/>
              <p:cNvSpPr/>
              <p:nvPr/>
            </p:nvSpPr>
            <p:spPr>
              <a:xfrm>
                <a:off x="940057" y="1521727"/>
                <a:ext cx="2492341" cy="369236"/>
              </a:xfrm>
              <a:prstGeom prst="rect">
                <a:avLst/>
              </a:prstGeom>
            </p:spPr>
            <p:txBody>
              <a:bodyPr wrap="none">
                <a:spAutoFit/>
              </a:bodyPr>
              <a:lstStyle/>
              <a:p>
                <a:r>
                  <a:rPr lang="zh-CN" altLang="en-US" sz="1799" b="1" dirty="0">
                    <a:solidFill>
                      <a:srgbClr val="0579CD"/>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资源弹性最适合大数据</a:t>
                </a:r>
                <a:endParaRPr lang="zh-CN" altLang="en-US" sz="1799" dirty="0">
                  <a:solidFill>
                    <a:srgbClr val="0579CD"/>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矩形 16"/>
              <p:cNvSpPr/>
              <p:nvPr/>
            </p:nvSpPr>
            <p:spPr>
              <a:xfrm>
                <a:off x="289455" y="3367088"/>
                <a:ext cx="3717285" cy="1950239"/>
              </a:xfrm>
              <a:prstGeom prst="rect">
                <a:avLst/>
              </a:prstGeom>
            </p:spPr>
            <p:txBody>
              <a:bodyPr wrap="square">
                <a:spAutoFit/>
              </a:bodyPr>
              <a:lstStyle/>
              <a:p>
                <a:pPr defTabSz="1218906">
                  <a:lnSpc>
                    <a:spcPct val="150000"/>
                  </a:lnSpc>
                </a:pPr>
                <a:r>
                  <a:rPr lang="zh-CN" altLang="en-US"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痛点：</a:t>
                </a:r>
                <a:endParaRPr lang="en-US" altLang="zh-CN"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1218906">
                  <a:lnSpc>
                    <a:spcPct val="150000"/>
                  </a:lnSpc>
                </a:pP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）传入数据速率波动很大，数据流处理程序必须给予低延迟响应</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1218906">
                  <a:lnSpc>
                    <a:spcPct val="150000"/>
                  </a:lnSpc>
                </a:pP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2</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）传统数据中心本地流计算资源有限</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1218906">
                  <a:lnSpc>
                    <a:spcPct val="150000"/>
                  </a:lnSpc>
                </a:pPr>
                <a:r>
                  <a:rPr lang="zh-CN" altLang="en-US"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公有云优势：</a:t>
                </a:r>
                <a:endParaRPr lang="en-US" altLang="zh-CN"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1218906">
                  <a:lnSpc>
                    <a:spcPct val="150000"/>
                  </a:lnSpc>
                </a:pP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弹性的使用公有云资源可以有效降低</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80</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％成本，同时保持低延迟的响应。</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8" name="曲线连接符 17"/>
              <p:cNvCxnSpPr/>
              <p:nvPr/>
            </p:nvCxnSpPr>
            <p:spPr>
              <a:xfrm rot="16200000" flipH="1">
                <a:off x="2141367" y="2707649"/>
                <a:ext cx="452873" cy="241661"/>
              </a:xfrm>
              <a:prstGeom prst="curvedConnector3">
                <a:avLst>
                  <a:gd name="adj1" fmla="val 44393"/>
                </a:avLst>
              </a:prstGeom>
              <a:ln w="19050">
                <a:solidFill>
                  <a:srgbClr val="0070C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237294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公有云大数据的应用领域</a:t>
            </a:r>
          </a:p>
        </p:txBody>
      </p:sp>
      <p:grpSp>
        <p:nvGrpSpPr>
          <p:cNvPr id="44" name="组合 43"/>
          <p:cNvGrpSpPr/>
          <p:nvPr/>
        </p:nvGrpSpPr>
        <p:grpSpPr>
          <a:xfrm>
            <a:off x="832813" y="1303785"/>
            <a:ext cx="10526373" cy="4607554"/>
            <a:chOff x="281141" y="1199693"/>
            <a:chExt cx="11251963" cy="4985089"/>
          </a:xfrm>
        </p:grpSpPr>
        <p:sp>
          <p:nvSpPr>
            <p:cNvPr id="23" name="Rectangle 91"/>
            <p:cNvSpPr/>
            <p:nvPr/>
          </p:nvSpPr>
          <p:spPr bwMode="auto">
            <a:xfrm>
              <a:off x="296621" y="1199693"/>
              <a:ext cx="2779610" cy="2689945"/>
            </a:xfrm>
            <a:prstGeom prst="rect">
              <a:avLst/>
            </a:pr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30" tIns="143463" rIns="179330" bIns="143463" numCol="1" spcCol="0" rtlCol="0" fromWordArt="0" anchor="t" anchorCtr="0" forceAA="0" compatLnSpc="1">
              <a:prstTxWarp prst="textNoShape">
                <a:avLst/>
              </a:prstTxWarp>
              <a:noAutofit/>
            </a:bodyPr>
            <a:lstStyle/>
            <a:p>
              <a:r>
                <a:rPr lang="zh-CN" altLang="en-US" sz="2354"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rPr>
                <a:t>金融</a:t>
              </a:r>
              <a:endParaRPr lang="en-US" sz="2354"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Rectangle 92"/>
            <p:cNvSpPr/>
            <p:nvPr/>
          </p:nvSpPr>
          <p:spPr bwMode="auto">
            <a:xfrm>
              <a:off x="3104057" y="1199693"/>
              <a:ext cx="2779610" cy="2689945"/>
            </a:xfrm>
            <a:prstGeom prst="rect">
              <a:avLst/>
            </a:pr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30" tIns="143463" rIns="179330" bIns="143463" numCol="1" spcCol="0" rtlCol="0" fromWordArt="0" anchor="t" anchorCtr="0" forceAA="0" compatLnSpc="1">
              <a:prstTxWarp prst="textNoShape">
                <a:avLst/>
              </a:prstTxWarp>
              <a:noAutofit/>
            </a:bodyPr>
            <a:lstStyle/>
            <a:p>
              <a:r>
                <a:rPr lang="zh-CN" altLang="en-US" sz="2354"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rPr>
                <a:t>电子商务</a:t>
              </a:r>
              <a:endParaRPr lang="en-US" sz="2354"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Rectangle 93"/>
            <p:cNvSpPr/>
            <p:nvPr/>
          </p:nvSpPr>
          <p:spPr bwMode="auto">
            <a:xfrm>
              <a:off x="5928774" y="1199693"/>
              <a:ext cx="2779610" cy="2689945"/>
            </a:xfrm>
            <a:prstGeom prst="rect">
              <a:avLst/>
            </a:pr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30" tIns="143463" rIns="179330" bIns="143463" numCol="1" spcCol="0" rtlCol="0" fromWordArt="0" anchor="t" anchorCtr="0" forceAA="0" compatLnSpc="1">
              <a:prstTxWarp prst="textNoShape">
                <a:avLst/>
              </a:prstTxWarp>
              <a:noAutofit/>
            </a:bodyPr>
            <a:lstStyle/>
            <a:p>
              <a:pPr defTabSz="914389">
                <a:lnSpc>
                  <a:spcPct val="90000"/>
                </a:lnSpc>
              </a:pPr>
              <a:r>
                <a:rPr lang="zh-CN" altLang="en-US" sz="2354"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rPr>
                <a:t>通信</a:t>
              </a:r>
              <a:endParaRPr lang="en-US" sz="2354" dirty="0">
                <a:solidFill>
                  <a:schemeClr val="accent1"/>
                </a:solidFill>
                <a:latin typeface="Huawei Sans" panose="020C0503030203020204" pitchFamily="34" charset="0"/>
                <a:ea typeface="方正兰亭黑简体" panose="02000000000000000000" pitchFamily="2" charset="-122"/>
                <a:cs typeface="Segoe UI" pitchFamily="34" charset="0"/>
                <a:sym typeface="Huawei Sans" panose="020C0503030203020204" pitchFamily="34" charset="0"/>
              </a:endParaRPr>
            </a:p>
          </p:txBody>
        </p:sp>
        <p:sp>
          <p:nvSpPr>
            <p:cNvPr id="26" name="Rectangle 94"/>
            <p:cNvSpPr/>
            <p:nvPr/>
          </p:nvSpPr>
          <p:spPr bwMode="auto">
            <a:xfrm>
              <a:off x="8753494" y="1199693"/>
              <a:ext cx="2779610" cy="2689945"/>
            </a:xfrm>
            <a:prstGeom prst="rect">
              <a:avLst/>
            </a:pr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30" tIns="143463" rIns="179330" bIns="143463" numCol="1" spcCol="0" rtlCol="0" fromWordArt="0" anchor="t" anchorCtr="0" forceAA="0" compatLnSpc="1">
              <a:prstTxWarp prst="textNoShape">
                <a:avLst/>
              </a:prstTxWarp>
              <a:noAutofit/>
            </a:bodyPr>
            <a:lstStyle/>
            <a:p>
              <a:pPr defTabSz="914389">
                <a:lnSpc>
                  <a:spcPct val="90000"/>
                </a:lnSpc>
              </a:pPr>
              <a:r>
                <a:rPr lang="zh-CN" altLang="en-US" sz="2354"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rPr>
                <a:t>制造</a:t>
              </a:r>
              <a:endParaRPr lang="en-US" sz="2354" dirty="0">
                <a:solidFill>
                  <a:schemeClr val="accent1"/>
                </a:solidFill>
                <a:latin typeface="Huawei Sans" panose="020C0503030203020204" pitchFamily="34" charset="0"/>
                <a:ea typeface="方正兰亭黑简体" panose="02000000000000000000" pitchFamily="2" charset="-122"/>
                <a:cs typeface="Segoe UI" pitchFamily="34" charset="0"/>
                <a:sym typeface="Huawei Sans" panose="020C0503030203020204" pitchFamily="34" charset="0"/>
              </a:endParaRPr>
            </a:p>
          </p:txBody>
        </p:sp>
        <p:sp>
          <p:nvSpPr>
            <p:cNvPr id="27" name="Rectangle 95"/>
            <p:cNvSpPr/>
            <p:nvPr/>
          </p:nvSpPr>
          <p:spPr bwMode="auto">
            <a:xfrm>
              <a:off x="281141" y="3939404"/>
              <a:ext cx="3765922" cy="2245378"/>
            </a:xfrm>
            <a:prstGeom prst="rect">
              <a:avLst/>
            </a:pr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30" tIns="143463" rIns="179330" bIns="143463" numCol="1" spcCol="0" rtlCol="0" fromWordArt="0" anchor="t" anchorCtr="0" forceAA="0" compatLnSpc="1">
              <a:prstTxWarp prst="textNoShape">
                <a:avLst/>
              </a:prstTxWarp>
              <a:noAutofit/>
            </a:bodyPr>
            <a:lstStyle/>
            <a:p>
              <a:pPr defTabSz="914389">
                <a:lnSpc>
                  <a:spcPct val="90000"/>
                </a:lnSpc>
              </a:pPr>
              <a:r>
                <a:rPr lang="zh-CN" altLang="en-US" sz="2354"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rPr>
                <a:t>医疗</a:t>
              </a:r>
              <a:endParaRPr lang="en-US" sz="2354" dirty="0">
                <a:solidFill>
                  <a:schemeClr val="accent1"/>
                </a:solidFill>
                <a:latin typeface="Huawei Sans" panose="020C0503030203020204" pitchFamily="34" charset="0"/>
                <a:ea typeface="方正兰亭黑简体" panose="02000000000000000000" pitchFamily="2" charset="-122"/>
                <a:cs typeface="Segoe UI" pitchFamily="34" charset="0"/>
                <a:sym typeface="Huawei Sans" panose="020C0503030203020204" pitchFamily="34" charset="0"/>
              </a:endParaRPr>
            </a:p>
          </p:txBody>
        </p:sp>
        <p:sp>
          <p:nvSpPr>
            <p:cNvPr id="28" name="Rectangle 5"/>
            <p:cNvSpPr/>
            <p:nvPr/>
          </p:nvSpPr>
          <p:spPr>
            <a:xfrm>
              <a:off x="298424" y="2075889"/>
              <a:ext cx="2777807" cy="1856664"/>
            </a:xfrm>
            <a:prstGeom prst="rect">
              <a:avLst/>
            </a:prstGeom>
          </p:spPr>
          <p:txBody>
            <a:bodyPr wrap="square" lIns="179330" tIns="143463" rIns="179330" bIns="143463">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新建账号背景调查</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金融反欺诈</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证券交易风险分析</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借贷款风险分析</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保险统计和费率优化</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Rectangle 96"/>
            <p:cNvSpPr/>
            <p:nvPr/>
          </p:nvSpPr>
          <p:spPr bwMode="auto">
            <a:xfrm>
              <a:off x="7903117" y="3939404"/>
              <a:ext cx="3629987" cy="2245378"/>
            </a:xfrm>
            <a:prstGeom prst="rect">
              <a:avLst/>
            </a:pr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30" tIns="143463" rIns="179330" bIns="143463" numCol="1" spcCol="0" rtlCol="0" fromWordArt="0" anchor="t" anchorCtr="0" forceAA="0" compatLnSpc="1">
              <a:prstTxWarp prst="textNoShape">
                <a:avLst/>
              </a:prstTxWarp>
              <a:noAutofit/>
            </a:bodyPr>
            <a:lstStyle/>
            <a:p>
              <a:pPr defTabSz="914389">
                <a:lnSpc>
                  <a:spcPct val="90000"/>
                </a:lnSpc>
              </a:pPr>
              <a:r>
                <a:rPr lang="zh-CN" altLang="en-US" sz="2354"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rPr>
                <a:t>政府部门</a:t>
              </a:r>
              <a:endParaRPr lang="en-US" sz="2354" dirty="0">
                <a:solidFill>
                  <a:schemeClr val="accent1"/>
                </a:solidFill>
                <a:latin typeface="Huawei Sans" panose="020C0503030203020204" pitchFamily="34" charset="0"/>
                <a:ea typeface="方正兰亭黑简体" panose="02000000000000000000" pitchFamily="2" charset="-122"/>
                <a:cs typeface="Segoe UI" pitchFamily="34" charset="0"/>
                <a:sym typeface="Huawei Sans" panose="020C0503030203020204" pitchFamily="34" charset="0"/>
              </a:endParaRPr>
            </a:p>
          </p:txBody>
        </p:sp>
        <p:sp>
          <p:nvSpPr>
            <p:cNvPr id="30" name="Rectangle 97"/>
            <p:cNvSpPr/>
            <p:nvPr/>
          </p:nvSpPr>
          <p:spPr bwMode="auto">
            <a:xfrm>
              <a:off x="4083371" y="3939404"/>
              <a:ext cx="3767439" cy="2245378"/>
            </a:xfrm>
            <a:prstGeom prst="rect">
              <a:avLst/>
            </a:pr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30" tIns="143463" rIns="179330" bIns="143463" numCol="1" spcCol="0" rtlCol="0" fromWordArt="0" anchor="t" anchorCtr="0" forceAA="0" compatLnSpc="1">
              <a:prstTxWarp prst="textNoShape">
                <a:avLst/>
              </a:prstTxWarp>
              <a:noAutofit/>
            </a:bodyPr>
            <a:lstStyle/>
            <a:p>
              <a:pPr defTabSz="914389">
                <a:lnSpc>
                  <a:spcPct val="90000"/>
                </a:lnSpc>
              </a:pPr>
              <a:r>
                <a:rPr lang="zh-CN" altLang="en-US" sz="2354" dirty="0">
                  <a:solidFill>
                    <a:schemeClr val="accent1"/>
                  </a:solidFill>
                  <a:latin typeface="Huawei Sans" panose="020C0503030203020204" pitchFamily="34" charset="0"/>
                  <a:ea typeface="方正兰亭黑简体" panose="02000000000000000000" pitchFamily="2" charset="-122"/>
                  <a:sym typeface="Huawei Sans" panose="020C0503030203020204" pitchFamily="34" charset="0"/>
                </a:rPr>
                <a:t>能源</a:t>
              </a:r>
              <a:endParaRPr lang="en-US" sz="2354" dirty="0">
                <a:solidFill>
                  <a:schemeClr val="accent1"/>
                </a:solidFill>
                <a:latin typeface="Huawei Sans" panose="020C0503030203020204" pitchFamily="34" charset="0"/>
                <a:ea typeface="方正兰亭黑简体" panose="02000000000000000000" pitchFamily="2" charset="-122"/>
                <a:cs typeface="Segoe UI" pitchFamily="34" charset="0"/>
                <a:sym typeface="Huawei Sans" panose="020C0503030203020204" pitchFamily="34" charset="0"/>
              </a:endParaRPr>
            </a:p>
          </p:txBody>
        </p:sp>
        <p:sp>
          <p:nvSpPr>
            <p:cNvPr id="31" name="Freeform 5"/>
            <p:cNvSpPr>
              <a:spLocks noEditPoints="1"/>
            </p:cNvSpPr>
            <p:nvPr/>
          </p:nvSpPr>
          <p:spPr bwMode="auto">
            <a:xfrm flipH="1">
              <a:off x="4914828" y="1257759"/>
              <a:ext cx="888524" cy="807238"/>
            </a:xfrm>
            <a:custGeom>
              <a:avLst/>
              <a:gdLst>
                <a:gd name="T0" fmla="*/ 237 w 2135"/>
                <a:gd name="T1" fmla="*/ 1317 h 1939"/>
                <a:gd name="T2" fmla="*/ 1476 w 2135"/>
                <a:gd name="T3" fmla="*/ 1410 h 1939"/>
                <a:gd name="T4" fmla="*/ 1865 w 2135"/>
                <a:gd name="T5" fmla="*/ 211 h 1939"/>
                <a:gd name="T6" fmla="*/ 2064 w 2135"/>
                <a:gd name="T7" fmla="*/ 144 h 1939"/>
                <a:gd name="T8" fmla="*/ 2064 w 2135"/>
                <a:gd name="T9" fmla="*/ 1 h 1939"/>
                <a:gd name="T10" fmla="*/ 1738 w 2135"/>
                <a:gd name="T11" fmla="*/ 93 h 1939"/>
                <a:gd name="T12" fmla="*/ 1614 w 2135"/>
                <a:gd name="T13" fmla="*/ 305 h 1939"/>
                <a:gd name="T14" fmla="*/ 17 w 2135"/>
                <a:gd name="T15" fmla="*/ 331 h 1939"/>
                <a:gd name="T16" fmla="*/ 1497 w 2135"/>
                <a:gd name="T17" fmla="*/ 768 h 1939"/>
                <a:gd name="T18" fmla="*/ 1391 w 2135"/>
                <a:gd name="T19" fmla="*/ 745 h 1939"/>
                <a:gd name="T20" fmla="*/ 1401 w 2135"/>
                <a:gd name="T21" fmla="*/ 540 h 1939"/>
                <a:gd name="T22" fmla="*/ 1562 w 2135"/>
                <a:gd name="T23" fmla="*/ 470 h 1939"/>
                <a:gd name="T24" fmla="*/ 1623 w 2135"/>
                <a:gd name="T25" fmla="*/ 548 h 1939"/>
                <a:gd name="T26" fmla="*/ 1582 w 2135"/>
                <a:gd name="T27" fmla="*/ 703 h 1939"/>
                <a:gd name="T28" fmla="*/ 1300 w 2135"/>
                <a:gd name="T29" fmla="*/ 1169 h 1939"/>
                <a:gd name="T30" fmla="*/ 1409 w 2135"/>
                <a:gd name="T31" fmla="*/ 933 h 1939"/>
                <a:gd name="T32" fmla="*/ 1497 w 2135"/>
                <a:gd name="T33" fmla="*/ 957 h 1939"/>
                <a:gd name="T34" fmla="*/ 1469 w 2135"/>
                <a:gd name="T35" fmla="*/ 1157 h 1939"/>
                <a:gd name="T36" fmla="*/ 1377 w 2135"/>
                <a:gd name="T37" fmla="*/ 1245 h 1939"/>
                <a:gd name="T38" fmla="*/ 1314 w 2135"/>
                <a:gd name="T39" fmla="*/ 1221 h 1939"/>
                <a:gd name="T40" fmla="*/ 1001 w 2135"/>
                <a:gd name="T41" fmla="*/ 1006 h 1939"/>
                <a:gd name="T42" fmla="*/ 1100 w 2135"/>
                <a:gd name="T43" fmla="*/ 933 h 1939"/>
                <a:gd name="T44" fmla="*/ 1164 w 2135"/>
                <a:gd name="T45" fmla="*/ 1009 h 1939"/>
                <a:gd name="T46" fmla="*/ 1065 w 2135"/>
                <a:gd name="T47" fmla="*/ 1245 h 1939"/>
                <a:gd name="T48" fmla="*/ 1001 w 2135"/>
                <a:gd name="T49" fmla="*/ 1006 h 1939"/>
                <a:gd name="T50" fmla="*/ 1073 w 2135"/>
                <a:gd name="T51" fmla="*/ 470 h 1939"/>
                <a:gd name="T52" fmla="*/ 1223 w 2135"/>
                <a:gd name="T53" fmla="*/ 494 h 1939"/>
                <a:gd name="T54" fmla="*/ 1212 w 2135"/>
                <a:gd name="T55" fmla="*/ 698 h 1939"/>
                <a:gd name="T56" fmla="*/ 1074 w 2135"/>
                <a:gd name="T57" fmla="*/ 768 h 1939"/>
                <a:gd name="T58" fmla="*/ 1001 w 2135"/>
                <a:gd name="T59" fmla="*/ 544 h 1939"/>
                <a:gd name="T60" fmla="*/ 742 w 2135"/>
                <a:gd name="T61" fmla="*/ 933 h 1939"/>
                <a:gd name="T62" fmla="*/ 840 w 2135"/>
                <a:gd name="T63" fmla="*/ 1006 h 1939"/>
                <a:gd name="T64" fmla="*/ 777 w 2135"/>
                <a:gd name="T65" fmla="*/ 1245 h 1939"/>
                <a:gd name="T66" fmla="*/ 678 w 2135"/>
                <a:gd name="T67" fmla="*/ 1009 h 1939"/>
                <a:gd name="T68" fmla="*/ 618 w 2135"/>
                <a:gd name="T69" fmla="*/ 494 h 1939"/>
                <a:gd name="T70" fmla="*/ 768 w 2135"/>
                <a:gd name="T71" fmla="*/ 470 h 1939"/>
                <a:gd name="T72" fmla="*/ 840 w 2135"/>
                <a:gd name="T73" fmla="*/ 695 h 1939"/>
                <a:gd name="T74" fmla="*/ 711 w 2135"/>
                <a:gd name="T75" fmla="*/ 768 h 1939"/>
                <a:gd name="T76" fmla="*/ 604 w 2135"/>
                <a:gd name="T77" fmla="*/ 546 h 1939"/>
                <a:gd name="T78" fmla="*/ 336 w 2135"/>
                <a:gd name="T79" fmla="*/ 957 h 1939"/>
                <a:gd name="T80" fmla="*/ 432 w 2135"/>
                <a:gd name="T81" fmla="*/ 933 h 1939"/>
                <a:gd name="T82" fmla="*/ 541 w 2135"/>
                <a:gd name="T83" fmla="*/ 1169 h 1939"/>
                <a:gd name="T84" fmla="*/ 480 w 2135"/>
                <a:gd name="T85" fmla="*/ 1245 h 1939"/>
                <a:gd name="T86" fmla="*/ 369 w 2135"/>
                <a:gd name="T87" fmla="*/ 1177 h 1939"/>
                <a:gd name="T88" fmla="*/ 325 w 2135"/>
                <a:gd name="T89" fmla="*/ 1009 h 1939"/>
                <a:gd name="T90" fmla="*/ 218 w 2135"/>
                <a:gd name="T91" fmla="*/ 495 h 1939"/>
                <a:gd name="T92" fmla="*/ 357 w 2135"/>
                <a:gd name="T93" fmla="*/ 470 h 1939"/>
                <a:gd name="T94" fmla="*/ 465 w 2135"/>
                <a:gd name="T95" fmla="*/ 692 h 1939"/>
                <a:gd name="T96" fmla="*/ 401 w 2135"/>
                <a:gd name="T97" fmla="*/ 768 h 1939"/>
                <a:gd name="T98" fmla="*/ 250 w 2135"/>
                <a:gd name="T99" fmla="*/ 700 h 1939"/>
                <a:gd name="T100" fmla="*/ 208 w 2135"/>
                <a:gd name="T101" fmla="*/ 545 h 1939"/>
                <a:gd name="T102" fmla="*/ 1204 w 2135"/>
                <a:gd name="T103" fmla="*/ 1729 h 1939"/>
                <a:gd name="T104" fmla="*/ 1614 w 2135"/>
                <a:gd name="T105" fmla="*/ 1729 h 1939"/>
                <a:gd name="T106" fmla="*/ 1204 w 2135"/>
                <a:gd name="T107" fmla="*/ 1729 h 1939"/>
                <a:gd name="T108" fmla="*/ 424 w 2135"/>
                <a:gd name="T109" fmla="*/ 1939 h 1939"/>
                <a:gd name="T110" fmla="*/ 424 w 2135"/>
                <a:gd name="T111" fmla="*/ 1519 h 1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5" h="1939">
                  <a:moveTo>
                    <a:pt x="5" y="389"/>
                  </a:moveTo>
                  <a:cubicBezTo>
                    <a:pt x="237" y="1317"/>
                    <a:pt x="237" y="1317"/>
                    <a:pt x="237" y="1317"/>
                  </a:cubicBezTo>
                  <a:cubicBezTo>
                    <a:pt x="251" y="1372"/>
                    <a:pt x="300" y="1410"/>
                    <a:pt x="356" y="1410"/>
                  </a:cubicBezTo>
                  <a:cubicBezTo>
                    <a:pt x="1476" y="1410"/>
                    <a:pt x="1476" y="1410"/>
                    <a:pt x="1476" y="1410"/>
                  </a:cubicBezTo>
                  <a:cubicBezTo>
                    <a:pt x="1532" y="1410"/>
                    <a:pt x="1581" y="1372"/>
                    <a:pt x="1595" y="1317"/>
                  </a:cubicBezTo>
                  <a:cubicBezTo>
                    <a:pt x="1865" y="211"/>
                    <a:pt x="1865" y="211"/>
                    <a:pt x="1865" y="211"/>
                  </a:cubicBezTo>
                  <a:cubicBezTo>
                    <a:pt x="1875" y="172"/>
                    <a:pt x="1910" y="144"/>
                    <a:pt x="1951" y="144"/>
                  </a:cubicBezTo>
                  <a:cubicBezTo>
                    <a:pt x="2064" y="144"/>
                    <a:pt x="2064" y="144"/>
                    <a:pt x="2064" y="144"/>
                  </a:cubicBezTo>
                  <a:cubicBezTo>
                    <a:pt x="2103" y="144"/>
                    <a:pt x="2135" y="112"/>
                    <a:pt x="2135" y="73"/>
                  </a:cubicBezTo>
                  <a:cubicBezTo>
                    <a:pt x="2135" y="33"/>
                    <a:pt x="2103" y="1"/>
                    <a:pt x="2064" y="1"/>
                  </a:cubicBezTo>
                  <a:cubicBezTo>
                    <a:pt x="1857" y="0"/>
                    <a:pt x="1857" y="0"/>
                    <a:pt x="1857" y="0"/>
                  </a:cubicBezTo>
                  <a:cubicBezTo>
                    <a:pt x="1801" y="0"/>
                    <a:pt x="1752" y="39"/>
                    <a:pt x="1738" y="93"/>
                  </a:cubicBezTo>
                  <a:cubicBezTo>
                    <a:pt x="1700" y="238"/>
                    <a:pt x="1700" y="238"/>
                    <a:pt x="1700" y="238"/>
                  </a:cubicBezTo>
                  <a:cubicBezTo>
                    <a:pt x="1690" y="278"/>
                    <a:pt x="1655" y="305"/>
                    <a:pt x="1614" y="305"/>
                  </a:cubicBezTo>
                  <a:cubicBezTo>
                    <a:pt x="71" y="305"/>
                    <a:pt x="71" y="305"/>
                    <a:pt x="71" y="305"/>
                  </a:cubicBezTo>
                  <a:cubicBezTo>
                    <a:pt x="50" y="305"/>
                    <a:pt x="30" y="315"/>
                    <a:pt x="17" y="331"/>
                  </a:cubicBezTo>
                  <a:cubicBezTo>
                    <a:pt x="5" y="348"/>
                    <a:pt x="0" y="369"/>
                    <a:pt x="5" y="389"/>
                  </a:cubicBezTo>
                  <a:close/>
                  <a:moveTo>
                    <a:pt x="1497" y="768"/>
                  </a:moveTo>
                  <a:cubicBezTo>
                    <a:pt x="1440" y="768"/>
                    <a:pt x="1440" y="768"/>
                    <a:pt x="1440" y="768"/>
                  </a:cubicBezTo>
                  <a:cubicBezTo>
                    <a:pt x="1421" y="768"/>
                    <a:pt x="1403" y="759"/>
                    <a:pt x="1391" y="745"/>
                  </a:cubicBezTo>
                  <a:cubicBezTo>
                    <a:pt x="1378" y="730"/>
                    <a:pt x="1373" y="711"/>
                    <a:pt x="1376" y="692"/>
                  </a:cubicBezTo>
                  <a:cubicBezTo>
                    <a:pt x="1401" y="540"/>
                    <a:pt x="1401" y="540"/>
                    <a:pt x="1401" y="540"/>
                  </a:cubicBezTo>
                  <a:cubicBezTo>
                    <a:pt x="1408" y="500"/>
                    <a:pt x="1442" y="470"/>
                    <a:pt x="1482" y="470"/>
                  </a:cubicBezTo>
                  <a:cubicBezTo>
                    <a:pt x="1562" y="470"/>
                    <a:pt x="1562" y="470"/>
                    <a:pt x="1562" y="470"/>
                  </a:cubicBezTo>
                  <a:cubicBezTo>
                    <a:pt x="1582" y="470"/>
                    <a:pt x="1601" y="479"/>
                    <a:pt x="1613" y="495"/>
                  </a:cubicBezTo>
                  <a:cubicBezTo>
                    <a:pt x="1624" y="510"/>
                    <a:pt x="1628" y="529"/>
                    <a:pt x="1623" y="548"/>
                  </a:cubicBezTo>
                  <a:cubicBezTo>
                    <a:pt x="1613" y="585"/>
                    <a:pt x="1613" y="585"/>
                    <a:pt x="1613" y="585"/>
                  </a:cubicBezTo>
                  <a:cubicBezTo>
                    <a:pt x="1604" y="620"/>
                    <a:pt x="1593" y="659"/>
                    <a:pt x="1582" y="703"/>
                  </a:cubicBezTo>
                  <a:cubicBezTo>
                    <a:pt x="1572" y="741"/>
                    <a:pt x="1537" y="768"/>
                    <a:pt x="1497" y="768"/>
                  </a:cubicBezTo>
                  <a:close/>
                  <a:moveTo>
                    <a:pt x="1300" y="1169"/>
                  </a:moveTo>
                  <a:cubicBezTo>
                    <a:pt x="1327" y="1003"/>
                    <a:pt x="1327" y="1003"/>
                    <a:pt x="1327" y="1003"/>
                  </a:cubicBezTo>
                  <a:cubicBezTo>
                    <a:pt x="1334" y="962"/>
                    <a:pt x="1368" y="933"/>
                    <a:pt x="1409" y="933"/>
                  </a:cubicBezTo>
                  <a:cubicBezTo>
                    <a:pt x="1448" y="933"/>
                    <a:pt x="1448" y="933"/>
                    <a:pt x="1448" y="933"/>
                  </a:cubicBezTo>
                  <a:cubicBezTo>
                    <a:pt x="1467" y="933"/>
                    <a:pt x="1486" y="942"/>
                    <a:pt x="1497" y="957"/>
                  </a:cubicBezTo>
                  <a:cubicBezTo>
                    <a:pt x="1509" y="971"/>
                    <a:pt x="1512" y="990"/>
                    <a:pt x="1508" y="1007"/>
                  </a:cubicBezTo>
                  <a:cubicBezTo>
                    <a:pt x="1493" y="1067"/>
                    <a:pt x="1480" y="1117"/>
                    <a:pt x="1469" y="1157"/>
                  </a:cubicBezTo>
                  <a:cubicBezTo>
                    <a:pt x="1463" y="1180"/>
                    <a:pt x="1463" y="1180"/>
                    <a:pt x="1463" y="1180"/>
                  </a:cubicBezTo>
                  <a:cubicBezTo>
                    <a:pt x="1452" y="1218"/>
                    <a:pt x="1417" y="1245"/>
                    <a:pt x="1377" y="1245"/>
                  </a:cubicBezTo>
                  <a:cubicBezTo>
                    <a:pt x="1366" y="1245"/>
                    <a:pt x="1366" y="1245"/>
                    <a:pt x="1366" y="1245"/>
                  </a:cubicBezTo>
                  <a:cubicBezTo>
                    <a:pt x="1346" y="1245"/>
                    <a:pt x="1327" y="1236"/>
                    <a:pt x="1314" y="1221"/>
                  </a:cubicBezTo>
                  <a:cubicBezTo>
                    <a:pt x="1302" y="1206"/>
                    <a:pt x="1297" y="1187"/>
                    <a:pt x="1300" y="1169"/>
                  </a:cubicBezTo>
                  <a:close/>
                  <a:moveTo>
                    <a:pt x="1001" y="1006"/>
                  </a:moveTo>
                  <a:cubicBezTo>
                    <a:pt x="1001" y="966"/>
                    <a:pt x="1034" y="933"/>
                    <a:pt x="1074" y="933"/>
                  </a:cubicBezTo>
                  <a:cubicBezTo>
                    <a:pt x="1100" y="933"/>
                    <a:pt x="1100" y="933"/>
                    <a:pt x="1100" y="933"/>
                  </a:cubicBezTo>
                  <a:cubicBezTo>
                    <a:pt x="1119" y="933"/>
                    <a:pt x="1137" y="942"/>
                    <a:pt x="1149" y="956"/>
                  </a:cubicBezTo>
                  <a:cubicBezTo>
                    <a:pt x="1161" y="971"/>
                    <a:pt x="1167" y="990"/>
                    <a:pt x="1164" y="1009"/>
                  </a:cubicBezTo>
                  <a:cubicBezTo>
                    <a:pt x="1134" y="1185"/>
                    <a:pt x="1134" y="1185"/>
                    <a:pt x="1134" y="1185"/>
                  </a:cubicBezTo>
                  <a:cubicBezTo>
                    <a:pt x="1129" y="1220"/>
                    <a:pt x="1099" y="1245"/>
                    <a:pt x="1065" y="1245"/>
                  </a:cubicBezTo>
                  <a:cubicBezTo>
                    <a:pt x="1030" y="1245"/>
                    <a:pt x="1001" y="1216"/>
                    <a:pt x="1001" y="1182"/>
                  </a:cubicBezTo>
                  <a:lnTo>
                    <a:pt x="1001" y="1006"/>
                  </a:lnTo>
                  <a:close/>
                  <a:moveTo>
                    <a:pt x="1001" y="544"/>
                  </a:moveTo>
                  <a:cubicBezTo>
                    <a:pt x="1001" y="503"/>
                    <a:pt x="1033" y="470"/>
                    <a:pt x="1073" y="470"/>
                  </a:cubicBezTo>
                  <a:cubicBezTo>
                    <a:pt x="1172" y="470"/>
                    <a:pt x="1172" y="470"/>
                    <a:pt x="1172" y="470"/>
                  </a:cubicBezTo>
                  <a:cubicBezTo>
                    <a:pt x="1192" y="470"/>
                    <a:pt x="1211" y="479"/>
                    <a:pt x="1223" y="494"/>
                  </a:cubicBezTo>
                  <a:cubicBezTo>
                    <a:pt x="1236" y="508"/>
                    <a:pt x="1241" y="527"/>
                    <a:pt x="1238" y="546"/>
                  </a:cubicBezTo>
                  <a:cubicBezTo>
                    <a:pt x="1212" y="698"/>
                    <a:pt x="1212" y="698"/>
                    <a:pt x="1212" y="698"/>
                  </a:cubicBezTo>
                  <a:cubicBezTo>
                    <a:pt x="1206" y="739"/>
                    <a:pt x="1171" y="768"/>
                    <a:pt x="1130" y="768"/>
                  </a:cubicBezTo>
                  <a:cubicBezTo>
                    <a:pt x="1074" y="768"/>
                    <a:pt x="1074" y="768"/>
                    <a:pt x="1074" y="768"/>
                  </a:cubicBezTo>
                  <a:cubicBezTo>
                    <a:pt x="1034" y="768"/>
                    <a:pt x="1001" y="735"/>
                    <a:pt x="1001" y="695"/>
                  </a:cubicBezTo>
                  <a:lnTo>
                    <a:pt x="1001" y="544"/>
                  </a:lnTo>
                  <a:close/>
                  <a:moveTo>
                    <a:pt x="692" y="956"/>
                  </a:moveTo>
                  <a:cubicBezTo>
                    <a:pt x="705" y="942"/>
                    <a:pt x="723" y="933"/>
                    <a:pt x="742" y="933"/>
                  </a:cubicBezTo>
                  <a:cubicBezTo>
                    <a:pt x="767" y="933"/>
                    <a:pt x="767" y="933"/>
                    <a:pt x="767" y="933"/>
                  </a:cubicBezTo>
                  <a:cubicBezTo>
                    <a:pt x="807" y="933"/>
                    <a:pt x="840" y="966"/>
                    <a:pt x="840" y="1006"/>
                  </a:cubicBezTo>
                  <a:cubicBezTo>
                    <a:pt x="840" y="1181"/>
                    <a:pt x="840" y="1181"/>
                    <a:pt x="840" y="1181"/>
                  </a:cubicBezTo>
                  <a:cubicBezTo>
                    <a:pt x="840" y="1216"/>
                    <a:pt x="812" y="1245"/>
                    <a:pt x="777" y="1245"/>
                  </a:cubicBezTo>
                  <a:cubicBezTo>
                    <a:pt x="742" y="1245"/>
                    <a:pt x="712" y="1220"/>
                    <a:pt x="707" y="1185"/>
                  </a:cubicBezTo>
                  <a:cubicBezTo>
                    <a:pt x="678" y="1009"/>
                    <a:pt x="678" y="1009"/>
                    <a:pt x="678" y="1009"/>
                  </a:cubicBezTo>
                  <a:cubicBezTo>
                    <a:pt x="675" y="990"/>
                    <a:pt x="680" y="971"/>
                    <a:pt x="692" y="956"/>
                  </a:cubicBezTo>
                  <a:close/>
                  <a:moveTo>
                    <a:pt x="618" y="494"/>
                  </a:moveTo>
                  <a:cubicBezTo>
                    <a:pt x="631" y="479"/>
                    <a:pt x="650" y="470"/>
                    <a:pt x="670" y="470"/>
                  </a:cubicBezTo>
                  <a:cubicBezTo>
                    <a:pt x="768" y="470"/>
                    <a:pt x="768" y="470"/>
                    <a:pt x="768" y="470"/>
                  </a:cubicBezTo>
                  <a:cubicBezTo>
                    <a:pt x="808" y="470"/>
                    <a:pt x="840" y="503"/>
                    <a:pt x="840" y="544"/>
                  </a:cubicBezTo>
                  <a:cubicBezTo>
                    <a:pt x="840" y="695"/>
                    <a:pt x="840" y="695"/>
                    <a:pt x="840" y="695"/>
                  </a:cubicBezTo>
                  <a:cubicBezTo>
                    <a:pt x="840" y="735"/>
                    <a:pt x="807" y="768"/>
                    <a:pt x="767" y="768"/>
                  </a:cubicBezTo>
                  <a:cubicBezTo>
                    <a:pt x="711" y="768"/>
                    <a:pt x="711" y="768"/>
                    <a:pt x="711" y="768"/>
                  </a:cubicBezTo>
                  <a:cubicBezTo>
                    <a:pt x="670" y="768"/>
                    <a:pt x="636" y="739"/>
                    <a:pt x="629" y="698"/>
                  </a:cubicBezTo>
                  <a:cubicBezTo>
                    <a:pt x="604" y="546"/>
                    <a:pt x="604" y="546"/>
                    <a:pt x="604" y="546"/>
                  </a:cubicBezTo>
                  <a:cubicBezTo>
                    <a:pt x="601" y="527"/>
                    <a:pt x="606" y="508"/>
                    <a:pt x="618" y="494"/>
                  </a:cubicBezTo>
                  <a:close/>
                  <a:moveTo>
                    <a:pt x="336" y="957"/>
                  </a:moveTo>
                  <a:cubicBezTo>
                    <a:pt x="348" y="942"/>
                    <a:pt x="365" y="933"/>
                    <a:pt x="384" y="933"/>
                  </a:cubicBezTo>
                  <a:cubicBezTo>
                    <a:pt x="432" y="933"/>
                    <a:pt x="432" y="933"/>
                    <a:pt x="432" y="933"/>
                  </a:cubicBezTo>
                  <a:cubicBezTo>
                    <a:pt x="473" y="933"/>
                    <a:pt x="507" y="962"/>
                    <a:pt x="514" y="1003"/>
                  </a:cubicBezTo>
                  <a:cubicBezTo>
                    <a:pt x="541" y="1169"/>
                    <a:pt x="541" y="1169"/>
                    <a:pt x="541" y="1169"/>
                  </a:cubicBezTo>
                  <a:cubicBezTo>
                    <a:pt x="545" y="1188"/>
                    <a:pt x="539" y="1208"/>
                    <a:pt x="527" y="1223"/>
                  </a:cubicBezTo>
                  <a:cubicBezTo>
                    <a:pt x="515" y="1237"/>
                    <a:pt x="498" y="1245"/>
                    <a:pt x="480" y="1245"/>
                  </a:cubicBezTo>
                  <a:cubicBezTo>
                    <a:pt x="452" y="1245"/>
                    <a:pt x="452" y="1245"/>
                    <a:pt x="452" y="1245"/>
                  </a:cubicBezTo>
                  <a:cubicBezTo>
                    <a:pt x="414" y="1245"/>
                    <a:pt x="380" y="1217"/>
                    <a:pt x="369" y="1177"/>
                  </a:cubicBezTo>
                  <a:cubicBezTo>
                    <a:pt x="364" y="1158"/>
                    <a:pt x="364" y="1158"/>
                    <a:pt x="364" y="1158"/>
                  </a:cubicBezTo>
                  <a:cubicBezTo>
                    <a:pt x="353" y="1119"/>
                    <a:pt x="340" y="1068"/>
                    <a:pt x="325" y="1009"/>
                  </a:cubicBezTo>
                  <a:cubicBezTo>
                    <a:pt x="320" y="991"/>
                    <a:pt x="324" y="972"/>
                    <a:pt x="336" y="957"/>
                  </a:cubicBezTo>
                  <a:close/>
                  <a:moveTo>
                    <a:pt x="218" y="495"/>
                  </a:moveTo>
                  <a:cubicBezTo>
                    <a:pt x="230" y="479"/>
                    <a:pt x="248" y="470"/>
                    <a:pt x="268" y="470"/>
                  </a:cubicBezTo>
                  <a:cubicBezTo>
                    <a:pt x="357" y="470"/>
                    <a:pt x="357" y="470"/>
                    <a:pt x="357" y="470"/>
                  </a:cubicBezTo>
                  <a:cubicBezTo>
                    <a:pt x="398" y="470"/>
                    <a:pt x="433" y="500"/>
                    <a:pt x="440" y="540"/>
                  </a:cubicBezTo>
                  <a:cubicBezTo>
                    <a:pt x="465" y="692"/>
                    <a:pt x="465" y="692"/>
                    <a:pt x="465" y="692"/>
                  </a:cubicBezTo>
                  <a:cubicBezTo>
                    <a:pt x="468" y="711"/>
                    <a:pt x="463" y="730"/>
                    <a:pt x="451" y="745"/>
                  </a:cubicBezTo>
                  <a:cubicBezTo>
                    <a:pt x="438" y="759"/>
                    <a:pt x="420" y="768"/>
                    <a:pt x="401" y="768"/>
                  </a:cubicBezTo>
                  <a:cubicBezTo>
                    <a:pt x="336" y="768"/>
                    <a:pt x="336" y="768"/>
                    <a:pt x="336" y="768"/>
                  </a:cubicBezTo>
                  <a:cubicBezTo>
                    <a:pt x="295" y="768"/>
                    <a:pt x="260" y="740"/>
                    <a:pt x="250" y="700"/>
                  </a:cubicBezTo>
                  <a:cubicBezTo>
                    <a:pt x="239" y="657"/>
                    <a:pt x="228" y="619"/>
                    <a:pt x="219" y="586"/>
                  </a:cubicBezTo>
                  <a:cubicBezTo>
                    <a:pt x="208" y="545"/>
                    <a:pt x="208" y="545"/>
                    <a:pt x="208" y="545"/>
                  </a:cubicBezTo>
                  <a:cubicBezTo>
                    <a:pt x="203" y="527"/>
                    <a:pt x="207" y="509"/>
                    <a:pt x="218" y="495"/>
                  </a:cubicBezTo>
                  <a:close/>
                  <a:moveTo>
                    <a:pt x="1204" y="1729"/>
                  </a:moveTo>
                  <a:cubicBezTo>
                    <a:pt x="1204" y="1845"/>
                    <a:pt x="1296" y="1939"/>
                    <a:pt x="1409" y="1939"/>
                  </a:cubicBezTo>
                  <a:cubicBezTo>
                    <a:pt x="1522" y="1939"/>
                    <a:pt x="1614" y="1845"/>
                    <a:pt x="1614" y="1729"/>
                  </a:cubicBezTo>
                  <a:cubicBezTo>
                    <a:pt x="1614" y="1613"/>
                    <a:pt x="1522" y="1519"/>
                    <a:pt x="1409" y="1519"/>
                  </a:cubicBezTo>
                  <a:cubicBezTo>
                    <a:pt x="1296" y="1519"/>
                    <a:pt x="1204" y="1613"/>
                    <a:pt x="1204" y="1729"/>
                  </a:cubicBezTo>
                  <a:close/>
                  <a:moveTo>
                    <a:pt x="219" y="1729"/>
                  </a:moveTo>
                  <a:cubicBezTo>
                    <a:pt x="219" y="1845"/>
                    <a:pt x="311" y="1939"/>
                    <a:pt x="424" y="1939"/>
                  </a:cubicBezTo>
                  <a:cubicBezTo>
                    <a:pt x="537" y="1939"/>
                    <a:pt x="629" y="1845"/>
                    <a:pt x="629" y="1729"/>
                  </a:cubicBezTo>
                  <a:cubicBezTo>
                    <a:pt x="629" y="1613"/>
                    <a:pt x="537" y="1519"/>
                    <a:pt x="424" y="1519"/>
                  </a:cubicBezTo>
                  <a:cubicBezTo>
                    <a:pt x="311" y="1519"/>
                    <a:pt x="219" y="1613"/>
                    <a:pt x="219" y="1729"/>
                  </a:cubicBezTo>
                  <a:close/>
                </a:path>
              </a:pathLst>
            </a:custGeom>
            <a:solidFill>
              <a:schemeClr val="accent1"/>
            </a:solidFill>
            <a:ln>
              <a:noFill/>
            </a:ln>
          </p:spPr>
          <p:txBody>
            <a:bodyPr vert="horz" wrap="square" lIns="89665" tIns="44832" rIns="89665" bIns="44832" numCol="1" anchor="t" anchorCtr="0" compatLnSpc="1">
              <a:prstTxWarp prst="textNoShape">
                <a:avLst/>
              </a:prstTxWarp>
            </a:bodyPr>
            <a:lstStyle/>
            <a:p>
              <a:endParaRPr lang="en-US" sz="2540">
                <a:solidFill>
                  <a:schemeClr val="accent5"/>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Freeform 9"/>
            <p:cNvSpPr>
              <a:spLocks noEditPoints="1"/>
            </p:cNvSpPr>
            <p:nvPr/>
          </p:nvSpPr>
          <p:spPr bwMode="auto">
            <a:xfrm>
              <a:off x="2164718" y="1257759"/>
              <a:ext cx="750430" cy="807238"/>
            </a:xfrm>
            <a:custGeom>
              <a:avLst/>
              <a:gdLst>
                <a:gd name="T0" fmla="*/ 30 w 2419"/>
                <a:gd name="T1" fmla="*/ 816 h 2602"/>
                <a:gd name="T2" fmla="*/ 0 w 2419"/>
                <a:gd name="T3" fmla="*/ 533 h 2602"/>
                <a:gd name="T4" fmla="*/ 2419 w 2419"/>
                <a:gd name="T5" fmla="*/ 785 h 2602"/>
                <a:gd name="T6" fmla="*/ 1179 w 2419"/>
                <a:gd name="T7" fmla="*/ 8 h 2602"/>
                <a:gd name="T8" fmla="*/ 0 w 2419"/>
                <a:gd name="T9" fmla="*/ 444 h 2602"/>
                <a:gd name="T10" fmla="*/ 1239 w 2419"/>
                <a:gd name="T11" fmla="*/ 8 h 2602"/>
                <a:gd name="T12" fmla="*/ 30 w 2419"/>
                <a:gd name="T13" fmla="*/ 2208 h 2602"/>
                <a:gd name="T14" fmla="*/ 0 w 2419"/>
                <a:gd name="T15" fmla="*/ 2573 h 2602"/>
                <a:gd name="T16" fmla="*/ 703 w 2419"/>
                <a:gd name="T17" fmla="*/ 2602 h 2602"/>
                <a:gd name="T18" fmla="*/ 733 w 2419"/>
                <a:gd name="T19" fmla="*/ 2498 h 2602"/>
                <a:gd name="T20" fmla="*/ 1625 w 2419"/>
                <a:gd name="T21" fmla="*/ 2439 h 2602"/>
                <a:gd name="T22" fmla="*/ 1685 w 2419"/>
                <a:gd name="T23" fmla="*/ 2573 h 2602"/>
                <a:gd name="T24" fmla="*/ 2388 w 2419"/>
                <a:gd name="T25" fmla="*/ 2602 h 2602"/>
                <a:gd name="T26" fmla="*/ 2419 w 2419"/>
                <a:gd name="T27" fmla="*/ 2238 h 2602"/>
                <a:gd name="T28" fmla="*/ 30 w 2419"/>
                <a:gd name="T29" fmla="*/ 2208 h 2602"/>
                <a:gd name="T30" fmla="*/ 126 w 2419"/>
                <a:gd name="T31" fmla="*/ 2086 h 2602"/>
                <a:gd name="T32" fmla="*/ 489 w 2419"/>
                <a:gd name="T33" fmla="*/ 1981 h 2602"/>
                <a:gd name="T34" fmla="*/ 549 w 2419"/>
                <a:gd name="T35" fmla="*/ 932 h 2602"/>
                <a:gd name="T36" fmla="*/ 232 w 2419"/>
                <a:gd name="T37" fmla="*/ 1076 h 2602"/>
                <a:gd name="T38" fmla="*/ 126 w 2419"/>
                <a:gd name="T39" fmla="*/ 2086 h 2602"/>
                <a:gd name="T40" fmla="*/ 1168 w 2419"/>
                <a:gd name="T41" fmla="*/ 2086 h 2602"/>
                <a:gd name="T42" fmla="*/ 1062 w 2419"/>
                <a:gd name="T43" fmla="*/ 1076 h 2602"/>
                <a:gd name="T44" fmla="*/ 736 w 2419"/>
                <a:gd name="T45" fmla="*/ 932 h 2602"/>
                <a:gd name="T46" fmla="*/ 796 w 2419"/>
                <a:gd name="T47" fmla="*/ 1981 h 2602"/>
                <a:gd name="T48" fmla="*/ 1263 w 2419"/>
                <a:gd name="T49" fmla="*/ 2086 h 2602"/>
                <a:gd name="T50" fmla="*/ 1623 w 2419"/>
                <a:gd name="T51" fmla="*/ 1981 h 2602"/>
                <a:gd name="T52" fmla="*/ 1683 w 2419"/>
                <a:gd name="T53" fmla="*/ 932 h 2602"/>
                <a:gd name="T54" fmla="*/ 1368 w 2419"/>
                <a:gd name="T55" fmla="*/ 1076 h 2602"/>
                <a:gd name="T56" fmla="*/ 1263 w 2419"/>
                <a:gd name="T57" fmla="*/ 2086 h 2602"/>
                <a:gd name="T58" fmla="*/ 2298 w 2419"/>
                <a:gd name="T59" fmla="*/ 2086 h 2602"/>
                <a:gd name="T60" fmla="*/ 2191 w 2419"/>
                <a:gd name="T61" fmla="*/ 1076 h 2602"/>
                <a:gd name="T62" fmla="*/ 1866 w 2419"/>
                <a:gd name="T63" fmla="*/ 932 h 2602"/>
                <a:gd name="T64" fmla="*/ 1934 w 2419"/>
                <a:gd name="T65" fmla="*/ 1076 h 2602"/>
                <a:gd name="T66" fmla="*/ 1828 w 2419"/>
                <a:gd name="T67" fmla="*/ 2086 h 2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19" h="2602">
                  <a:moveTo>
                    <a:pt x="2388" y="816"/>
                  </a:moveTo>
                  <a:cubicBezTo>
                    <a:pt x="30" y="816"/>
                    <a:pt x="30" y="816"/>
                    <a:pt x="30" y="816"/>
                  </a:cubicBezTo>
                  <a:cubicBezTo>
                    <a:pt x="15" y="816"/>
                    <a:pt x="0" y="801"/>
                    <a:pt x="0" y="785"/>
                  </a:cubicBezTo>
                  <a:cubicBezTo>
                    <a:pt x="0" y="533"/>
                    <a:pt x="0" y="533"/>
                    <a:pt x="0" y="533"/>
                  </a:cubicBezTo>
                  <a:cubicBezTo>
                    <a:pt x="2419" y="533"/>
                    <a:pt x="2419" y="533"/>
                    <a:pt x="2419" y="533"/>
                  </a:cubicBezTo>
                  <a:cubicBezTo>
                    <a:pt x="2419" y="785"/>
                    <a:pt x="2419" y="785"/>
                    <a:pt x="2419" y="785"/>
                  </a:cubicBezTo>
                  <a:cubicBezTo>
                    <a:pt x="2419" y="801"/>
                    <a:pt x="2404" y="816"/>
                    <a:pt x="2388" y="816"/>
                  </a:cubicBezTo>
                  <a:close/>
                  <a:moveTo>
                    <a:pt x="1179" y="8"/>
                  </a:moveTo>
                  <a:cubicBezTo>
                    <a:pt x="1179" y="8"/>
                    <a:pt x="1179" y="8"/>
                    <a:pt x="1179" y="8"/>
                  </a:cubicBezTo>
                  <a:cubicBezTo>
                    <a:pt x="0" y="444"/>
                    <a:pt x="0" y="444"/>
                    <a:pt x="0" y="444"/>
                  </a:cubicBezTo>
                  <a:cubicBezTo>
                    <a:pt x="0" y="444"/>
                    <a:pt x="0" y="444"/>
                    <a:pt x="2419" y="444"/>
                  </a:cubicBezTo>
                  <a:cubicBezTo>
                    <a:pt x="2419" y="444"/>
                    <a:pt x="2419" y="444"/>
                    <a:pt x="1239" y="8"/>
                  </a:cubicBezTo>
                  <a:cubicBezTo>
                    <a:pt x="1224" y="0"/>
                    <a:pt x="1194" y="0"/>
                    <a:pt x="1179" y="8"/>
                  </a:cubicBezTo>
                  <a:close/>
                  <a:moveTo>
                    <a:pt x="30" y="2208"/>
                  </a:moveTo>
                  <a:cubicBezTo>
                    <a:pt x="15" y="2208"/>
                    <a:pt x="0" y="2223"/>
                    <a:pt x="0" y="2238"/>
                  </a:cubicBezTo>
                  <a:cubicBezTo>
                    <a:pt x="0" y="2573"/>
                    <a:pt x="0" y="2573"/>
                    <a:pt x="0" y="2573"/>
                  </a:cubicBezTo>
                  <a:cubicBezTo>
                    <a:pt x="0" y="2587"/>
                    <a:pt x="15" y="2602"/>
                    <a:pt x="30" y="2602"/>
                  </a:cubicBezTo>
                  <a:cubicBezTo>
                    <a:pt x="703" y="2602"/>
                    <a:pt x="703" y="2602"/>
                    <a:pt x="703" y="2602"/>
                  </a:cubicBezTo>
                  <a:cubicBezTo>
                    <a:pt x="718" y="2602"/>
                    <a:pt x="733" y="2587"/>
                    <a:pt x="733" y="2573"/>
                  </a:cubicBezTo>
                  <a:cubicBezTo>
                    <a:pt x="733" y="2498"/>
                    <a:pt x="733" y="2498"/>
                    <a:pt x="733" y="2498"/>
                  </a:cubicBezTo>
                  <a:cubicBezTo>
                    <a:pt x="733" y="2461"/>
                    <a:pt x="763" y="2439"/>
                    <a:pt x="794" y="2439"/>
                  </a:cubicBezTo>
                  <a:cubicBezTo>
                    <a:pt x="1625" y="2439"/>
                    <a:pt x="1625" y="2439"/>
                    <a:pt x="1625" y="2439"/>
                  </a:cubicBezTo>
                  <a:cubicBezTo>
                    <a:pt x="1655" y="2439"/>
                    <a:pt x="1685" y="2461"/>
                    <a:pt x="1685" y="2498"/>
                  </a:cubicBezTo>
                  <a:cubicBezTo>
                    <a:pt x="1685" y="2573"/>
                    <a:pt x="1685" y="2573"/>
                    <a:pt x="1685" y="2573"/>
                  </a:cubicBezTo>
                  <a:cubicBezTo>
                    <a:pt x="1685" y="2587"/>
                    <a:pt x="1701" y="2602"/>
                    <a:pt x="1716" y="2602"/>
                  </a:cubicBezTo>
                  <a:cubicBezTo>
                    <a:pt x="2388" y="2602"/>
                    <a:pt x="2388" y="2602"/>
                    <a:pt x="2388" y="2602"/>
                  </a:cubicBezTo>
                  <a:cubicBezTo>
                    <a:pt x="2404" y="2602"/>
                    <a:pt x="2419" y="2587"/>
                    <a:pt x="2419" y="2573"/>
                  </a:cubicBezTo>
                  <a:cubicBezTo>
                    <a:pt x="2419" y="2238"/>
                    <a:pt x="2419" y="2238"/>
                    <a:pt x="2419" y="2238"/>
                  </a:cubicBezTo>
                  <a:cubicBezTo>
                    <a:pt x="2419" y="2223"/>
                    <a:pt x="2404" y="2208"/>
                    <a:pt x="2388" y="2208"/>
                  </a:cubicBezTo>
                  <a:cubicBezTo>
                    <a:pt x="30" y="2208"/>
                    <a:pt x="30" y="2208"/>
                    <a:pt x="30" y="2208"/>
                  </a:cubicBezTo>
                  <a:cubicBezTo>
                    <a:pt x="30" y="2208"/>
                    <a:pt x="30" y="2208"/>
                    <a:pt x="30" y="2208"/>
                  </a:cubicBezTo>
                  <a:close/>
                  <a:moveTo>
                    <a:pt x="126" y="2086"/>
                  </a:moveTo>
                  <a:cubicBezTo>
                    <a:pt x="595" y="2086"/>
                    <a:pt x="595" y="2086"/>
                    <a:pt x="595" y="2086"/>
                  </a:cubicBezTo>
                  <a:cubicBezTo>
                    <a:pt x="572" y="2041"/>
                    <a:pt x="534" y="2003"/>
                    <a:pt x="489" y="1981"/>
                  </a:cubicBezTo>
                  <a:cubicBezTo>
                    <a:pt x="489" y="1076"/>
                    <a:pt x="489" y="1076"/>
                    <a:pt x="489" y="1076"/>
                  </a:cubicBezTo>
                  <a:cubicBezTo>
                    <a:pt x="564" y="1098"/>
                    <a:pt x="632" y="1000"/>
                    <a:pt x="549" y="932"/>
                  </a:cubicBezTo>
                  <a:cubicBezTo>
                    <a:pt x="172" y="932"/>
                    <a:pt x="172" y="932"/>
                    <a:pt x="172" y="932"/>
                  </a:cubicBezTo>
                  <a:cubicBezTo>
                    <a:pt x="89" y="1000"/>
                    <a:pt x="157" y="1098"/>
                    <a:pt x="232" y="1076"/>
                  </a:cubicBezTo>
                  <a:cubicBezTo>
                    <a:pt x="232" y="1981"/>
                    <a:pt x="232" y="1981"/>
                    <a:pt x="232" y="1981"/>
                  </a:cubicBezTo>
                  <a:cubicBezTo>
                    <a:pt x="187" y="2003"/>
                    <a:pt x="149" y="2041"/>
                    <a:pt x="126" y="2086"/>
                  </a:cubicBezTo>
                  <a:close/>
                  <a:moveTo>
                    <a:pt x="690" y="2086"/>
                  </a:moveTo>
                  <a:cubicBezTo>
                    <a:pt x="1168" y="2086"/>
                    <a:pt x="1168" y="2086"/>
                    <a:pt x="1168" y="2086"/>
                  </a:cubicBezTo>
                  <a:cubicBezTo>
                    <a:pt x="1145" y="2041"/>
                    <a:pt x="1107" y="2003"/>
                    <a:pt x="1062" y="1981"/>
                  </a:cubicBezTo>
                  <a:cubicBezTo>
                    <a:pt x="1062" y="1076"/>
                    <a:pt x="1062" y="1076"/>
                    <a:pt x="1062" y="1076"/>
                  </a:cubicBezTo>
                  <a:cubicBezTo>
                    <a:pt x="1138" y="1098"/>
                    <a:pt x="1198" y="1000"/>
                    <a:pt x="1122" y="932"/>
                  </a:cubicBezTo>
                  <a:cubicBezTo>
                    <a:pt x="736" y="932"/>
                    <a:pt x="736" y="932"/>
                    <a:pt x="736" y="932"/>
                  </a:cubicBezTo>
                  <a:cubicBezTo>
                    <a:pt x="660" y="1000"/>
                    <a:pt x="721" y="1098"/>
                    <a:pt x="796" y="1076"/>
                  </a:cubicBezTo>
                  <a:cubicBezTo>
                    <a:pt x="796" y="1981"/>
                    <a:pt x="796" y="1981"/>
                    <a:pt x="796" y="1981"/>
                  </a:cubicBezTo>
                  <a:cubicBezTo>
                    <a:pt x="751" y="2003"/>
                    <a:pt x="713" y="2041"/>
                    <a:pt x="690" y="2086"/>
                  </a:cubicBezTo>
                  <a:close/>
                  <a:moveTo>
                    <a:pt x="1263" y="2086"/>
                  </a:moveTo>
                  <a:cubicBezTo>
                    <a:pt x="1728" y="2086"/>
                    <a:pt x="1728" y="2086"/>
                    <a:pt x="1728" y="2086"/>
                  </a:cubicBezTo>
                  <a:cubicBezTo>
                    <a:pt x="1706" y="2041"/>
                    <a:pt x="1668" y="2003"/>
                    <a:pt x="1623" y="1981"/>
                  </a:cubicBezTo>
                  <a:cubicBezTo>
                    <a:pt x="1623" y="1076"/>
                    <a:pt x="1623" y="1076"/>
                    <a:pt x="1623" y="1076"/>
                  </a:cubicBezTo>
                  <a:cubicBezTo>
                    <a:pt x="1698" y="1098"/>
                    <a:pt x="1759" y="1000"/>
                    <a:pt x="1683" y="932"/>
                  </a:cubicBezTo>
                  <a:cubicBezTo>
                    <a:pt x="1308" y="932"/>
                    <a:pt x="1308" y="932"/>
                    <a:pt x="1308" y="932"/>
                  </a:cubicBezTo>
                  <a:cubicBezTo>
                    <a:pt x="1226" y="1000"/>
                    <a:pt x="1293" y="1098"/>
                    <a:pt x="1368" y="1076"/>
                  </a:cubicBezTo>
                  <a:cubicBezTo>
                    <a:pt x="1368" y="1981"/>
                    <a:pt x="1368" y="1981"/>
                    <a:pt x="1368" y="1981"/>
                  </a:cubicBezTo>
                  <a:cubicBezTo>
                    <a:pt x="1323" y="2003"/>
                    <a:pt x="1286" y="2041"/>
                    <a:pt x="1263" y="2086"/>
                  </a:cubicBezTo>
                  <a:close/>
                  <a:moveTo>
                    <a:pt x="1828" y="2086"/>
                  </a:moveTo>
                  <a:cubicBezTo>
                    <a:pt x="2298" y="2086"/>
                    <a:pt x="2298" y="2086"/>
                    <a:pt x="2298" y="2086"/>
                  </a:cubicBezTo>
                  <a:cubicBezTo>
                    <a:pt x="2275" y="2041"/>
                    <a:pt x="2237" y="2003"/>
                    <a:pt x="2191" y="1981"/>
                  </a:cubicBezTo>
                  <a:cubicBezTo>
                    <a:pt x="2191" y="1076"/>
                    <a:pt x="2191" y="1076"/>
                    <a:pt x="2191" y="1076"/>
                  </a:cubicBezTo>
                  <a:cubicBezTo>
                    <a:pt x="2267" y="1098"/>
                    <a:pt x="2335" y="1000"/>
                    <a:pt x="2252" y="932"/>
                  </a:cubicBezTo>
                  <a:cubicBezTo>
                    <a:pt x="1866" y="932"/>
                    <a:pt x="1866" y="932"/>
                    <a:pt x="1866" y="932"/>
                  </a:cubicBezTo>
                  <a:cubicBezTo>
                    <a:pt x="1866" y="932"/>
                    <a:pt x="1866" y="932"/>
                    <a:pt x="1866" y="932"/>
                  </a:cubicBezTo>
                  <a:cubicBezTo>
                    <a:pt x="1797" y="1000"/>
                    <a:pt x="1858" y="1098"/>
                    <a:pt x="1934" y="1076"/>
                  </a:cubicBezTo>
                  <a:cubicBezTo>
                    <a:pt x="1934" y="1981"/>
                    <a:pt x="1934" y="1981"/>
                    <a:pt x="1934" y="1981"/>
                  </a:cubicBezTo>
                  <a:cubicBezTo>
                    <a:pt x="1888" y="2003"/>
                    <a:pt x="1850" y="2041"/>
                    <a:pt x="1828" y="2086"/>
                  </a:cubicBezTo>
                  <a:close/>
                </a:path>
              </a:pathLst>
            </a:custGeom>
            <a:solidFill>
              <a:schemeClr val="accent1"/>
            </a:solidFill>
            <a:ln>
              <a:noFill/>
            </a:ln>
          </p:spPr>
          <p:txBody>
            <a:bodyPr vert="horz" wrap="square" lIns="89665" tIns="44832" rIns="89665" bIns="44832" numCol="1" anchor="t" anchorCtr="0" compatLnSpc="1">
              <a:prstTxWarp prst="textNoShape">
                <a:avLst/>
              </a:prstTxWarp>
            </a:bodyPr>
            <a:lstStyle/>
            <a:p>
              <a:endParaRPr lang="en-US" sz="254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Freeform 13"/>
            <p:cNvSpPr>
              <a:spLocks noChangeAspect="1" noEditPoints="1"/>
            </p:cNvSpPr>
            <p:nvPr/>
          </p:nvSpPr>
          <p:spPr bwMode="auto">
            <a:xfrm>
              <a:off x="7858971" y="1276927"/>
              <a:ext cx="702975" cy="807238"/>
            </a:xfrm>
            <a:custGeom>
              <a:avLst/>
              <a:gdLst>
                <a:gd name="T0" fmla="*/ 1487 w 1570"/>
                <a:gd name="T1" fmla="*/ 1467 h 1803"/>
                <a:gd name="T2" fmla="*/ 398 w 1570"/>
                <a:gd name="T3" fmla="*/ 1320 h 1803"/>
                <a:gd name="T4" fmla="*/ 147 w 1570"/>
                <a:gd name="T5" fmla="*/ 1530 h 1803"/>
                <a:gd name="T6" fmla="*/ 147 w 1570"/>
                <a:gd name="T7" fmla="*/ 1761 h 1803"/>
                <a:gd name="T8" fmla="*/ 1424 w 1570"/>
                <a:gd name="T9" fmla="*/ 1761 h 1803"/>
                <a:gd name="T10" fmla="*/ 1424 w 1570"/>
                <a:gd name="T11" fmla="*/ 1803 h 1803"/>
                <a:gd name="T12" fmla="*/ 105 w 1570"/>
                <a:gd name="T13" fmla="*/ 1803 h 1803"/>
                <a:gd name="T14" fmla="*/ 105 w 1570"/>
                <a:gd name="T15" fmla="*/ 1488 h 1803"/>
                <a:gd name="T16" fmla="*/ 356 w 1570"/>
                <a:gd name="T17" fmla="*/ 1279 h 1803"/>
                <a:gd name="T18" fmla="*/ 314 w 1570"/>
                <a:gd name="T19" fmla="*/ 1216 h 1803"/>
                <a:gd name="T20" fmla="*/ 252 w 1570"/>
                <a:gd name="T21" fmla="*/ 0 h 1803"/>
                <a:gd name="T22" fmla="*/ 587 w 1570"/>
                <a:gd name="T23" fmla="*/ 398 h 1803"/>
                <a:gd name="T24" fmla="*/ 1215 w 1570"/>
                <a:gd name="T25" fmla="*/ 419 h 1803"/>
                <a:gd name="T26" fmla="*/ 1256 w 1570"/>
                <a:gd name="T27" fmla="*/ 377 h 1803"/>
                <a:gd name="T28" fmla="*/ 1277 w 1570"/>
                <a:gd name="T29" fmla="*/ 335 h 1803"/>
                <a:gd name="T30" fmla="*/ 1319 w 1570"/>
                <a:gd name="T31" fmla="*/ 314 h 1803"/>
                <a:gd name="T32" fmla="*/ 1382 w 1570"/>
                <a:gd name="T33" fmla="*/ 272 h 1803"/>
                <a:gd name="T34" fmla="*/ 1403 w 1570"/>
                <a:gd name="T35" fmla="*/ 230 h 1803"/>
                <a:gd name="T36" fmla="*/ 1445 w 1570"/>
                <a:gd name="T37" fmla="*/ 210 h 1803"/>
                <a:gd name="T38" fmla="*/ 1529 w 1570"/>
                <a:gd name="T39" fmla="*/ 147 h 1803"/>
                <a:gd name="T40" fmla="*/ 1570 w 1570"/>
                <a:gd name="T41" fmla="*/ 210 h 1803"/>
                <a:gd name="T42" fmla="*/ 1508 w 1570"/>
                <a:gd name="T43" fmla="*/ 272 h 1803"/>
                <a:gd name="T44" fmla="*/ 1487 w 1570"/>
                <a:gd name="T45" fmla="*/ 314 h 1803"/>
                <a:gd name="T46" fmla="*/ 1445 w 1570"/>
                <a:gd name="T47" fmla="*/ 335 h 1803"/>
                <a:gd name="T48" fmla="*/ 1382 w 1570"/>
                <a:gd name="T49" fmla="*/ 377 h 1803"/>
                <a:gd name="T50" fmla="*/ 1361 w 1570"/>
                <a:gd name="T51" fmla="*/ 419 h 1803"/>
                <a:gd name="T52" fmla="*/ 1319 w 1570"/>
                <a:gd name="T53" fmla="*/ 440 h 1803"/>
                <a:gd name="T54" fmla="*/ 1256 w 1570"/>
                <a:gd name="T55" fmla="*/ 482 h 1803"/>
                <a:gd name="T56" fmla="*/ 1173 w 1570"/>
                <a:gd name="T57" fmla="*/ 1090 h 1803"/>
                <a:gd name="T58" fmla="*/ 1487 w 1570"/>
                <a:gd name="T59" fmla="*/ 1467 h 1803"/>
                <a:gd name="T60" fmla="*/ 1068 w 1570"/>
                <a:gd name="T61" fmla="*/ 629 h 1803"/>
                <a:gd name="T62" fmla="*/ 1047 w 1570"/>
                <a:gd name="T63" fmla="*/ 713 h 1803"/>
                <a:gd name="T64" fmla="*/ 963 w 1570"/>
                <a:gd name="T65" fmla="*/ 734 h 1803"/>
                <a:gd name="T66" fmla="*/ 901 w 1570"/>
                <a:gd name="T67" fmla="*/ 775 h 1803"/>
                <a:gd name="T68" fmla="*/ 1152 w 1570"/>
                <a:gd name="T69" fmla="*/ 1048 h 1803"/>
                <a:gd name="T70" fmla="*/ 1215 w 1570"/>
                <a:gd name="T71" fmla="*/ 524 h 1803"/>
                <a:gd name="T72" fmla="*/ 1068 w 1570"/>
                <a:gd name="T73" fmla="*/ 629 h 1803"/>
                <a:gd name="T74" fmla="*/ 901 w 1570"/>
                <a:gd name="T75" fmla="*/ 671 h 1803"/>
                <a:gd name="T76" fmla="*/ 942 w 1570"/>
                <a:gd name="T77" fmla="*/ 587 h 1803"/>
                <a:gd name="T78" fmla="*/ 1026 w 1570"/>
                <a:gd name="T79" fmla="*/ 566 h 1803"/>
                <a:gd name="T80" fmla="*/ 1152 w 1570"/>
                <a:gd name="T81" fmla="*/ 461 h 1803"/>
                <a:gd name="T82" fmla="*/ 628 w 1570"/>
                <a:gd name="T83" fmla="*/ 440 h 1803"/>
                <a:gd name="T84" fmla="*/ 859 w 1570"/>
                <a:gd name="T85" fmla="*/ 713 h 1803"/>
                <a:gd name="T86" fmla="*/ 901 w 1570"/>
                <a:gd name="T87" fmla="*/ 671 h 1803"/>
                <a:gd name="T88" fmla="*/ 901 w 1570"/>
                <a:gd name="T89" fmla="*/ 671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70" h="1803">
                  <a:moveTo>
                    <a:pt x="1487" y="1467"/>
                  </a:moveTo>
                  <a:cubicBezTo>
                    <a:pt x="1152" y="1635"/>
                    <a:pt x="691" y="1572"/>
                    <a:pt x="398" y="1320"/>
                  </a:cubicBezTo>
                  <a:cubicBezTo>
                    <a:pt x="147" y="1530"/>
                    <a:pt x="147" y="1530"/>
                    <a:pt x="147" y="1530"/>
                  </a:cubicBezTo>
                  <a:cubicBezTo>
                    <a:pt x="147" y="1761"/>
                    <a:pt x="147" y="1761"/>
                    <a:pt x="147" y="1761"/>
                  </a:cubicBezTo>
                  <a:cubicBezTo>
                    <a:pt x="1424" y="1761"/>
                    <a:pt x="1424" y="1761"/>
                    <a:pt x="1424" y="1761"/>
                  </a:cubicBezTo>
                  <a:cubicBezTo>
                    <a:pt x="1424" y="1803"/>
                    <a:pt x="1424" y="1803"/>
                    <a:pt x="1424" y="1803"/>
                  </a:cubicBezTo>
                  <a:cubicBezTo>
                    <a:pt x="105" y="1803"/>
                    <a:pt x="105" y="1803"/>
                    <a:pt x="105" y="1803"/>
                  </a:cubicBezTo>
                  <a:cubicBezTo>
                    <a:pt x="105" y="1488"/>
                    <a:pt x="105" y="1488"/>
                    <a:pt x="105" y="1488"/>
                  </a:cubicBezTo>
                  <a:cubicBezTo>
                    <a:pt x="356" y="1279"/>
                    <a:pt x="356" y="1279"/>
                    <a:pt x="356" y="1279"/>
                  </a:cubicBezTo>
                  <a:cubicBezTo>
                    <a:pt x="335" y="1258"/>
                    <a:pt x="314" y="1237"/>
                    <a:pt x="314" y="1216"/>
                  </a:cubicBezTo>
                  <a:cubicBezTo>
                    <a:pt x="0" y="859"/>
                    <a:pt x="0" y="356"/>
                    <a:pt x="252" y="0"/>
                  </a:cubicBezTo>
                  <a:cubicBezTo>
                    <a:pt x="587" y="398"/>
                    <a:pt x="587" y="398"/>
                    <a:pt x="587" y="398"/>
                  </a:cubicBezTo>
                  <a:cubicBezTo>
                    <a:pt x="1215" y="419"/>
                    <a:pt x="1215" y="419"/>
                    <a:pt x="1215" y="419"/>
                  </a:cubicBezTo>
                  <a:cubicBezTo>
                    <a:pt x="1256" y="377"/>
                    <a:pt x="1256" y="377"/>
                    <a:pt x="1256" y="377"/>
                  </a:cubicBezTo>
                  <a:cubicBezTo>
                    <a:pt x="1256" y="356"/>
                    <a:pt x="1277" y="335"/>
                    <a:pt x="1277" y="335"/>
                  </a:cubicBezTo>
                  <a:cubicBezTo>
                    <a:pt x="1298" y="314"/>
                    <a:pt x="1319" y="314"/>
                    <a:pt x="1319" y="314"/>
                  </a:cubicBezTo>
                  <a:cubicBezTo>
                    <a:pt x="1382" y="272"/>
                    <a:pt x="1382" y="272"/>
                    <a:pt x="1382" y="272"/>
                  </a:cubicBezTo>
                  <a:cubicBezTo>
                    <a:pt x="1382" y="251"/>
                    <a:pt x="1403" y="230"/>
                    <a:pt x="1403" y="230"/>
                  </a:cubicBezTo>
                  <a:cubicBezTo>
                    <a:pt x="1424" y="210"/>
                    <a:pt x="1445" y="210"/>
                    <a:pt x="1445" y="210"/>
                  </a:cubicBezTo>
                  <a:cubicBezTo>
                    <a:pt x="1529" y="147"/>
                    <a:pt x="1529" y="147"/>
                    <a:pt x="1529" y="147"/>
                  </a:cubicBezTo>
                  <a:cubicBezTo>
                    <a:pt x="1570" y="210"/>
                    <a:pt x="1570" y="210"/>
                    <a:pt x="1570" y="210"/>
                  </a:cubicBezTo>
                  <a:cubicBezTo>
                    <a:pt x="1508" y="272"/>
                    <a:pt x="1508" y="272"/>
                    <a:pt x="1508" y="272"/>
                  </a:cubicBezTo>
                  <a:cubicBezTo>
                    <a:pt x="1508" y="293"/>
                    <a:pt x="1487" y="314"/>
                    <a:pt x="1487" y="314"/>
                  </a:cubicBezTo>
                  <a:cubicBezTo>
                    <a:pt x="1466" y="335"/>
                    <a:pt x="1445" y="335"/>
                    <a:pt x="1445" y="335"/>
                  </a:cubicBezTo>
                  <a:cubicBezTo>
                    <a:pt x="1382" y="377"/>
                    <a:pt x="1382" y="377"/>
                    <a:pt x="1382" y="377"/>
                  </a:cubicBezTo>
                  <a:cubicBezTo>
                    <a:pt x="1382" y="398"/>
                    <a:pt x="1382" y="398"/>
                    <a:pt x="1361" y="419"/>
                  </a:cubicBezTo>
                  <a:cubicBezTo>
                    <a:pt x="1340" y="419"/>
                    <a:pt x="1340" y="440"/>
                    <a:pt x="1319" y="440"/>
                  </a:cubicBezTo>
                  <a:cubicBezTo>
                    <a:pt x="1256" y="482"/>
                    <a:pt x="1256" y="482"/>
                    <a:pt x="1256" y="482"/>
                  </a:cubicBezTo>
                  <a:cubicBezTo>
                    <a:pt x="1173" y="1090"/>
                    <a:pt x="1173" y="1090"/>
                    <a:pt x="1173" y="1090"/>
                  </a:cubicBezTo>
                  <a:cubicBezTo>
                    <a:pt x="1487" y="1467"/>
                    <a:pt x="1487" y="1467"/>
                    <a:pt x="1487" y="1467"/>
                  </a:cubicBezTo>
                  <a:close/>
                  <a:moveTo>
                    <a:pt x="1068" y="629"/>
                  </a:moveTo>
                  <a:cubicBezTo>
                    <a:pt x="1089" y="671"/>
                    <a:pt x="1068" y="692"/>
                    <a:pt x="1047" y="713"/>
                  </a:cubicBezTo>
                  <a:cubicBezTo>
                    <a:pt x="1026" y="734"/>
                    <a:pt x="984" y="734"/>
                    <a:pt x="963" y="734"/>
                  </a:cubicBezTo>
                  <a:cubicBezTo>
                    <a:pt x="901" y="775"/>
                    <a:pt x="901" y="775"/>
                    <a:pt x="901" y="775"/>
                  </a:cubicBezTo>
                  <a:cubicBezTo>
                    <a:pt x="1152" y="1048"/>
                    <a:pt x="1152" y="1048"/>
                    <a:pt x="1152" y="1048"/>
                  </a:cubicBezTo>
                  <a:cubicBezTo>
                    <a:pt x="1215" y="524"/>
                    <a:pt x="1215" y="524"/>
                    <a:pt x="1215" y="524"/>
                  </a:cubicBezTo>
                  <a:cubicBezTo>
                    <a:pt x="1068" y="629"/>
                    <a:pt x="1068" y="629"/>
                    <a:pt x="1068" y="629"/>
                  </a:cubicBezTo>
                  <a:close/>
                  <a:moveTo>
                    <a:pt x="901" y="671"/>
                  </a:moveTo>
                  <a:cubicBezTo>
                    <a:pt x="901" y="650"/>
                    <a:pt x="922" y="608"/>
                    <a:pt x="942" y="587"/>
                  </a:cubicBezTo>
                  <a:cubicBezTo>
                    <a:pt x="963" y="566"/>
                    <a:pt x="1005" y="566"/>
                    <a:pt x="1026" y="566"/>
                  </a:cubicBezTo>
                  <a:cubicBezTo>
                    <a:pt x="1152" y="461"/>
                    <a:pt x="1152" y="461"/>
                    <a:pt x="1152" y="461"/>
                  </a:cubicBezTo>
                  <a:cubicBezTo>
                    <a:pt x="628" y="440"/>
                    <a:pt x="628" y="440"/>
                    <a:pt x="628" y="440"/>
                  </a:cubicBezTo>
                  <a:cubicBezTo>
                    <a:pt x="859" y="713"/>
                    <a:pt x="859" y="713"/>
                    <a:pt x="859" y="713"/>
                  </a:cubicBezTo>
                  <a:cubicBezTo>
                    <a:pt x="901" y="671"/>
                    <a:pt x="901" y="671"/>
                    <a:pt x="901" y="671"/>
                  </a:cubicBezTo>
                  <a:cubicBezTo>
                    <a:pt x="901" y="671"/>
                    <a:pt x="901" y="671"/>
                    <a:pt x="901" y="671"/>
                  </a:cubicBezTo>
                  <a:close/>
                </a:path>
              </a:pathLst>
            </a:custGeom>
            <a:solidFill>
              <a:schemeClr val="accent1"/>
            </a:solidFill>
            <a:ln>
              <a:noFill/>
            </a:ln>
          </p:spPr>
          <p:txBody>
            <a:bodyPr vert="horz" wrap="square" lIns="89665" tIns="44832" rIns="89665" bIns="44832" numCol="1" anchor="t" anchorCtr="0" compatLnSpc="1">
              <a:prstTxWarp prst="textNoShape">
                <a:avLst/>
              </a:prstTxWarp>
            </a:bodyPr>
            <a:lstStyle/>
            <a:p>
              <a:endParaRPr lang="en-US" sz="254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Freeform 17"/>
            <p:cNvSpPr>
              <a:spLocks noEditPoints="1"/>
            </p:cNvSpPr>
            <p:nvPr/>
          </p:nvSpPr>
          <p:spPr bwMode="auto">
            <a:xfrm>
              <a:off x="6964926" y="4006608"/>
              <a:ext cx="894045" cy="884070"/>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accent1"/>
            </a:solidFill>
            <a:ln>
              <a:noFill/>
            </a:ln>
          </p:spPr>
          <p:txBody>
            <a:bodyPr vert="horz" wrap="square" lIns="89665" tIns="44832" rIns="89665" bIns="44832" numCol="1" anchor="t" anchorCtr="0" compatLnSpc="1">
              <a:prstTxWarp prst="textNoShape">
                <a:avLst/>
              </a:prstTxWarp>
            </a:bodyPr>
            <a:lstStyle/>
            <a:p>
              <a:endParaRPr lang="en-US" sz="254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Freeform 21"/>
            <p:cNvSpPr>
              <a:spLocks noEditPoints="1"/>
            </p:cNvSpPr>
            <p:nvPr/>
          </p:nvSpPr>
          <p:spPr bwMode="auto">
            <a:xfrm>
              <a:off x="10483291" y="3971699"/>
              <a:ext cx="989344" cy="735926"/>
            </a:xfrm>
            <a:custGeom>
              <a:avLst/>
              <a:gdLst>
                <a:gd name="T0" fmla="*/ 1154 w 2168"/>
                <a:gd name="T1" fmla="*/ 520 h 1567"/>
                <a:gd name="T2" fmla="*/ 773 w 2168"/>
                <a:gd name="T3" fmla="*/ 922 h 1567"/>
                <a:gd name="T4" fmla="*/ 391 w 2168"/>
                <a:gd name="T5" fmla="*/ 520 h 1567"/>
                <a:gd name="T6" fmla="*/ 773 w 2168"/>
                <a:gd name="T7" fmla="*/ 119 h 1567"/>
                <a:gd name="T8" fmla="*/ 1154 w 2168"/>
                <a:gd name="T9" fmla="*/ 520 h 1567"/>
                <a:gd name="T10" fmla="*/ 32 w 2168"/>
                <a:gd name="T11" fmla="*/ 1567 h 1567"/>
                <a:gd name="T12" fmla="*/ 1344 w 2168"/>
                <a:gd name="T13" fmla="*/ 1567 h 1567"/>
                <a:gd name="T14" fmla="*/ 1060 w 2168"/>
                <a:gd name="T15" fmla="*/ 984 h 1567"/>
                <a:gd name="T16" fmla="*/ 773 w 2168"/>
                <a:gd name="T17" fmla="*/ 1136 h 1567"/>
                <a:gd name="T18" fmla="*/ 430 w 2168"/>
                <a:gd name="T19" fmla="*/ 974 h 1567"/>
                <a:gd name="T20" fmla="*/ 102 w 2168"/>
                <a:gd name="T21" fmla="*/ 1133 h 1567"/>
                <a:gd name="T22" fmla="*/ 32 w 2168"/>
                <a:gd name="T23" fmla="*/ 1567 h 1567"/>
                <a:gd name="T24" fmla="*/ 1589 w 2168"/>
                <a:gd name="T25" fmla="*/ 0 h 1567"/>
                <a:gd name="T26" fmla="*/ 1252 w 2168"/>
                <a:gd name="T27" fmla="*/ 371 h 1567"/>
                <a:gd name="T28" fmla="*/ 1589 w 2168"/>
                <a:gd name="T29" fmla="*/ 741 h 1567"/>
                <a:gd name="T30" fmla="*/ 1928 w 2168"/>
                <a:gd name="T31" fmla="*/ 371 h 1567"/>
                <a:gd name="T32" fmla="*/ 1589 w 2168"/>
                <a:gd name="T33" fmla="*/ 0 h 1567"/>
                <a:gd name="T34" fmla="*/ 1435 w 2168"/>
                <a:gd name="T35" fmla="*/ 1356 h 1567"/>
                <a:gd name="T36" fmla="*/ 2168 w 2168"/>
                <a:gd name="T37" fmla="*/ 1356 h 1567"/>
                <a:gd name="T38" fmla="*/ 2067 w 2168"/>
                <a:gd name="T39" fmla="*/ 906 h 1567"/>
                <a:gd name="T40" fmla="*/ 1878 w 2168"/>
                <a:gd name="T41" fmla="*/ 795 h 1567"/>
                <a:gd name="T42" fmla="*/ 1649 w 2168"/>
                <a:gd name="T43" fmla="*/ 922 h 1567"/>
                <a:gd name="T44" fmla="*/ 1504 w 2168"/>
                <a:gd name="T45" fmla="*/ 951 h 1567"/>
                <a:gd name="T46" fmla="*/ 1327 w 2168"/>
                <a:gd name="T47" fmla="*/ 830 h 1567"/>
                <a:gd name="T48" fmla="*/ 1154 w 2168"/>
                <a:gd name="T49" fmla="*/ 900 h 1567"/>
                <a:gd name="T50" fmla="*/ 1435 w 2168"/>
                <a:gd name="T51" fmla="*/ 1356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8" h="1567">
                  <a:moveTo>
                    <a:pt x="1154" y="520"/>
                  </a:moveTo>
                  <a:cubicBezTo>
                    <a:pt x="1154" y="741"/>
                    <a:pt x="984" y="922"/>
                    <a:pt x="773" y="922"/>
                  </a:cubicBezTo>
                  <a:cubicBezTo>
                    <a:pt x="562" y="922"/>
                    <a:pt x="391" y="741"/>
                    <a:pt x="391" y="520"/>
                  </a:cubicBezTo>
                  <a:cubicBezTo>
                    <a:pt x="391" y="299"/>
                    <a:pt x="562" y="119"/>
                    <a:pt x="773" y="119"/>
                  </a:cubicBezTo>
                  <a:cubicBezTo>
                    <a:pt x="984" y="119"/>
                    <a:pt x="1154" y="299"/>
                    <a:pt x="1154" y="520"/>
                  </a:cubicBezTo>
                  <a:close/>
                  <a:moveTo>
                    <a:pt x="32" y="1567"/>
                  </a:moveTo>
                  <a:cubicBezTo>
                    <a:pt x="1344" y="1567"/>
                    <a:pt x="1344" y="1567"/>
                    <a:pt x="1344" y="1567"/>
                  </a:cubicBezTo>
                  <a:cubicBezTo>
                    <a:pt x="1344" y="1567"/>
                    <a:pt x="1380" y="1016"/>
                    <a:pt x="1060" y="984"/>
                  </a:cubicBezTo>
                  <a:cubicBezTo>
                    <a:pt x="936" y="973"/>
                    <a:pt x="949" y="1168"/>
                    <a:pt x="773" y="1136"/>
                  </a:cubicBezTo>
                  <a:cubicBezTo>
                    <a:pt x="650" y="1114"/>
                    <a:pt x="614" y="986"/>
                    <a:pt x="430" y="974"/>
                  </a:cubicBezTo>
                  <a:cubicBezTo>
                    <a:pt x="313" y="965"/>
                    <a:pt x="172" y="1025"/>
                    <a:pt x="102" y="1133"/>
                  </a:cubicBezTo>
                  <a:cubicBezTo>
                    <a:pt x="0" y="1288"/>
                    <a:pt x="32" y="1567"/>
                    <a:pt x="32" y="1567"/>
                  </a:cubicBezTo>
                  <a:close/>
                  <a:moveTo>
                    <a:pt x="1589" y="0"/>
                  </a:moveTo>
                  <a:cubicBezTo>
                    <a:pt x="1403" y="0"/>
                    <a:pt x="1252" y="166"/>
                    <a:pt x="1252" y="371"/>
                  </a:cubicBezTo>
                  <a:cubicBezTo>
                    <a:pt x="1252" y="575"/>
                    <a:pt x="1403" y="741"/>
                    <a:pt x="1589" y="741"/>
                  </a:cubicBezTo>
                  <a:cubicBezTo>
                    <a:pt x="1777" y="741"/>
                    <a:pt x="1928" y="575"/>
                    <a:pt x="1928" y="371"/>
                  </a:cubicBezTo>
                  <a:cubicBezTo>
                    <a:pt x="1928" y="166"/>
                    <a:pt x="1777" y="0"/>
                    <a:pt x="1589" y="0"/>
                  </a:cubicBezTo>
                  <a:close/>
                  <a:moveTo>
                    <a:pt x="1435" y="1356"/>
                  </a:moveTo>
                  <a:cubicBezTo>
                    <a:pt x="2168" y="1356"/>
                    <a:pt x="2168" y="1356"/>
                    <a:pt x="2168" y="1356"/>
                  </a:cubicBezTo>
                  <a:cubicBezTo>
                    <a:pt x="2168" y="1356"/>
                    <a:pt x="2151" y="1019"/>
                    <a:pt x="2067" y="906"/>
                  </a:cubicBezTo>
                  <a:cubicBezTo>
                    <a:pt x="2000" y="815"/>
                    <a:pt x="1951" y="795"/>
                    <a:pt x="1878" y="795"/>
                  </a:cubicBezTo>
                  <a:cubicBezTo>
                    <a:pt x="1801" y="795"/>
                    <a:pt x="1705" y="879"/>
                    <a:pt x="1649" y="922"/>
                  </a:cubicBezTo>
                  <a:cubicBezTo>
                    <a:pt x="1591" y="965"/>
                    <a:pt x="1555" y="965"/>
                    <a:pt x="1504" y="951"/>
                  </a:cubicBezTo>
                  <a:cubicBezTo>
                    <a:pt x="1445" y="934"/>
                    <a:pt x="1367" y="844"/>
                    <a:pt x="1327" y="830"/>
                  </a:cubicBezTo>
                  <a:cubicBezTo>
                    <a:pt x="1298" y="819"/>
                    <a:pt x="1184" y="802"/>
                    <a:pt x="1154" y="900"/>
                  </a:cubicBezTo>
                  <a:cubicBezTo>
                    <a:pt x="1154" y="900"/>
                    <a:pt x="1435" y="1062"/>
                    <a:pt x="1435" y="1356"/>
                  </a:cubicBezTo>
                  <a:close/>
                </a:path>
              </a:pathLst>
            </a:custGeom>
            <a:solidFill>
              <a:schemeClr val="accent1"/>
            </a:solidFill>
            <a:ln>
              <a:noFill/>
            </a:ln>
          </p:spPr>
          <p:txBody>
            <a:bodyPr vert="horz" wrap="square" lIns="89665" tIns="44832" rIns="89665" bIns="44832" numCol="1" anchor="t" anchorCtr="0" compatLnSpc="1">
              <a:prstTxWarp prst="textNoShape">
                <a:avLst/>
              </a:prstTxWarp>
            </a:bodyPr>
            <a:lstStyle/>
            <a:p>
              <a:endParaRPr lang="en-US" sz="254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Freeform 25"/>
            <p:cNvSpPr>
              <a:spLocks noEditPoints="1"/>
            </p:cNvSpPr>
            <p:nvPr/>
          </p:nvSpPr>
          <p:spPr bwMode="auto">
            <a:xfrm>
              <a:off x="10638581" y="1257759"/>
              <a:ext cx="806904" cy="807238"/>
            </a:xfrm>
            <a:custGeom>
              <a:avLst/>
              <a:gdLst>
                <a:gd name="T0" fmla="*/ 0 w 4844"/>
                <a:gd name="T1" fmla="*/ 909 h 4846"/>
                <a:gd name="T2" fmla="*/ 1211 w 4844"/>
                <a:gd name="T3" fmla="*/ 909 h 4846"/>
                <a:gd name="T4" fmla="*/ 1211 w 4844"/>
                <a:gd name="T5" fmla="*/ 1212 h 4846"/>
                <a:gd name="T6" fmla="*/ 0 w 4844"/>
                <a:gd name="T7" fmla="*/ 1212 h 4846"/>
                <a:gd name="T8" fmla="*/ 0 w 4844"/>
                <a:gd name="T9" fmla="*/ 909 h 4846"/>
                <a:gd name="T10" fmla="*/ 0 w 4844"/>
                <a:gd name="T11" fmla="*/ 606 h 4846"/>
                <a:gd name="T12" fmla="*/ 1211 w 4844"/>
                <a:gd name="T13" fmla="*/ 606 h 4846"/>
                <a:gd name="T14" fmla="*/ 1211 w 4844"/>
                <a:gd name="T15" fmla="*/ 0 h 4846"/>
                <a:gd name="T16" fmla="*/ 0 w 4844"/>
                <a:gd name="T17" fmla="*/ 0 h 4846"/>
                <a:gd name="T18" fmla="*/ 0 w 4844"/>
                <a:gd name="T19" fmla="*/ 606 h 4846"/>
                <a:gd name="T20" fmla="*/ 4844 w 4844"/>
                <a:gd name="T21" fmla="*/ 1818 h 4846"/>
                <a:gd name="T22" fmla="*/ 4844 w 4844"/>
                <a:gd name="T23" fmla="*/ 4846 h 4846"/>
                <a:gd name="T24" fmla="*/ 1211 w 4844"/>
                <a:gd name="T25" fmla="*/ 4846 h 4846"/>
                <a:gd name="T26" fmla="*/ 0 w 4844"/>
                <a:gd name="T27" fmla="*/ 4846 h 4846"/>
                <a:gd name="T28" fmla="*/ 0 w 4844"/>
                <a:gd name="T29" fmla="*/ 1515 h 4846"/>
                <a:gd name="T30" fmla="*/ 1211 w 4844"/>
                <a:gd name="T31" fmla="*/ 1515 h 4846"/>
                <a:gd name="T32" fmla="*/ 1211 w 4844"/>
                <a:gd name="T33" fmla="*/ 2726 h 4846"/>
                <a:gd name="T34" fmla="*/ 2422 w 4844"/>
                <a:gd name="T35" fmla="*/ 1818 h 4846"/>
                <a:gd name="T36" fmla="*/ 2422 w 4844"/>
                <a:gd name="T37" fmla="*/ 2726 h 4846"/>
                <a:gd name="T38" fmla="*/ 3633 w 4844"/>
                <a:gd name="T39" fmla="*/ 1818 h 4846"/>
                <a:gd name="T40" fmla="*/ 3633 w 4844"/>
                <a:gd name="T41" fmla="*/ 2726 h 4846"/>
                <a:gd name="T42" fmla="*/ 4844 w 4844"/>
                <a:gd name="T43" fmla="*/ 1818 h 4846"/>
                <a:gd name="T44" fmla="*/ 2119 w 4844"/>
                <a:gd name="T45" fmla="*/ 3635 h 4846"/>
                <a:gd name="T46" fmla="*/ 1514 w 4844"/>
                <a:gd name="T47" fmla="*/ 3635 h 4846"/>
                <a:gd name="T48" fmla="*/ 1514 w 4844"/>
                <a:gd name="T49" fmla="*/ 3937 h 4846"/>
                <a:gd name="T50" fmla="*/ 2119 w 4844"/>
                <a:gd name="T51" fmla="*/ 3937 h 4846"/>
                <a:gd name="T52" fmla="*/ 2119 w 4844"/>
                <a:gd name="T53" fmla="*/ 3635 h 4846"/>
                <a:gd name="T54" fmla="*/ 2119 w 4844"/>
                <a:gd name="T55" fmla="*/ 3029 h 4846"/>
                <a:gd name="T56" fmla="*/ 1514 w 4844"/>
                <a:gd name="T57" fmla="*/ 3029 h 4846"/>
                <a:gd name="T58" fmla="*/ 1514 w 4844"/>
                <a:gd name="T59" fmla="*/ 3332 h 4846"/>
                <a:gd name="T60" fmla="*/ 2119 w 4844"/>
                <a:gd name="T61" fmla="*/ 3332 h 4846"/>
                <a:gd name="T62" fmla="*/ 2119 w 4844"/>
                <a:gd name="T63" fmla="*/ 3029 h 4846"/>
                <a:gd name="T64" fmla="*/ 3330 w 4844"/>
                <a:gd name="T65" fmla="*/ 3635 h 4846"/>
                <a:gd name="T66" fmla="*/ 2725 w 4844"/>
                <a:gd name="T67" fmla="*/ 3635 h 4846"/>
                <a:gd name="T68" fmla="*/ 2725 w 4844"/>
                <a:gd name="T69" fmla="*/ 3937 h 4846"/>
                <a:gd name="T70" fmla="*/ 3330 w 4844"/>
                <a:gd name="T71" fmla="*/ 3937 h 4846"/>
                <a:gd name="T72" fmla="*/ 3330 w 4844"/>
                <a:gd name="T73" fmla="*/ 3635 h 4846"/>
                <a:gd name="T74" fmla="*/ 3330 w 4844"/>
                <a:gd name="T75" fmla="*/ 3029 h 4846"/>
                <a:gd name="T76" fmla="*/ 2725 w 4844"/>
                <a:gd name="T77" fmla="*/ 3029 h 4846"/>
                <a:gd name="T78" fmla="*/ 2725 w 4844"/>
                <a:gd name="T79" fmla="*/ 3332 h 4846"/>
                <a:gd name="T80" fmla="*/ 3330 w 4844"/>
                <a:gd name="T81" fmla="*/ 3332 h 4846"/>
                <a:gd name="T82" fmla="*/ 3330 w 4844"/>
                <a:gd name="T83" fmla="*/ 3029 h 4846"/>
                <a:gd name="T84" fmla="*/ 4542 w 4844"/>
                <a:gd name="T85" fmla="*/ 3635 h 4846"/>
                <a:gd name="T86" fmla="*/ 3936 w 4844"/>
                <a:gd name="T87" fmla="*/ 3635 h 4846"/>
                <a:gd name="T88" fmla="*/ 3936 w 4844"/>
                <a:gd name="T89" fmla="*/ 3937 h 4846"/>
                <a:gd name="T90" fmla="*/ 4542 w 4844"/>
                <a:gd name="T91" fmla="*/ 3937 h 4846"/>
                <a:gd name="T92" fmla="*/ 4542 w 4844"/>
                <a:gd name="T93" fmla="*/ 3635 h 4846"/>
                <a:gd name="T94" fmla="*/ 4542 w 4844"/>
                <a:gd name="T95" fmla="*/ 3029 h 4846"/>
                <a:gd name="T96" fmla="*/ 3936 w 4844"/>
                <a:gd name="T97" fmla="*/ 3029 h 4846"/>
                <a:gd name="T98" fmla="*/ 3936 w 4844"/>
                <a:gd name="T99" fmla="*/ 3332 h 4846"/>
                <a:gd name="T100" fmla="*/ 4542 w 4844"/>
                <a:gd name="T101" fmla="*/ 3332 h 4846"/>
                <a:gd name="T102" fmla="*/ 4542 w 4844"/>
                <a:gd name="T103" fmla="*/ 3029 h 4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44" h="4846">
                  <a:moveTo>
                    <a:pt x="0" y="909"/>
                  </a:moveTo>
                  <a:lnTo>
                    <a:pt x="1211" y="909"/>
                  </a:lnTo>
                  <a:lnTo>
                    <a:pt x="1211" y="1212"/>
                  </a:lnTo>
                  <a:lnTo>
                    <a:pt x="0" y="1212"/>
                  </a:lnTo>
                  <a:lnTo>
                    <a:pt x="0" y="909"/>
                  </a:lnTo>
                  <a:close/>
                  <a:moveTo>
                    <a:pt x="0" y="606"/>
                  </a:moveTo>
                  <a:lnTo>
                    <a:pt x="1211" y="606"/>
                  </a:lnTo>
                  <a:lnTo>
                    <a:pt x="1211" y="0"/>
                  </a:lnTo>
                  <a:lnTo>
                    <a:pt x="0" y="0"/>
                  </a:lnTo>
                  <a:lnTo>
                    <a:pt x="0" y="606"/>
                  </a:lnTo>
                  <a:close/>
                  <a:moveTo>
                    <a:pt x="4844" y="1818"/>
                  </a:moveTo>
                  <a:lnTo>
                    <a:pt x="4844" y="4846"/>
                  </a:lnTo>
                  <a:lnTo>
                    <a:pt x="1211" y="4846"/>
                  </a:lnTo>
                  <a:lnTo>
                    <a:pt x="0" y="4846"/>
                  </a:lnTo>
                  <a:lnTo>
                    <a:pt x="0" y="1515"/>
                  </a:lnTo>
                  <a:lnTo>
                    <a:pt x="1211" y="1515"/>
                  </a:lnTo>
                  <a:lnTo>
                    <a:pt x="1211" y="2726"/>
                  </a:lnTo>
                  <a:lnTo>
                    <a:pt x="2422" y="1818"/>
                  </a:lnTo>
                  <a:lnTo>
                    <a:pt x="2422" y="2726"/>
                  </a:lnTo>
                  <a:lnTo>
                    <a:pt x="3633" y="1818"/>
                  </a:lnTo>
                  <a:lnTo>
                    <a:pt x="3633" y="2726"/>
                  </a:lnTo>
                  <a:lnTo>
                    <a:pt x="4844" y="1818"/>
                  </a:lnTo>
                  <a:close/>
                  <a:moveTo>
                    <a:pt x="2119" y="3635"/>
                  </a:moveTo>
                  <a:lnTo>
                    <a:pt x="1514" y="3635"/>
                  </a:lnTo>
                  <a:lnTo>
                    <a:pt x="1514" y="3937"/>
                  </a:lnTo>
                  <a:lnTo>
                    <a:pt x="2119" y="3937"/>
                  </a:lnTo>
                  <a:lnTo>
                    <a:pt x="2119" y="3635"/>
                  </a:lnTo>
                  <a:close/>
                  <a:moveTo>
                    <a:pt x="2119" y="3029"/>
                  </a:moveTo>
                  <a:lnTo>
                    <a:pt x="1514" y="3029"/>
                  </a:lnTo>
                  <a:lnTo>
                    <a:pt x="1514" y="3332"/>
                  </a:lnTo>
                  <a:lnTo>
                    <a:pt x="2119" y="3332"/>
                  </a:lnTo>
                  <a:lnTo>
                    <a:pt x="2119" y="3029"/>
                  </a:lnTo>
                  <a:close/>
                  <a:moveTo>
                    <a:pt x="3330" y="3635"/>
                  </a:moveTo>
                  <a:lnTo>
                    <a:pt x="2725" y="3635"/>
                  </a:lnTo>
                  <a:lnTo>
                    <a:pt x="2725" y="3937"/>
                  </a:lnTo>
                  <a:lnTo>
                    <a:pt x="3330" y="3937"/>
                  </a:lnTo>
                  <a:lnTo>
                    <a:pt x="3330" y="3635"/>
                  </a:lnTo>
                  <a:close/>
                  <a:moveTo>
                    <a:pt x="3330" y="3029"/>
                  </a:moveTo>
                  <a:lnTo>
                    <a:pt x="2725" y="3029"/>
                  </a:lnTo>
                  <a:lnTo>
                    <a:pt x="2725" y="3332"/>
                  </a:lnTo>
                  <a:lnTo>
                    <a:pt x="3330" y="3332"/>
                  </a:lnTo>
                  <a:lnTo>
                    <a:pt x="3330" y="3029"/>
                  </a:lnTo>
                  <a:close/>
                  <a:moveTo>
                    <a:pt x="4542" y="3635"/>
                  </a:moveTo>
                  <a:lnTo>
                    <a:pt x="3936" y="3635"/>
                  </a:lnTo>
                  <a:lnTo>
                    <a:pt x="3936" y="3937"/>
                  </a:lnTo>
                  <a:lnTo>
                    <a:pt x="4542" y="3937"/>
                  </a:lnTo>
                  <a:lnTo>
                    <a:pt x="4542" y="3635"/>
                  </a:lnTo>
                  <a:close/>
                  <a:moveTo>
                    <a:pt x="4542" y="3029"/>
                  </a:moveTo>
                  <a:lnTo>
                    <a:pt x="3936" y="3029"/>
                  </a:lnTo>
                  <a:lnTo>
                    <a:pt x="3936" y="3332"/>
                  </a:lnTo>
                  <a:lnTo>
                    <a:pt x="4542" y="3332"/>
                  </a:lnTo>
                  <a:lnTo>
                    <a:pt x="4542" y="3029"/>
                  </a:lnTo>
                  <a:close/>
                </a:path>
              </a:pathLst>
            </a:custGeom>
            <a:solidFill>
              <a:schemeClr val="accent1"/>
            </a:solidFill>
            <a:ln>
              <a:noFill/>
            </a:ln>
          </p:spPr>
          <p:txBody>
            <a:bodyPr vert="horz" wrap="square" lIns="89665" tIns="44832" rIns="89665" bIns="44832" numCol="1" anchor="t" anchorCtr="0" compatLnSpc="1">
              <a:prstTxWarp prst="textNoShape">
                <a:avLst/>
              </a:prstTxWarp>
            </a:bodyPr>
            <a:lstStyle/>
            <a:p>
              <a:endParaRPr lang="en-US" sz="254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Freeform 29"/>
            <p:cNvSpPr>
              <a:spLocks noEditPoints="1"/>
            </p:cNvSpPr>
            <p:nvPr/>
          </p:nvSpPr>
          <p:spPr bwMode="auto">
            <a:xfrm>
              <a:off x="3010202" y="3985938"/>
              <a:ext cx="950989" cy="855031"/>
            </a:xfrm>
            <a:custGeom>
              <a:avLst/>
              <a:gdLst>
                <a:gd name="T0" fmla="*/ 847 w 2338"/>
                <a:gd name="T1" fmla="*/ 203 h 2102"/>
                <a:gd name="T2" fmla="*/ 847 w 2338"/>
                <a:gd name="T3" fmla="*/ 203 h 2102"/>
                <a:gd name="T4" fmla="*/ 847 w 2338"/>
                <a:gd name="T5" fmla="*/ 330 h 2102"/>
                <a:gd name="T6" fmla="*/ 709 w 2338"/>
                <a:gd name="T7" fmla="*/ 330 h 2102"/>
                <a:gd name="T8" fmla="*/ 709 w 2338"/>
                <a:gd name="T9" fmla="*/ 203 h 2102"/>
                <a:gd name="T10" fmla="*/ 914 w 2338"/>
                <a:gd name="T11" fmla="*/ 0 h 2102"/>
                <a:gd name="T12" fmla="*/ 1424 w 2338"/>
                <a:gd name="T13" fmla="*/ 0 h 2102"/>
                <a:gd name="T14" fmla="*/ 1630 w 2338"/>
                <a:gd name="T15" fmla="*/ 203 h 2102"/>
                <a:gd name="T16" fmla="*/ 1630 w 2338"/>
                <a:gd name="T17" fmla="*/ 330 h 2102"/>
                <a:gd name="T18" fmla="*/ 1491 w 2338"/>
                <a:gd name="T19" fmla="*/ 330 h 2102"/>
                <a:gd name="T20" fmla="*/ 1491 w 2338"/>
                <a:gd name="T21" fmla="*/ 203 h 2102"/>
                <a:gd name="T22" fmla="*/ 1424 w 2338"/>
                <a:gd name="T23" fmla="*/ 139 h 2102"/>
                <a:gd name="T24" fmla="*/ 914 w 2338"/>
                <a:gd name="T25" fmla="*/ 139 h 2102"/>
                <a:gd name="T26" fmla="*/ 847 w 2338"/>
                <a:gd name="T27" fmla="*/ 203 h 2102"/>
                <a:gd name="T28" fmla="*/ 1169 w 2338"/>
                <a:gd name="T29" fmla="*/ 772 h 2102"/>
                <a:gd name="T30" fmla="*/ 1647 w 2338"/>
                <a:gd name="T31" fmla="*/ 1248 h 2102"/>
                <a:gd name="T32" fmla="*/ 1169 w 2338"/>
                <a:gd name="T33" fmla="*/ 1724 h 2102"/>
                <a:gd name="T34" fmla="*/ 692 w 2338"/>
                <a:gd name="T35" fmla="*/ 1248 h 2102"/>
                <a:gd name="T36" fmla="*/ 1169 w 2338"/>
                <a:gd name="T37" fmla="*/ 772 h 2102"/>
                <a:gd name="T38" fmla="*/ 1481 w 2338"/>
                <a:gd name="T39" fmla="*/ 1283 h 2102"/>
                <a:gd name="T40" fmla="*/ 1481 w 2338"/>
                <a:gd name="T41" fmla="*/ 1283 h 2102"/>
                <a:gd name="T42" fmla="*/ 1481 w 2338"/>
                <a:gd name="T43" fmla="*/ 1212 h 2102"/>
                <a:gd name="T44" fmla="*/ 1420 w 2338"/>
                <a:gd name="T45" fmla="*/ 1149 h 2102"/>
                <a:gd name="T46" fmla="*/ 1268 w 2338"/>
                <a:gd name="T47" fmla="*/ 1149 h 2102"/>
                <a:gd name="T48" fmla="*/ 1268 w 2338"/>
                <a:gd name="T49" fmla="*/ 997 h 2102"/>
                <a:gd name="T50" fmla="*/ 1205 w 2338"/>
                <a:gd name="T51" fmla="*/ 937 h 2102"/>
                <a:gd name="T52" fmla="*/ 1134 w 2338"/>
                <a:gd name="T53" fmla="*/ 937 h 2102"/>
                <a:gd name="T54" fmla="*/ 1070 w 2338"/>
                <a:gd name="T55" fmla="*/ 997 h 2102"/>
                <a:gd name="T56" fmla="*/ 1070 w 2338"/>
                <a:gd name="T57" fmla="*/ 1149 h 2102"/>
                <a:gd name="T58" fmla="*/ 918 w 2338"/>
                <a:gd name="T59" fmla="*/ 1149 h 2102"/>
                <a:gd name="T60" fmla="*/ 858 w 2338"/>
                <a:gd name="T61" fmla="*/ 1212 h 2102"/>
                <a:gd name="T62" fmla="*/ 858 w 2338"/>
                <a:gd name="T63" fmla="*/ 1283 h 2102"/>
                <a:gd name="T64" fmla="*/ 918 w 2338"/>
                <a:gd name="T65" fmla="*/ 1346 h 2102"/>
                <a:gd name="T66" fmla="*/ 1070 w 2338"/>
                <a:gd name="T67" fmla="*/ 1346 h 2102"/>
                <a:gd name="T68" fmla="*/ 1070 w 2338"/>
                <a:gd name="T69" fmla="*/ 1498 h 2102"/>
                <a:gd name="T70" fmla="*/ 1134 w 2338"/>
                <a:gd name="T71" fmla="*/ 1558 h 2102"/>
                <a:gd name="T72" fmla="*/ 1205 w 2338"/>
                <a:gd name="T73" fmla="*/ 1558 h 2102"/>
                <a:gd name="T74" fmla="*/ 1268 w 2338"/>
                <a:gd name="T75" fmla="*/ 1498 h 2102"/>
                <a:gd name="T76" fmla="*/ 1268 w 2338"/>
                <a:gd name="T77" fmla="*/ 1346 h 2102"/>
                <a:gd name="T78" fmla="*/ 1420 w 2338"/>
                <a:gd name="T79" fmla="*/ 1346 h 2102"/>
                <a:gd name="T80" fmla="*/ 1481 w 2338"/>
                <a:gd name="T81" fmla="*/ 1283 h 2102"/>
                <a:gd name="T82" fmla="*/ 2045 w 2338"/>
                <a:gd name="T83" fmla="*/ 389 h 2102"/>
                <a:gd name="T84" fmla="*/ 2338 w 2338"/>
                <a:gd name="T85" fmla="*/ 683 h 2102"/>
                <a:gd name="T86" fmla="*/ 2338 w 2338"/>
                <a:gd name="T87" fmla="*/ 1808 h 2102"/>
                <a:gd name="T88" fmla="*/ 2045 w 2338"/>
                <a:gd name="T89" fmla="*/ 2102 h 2102"/>
                <a:gd name="T90" fmla="*/ 293 w 2338"/>
                <a:gd name="T91" fmla="*/ 2102 h 2102"/>
                <a:gd name="T92" fmla="*/ 0 w 2338"/>
                <a:gd name="T93" fmla="*/ 1808 h 2102"/>
                <a:gd name="T94" fmla="*/ 0 w 2338"/>
                <a:gd name="T95" fmla="*/ 683 h 2102"/>
                <a:gd name="T96" fmla="*/ 293 w 2338"/>
                <a:gd name="T97" fmla="*/ 389 h 2102"/>
                <a:gd name="T98" fmla="*/ 2045 w 2338"/>
                <a:gd name="T99" fmla="*/ 389 h 2102"/>
                <a:gd name="T100" fmla="*/ 1169 w 2338"/>
                <a:gd name="T101" fmla="*/ 1837 h 2102"/>
                <a:gd name="T102" fmla="*/ 1759 w 2338"/>
                <a:gd name="T103" fmla="*/ 1246 h 2102"/>
                <a:gd name="T104" fmla="*/ 1169 w 2338"/>
                <a:gd name="T105" fmla="*/ 655 h 2102"/>
                <a:gd name="T106" fmla="*/ 579 w 2338"/>
                <a:gd name="T107" fmla="*/ 1246 h 2102"/>
                <a:gd name="T108" fmla="*/ 1169 w 2338"/>
                <a:gd name="T109" fmla="*/ 1837 h 2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8" h="2102">
                  <a:moveTo>
                    <a:pt x="847" y="203"/>
                  </a:moveTo>
                  <a:cubicBezTo>
                    <a:pt x="847" y="203"/>
                    <a:pt x="847" y="203"/>
                    <a:pt x="847" y="203"/>
                  </a:cubicBezTo>
                  <a:cubicBezTo>
                    <a:pt x="847" y="330"/>
                    <a:pt x="847" y="330"/>
                    <a:pt x="847" y="330"/>
                  </a:cubicBezTo>
                  <a:cubicBezTo>
                    <a:pt x="847" y="330"/>
                    <a:pt x="847" y="330"/>
                    <a:pt x="709" y="330"/>
                  </a:cubicBezTo>
                  <a:cubicBezTo>
                    <a:pt x="709" y="330"/>
                    <a:pt x="709" y="330"/>
                    <a:pt x="709" y="203"/>
                  </a:cubicBezTo>
                  <a:cubicBezTo>
                    <a:pt x="709" y="93"/>
                    <a:pt x="801" y="0"/>
                    <a:pt x="914" y="0"/>
                  </a:cubicBezTo>
                  <a:cubicBezTo>
                    <a:pt x="914" y="0"/>
                    <a:pt x="914" y="0"/>
                    <a:pt x="1424" y="0"/>
                  </a:cubicBezTo>
                  <a:cubicBezTo>
                    <a:pt x="1538" y="0"/>
                    <a:pt x="1630" y="93"/>
                    <a:pt x="1630" y="203"/>
                  </a:cubicBezTo>
                  <a:cubicBezTo>
                    <a:pt x="1630" y="203"/>
                    <a:pt x="1630" y="203"/>
                    <a:pt x="1630" y="330"/>
                  </a:cubicBezTo>
                  <a:cubicBezTo>
                    <a:pt x="1630" y="330"/>
                    <a:pt x="1630" y="330"/>
                    <a:pt x="1491" y="330"/>
                  </a:cubicBezTo>
                  <a:cubicBezTo>
                    <a:pt x="1491" y="330"/>
                    <a:pt x="1491" y="330"/>
                    <a:pt x="1491" y="203"/>
                  </a:cubicBezTo>
                  <a:cubicBezTo>
                    <a:pt x="1491" y="167"/>
                    <a:pt x="1463" y="139"/>
                    <a:pt x="1424" y="139"/>
                  </a:cubicBezTo>
                  <a:cubicBezTo>
                    <a:pt x="1424" y="139"/>
                    <a:pt x="1424" y="139"/>
                    <a:pt x="914" y="139"/>
                  </a:cubicBezTo>
                  <a:cubicBezTo>
                    <a:pt x="875" y="139"/>
                    <a:pt x="847" y="167"/>
                    <a:pt x="847" y="203"/>
                  </a:cubicBezTo>
                  <a:close/>
                  <a:moveTo>
                    <a:pt x="1169" y="772"/>
                  </a:moveTo>
                  <a:cubicBezTo>
                    <a:pt x="1431" y="772"/>
                    <a:pt x="1647" y="987"/>
                    <a:pt x="1647" y="1248"/>
                  </a:cubicBezTo>
                  <a:cubicBezTo>
                    <a:pt x="1647" y="1508"/>
                    <a:pt x="1431" y="1724"/>
                    <a:pt x="1169" y="1724"/>
                  </a:cubicBezTo>
                  <a:cubicBezTo>
                    <a:pt x="907" y="1724"/>
                    <a:pt x="692" y="1508"/>
                    <a:pt x="692" y="1248"/>
                  </a:cubicBezTo>
                  <a:cubicBezTo>
                    <a:pt x="692" y="987"/>
                    <a:pt x="907" y="772"/>
                    <a:pt x="1169" y="772"/>
                  </a:cubicBezTo>
                  <a:close/>
                  <a:moveTo>
                    <a:pt x="1481" y="1283"/>
                  </a:moveTo>
                  <a:cubicBezTo>
                    <a:pt x="1481" y="1283"/>
                    <a:pt x="1481" y="1283"/>
                    <a:pt x="1481" y="1283"/>
                  </a:cubicBezTo>
                  <a:cubicBezTo>
                    <a:pt x="1481" y="1212"/>
                    <a:pt x="1481" y="1212"/>
                    <a:pt x="1481" y="1212"/>
                  </a:cubicBezTo>
                  <a:cubicBezTo>
                    <a:pt x="1481" y="1177"/>
                    <a:pt x="1456" y="1149"/>
                    <a:pt x="1420" y="1149"/>
                  </a:cubicBezTo>
                  <a:cubicBezTo>
                    <a:pt x="1420" y="1149"/>
                    <a:pt x="1420" y="1149"/>
                    <a:pt x="1268" y="1149"/>
                  </a:cubicBezTo>
                  <a:cubicBezTo>
                    <a:pt x="1268" y="1149"/>
                    <a:pt x="1268" y="1149"/>
                    <a:pt x="1268" y="997"/>
                  </a:cubicBezTo>
                  <a:cubicBezTo>
                    <a:pt x="1268" y="962"/>
                    <a:pt x="1240" y="937"/>
                    <a:pt x="1205" y="937"/>
                  </a:cubicBezTo>
                  <a:cubicBezTo>
                    <a:pt x="1205" y="937"/>
                    <a:pt x="1205" y="937"/>
                    <a:pt x="1134" y="937"/>
                  </a:cubicBezTo>
                  <a:cubicBezTo>
                    <a:pt x="1098" y="937"/>
                    <a:pt x="1070" y="962"/>
                    <a:pt x="1070" y="997"/>
                  </a:cubicBezTo>
                  <a:cubicBezTo>
                    <a:pt x="1070" y="997"/>
                    <a:pt x="1070" y="997"/>
                    <a:pt x="1070" y="1149"/>
                  </a:cubicBezTo>
                  <a:cubicBezTo>
                    <a:pt x="1070" y="1149"/>
                    <a:pt x="1070" y="1149"/>
                    <a:pt x="918" y="1149"/>
                  </a:cubicBezTo>
                  <a:cubicBezTo>
                    <a:pt x="886" y="1149"/>
                    <a:pt x="858" y="1177"/>
                    <a:pt x="858" y="1212"/>
                  </a:cubicBezTo>
                  <a:cubicBezTo>
                    <a:pt x="858" y="1212"/>
                    <a:pt x="858" y="1212"/>
                    <a:pt x="858" y="1283"/>
                  </a:cubicBezTo>
                  <a:cubicBezTo>
                    <a:pt x="858" y="1318"/>
                    <a:pt x="886" y="1346"/>
                    <a:pt x="918" y="1346"/>
                  </a:cubicBezTo>
                  <a:cubicBezTo>
                    <a:pt x="918" y="1346"/>
                    <a:pt x="918" y="1346"/>
                    <a:pt x="1070" y="1346"/>
                  </a:cubicBezTo>
                  <a:cubicBezTo>
                    <a:pt x="1070" y="1346"/>
                    <a:pt x="1070" y="1346"/>
                    <a:pt x="1070" y="1498"/>
                  </a:cubicBezTo>
                  <a:cubicBezTo>
                    <a:pt x="1070" y="1530"/>
                    <a:pt x="1098" y="1558"/>
                    <a:pt x="1134" y="1558"/>
                  </a:cubicBezTo>
                  <a:cubicBezTo>
                    <a:pt x="1134" y="1558"/>
                    <a:pt x="1134" y="1558"/>
                    <a:pt x="1205" y="1558"/>
                  </a:cubicBezTo>
                  <a:cubicBezTo>
                    <a:pt x="1240" y="1558"/>
                    <a:pt x="1268" y="1530"/>
                    <a:pt x="1268" y="1498"/>
                  </a:cubicBezTo>
                  <a:cubicBezTo>
                    <a:pt x="1268" y="1498"/>
                    <a:pt x="1268" y="1498"/>
                    <a:pt x="1268" y="1346"/>
                  </a:cubicBezTo>
                  <a:cubicBezTo>
                    <a:pt x="1268" y="1346"/>
                    <a:pt x="1268" y="1346"/>
                    <a:pt x="1420" y="1346"/>
                  </a:cubicBezTo>
                  <a:cubicBezTo>
                    <a:pt x="1456" y="1346"/>
                    <a:pt x="1481" y="1318"/>
                    <a:pt x="1481" y="1283"/>
                  </a:cubicBezTo>
                  <a:close/>
                  <a:moveTo>
                    <a:pt x="2045" y="389"/>
                  </a:moveTo>
                  <a:cubicBezTo>
                    <a:pt x="2208" y="389"/>
                    <a:pt x="2338" y="520"/>
                    <a:pt x="2338" y="683"/>
                  </a:cubicBezTo>
                  <a:cubicBezTo>
                    <a:pt x="2338" y="683"/>
                    <a:pt x="2338" y="683"/>
                    <a:pt x="2338" y="1808"/>
                  </a:cubicBezTo>
                  <a:cubicBezTo>
                    <a:pt x="2338" y="1971"/>
                    <a:pt x="2208" y="2102"/>
                    <a:pt x="2045" y="2102"/>
                  </a:cubicBezTo>
                  <a:cubicBezTo>
                    <a:pt x="2045" y="2102"/>
                    <a:pt x="2045" y="2102"/>
                    <a:pt x="293" y="2102"/>
                  </a:cubicBezTo>
                  <a:cubicBezTo>
                    <a:pt x="131" y="2102"/>
                    <a:pt x="0" y="1971"/>
                    <a:pt x="0" y="1808"/>
                  </a:cubicBezTo>
                  <a:cubicBezTo>
                    <a:pt x="0" y="1808"/>
                    <a:pt x="0" y="1808"/>
                    <a:pt x="0" y="683"/>
                  </a:cubicBezTo>
                  <a:cubicBezTo>
                    <a:pt x="0" y="520"/>
                    <a:pt x="131" y="389"/>
                    <a:pt x="293" y="389"/>
                  </a:cubicBezTo>
                  <a:cubicBezTo>
                    <a:pt x="293" y="389"/>
                    <a:pt x="293" y="389"/>
                    <a:pt x="2045" y="389"/>
                  </a:cubicBezTo>
                  <a:close/>
                  <a:moveTo>
                    <a:pt x="1169" y="1837"/>
                  </a:moveTo>
                  <a:cubicBezTo>
                    <a:pt x="1494" y="1837"/>
                    <a:pt x="1759" y="1571"/>
                    <a:pt x="1759" y="1246"/>
                  </a:cubicBezTo>
                  <a:cubicBezTo>
                    <a:pt x="1759" y="920"/>
                    <a:pt x="1494" y="655"/>
                    <a:pt x="1169" y="655"/>
                  </a:cubicBezTo>
                  <a:cubicBezTo>
                    <a:pt x="844" y="655"/>
                    <a:pt x="579" y="920"/>
                    <a:pt x="579" y="1246"/>
                  </a:cubicBezTo>
                  <a:cubicBezTo>
                    <a:pt x="579" y="1571"/>
                    <a:pt x="844" y="1837"/>
                    <a:pt x="1169" y="1837"/>
                  </a:cubicBezTo>
                  <a:close/>
                </a:path>
              </a:pathLst>
            </a:custGeom>
            <a:solidFill>
              <a:schemeClr val="accent1"/>
            </a:solidFill>
            <a:ln>
              <a:noFill/>
            </a:ln>
          </p:spPr>
          <p:txBody>
            <a:bodyPr vert="horz" wrap="square" lIns="89665" tIns="44832" rIns="89665" bIns="44832" numCol="1" anchor="t" anchorCtr="0" compatLnSpc="1">
              <a:prstTxWarp prst="textNoShape">
                <a:avLst/>
              </a:prstTxWarp>
            </a:bodyPr>
            <a:lstStyle/>
            <a:p>
              <a:endParaRPr lang="en-US" sz="254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Rectangle 25"/>
            <p:cNvSpPr/>
            <p:nvPr/>
          </p:nvSpPr>
          <p:spPr>
            <a:xfrm>
              <a:off x="3087278" y="2044011"/>
              <a:ext cx="2777807" cy="1856664"/>
            </a:xfrm>
            <a:prstGeom prst="rect">
              <a:avLst/>
            </a:prstGeom>
          </p:spPr>
          <p:txBody>
            <a:bodyPr wrap="square" lIns="179330" tIns="143463" rIns="179330" bIns="143463">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全方位用户分析</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品牌市场调查</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营销策略</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网站优化</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推荐服务</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Rectangle 27"/>
            <p:cNvSpPr/>
            <p:nvPr/>
          </p:nvSpPr>
          <p:spPr>
            <a:xfrm>
              <a:off x="5886468" y="2053503"/>
              <a:ext cx="2777807" cy="1856664"/>
            </a:xfrm>
            <a:prstGeom prst="rect">
              <a:avLst/>
            </a:prstGeom>
          </p:spPr>
          <p:txBody>
            <a:bodyPr wrap="square" lIns="179330" tIns="143463" rIns="179330" bIns="143463">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优化基础设施建设</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实时带宽分配</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语音图像识别</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新产品开发试验</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运营商营销策略</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Rectangle 28"/>
            <p:cNvSpPr/>
            <p:nvPr/>
          </p:nvSpPr>
          <p:spPr>
            <a:xfrm>
              <a:off x="8708385" y="2084624"/>
              <a:ext cx="2777807" cy="1856664"/>
            </a:xfrm>
            <a:prstGeom prst="rect">
              <a:avLst/>
            </a:prstGeom>
          </p:spPr>
          <p:txBody>
            <a:bodyPr wrap="square" lIns="179330" tIns="143463" rIns="179330" bIns="143463">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供应链优化</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产品线质量监控</a:t>
              </a:r>
              <a:endParaRPr lang="en-US" altLang="zh-CN"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用户反馈分析</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设备监控和维护</a:t>
              </a:r>
              <a:endParaRPr lang="en-US" altLang="zh-CN"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成本控制</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Rectangle 30"/>
            <p:cNvSpPr/>
            <p:nvPr/>
          </p:nvSpPr>
          <p:spPr>
            <a:xfrm>
              <a:off x="319909" y="4618399"/>
              <a:ext cx="2777807" cy="1539066"/>
            </a:xfrm>
            <a:prstGeom prst="rect">
              <a:avLst/>
            </a:prstGeom>
          </p:spPr>
          <p:txBody>
            <a:bodyPr wrap="square" lIns="179330" tIns="143463" rIns="179330" bIns="143463">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病人健康监控</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医疗研究信息处理</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病例统计分析</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新型药物试验研究</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Rectangle 31"/>
            <p:cNvSpPr/>
            <p:nvPr/>
          </p:nvSpPr>
          <p:spPr>
            <a:xfrm>
              <a:off x="4134289" y="4618399"/>
              <a:ext cx="2870416" cy="1539066"/>
            </a:xfrm>
            <a:prstGeom prst="rect">
              <a:avLst/>
            </a:prstGeom>
          </p:spPr>
          <p:txBody>
            <a:bodyPr wrap="square" lIns="179330" tIns="143463" rIns="179330" bIns="143463">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水电表流式分析和处理</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地址勘探图像处理</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重型设备维护</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优化能源调度</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Rectangle 32"/>
            <p:cNvSpPr/>
            <p:nvPr/>
          </p:nvSpPr>
          <p:spPr>
            <a:xfrm>
              <a:off x="7876182" y="4617699"/>
              <a:ext cx="2777807" cy="1539066"/>
            </a:xfrm>
            <a:prstGeom prst="rect">
              <a:avLst/>
            </a:prstGeom>
          </p:spPr>
          <p:txBody>
            <a:bodyPr wrap="square" lIns="179330" tIns="143463" rIns="179330" bIns="143463">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公共安全</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国家安全和反恐</a:t>
              </a:r>
              <a:endParaRPr lang="en-US" altLang="zh-CN"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宏观经济调控</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20000"/>
                </a:lnSpc>
                <a:spcAft>
                  <a:spcPts val="294"/>
                </a:spcAft>
              </a:pPr>
              <a:r>
                <a:rPr lang="zh-CN" alt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rPr>
                <a:t>人口信息统计和分析</a:t>
              </a:r>
              <a:endParaRPr lang="en-US" sz="1400" dirty="0">
                <a:gradFill>
                  <a:gsLst>
                    <a:gs pos="2917">
                      <a:schemeClr val="tx1"/>
                    </a:gs>
                    <a:gs pos="100000">
                      <a:schemeClr val="tx1"/>
                    </a:gs>
                  </a:gsLst>
                  <a:lin ang="5400000" scaled="0"/>
                </a:gra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1002063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矩形 18"/>
          <p:cNvSpPr/>
          <p:nvPr/>
        </p:nvSpPr>
        <p:spPr>
          <a:xfrm>
            <a:off x="904896" y="5810398"/>
            <a:ext cx="10329990" cy="378892"/>
          </a:xfrm>
          <a:prstGeom prst="rect">
            <a:avLst/>
          </a:prstGeom>
          <a:solidFill>
            <a:schemeClr val="bg1">
              <a:lumMod val="50000"/>
            </a:schemeClr>
          </a:solidFill>
          <a:ln>
            <a:noFill/>
          </a:ln>
        </p:spPr>
        <p:style>
          <a:lnRef idx="2">
            <a:schemeClr val="accent2"/>
          </a:lnRef>
          <a:fillRef idx="1">
            <a:schemeClr val="lt1"/>
          </a:fillRef>
          <a:effectRef idx="0">
            <a:schemeClr val="accent2"/>
          </a:effectRef>
          <a:fontRef idx="minor">
            <a:schemeClr val="dk1"/>
          </a:fontRef>
        </p:style>
        <p:txBody>
          <a:bodyPr wrap="square" lIns="0" tIns="0" rIns="0" bIns="0" anchor="ctr">
            <a:noAutofit/>
          </a:bodyPr>
          <a:lstStyle/>
          <a:p>
            <a:pPr algn="ctr" eaLnBrk="0" latinLnBrk="1" hangingPunct="0">
              <a:lnSpc>
                <a:spcPct val="105000"/>
              </a:lnSpc>
              <a:spcBef>
                <a:spcPct val="10000"/>
              </a:spcBef>
            </a:pPr>
            <a:r>
              <a:rPr lang="zh-CN" altLang="en-US" sz="1999"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大数据为业务创新提供强力的支撑</a:t>
            </a:r>
          </a:p>
        </p:txBody>
      </p:sp>
      <p:grpSp>
        <p:nvGrpSpPr>
          <p:cNvPr id="4" name="组合 3"/>
          <p:cNvGrpSpPr/>
          <p:nvPr/>
        </p:nvGrpSpPr>
        <p:grpSpPr>
          <a:xfrm>
            <a:off x="911225" y="1230988"/>
            <a:ext cx="10369550" cy="4549211"/>
            <a:chOff x="1055688" y="1233489"/>
            <a:chExt cx="10369550" cy="4549211"/>
          </a:xfrm>
        </p:grpSpPr>
        <p:grpSp>
          <p:nvGrpSpPr>
            <p:cNvPr id="8" name="组合 7"/>
            <p:cNvGrpSpPr/>
            <p:nvPr/>
          </p:nvGrpSpPr>
          <p:grpSpPr>
            <a:xfrm>
              <a:off x="8380736" y="1233490"/>
              <a:ext cx="3007989" cy="4549210"/>
              <a:chOff x="9482725" y="1483201"/>
              <a:chExt cx="2160000" cy="4322375"/>
            </a:xfrm>
          </p:grpSpPr>
          <p:sp>
            <p:nvSpPr>
              <p:cNvPr id="37" name="矩形 36"/>
              <p:cNvSpPr/>
              <p:nvPr/>
            </p:nvSpPr>
            <p:spPr>
              <a:xfrm>
                <a:off x="9482725" y="1485576"/>
                <a:ext cx="2160000" cy="43200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矩形 55"/>
              <p:cNvSpPr/>
              <p:nvPr/>
            </p:nvSpPr>
            <p:spPr>
              <a:xfrm>
                <a:off x="9482725" y="1483201"/>
                <a:ext cx="2153267" cy="422133"/>
              </a:xfrm>
              <a:prstGeom prst="rect">
                <a:avLst/>
              </a:prstGeom>
              <a:solidFill>
                <a:srgbClr val="3F5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Rectangle 13"/>
              <p:cNvSpPr>
                <a:spLocks/>
              </p:cNvSpPr>
              <p:nvPr/>
            </p:nvSpPr>
            <p:spPr bwMode="auto">
              <a:xfrm>
                <a:off x="9623358" y="1540379"/>
                <a:ext cx="1872000" cy="292308"/>
              </a:xfrm>
              <a:prstGeom prst="rect">
                <a:avLst/>
              </a:prstGeom>
              <a:noFill/>
              <a:ln w="12700">
                <a:noFill/>
                <a:miter lim="800000"/>
                <a:headEnd/>
                <a:tailEnd/>
              </a:ln>
            </p:spPr>
            <p:txBody>
              <a:bodyPr lIns="0" tIns="0" rIns="0" bIns="0">
                <a:spAutoFit/>
              </a:bodyPr>
              <a:lstStyle/>
              <a:p>
                <a:pPr algn="ctr"/>
                <a:r>
                  <a:rPr lang="zh-CN" altLang="en-US" sz="1999"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人工智能</a:t>
                </a:r>
              </a:p>
            </p:txBody>
          </p:sp>
        </p:grpSp>
        <p:sp>
          <p:nvSpPr>
            <p:cNvPr id="25" name="矩形 24"/>
            <p:cNvSpPr/>
            <p:nvPr/>
          </p:nvSpPr>
          <p:spPr>
            <a:xfrm>
              <a:off x="1058370" y="1233489"/>
              <a:ext cx="1761382" cy="454671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矩形 28"/>
            <p:cNvSpPr/>
            <p:nvPr/>
          </p:nvSpPr>
          <p:spPr>
            <a:xfrm>
              <a:off x="6551321" y="1235989"/>
              <a:ext cx="1769581" cy="454671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矩形 34"/>
            <p:cNvSpPr/>
            <p:nvPr/>
          </p:nvSpPr>
          <p:spPr>
            <a:xfrm>
              <a:off x="4720337" y="1235990"/>
              <a:ext cx="1769581" cy="454421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矩形 35"/>
            <p:cNvSpPr/>
            <p:nvPr/>
          </p:nvSpPr>
          <p:spPr>
            <a:xfrm>
              <a:off x="2889355" y="1235989"/>
              <a:ext cx="1769581" cy="454671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矩形 27"/>
            <p:cNvSpPr/>
            <p:nvPr/>
          </p:nvSpPr>
          <p:spPr>
            <a:xfrm>
              <a:off x="1055688" y="1233490"/>
              <a:ext cx="1764065" cy="444286"/>
            </a:xfrm>
            <a:prstGeom prst="rect">
              <a:avLst/>
            </a:prstGeom>
            <a:solidFill>
              <a:srgbClr val="3F5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Rectangle 13"/>
            <p:cNvSpPr>
              <a:spLocks/>
            </p:cNvSpPr>
            <p:nvPr/>
          </p:nvSpPr>
          <p:spPr bwMode="auto">
            <a:xfrm>
              <a:off x="1170903" y="1293669"/>
              <a:ext cx="1533637" cy="307648"/>
            </a:xfrm>
            <a:prstGeom prst="rect">
              <a:avLst/>
            </a:prstGeom>
            <a:noFill/>
            <a:ln w="12700">
              <a:noFill/>
              <a:miter lim="800000"/>
              <a:headEnd/>
              <a:tailEnd/>
            </a:ln>
          </p:spPr>
          <p:txBody>
            <a:bodyPr lIns="0" tIns="0" rIns="0" bIns="0">
              <a:spAutoFit/>
            </a:bodyPr>
            <a:lstStyle/>
            <a:p>
              <a:pPr algn="ctr"/>
              <a:r>
                <a:rPr lang="zh-CN" altLang="en-US" sz="1999"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风险控制</a:t>
              </a:r>
            </a:p>
          </p:txBody>
        </p:sp>
        <p:sp>
          <p:nvSpPr>
            <p:cNvPr id="50" name="矩形 49"/>
            <p:cNvSpPr/>
            <p:nvPr/>
          </p:nvSpPr>
          <p:spPr>
            <a:xfrm>
              <a:off x="2892112" y="1233490"/>
              <a:ext cx="1764065" cy="444286"/>
            </a:xfrm>
            <a:prstGeom prst="rect">
              <a:avLst/>
            </a:prstGeom>
            <a:solidFill>
              <a:srgbClr val="7E9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Rectangle 13"/>
            <p:cNvSpPr>
              <a:spLocks/>
            </p:cNvSpPr>
            <p:nvPr/>
          </p:nvSpPr>
          <p:spPr bwMode="auto">
            <a:xfrm>
              <a:off x="3007326" y="1293669"/>
              <a:ext cx="1533637" cy="307648"/>
            </a:xfrm>
            <a:prstGeom prst="rect">
              <a:avLst/>
            </a:prstGeom>
            <a:noFill/>
            <a:ln w="12700">
              <a:noFill/>
              <a:miter lim="800000"/>
              <a:headEnd/>
              <a:tailEnd/>
            </a:ln>
          </p:spPr>
          <p:txBody>
            <a:bodyPr lIns="0" tIns="0" rIns="0" bIns="0">
              <a:spAutoFit/>
            </a:bodyPr>
            <a:lstStyle/>
            <a:p>
              <a:pPr algn="ctr"/>
              <a:r>
                <a:rPr lang="zh-CN" altLang="en-US" sz="1999"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精准营销</a:t>
              </a:r>
            </a:p>
          </p:txBody>
        </p:sp>
        <p:sp>
          <p:nvSpPr>
            <p:cNvPr id="52" name="矩形 51"/>
            <p:cNvSpPr/>
            <p:nvPr/>
          </p:nvSpPr>
          <p:spPr>
            <a:xfrm>
              <a:off x="4726997" y="1233490"/>
              <a:ext cx="1764065" cy="444286"/>
            </a:xfrm>
            <a:prstGeom prst="rect">
              <a:avLst/>
            </a:prstGeom>
            <a:solidFill>
              <a:srgbClr val="3F5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Rectangle 13"/>
            <p:cNvSpPr>
              <a:spLocks/>
            </p:cNvSpPr>
            <p:nvPr/>
          </p:nvSpPr>
          <p:spPr bwMode="auto">
            <a:xfrm>
              <a:off x="4842211" y="1293669"/>
              <a:ext cx="1533637" cy="307648"/>
            </a:xfrm>
            <a:prstGeom prst="rect">
              <a:avLst/>
            </a:prstGeom>
            <a:noFill/>
            <a:ln w="12700">
              <a:noFill/>
              <a:miter lim="800000"/>
              <a:headEnd/>
              <a:tailEnd/>
            </a:ln>
          </p:spPr>
          <p:txBody>
            <a:bodyPr lIns="0" tIns="0" rIns="0" bIns="0">
              <a:spAutoFit/>
            </a:bodyPr>
            <a:lstStyle/>
            <a:p>
              <a:pPr algn="ctr"/>
              <a:r>
                <a:rPr lang="zh-CN" altLang="en-US" sz="1999"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实时决策</a:t>
              </a:r>
            </a:p>
          </p:txBody>
        </p:sp>
        <p:sp>
          <p:nvSpPr>
            <p:cNvPr id="54" name="矩形 53"/>
            <p:cNvSpPr/>
            <p:nvPr/>
          </p:nvSpPr>
          <p:spPr>
            <a:xfrm>
              <a:off x="6556836" y="1233490"/>
              <a:ext cx="1764065" cy="444286"/>
            </a:xfrm>
            <a:prstGeom prst="rect">
              <a:avLst/>
            </a:prstGeom>
            <a:solidFill>
              <a:srgbClr val="7E9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Rectangle 13"/>
            <p:cNvSpPr>
              <a:spLocks/>
            </p:cNvSpPr>
            <p:nvPr/>
          </p:nvSpPr>
          <p:spPr bwMode="auto">
            <a:xfrm>
              <a:off x="6672051" y="1293669"/>
              <a:ext cx="1533637" cy="307648"/>
            </a:xfrm>
            <a:prstGeom prst="rect">
              <a:avLst/>
            </a:prstGeom>
            <a:noFill/>
            <a:ln w="12700">
              <a:noFill/>
              <a:miter lim="800000"/>
              <a:headEnd/>
              <a:tailEnd/>
            </a:ln>
          </p:spPr>
          <p:txBody>
            <a:bodyPr lIns="0" tIns="0" rIns="0" bIns="0">
              <a:spAutoFit/>
            </a:bodyPr>
            <a:lstStyle/>
            <a:p>
              <a:pPr algn="ctr"/>
              <a:r>
                <a:rPr lang="zh-CN" altLang="en-US" sz="1999"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数据挖掘</a:t>
              </a:r>
            </a:p>
          </p:txBody>
        </p:sp>
        <p:sp>
          <p:nvSpPr>
            <p:cNvPr id="38" name="矩形 37"/>
            <p:cNvSpPr/>
            <p:nvPr/>
          </p:nvSpPr>
          <p:spPr>
            <a:xfrm>
              <a:off x="6608427" y="3855173"/>
              <a:ext cx="1655366" cy="1809726"/>
            </a:xfrm>
            <a:prstGeom prst="rect">
              <a:avLst/>
            </a:prstGeom>
          </p:spPr>
          <p:txBody>
            <a:bodyPr wrap="square" lIns="0" tIns="0" rIns="0" bIns="0">
              <a:spAutoFit/>
            </a:bodyPr>
            <a:lstStyle/>
            <a:p>
              <a:pPr fontAlgn="auto">
                <a:lnSpc>
                  <a:spcPct val="140000"/>
                </a:lnSpc>
                <a:spcBef>
                  <a:spcPts val="0"/>
                </a:spcBef>
                <a:spcAft>
                  <a:spcPts val="0"/>
                </a:spcAft>
                <a:buClr>
                  <a:srgbClr val="990000"/>
                </a:buClr>
                <a:buSzPct val="75000"/>
                <a:defRPr/>
              </a:pPr>
              <a:r>
                <a:rPr lang="zh-CN" altLang="en-US" sz="1400" dirty="0">
                  <a:solidFill>
                    <a:schemeClr val="tx1">
                      <a:lumMod val="75000"/>
                      <a:lumOff val="25000"/>
                    </a:schemeClr>
                  </a:solidFill>
                  <a:latin typeface="Huawei Sans" panose="020C0503030203020204" pitchFamily="34" charset="0"/>
                  <a:ea typeface="方正兰亭黑简体" panose="02000000000000000000" pitchFamily="2" charset="-122"/>
                  <a:cs typeface="Calibri" pitchFamily="34" charset="0"/>
                  <a:sym typeface="Huawei Sans" panose="020C0503030203020204" pitchFamily="34" charset="0"/>
                </a:rPr>
                <a:t>大数据平台帮助银行沉淀的数据发挥出巨大的价值。比如</a:t>
              </a:r>
              <a:r>
                <a:rPr lang="zh-CN" altLang="en-US" sz="1400" dirty="0">
                  <a:solidFill>
                    <a:srgbClr val="C00000"/>
                  </a:solidFill>
                  <a:latin typeface="Huawei Sans" panose="020C0503030203020204" pitchFamily="34" charset="0"/>
                  <a:ea typeface="方正兰亭黑简体" panose="02000000000000000000" pitchFamily="2" charset="-122"/>
                  <a:cs typeface="Calibri" pitchFamily="34" charset="0"/>
                  <a:sym typeface="Huawei Sans" panose="020C0503030203020204" pitchFamily="34" charset="0"/>
                </a:rPr>
                <a:t>客户全维度画像、贡献度模型、全场景的成本分析控制等</a:t>
              </a:r>
              <a:r>
                <a:rPr lang="zh-CN" altLang="en-US" sz="1400" dirty="0">
                  <a:solidFill>
                    <a:schemeClr val="tx1">
                      <a:lumMod val="75000"/>
                      <a:lumOff val="25000"/>
                    </a:schemeClr>
                  </a:solidFill>
                  <a:latin typeface="Huawei Sans" panose="020C0503030203020204" pitchFamily="34" charset="0"/>
                  <a:ea typeface="方正兰亭黑简体" panose="02000000000000000000" pitchFamily="2" charset="-122"/>
                  <a:cs typeface="Calibri" pitchFamily="34" charset="0"/>
                  <a:sym typeface="Huawei Sans" panose="020C0503030203020204" pitchFamily="34" charset="0"/>
                </a:rPr>
                <a:t>。</a:t>
              </a:r>
            </a:p>
          </p:txBody>
        </p:sp>
        <p:sp>
          <p:nvSpPr>
            <p:cNvPr id="39" name="矩形 38"/>
            <p:cNvSpPr/>
            <p:nvPr/>
          </p:nvSpPr>
          <p:spPr>
            <a:xfrm>
              <a:off x="4768460" y="3830684"/>
              <a:ext cx="1656510" cy="1809726"/>
            </a:xfrm>
            <a:prstGeom prst="rect">
              <a:avLst/>
            </a:prstGeom>
          </p:spPr>
          <p:txBody>
            <a:bodyPr wrap="square" lIns="0" tIns="0" rIns="0" bIns="0">
              <a:spAutoFit/>
            </a:bodyPr>
            <a:lstStyle/>
            <a:p>
              <a:pPr fontAlgn="auto">
                <a:lnSpc>
                  <a:spcPct val="140000"/>
                </a:lnSpc>
                <a:spcBef>
                  <a:spcPts val="0"/>
                </a:spcBef>
                <a:spcAft>
                  <a:spcPts val="0"/>
                </a:spcAft>
                <a:buClr>
                  <a:srgbClr val="990000"/>
                </a:buClr>
                <a:buSzPct val="75000"/>
                <a:defRPr/>
              </a:pPr>
              <a:r>
                <a:rPr lang="zh-CN" altLang="en-US" sz="1400" dirty="0">
                  <a:solidFill>
                    <a:schemeClr val="tx1">
                      <a:lumMod val="75000"/>
                      <a:lumOff val="25000"/>
                    </a:schemeClr>
                  </a:solidFill>
                  <a:latin typeface="Huawei Sans" panose="020C0503030203020204" pitchFamily="34" charset="0"/>
                  <a:ea typeface="方正兰亭黑简体" panose="02000000000000000000" pitchFamily="2" charset="-122"/>
                  <a:cs typeface="Calibri" pitchFamily="34" charset="0"/>
                  <a:sym typeface="Huawei Sans" panose="020C0503030203020204" pitchFamily="34" charset="0"/>
                </a:rPr>
                <a:t>传统的银行业务需要小时级别甚至隔天才能完成统计和业务判断。大数据为银行提供</a:t>
              </a:r>
              <a:r>
                <a:rPr lang="zh-CN" altLang="en-US" sz="1400" dirty="0">
                  <a:solidFill>
                    <a:srgbClr val="C00000"/>
                  </a:solidFill>
                  <a:latin typeface="Huawei Sans" panose="020C0503030203020204" pitchFamily="34" charset="0"/>
                  <a:ea typeface="方正兰亭黑简体" panose="02000000000000000000" pitchFamily="2" charset="-122"/>
                  <a:cs typeface="Calibri" pitchFamily="34" charset="0"/>
                  <a:sym typeface="Huawei Sans" panose="020C0503030203020204" pitchFamily="34" charset="0"/>
                </a:rPr>
                <a:t>实时业务分析处理的能力</a:t>
              </a:r>
              <a:r>
                <a:rPr lang="zh-CN" altLang="en-US" sz="1400" dirty="0">
                  <a:solidFill>
                    <a:schemeClr val="tx1">
                      <a:lumMod val="75000"/>
                      <a:lumOff val="25000"/>
                    </a:schemeClr>
                  </a:solidFill>
                  <a:latin typeface="Huawei Sans" panose="020C0503030203020204" pitchFamily="34" charset="0"/>
                  <a:ea typeface="方正兰亭黑简体" panose="02000000000000000000" pitchFamily="2" charset="-122"/>
                  <a:cs typeface="Calibri" pitchFamily="34" charset="0"/>
                  <a:sym typeface="Huawei Sans" panose="020C0503030203020204" pitchFamily="34" charset="0"/>
                </a:rPr>
                <a:t>。</a:t>
              </a:r>
            </a:p>
          </p:txBody>
        </p:sp>
        <p:sp>
          <p:nvSpPr>
            <p:cNvPr id="40" name="矩形 39"/>
            <p:cNvSpPr/>
            <p:nvPr/>
          </p:nvSpPr>
          <p:spPr>
            <a:xfrm>
              <a:off x="2928559" y="3887875"/>
              <a:ext cx="1652609" cy="1809726"/>
            </a:xfrm>
            <a:prstGeom prst="rect">
              <a:avLst/>
            </a:prstGeom>
          </p:spPr>
          <p:txBody>
            <a:bodyPr wrap="square" lIns="0" tIns="0" rIns="0" bIns="0">
              <a:spAutoFit/>
            </a:bodyPr>
            <a:lstStyle/>
            <a:p>
              <a:pPr fontAlgn="auto">
                <a:lnSpc>
                  <a:spcPct val="140000"/>
                </a:lnSpc>
                <a:spcBef>
                  <a:spcPts val="0"/>
                </a:spcBef>
                <a:spcAft>
                  <a:spcPts val="0"/>
                </a:spcAft>
                <a:buClr>
                  <a:srgbClr val="990000"/>
                </a:buClr>
                <a:buSzPct val="75000"/>
                <a:defRPr/>
              </a:pPr>
              <a:r>
                <a:rPr lang="zh-CN" altLang="en-US" sz="1400" dirty="0">
                  <a:solidFill>
                    <a:schemeClr val="tx1">
                      <a:lumMod val="75000"/>
                      <a:lumOff val="25000"/>
                    </a:schemeClr>
                  </a:solidFill>
                  <a:latin typeface="Huawei Sans" panose="020C0503030203020204" pitchFamily="34" charset="0"/>
                  <a:ea typeface="方正兰亭黑简体" panose="02000000000000000000" pitchFamily="2" charset="-122"/>
                  <a:cs typeface="Calibri" pitchFamily="34" charset="0"/>
                  <a:sym typeface="Huawei Sans" panose="020C0503030203020204" pitchFamily="34" charset="0"/>
                </a:rPr>
                <a:t>从传统的平面广告和现场拜访等模式转换成为</a:t>
              </a:r>
              <a:r>
                <a:rPr lang="zh-CN" altLang="en-US" sz="1400" dirty="0">
                  <a:solidFill>
                    <a:srgbClr val="C00000"/>
                  </a:solidFill>
                  <a:latin typeface="Huawei Sans" panose="020C0503030203020204" pitchFamily="34" charset="0"/>
                  <a:ea typeface="方正兰亭黑简体" panose="02000000000000000000" pitchFamily="2" charset="-122"/>
                  <a:cs typeface="Calibri" pitchFamily="34" charset="0"/>
                  <a:sym typeface="Huawei Sans" panose="020C0503030203020204" pitchFamily="34" charset="0"/>
                </a:rPr>
                <a:t>精准营销</a:t>
              </a:r>
              <a:r>
                <a:rPr lang="zh-CN" altLang="en-US" sz="1400" dirty="0">
                  <a:solidFill>
                    <a:schemeClr val="tx1">
                      <a:lumMod val="75000"/>
                      <a:lumOff val="25000"/>
                    </a:schemeClr>
                  </a:solidFill>
                  <a:latin typeface="Huawei Sans" panose="020C0503030203020204" pitchFamily="34" charset="0"/>
                  <a:ea typeface="方正兰亭黑简体" panose="02000000000000000000" pitchFamily="2" charset="-122"/>
                  <a:cs typeface="Calibri" pitchFamily="34" charset="0"/>
                  <a:sym typeface="Huawei Sans" panose="020C0503030203020204" pitchFamily="34" charset="0"/>
                </a:rPr>
                <a:t>，互联网营销的模式。海量获客，现场快速实现业务市场的占领。</a:t>
              </a:r>
            </a:p>
          </p:txBody>
        </p:sp>
        <p:sp>
          <p:nvSpPr>
            <p:cNvPr id="41" name="矩形 40"/>
            <p:cNvSpPr/>
            <p:nvPr/>
          </p:nvSpPr>
          <p:spPr>
            <a:xfrm>
              <a:off x="8427395" y="3854208"/>
              <a:ext cx="2997843" cy="1508105"/>
            </a:xfrm>
            <a:prstGeom prst="rect">
              <a:avLst/>
            </a:prstGeom>
          </p:spPr>
          <p:txBody>
            <a:bodyPr wrap="square" lIns="0" tIns="0" rIns="0" bIns="0">
              <a:spAutoFit/>
            </a:bodyPr>
            <a:lstStyle/>
            <a:p>
              <a:pPr fontAlgn="auto">
                <a:lnSpc>
                  <a:spcPct val="140000"/>
                </a:lnSpc>
                <a:spcBef>
                  <a:spcPts val="0"/>
                </a:spcBef>
                <a:spcAft>
                  <a:spcPts val="0"/>
                </a:spcAft>
                <a:buClr>
                  <a:srgbClr val="990000"/>
                </a:buClr>
                <a:buSzPct val="75000"/>
                <a:defRPr/>
              </a:pPr>
              <a:r>
                <a:rPr lang="zh-CN" altLang="en-US" sz="1400" dirty="0">
                  <a:solidFill>
                    <a:schemeClr val="tx1">
                      <a:lumMod val="75000"/>
                      <a:lumOff val="25000"/>
                    </a:schemeClr>
                  </a:solidFill>
                  <a:latin typeface="Huawei Sans" panose="020C0503030203020204" pitchFamily="34" charset="0"/>
                  <a:ea typeface="方正兰亭黑简体" panose="02000000000000000000" pitchFamily="2" charset="-122"/>
                  <a:cs typeface="Calibri" pitchFamily="34" charset="0"/>
                  <a:sym typeface="Huawei Sans" panose="020C0503030203020204" pitchFamily="34" charset="0"/>
                </a:rPr>
                <a:t>人工智能让金融行业服务模式更加个性化、智能化</a:t>
              </a:r>
              <a:r>
                <a:rPr lang="en-US" altLang="zh-CN" sz="1400" dirty="0">
                  <a:solidFill>
                    <a:schemeClr val="tx1">
                      <a:lumMod val="75000"/>
                      <a:lumOff val="25000"/>
                    </a:schemeClr>
                  </a:solidFill>
                  <a:latin typeface="Huawei Sans" panose="020C0503030203020204" pitchFamily="34" charset="0"/>
                  <a:ea typeface="方正兰亭黑简体" panose="02000000000000000000" pitchFamily="2" charset="-122"/>
                  <a:cs typeface="Calibri" pitchFamily="34" charset="0"/>
                  <a:sym typeface="Huawei Sans" panose="020C0503030203020204" pitchFamily="34" charset="0"/>
                </a:rPr>
                <a:t>:</a:t>
              </a:r>
              <a:endParaRPr lang="zh-CN" altLang="en-US" sz="1400" dirty="0">
                <a:solidFill>
                  <a:schemeClr val="tx1">
                    <a:lumMod val="75000"/>
                    <a:lumOff val="25000"/>
                  </a:schemeClr>
                </a:solidFill>
                <a:latin typeface="Huawei Sans" panose="020C0503030203020204" pitchFamily="34" charset="0"/>
                <a:ea typeface="方正兰亭黑简体" panose="02000000000000000000" pitchFamily="2" charset="-122"/>
                <a:cs typeface="Calibri" pitchFamily="34" charset="0"/>
                <a:sym typeface="Huawei Sans" panose="020C0503030203020204" pitchFamily="34" charset="0"/>
              </a:endParaRPr>
            </a:p>
            <a:p>
              <a:pPr fontAlgn="auto">
                <a:lnSpc>
                  <a:spcPct val="140000"/>
                </a:lnSpc>
                <a:spcBef>
                  <a:spcPts val="0"/>
                </a:spcBef>
                <a:spcAft>
                  <a:spcPts val="0"/>
                </a:spcAft>
                <a:buClr>
                  <a:srgbClr val="990000"/>
                </a:buClr>
                <a:buSzPct val="75000"/>
                <a:defRPr/>
              </a:pPr>
              <a:r>
                <a:rPr lang="zh-CN" altLang="en-US" sz="1400" dirty="0">
                  <a:solidFill>
                    <a:schemeClr val="tx1">
                      <a:lumMod val="75000"/>
                      <a:lumOff val="25000"/>
                    </a:schemeClr>
                  </a:solidFill>
                  <a:latin typeface="Huawei Sans" panose="020C0503030203020204" pitchFamily="34" charset="0"/>
                  <a:ea typeface="方正兰亭黑简体" panose="02000000000000000000" pitchFamily="2" charset="-122"/>
                  <a:cs typeface="Calibri" pitchFamily="34" charset="0"/>
                  <a:sym typeface="Huawei Sans" panose="020C0503030203020204" pitchFamily="34" charset="0"/>
                </a:rPr>
                <a:t>自然语言处理及计算机视觉的应用；</a:t>
              </a:r>
            </a:p>
            <a:p>
              <a:pPr fontAlgn="auto">
                <a:lnSpc>
                  <a:spcPct val="140000"/>
                </a:lnSpc>
                <a:spcBef>
                  <a:spcPts val="0"/>
                </a:spcBef>
                <a:spcAft>
                  <a:spcPts val="0"/>
                </a:spcAft>
                <a:buClr>
                  <a:srgbClr val="990000"/>
                </a:buClr>
                <a:buSzPct val="75000"/>
                <a:defRPr/>
              </a:pPr>
              <a:r>
                <a:rPr lang="zh-CN" altLang="en-US" sz="1400" dirty="0">
                  <a:solidFill>
                    <a:schemeClr val="tx1">
                      <a:lumMod val="75000"/>
                      <a:lumOff val="25000"/>
                    </a:schemeClr>
                  </a:solidFill>
                  <a:latin typeface="Huawei Sans" panose="020C0503030203020204" pitchFamily="34" charset="0"/>
                  <a:ea typeface="方正兰亭黑简体" panose="02000000000000000000" pitchFamily="2" charset="-122"/>
                  <a:cs typeface="Calibri" pitchFamily="34" charset="0"/>
                  <a:sym typeface="Huawei Sans" panose="020C0503030203020204" pitchFamily="34" charset="0"/>
                </a:rPr>
                <a:t>机器学习、神经网络与知识图谱应用的预测分析与智能投顾。</a:t>
              </a:r>
            </a:p>
          </p:txBody>
        </p:sp>
        <p:sp>
          <p:nvSpPr>
            <p:cNvPr id="42" name="矩形 41"/>
            <p:cNvSpPr/>
            <p:nvPr/>
          </p:nvSpPr>
          <p:spPr>
            <a:xfrm>
              <a:off x="1123873" y="3922935"/>
              <a:ext cx="1651267" cy="1508105"/>
            </a:xfrm>
            <a:prstGeom prst="rect">
              <a:avLst/>
            </a:prstGeom>
          </p:spPr>
          <p:txBody>
            <a:bodyPr wrap="square" lIns="0" tIns="0" rIns="0" bIns="0">
              <a:spAutoFit/>
            </a:bodyPr>
            <a:lstStyle/>
            <a:p>
              <a:pPr fontAlgn="auto">
                <a:lnSpc>
                  <a:spcPct val="140000"/>
                </a:lnSpc>
                <a:spcBef>
                  <a:spcPts val="0"/>
                </a:spcBef>
                <a:spcAft>
                  <a:spcPts val="0"/>
                </a:spcAft>
                <a:buClr>
                  <a:srgbClr val="990000"/>
                </a:buClr>
                <a:buSzPct val="75000"/>
                <a:defRPr/>
              </a:pPr>
              <a:r>
                <a:rPr lang="zh-CN" altLang="en-US" sz="1400" dirty="0">
                  <a:solidFill>
                    <a:schemeClr val="tx1">
                      <a:lumMod val="75000"/>
                      <a:lumOff val="25000"/>
                    </a:schemeClr>
                  </a:solidFill>
                  <a:latin typeface="Huawei Sans" panose="020C0503030203020204" pitchFamily="34" charset="0"/>
                  <a:ea typeface="方正兰亭黑简体" panose="02000000000000000000" pitchFamily="2" charset="-122"/>
                  <a:cs typeface="Calibri" pitchFamily="34" charset="0"/>
                  <a:sym typeface="Huawei Sans" panose="020C0503030203020204" pitchFamily="34" charset="0"/>
                </a:rPr>
                <a:t>从传统专家意见加现场调查的模式转换成为大数据</a:t>
              </a:r>
              <a:r>
                <a:rPr lang="zh-CN" altLang="en-US" sz="1400" dirty="0">
                  <a:solidFill>
                    <a:srgbClr val="C00000"/>
                  </a:solidFill>
                  <a:latin typeface="Huawei Sans" panose="020C0503030203020204" pitchFamily="34" charset="0"/>
                  <a:ea typeface="方正兰亭黑简体" panose="02000000000000000000" pitchFamily="2" charset="-122"/>
                  <a:cs typeface="Calibri" pitchFamily="34" charset="0"/>
                  <a:sym typeface="Huawei Sans" panose="020C0503030203020204" pitchFamily="34" charset="0"/>
                </a:rPr>
                <a:t>多维度识别、自动征信和自动预警</a:t>
              </a:r>
              <a:r>
                <a:rPr lang="zh-CN" altLang="en-US" sz="1400" dirty="0">
                  <a:solidFill>
                    <a:schemeClr val="tx1">
                      <a:lumMod val="75000"/>
                      <a:lumOff val="25000"/>
                    </a:schemeClr>
                  </a:solidFill>
                  <a:latin typeface="Huawei Sans" panose="020C0503030203020204" pitchFamily="34" charset="0"/>
                  <a:ea typeface="方正兰亭黑简体" panose="02000000000000000000" pitchFamily="2" charset="-122"/>
                  <a:cs typeface="Calibri" pitchFamily="34" charset="0"/>
                  <a:sym typeface="Huawei Sans" panose="020C0503030203020204" pitchFamily="34" charset="0"/>
                </a:rPr>
                <a:t>的风险体系。</a:t>
              </a:r>
            </a:p>
          </p:txBody>
        </p:sp>
        <p:pic>
          <p:nvPicPr>
            <p:cNvPr id="14338" name="Picture 2" descr="D:\2015矢量新下载\图片（没有分类）\金融\shutterstock_590201132.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28502"/>
            <a:stretch/>
          </p:blipFill>
          <p:spPr bwMode="auto">
            <a:xfrm>
              <a:off x="1067600" y="1761527"/>
              <a:ext cx="1752153" cy="1779549"/>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D:\2015矢量新下载\图片（没有分类）\金融\shutterstock_578776357.jp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6054" r="22679"/>
            <a:stretch/>
          </p:blipFill>
          <p:spPr bwMode="auto">
            <a:xfrm>
              <a:off x="2889354" y="1761527"/>
              <a:ext cx="1769582" cy="177955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D:\2015矢量新下载\图片（没有分类）\金融\shutterstock_91074572.jp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10725" r="15532"/>
            <a:stretch/>
          </p:blipFill>
          <p:spPr bwMode="auto">
            <a:xfrm>
              <a:off x="4720337" y="1761526"/>
              <a:ext cx="1769581" cy="177955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D:\2015矢量新下载\图片（没有分类）\大数据\shutterstock_113945947.jp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l="39910"/>
            <a:stretch/>
          </p:blipFill>
          <p:spPr bwMode="auto">
            <a:xfrm>
              <a:off x="6551320" y="1761525"/>
              <a:ext cx="1769581" cy="1779551"/>
            </a:xfrm>
            <a:prstGeom prst="rect">
              <a:avLst/>
            </a:prstGeom>
            <a:noFill/>
            <a:extLst>
              <a:ext uri="{909E8E84-426E-40DD-AFC4-6F175D3DCCD1}">
                <a14:hiddenFill xmlns:a14="http://schemas.microsoft.com/office/drawing/2010/main">
                  <a:solidFill>
                    <a:srgbClr val="FFFFFF"/>
                  </a:solidFill>
                </a14:hiddenFill>
              </a:ext>
            </a:extLst>
          </p:spPr>
        </p:pic>
        <p:pic>
          <p:nvPicPr>
            <p:cNvPr id="14343" name="Picture 7" descr="D:\2015矢量新下载\图片（没有分类）\未来科技\shutterstock_529299211.jpg"/>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t="17003" b="4237"/>
            <a:stretch/>
          </p:blipFill>
          <p:spPr bwMode="auto">
            <a:xfrm>
              <a:off x="8382508" y="1761527"/>
              <a:ext cx="2996841" cy="177954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标题 1"/>
          <p:cNvSpPr>
            <a:spLocks noGrp="1"/>
          </p:cNvSpPr>
          <p:nvPr>
            <p:ph type="title"/>
          </p:nvPr>
        </p:nvSpPr>
        <p:spPr/>
        <p:txBody>
          <a:bodyPr/>
          <a:lstStyle/>
          <a:p>
            <a:r>
              <a:rPr lang="zh-CN" altLang="en-US" dirty="0">
                <a:sym typeface="Huawei Sans" panose="020C0503030203020204" pitchFamily="34" charset="0"/>
              </a:rPr>
              <a:t>大数据在金融行业的创新业务应用</a:t>
            </a:r>
          </a:p>
        </p:txBody>
      </p:sp>
    </p:spTree>
    <p:extLst>
      <p:ext uri="{BB962C8B-B14F-4D97-AF65-F5344CB8AC3E}">
        <p14:creationId xmlns:p14="http://schemas.microsoft.com/office/powerpoint/2010/main" val="39409920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Huawei Sans" panose="020C0503030203020204" pitchFamily="34" charset="0"/>
              </a:rPr>
              <a:t>大数据在智慧医疗领域的应用</a:t>
            </a:r>
          </a:p>
        </p:txBody>
      </p:sp>
      <p:grpSp>
        <p:nvGrpSpPr>
          <p:cNvPr id="19" name="组合 18"/>
          <p:cNvGrpSpPr/>
          <p:nvPr/>
        </p:nvGrpSpPr>
        <p:grpSpPr>
          <a:xfrm>
            <a:off x="1199456" y="1765554"/>
            <a:ext cx="4825107" cy="3045651"/>
            <a:chOff x="1199456" y="1765554"/>
            <a:chExt cx="4825107" cy="3045651"/>
          </a:xfrm>
        </p:grpSpPr>
        <p:grpSp>
          <p:nvGrpSpPr>
            <p:cNvPr id="18" name="组合 17"/>
            <p:cNvGrpSpPr/>
            <p:nvPr/>
          </p:nvGrpSpPr>
          <p:grpSpPr>
            <a:xfrm>
              <a:off x="1199456" y="1765554"/>
              <a:ext cx="4825107" cy="2513961"/>
              <a:chOff x="1199456" y="1765554"/>
              <a:chExt cx="4825107" cy="2513961"/>
            </a:xfrm>
          </p:grpSpPr>
          <p:sp>
            <p:nvSpPr>
              <p:cNvPr id="6" name="îṣlïďè"/>
              <p:cNvSpPr/>
              <p:nvPr/>
            </p:nvSpPr>
            <p:spPr>
              <a:xfrm>
                <a:off x="1300408" y="1826497"/>
                <a:ext cx="4724155" cy="2402373"/>
              </a:xfrm>
              <a:prstGeom prst="rect">
                <a:avLst/>
              </a:prstGeom>
              <a:blipFill>
                <a:blip r:embed="rId3"/>
                <a:srcRect/>
                <a:stretch>
                  <a:fillRect t="-10978" b="-10870"/>
                </a:stretch>
              </a:blip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endParaRPr lang="zh-CN" altLang="en-US" sz="2800"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iṩļîḓé"/>
              <p:cNvSpPr/>
              <p:nvPr/>
            </p:nvSpPr>
            <p:spPr>
              <a:xfrm>
                <a:off x="1199456" y="1765554"/>
                <a:ext cx="99360" cy="2513961"/>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8" name="ïşļíḑe"/>
            <p:cNvGrpSpPr/>
            <p:nvPr/>
          </p:nvGrpSpPr>
          <p:grpSpPr>
            <a:xfrm>
              <a:off x="1199456" y="3640211"/>
              <a:ext cx="559827" cy="1170994"/>
              <a:chOff x="669925" y="3365420"/>
              <a:chExt cx="581025" cy="1304926"/>
            </a:xfrm>
          </p:grpSpPr>
          <p:sp>
            <p:nvSpPr>
              <p:cNvPr id="15" name="î$lîḑe"/>
              <p:cNvSpPr/>
              <p:nvPr/>
            </p:nvSpPr>
            <p:spPr>
              <a:xfrm>
                <a:off x="669925" y="4089321"/>
                <a:ext cx="581025" cy="581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ctr"/>
                <a:r>
                  <a:rPr lang="en-US" altLang="zh-CN" sz="1600" b="1" dirty="0">
                    <a:latin typeface="Huawei Sans" panose="020C0503030203020204" pitchFamily="34" charset="0"/>
                    <a:ea typeface="方正兰亭黑简体" panose="02000000000000000000" pitchFamily="2" charset="-122"/>
                    <a:sym typeface="Huawei Sans" panose="020C0503030203020204" pitchFamily="34" charset="0"/>
                  </a:rPr>
                  <a:t>01</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6" name="直接连接符 15"/>
              <p:cNvCxnSpPr>
                <a:stCxn id="15" idx="0"/>
              </p:cNvCxnSpPr>
              <p:nvPr/>
            </p:nvCxnSpPr>
            <p:spPr>
              <a:xfrm flipV="1">
                <a:off x="960438" y="3365420"/>
                <a:ext cx="0" cy="723900"/>
              </a:xfrm>
              <a:prstGeom prst="line">
                <a:avLst/>
              </a:prstGeom>
              <a:ln w="3175" cap="rnd">
                <a:solidFill>
                  <a:schemeClr val="accent1"/>
                </a:solidFill>
                <a:prstDash val="solid"/>
                <a:round/>
                <a:tailEnd type="oval"/>
              </a:ln>
            </p:spPr>
            <p:style>
              <a:lnRef idx="1">
                <a:schemeClr val="accent1"/>
              </a:lnRef>
              <a:fillRef idx="0">
                <a:schemeClr val="accent1"/>
              </a:fillRef>
              <a:effectRef idx="0">
                <a:schemeClr val="accent1"/>
              </a:effectRef>
              <a:fontRef idx="minor">
                <a:schemeClr val="tx1"/>
              </a:fontRef>
            </p:style>
          </p:cxnSp>
        </p:grpSp>
      </p:grpSp>
      <p:sp>
        <p:nvSpPr>
          <p:cNvPr id="9" name="íṧ1íḓè">
            <a:extLst>
              <a:ext uri="{FF2B5EF4-FFF2-40B4-BE49-F238E27FC236}">
                <a16:creationId xmlns:a16="http://schemas.microsoft.com/office/drawing/2014/main" id="{3495B739-E5A7-4F4A-95FD-24BDFE4B18B1}"/>
              </a:ext>
            </a:extLst>
          </p:cNvPr>
          <p:cNvSpPr txBox="1"/>
          <p:nvPr/>
        </p:nvSpPr>
        <p:spPr bwMode="auto">
          <a:xfrm>
            <a:off x="1700410" y="4593497"/>
            <a:ext cx="4320479" cy="168537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40000"/>
              </a:lnSpc>
            </a:pP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基于云上大数据建立专家诊疗系统，根据患者提供病症相关数据，在系统中进行相似度匹配然后再交由医生对患者的病症情况进行诊疗判断。能够在一定程度上缓解医疗资源不足和分布不均的情况。</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0" name="组合 19"/>
          <p:cNvGrpSpPr/>
          <p:nvPr/>
        </p:nvGrpSpPr>
        <p:grpSpPr>
          <a:xfrm>
            <a:off x="6359600" y="1771916"/>
            <a:ext cx="4781351" cy="3057447"/>
            <a:chOff x="6359600" y="1771916"/>
            <a:chExt cx="4781351" cy="3057447"/>
          </a:xfrm>
        </p:grpSpPr>
        <p:sp>
          <p:nvSpPr>
            <p:cNvPr id="10" name="iṩ1íḋé"/>
            <p:cNvSpPr/>
            <p:nvPr/>
          </p:nvSpPr>
          <p:spPr>
            <a:xfrm>
              <a:off x="6460551" y="1832859"/>
              <a:ext cx="4680400" cy="2402373"/>
            </a:xfrm>
            <a:prstGeom prst="rect">
              <a:avLst/>
            </a:prstGeom>
            <a:blipFill>
              <a:blip r:embed="rId4"/>
              <a:srcRect/>
              <a:stretch>
                <a:fillRect t="-10570" b="-10470"/>
              </a:stretch>
            </a:blip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endParaRPr lang="zh-CN" altLang="en-US" sz="2800" b="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îṥḻíḑê"/>
            <p:cNvSpPr/>
            <p:nvPr/>
          </p:nvSpPr>
          <p:spPr>
            <a:xfrm>
              <a:off x="6359600" y="1771916"/>
              <a:ext cx="98440" cy="2513961"/>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í$lídê"/>
            <p:cNvSpPr/>
            <p:nvPr/>
          </p:nvSpPr>
          <p:spPr>
            <a:xfrm>
              <a:off x="6359600" y="4307972"/>
              <a:ext cx="559827" cy="5213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ctr"/>
              <a:r>
                <a:rPr lang="en-US" altLang="zh-CN" sz="1600" b="1" dirty="0">
                  <a:latin typeface="Huawei Sans" panose="020C0503030203020204" pitchFamily="34" charset="0"/>
                  <a:ea typeface="方正兰亭黑简体" panose="02000000000000000000" pitchFamily="2" charset="-122"/>
                  <a:sym typeface="Huawei Sans" panose="020C0503030203020204" pitchFamily="34" charset="0"/>
                </a:rPr>
                <a:t>02</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3" name="直接连接符 12"/>
            <p:cNvCxnSpPr>
              <a:stCxn id="12" idx="0"/>
            </p:cNvCxnSpPr>
            <p:nvPr/>
          </p:nvCxnSpPr>
          <p:spPr>
            <a:xfrm flipV="1">
              <a:off x="6639514" y="3658370"/>
              <a:ext cx="0" cy="649602"/>
            </a:xfrm>
            <a:prstGeom prst="line">
              <a:avLst/>
            </a:prstGeom>
            <a:ln w="3175" cap="rnd">
              <a:solidFill>
                <a:schemeClr val="accent2"/>
              </a:solidFill>
              <a:prstDash val="solid"/>
              <a:round/>
              <a:tailEnd type="oval"/>
            </a:ln>
          </p:spPr>
          <p:style>
            <a:lnRef idx="1">
              <a:schemeClr val="accent1"/>
            </a:lnRef>
            <a:fillRef idx="0">
              <a:schemeClr val="accent1"/>
            </a:fillRef>
            <a:effectRef idx="0">
              <a:schemeClr val="accent1"/>
            </a:effectRef>
            <a:fontRef idx="minor">
              <a:schemeClr val="tx1"/>
            </a:fontRef>
          </p:style>
        </p:cxnSp>
      </p:grpSp>
      <p:sp>
        <p:nvSpPr>
          <p:cNvPr id="14" name="i$ḻïďè">
            <a:extLst>
              <a:ext uri="{FF2B5EF4-FFF2-40B4-BE49-F238E27FC236}">
                <a16:creationId xmlns:a16="http://schemas.microsoft.com/office/drawing/2014/main" id="{3495B739-E5A7-4F4A-95FD-24BDFE4B18B1}"/>
              </a:ext>
            </a:extLst>
          </p:cNvPr>
          <p:cNvSpPr txBox="1"/>
          <p:nvPr/>
        </p:nvSpPr>
        <p:spPr bwMode="auto">
          <a:xfrm>
            <a:off x="6919427" y="4520397"/>
            <a:ext cx="4543846" cy="14223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40000"/>
              </a:lnSpc>
            </a:pP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患者在家中测量的血压、心率、体重、血氧等健康指标和数据都可以通过电子设备传回医疗大数据系统，系统对于异常指标实时进行分析预警并反馈给病人家属以及医疗人员及时进行诊疗。</a:t>
            </a:r>
          </a:p>
        </p:txBody>
      </p:sp>
    </p:spTree>
    <p:extLst>
      <p:ext uri="{BB962C8B-B14F-4D97-AF65-F5344CB8AC3E}">
        <p14:creationId xmlns:p14="http://schemas.microsoft.com/office/powerpoint/2010/main" val="30308566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占位符 2"/>
          <p:cNvSpPr>
            <a:spLocks noGrp="1"/>
          </p:cNvSpPr>
          <p:nvPr>
            <p:ph sz="quarter" idx="10"/>
          </p:nvPr>
        </p:nvSpPr>
        <p:spPr/>
        <p:txBody>
          <a:bodyPr/>
          <a:lstStyle/>
          <a:p>
            <a:r>
              <a:rPr lang="zh-CN" altLang="en-US" dirty="0">
                <a:sym typeface="Huawei Sans" panose="020C0503030203020204" pitchFamily="34" charset="0"/>
              </a:rPr>
              <a:t>本节内容我们主要介绍了云的一些基本概念、云的分类、大数据上云以及公有云大数据优势及应用，学完本节内容我们需要掌握以下几点：</a:t>
            </a:r>
            <a:endParaRPr lang="en-US" altLang="zh-CN" dirty="0">
              <a:sym typeface="Huawei Sans" panose="020C0503030203020204" pitchFamily="34" charset="0"/>
            </a:endParaRPr>
          </a:p>
          <a:p>
            <a:pPr lvl="1"/>
            <a:r>
              <a:rPr lang="zh-CN" altLang="en-US" dirty="0">
                <a:sym typeface="Huawei Sans" panose="020C0503030203020204" pitchFamily="34" charset="0"/>
              </a:rPr>
              <a:t>什么是云；</a:t>
            </a:r>
            <a:endParaRPr lang="en-US" altLang="zh-CN" dirty="0">
              <a:sym typeface="Huawei Sans" panose="020C0503030203020204" pitchFamily="34" charset="0"/>
            </a:endParaRPr>
          </a:p>
          <a:p>
            <a:pPr lvl="1"/>
            <a:r>
              <a:rPr lang="zh-CN" altLang="en-US" dirty="0">
                <a:sym typeface="Huawei Sans" panose="020C0503030203020204" pitchFamily="34" charset="0"/>
              </a:rPr>
              <a:t>云的三种部署模式，分别对应哪些优缺点；</a:t>
            </a:r>
            <a:endParaRPr lang="en-US" altLang="zh-CN" dirty="0">
              <a:sym typeface="Huawei Sans" panose="020C0503030203020204" pitchFamily="34" charset="0"/>
            </a:endParaRPr>
          </a:p>
          <a:p>
            <a:pPr lvl="1"/>
            <a:r>
              <a:rPr lang="zh-CN" altLang="en-US" dirty="0">
                <a:sym typeface="Huawei Sans" panose="020C0503030203020204" pitchFamily="34" charset="0"/>
              </a:rPr>
              <a:t>云的三层架构及对应特点；</a:t>
            </a:r>
            <a:endParaRPr lang="en-US" altLang="zh-CN" dirty="0">
              <a:sym typeface="Huawei Sans" panose="020C0503030203020204" pitchFamily="34" charset="0"/>
            </a:endParaRPr>
          </a:p>
          <a:p>
            <a:pPr lvl="1"/>
            <a:r>
              <a:rPr lang="zh-CN" altLang="en-US" dirty="0">
                <a:sym typeface="Huawei Sans" panose="020C0503030203020204" pitchFamily="34" charset="0"/>
              </a:rPr>
              <a:t>大数据云化部署具有哪些优势；</a:t>
            </a:r>
            <a:endParaRPr lang="en-US" altLang="zh-CN" dirty="0">
              <a:sym typeface="Huawei Sans" panose="020C0503030203020204" pitchFamily="34" charset="0"/>
            </a:endParaRPr>
          </a:p>
          <a:p>
            <a:pPr lvl="1"/>
            <a:r>
              <a:rPr lang="zh-CN" altLang="en-US" dirty="0">
                <a:sym typeface="Huawei Sans" panose="020C0503030203020204" pitchFamily="34" charset="0"/>
              </a:rPr>
              <a:t>公有云大数据有哪些应用场景。</a:t>
            </a:r>
          </a:p>
        </p:txBody>
      </p:sp>
    </p:spTree>
    <p:extLst>
      <p:ext uri="{BB962C8B-B14F-4D97-AF65-F5344CB8AC3E}">
        <p14:creationId xmlns:p14="http://schemas.microsoft.com/office/powerpoint/2010/main" val="2702713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bg1">
                    <a:lumMod val="50000"/>
                  </a:schemeClr>
                </a:solidFill>
                <a:sym typeface="Huawei Sans" panose="020C0503030203020204" pitchFamily="34" charset="0"/>
              </a:rPr>
              <a:t>大数据时代的挑战与机遇</a:t>
            </a:r>
            <a:endParaRPr lang="en-US" altLang="zh-CN" dirty="0">
              <a:solidFill>
                <a:schemeClr val="bg1">
                  <a:lumMod val="50000"/>
                </a:schemeClr>
              </a:solidFill>
              <a:sym typeface="Huawei Sans" panose="020C0503030203020204" pitchFamily="34" charset="0"/>
            </a:endParaRPr>
          </a:p>
          <a:p>
            <a:r>
              <a:rPr lang="zh-CN" altLang="en-US" dirty="0">
                <a:solidFill>
                  <a:schemeClr val="bg1">
                    <a:lumMod val="50000"/>
                  </a:schemeClr>
                </a:solidFill>
                <a:sym typeface="Huawei Sans" panose="020C0503030203020204" pitchFamily="34" charset="0"/>
              </a:rPr>
              <a:t>公有云大数据概述</a:t>
            </a:r>
            <a:endParaRPr lang="en-US" altLang="zh-CN" dirty="0">
              <a:solidFill>
                <a:schemeClr val="bg1">
                  <a:lumMod val="50000"/>
                </a:schemeClr>
              </a:solidFill>
              <a:sym typeface="Huawei Sans" panose="020C0503030203020204" pitchFamily="34" charset="0"/>
            </a:endParaRPr>
          </a:p>
          <a:p>
            <a:r>
              <a:rPr lang="zh-CN" altLang="en-US" b="1" dirty="0">
                <a:sym typeface="Huawei Sans" panose="020C0503030203020204" pitchFamily="34" charset="0"/>
              </a:rPr>
              <a:t>物联网</a:t>
            </a:r>
            <a:endParaRPr lang="en-US" altLang="zh-CN" b="1" dirty="0">
              <a:sym typeface="Huawei Sans" panose="020C0503030203020204" pitchFamily="34" charset="0"/>
            </a:endParaRPr>
          </a:p>
          <a:p>
            <a:r>
              <a:rPr lang="zh-CN" altLang="en-US" dirty="0">
                <a:solidFill>
                  <a:schemeClr val="bg1">
                    <a:lumMod val="50000"/>
                  </a:schemeClr>
                </a:solidFill>
                <a:sym typeface="Huawei Sans" panose="020C0503030203020204" pitchFamily="34" charset="0"/>
              </a:rPr>
              <a:t>大数据与云计算、物联网的关系</a:t>
            </a:r>
            <a:endParaRPr lang="en-US" altLang="zh-CN" dirty="0">
              <a:solidFill>
                <a:schemeClr val="bg1">
                  <a:lumMod val="50000"/>
                </a:schemeClr>
              </a:solidFill>
              <a:sym typeface="Huawei Sans" panose="020C0503030203020204" pitchFamily="34" charset="0"/>
            </a:endParaRPr>
          </a:p>
        </p:txBody>
      </p:sp>
    </p:spTree>
    <p:extLst>
      <p:ext uri="{BB962C8B-B14F-4D97-AF65-F5344CB8AC3E}">
        <p14:creationId xmlns:p14="http://schemas.microsoft.com/office/powerpoint/2010/main" val="2589975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734EC3AC-2FB6-8ECA-61FB-98ED1AF100BD}"/>
              </a:ext>
            </a:extLst>
          </p:cNvPr>
          <p:cNvSpPr>
            <a:spLocks noGrp="1" noChangeArrowheads="1"/>
          </p:cNvSpPr>
          <p:nvPr>
            <p:ph type="title"/>
          </p:nvPr>
        </p:nvSpPr>
        <p:spPr>
          <a:xfrm>
            <a:off x="876300" y="152399"/>
            <a:ext cx="8001000" cy="914400"/>
          </a:xfrm>
          <a:ln/>
        </p:spPr>
        <p:txBody>
          <a:bodyPr/>
          <a:lstStyle/>
          <a:p>
            <a:r>
              <a:rPr lang="zh-CN" altLang="en-US" dirty="0"/>
              <a:t>物联网</a:t>
            </a:r>
          </a:p>
        </p:txBody>
      </p:sp>
      <p:sp>
        <p:nvSpPr>
          <p:cNvPr id="82947" name="Rectangle 3">
            <a:extLst>
              <a:ext uri="{FF2B5EF4-FFF2-40B4-BE49-F238E27FC236}">
                <a16:creationId xmlns:a16="http://schemas.microsoft.com/office/drawing/2014/main" id="{2D70B595-DEAA-9913-CDD3-9B552CE9007C}"/>
              </a:ext>
            </a:extLst>
          </p:cNvPr>
          <p:cNvSpPr>
            <a:spLocks noGrp="1" noChangeArrowheads="1"/>
          </p:cNvSpPr>
          <p:nvPr>
            <p:ph type="body" idx="4294967295"/>
          </p:nvPr>
        </p:nvSpPr>
        <p:spPr>
          <a:xfrm>
            <a:off x="990600" y="1447800"/>
            <a:ext cx="10172700" cy="1143000"/>
          </a:xfrm>
        </p:spPr>
        <p:txBody>
          <a:bodyPr/>
          <a:lstStyle/>
          <a:p>
            <a:r>
              <a:rPr lang="zh-CN" altLang="en-US" sz="2000" dirty="0"/>
              <a:t>物联网是物物相连的互联网，是互联网的延伸，它利用局部网络或互联网等通信技术把传感器、控制器、机器、人员和物等通过新的方式联在一起，形成人与物、物与物相联，实现信息化和远程管理控制</a:t>
            </a:r>
          </a:p>
        </p:txBody>
      </p:sp>
      <p:sp>
        <p:nvSpPr>
          <p:cNvPr id="82948" name="Rectangle 5">
            <a:extLst>
              <a:ext uri="{FF2B5EF4-FFF2-40B4-BE49-F238E27FC236}">
                <a16:creationId xmlns:a16="http://schemas.microsoft.com/office/drawing/2014/main" id="{B0F89466-4794-637B-6506-50551141D1A9}"/>
              </a:ext>
            </a:extLst>
          </p:cNvPr>
          <p:cNvSpPr>
            <a:spLocks noChangeArrowheads="1"/>
          </p:cNvSpPr>
          <p:nvPr/>
        </p:nvSpPr>
        <p:spPr bwMode="auto">
          <a:xfrm>
            <a:off x="876300" y="1081087"/>
            <a:ext cx="158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buNone/>
            </a:pPr>
            <a:r>
              <a:rPr lang="en-US" altLang="zh-CN" sz="1800" b="1" dirty="0">
                <a:solidFill>
                  <a:srgbClr val="000000"/>
                </a:solidFill>
              </a:rPr>
              <a:t>1. </a:t>
            </a:r>
            <a:r>
              <a:rPr lang="zh-CN" altLang="en-US" sz="1800" b="1" dirty="0">
                <a:solidFill>
                  <a:srgbClr val="000000"/>
                </a:solidFill>
              </a:rPr>
              <a:t>物联网概念</a:t>
            </a:r>
          </a:p>
        </p:txBody>
      </p:sp>
      <p:sp>
        <p:nvSpPr>
          <p:cNvPr id="82949" name="Rectangle 7">
            <a:extLst>
              <a:ext uri="{FF2B5EF4-FFF2-40B4-BE49-F238E27FC236}">
                <a16:creationId xmlns:a16="http://schemas.microsoft.com/office/drawing/2014/main" id="{0BA9175F-E4BD-5000-9D8A-669653971E8B}"/>
              </a:ext>
            </a:extLst>
          </p:cNvPr>
          <p:cNvSpPr>
            <a:spLocks noChangeArrowheads="1"/>
          </p:cNvSpPr>
          <p:nvPr/>
        </p:nvSpPr>
        <p:spPr bwMode="auto">
          <a:xfrm>
            <a:off x="4876800" y="6262688"/>
            <a:ext cx="2470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buNone/>
            </a:pPr>
            <a:r>
              <a:rPr lang="zh-CN" altLang="en-US" sz="1800">
                <a:solidFill>
                  <a:srgbClr val="000000"/>
                </a:solidFill>
              </a:rPr>
              <a:t>图</a:t>
            </a:r>
            <a:r>
              <a:rPr lang="en-US" altLang="zh-CN" sz="1800">
                <a:solidFill>
                  <a:srgbClr val="000000"/>
                </a:solidFill>
              </a:rPr>
              <a:t>1-9 </a:t>
            </a:r>
            <a:r>
              <a:rPr lang="zh-CN" altLang="en-US" sz="1800">
                <a:solidFill>
                  <a:srgbClr val="000000"/>
                </a:solidFill>
              </a:rPr>
              <a:t>物联网体系架构 </a:t>
            </a:r>
          </a:p>
        </p:txBody>
      </p:sp>
      <p:pic>
        <p:nvPicPr>
          <p:cNvPr id="82950" name="Picture 8">
            <a:extLst>
              <a:ext uri="{FF2B5EF4-FFF2-40B4-BE49-F238E27FC236}">
                <a16:creationId xmlns:a16="http://schemas.microsoft.com/office/drawing/2014/main" id="{9677F8F6-6994-ED5A-1213-F3D521DDB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593976"/>
            <a:ext cx="5181600"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E2A43503-4A8A-9207-861F-61F1960E4CAE}"/>
              </a:ext>
            </a:extLst>
          </p:cNvPr>
          <p:cNvSpPr>
            <a:spLocks noGrp="1" noChangeArrowheads="1"/>
          </p:cNvSpPr>
          <p:nvPr>
            <p:ph type="title"/>
          </p:nvPr>
        </p:nvSpPr>
        <p:spPr/>
        <p:txBody>
          <a:bodyPr/>
          <a:lstStyle/>
          <a:p>
            <a:r>
              <a:rPr lang="zh-CN" altLang="en-US">
                <a:latin typeface="黑体" panose="02010609060101010101" pitchFamily="49" charset="-122"/>
                <a:sym typeface="+mn-lt"/>
              </a:rPr>
              <a:t>引言 </a:t>
            </a:r>
            <a:r>
              <a:rPr lang="en-US" altLang="zh-CN">
                <a:latin typeface="黑体" panose="02010609060101010101" pitchFamily="49" charset="-122"/>
                <a:sym typeface="+mn-lt"/>
              </a:rPr>
              <a:t>→</a:t>
            </a:r>
            <a:r>
              <a:rPr lang="zh-CN" altLang="en-US">
                <a:latin typeface="黑体" panose="02010609060101010101" pitchFamily="49" charset="-122"/>
                <a:sym typeface="+mn-lt"/>
              </a:rPr>
              <a:t>美国总统大选</a:t>
            </a:r>
            <a:endParaRPr lang="en-US" altLang="en-US">
              <a:latin typeface="黑体" panose="02010609060101010101" pitchFamily="49" charset="-122"/>
              <a:sym typeface="+mn-lt"/>
            </a:endParaRPr>
          </a:p>
        </p:txBody>
      </p:sp>
      <p:pic>
        <p:nvPicPr>
          <p:cNvPr id="10" name="矩形 9">
            <a:extLst>
              <a:ext uri="{FF2B5EF4-FFF2-40B4-BE49-F238E27FC236}">
                <a16:creationId xmlns:a16="http://schemas.microsoft.com/office/drawing/2014/main" id="{6C43F158-B174-8BFB-A7AA-C36FD0B38F9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2438400"/>
            <a:ext cx="47879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矩形 39">
            <a:extLst>
              <a:ext uri="{FF2B5EF4-FFF2-40B4-BE49-F238E27FC236}">
                <a16:creationId xmlns:a16="http://schemas.microsoft.com/office/drawing/2014/main" id="{1A6BDCAE-D39F-2592-260E-6C78D1BC6E6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200" y="5029200"/>
            <a:ext cx="1038860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4A244702-373C-AF5D-8545-71E5BB1C09D7}"/>
              </a:ext>
            </a:extLst>
          </p:cNvPr>
          <p:cNvSpPr/>
          <p:nvPr/>
        </p:nvSpPr>
        <p:spPr bwMode="auto">
          <a:xfrm>
            <a:off x="711200" y="1066801"/>
            <a:ext cx="10388600" cy="1273175"/>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lvl1pPr defTabSz="91281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12813">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12813">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12813">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12813">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None/>
              <a:defRPr/>
            </a:pPr>
            <a:r>
              <a:rPr lang="en-US" altLang="zh-CN"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2012</a:t>
            </a: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年</a:t>
            </a:r>
            <a:r>
              <a:rPr lang="en-US" altLang="zh-CN"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11</a:t>
            </a: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月，</a:t>
            </a:r>
            <a:r>
              <a:rPr lang="zh-CN" altLang="en-US" sz="1600" dirty="0">
                <a:solidFill>
                  <a:srgbClr val="FF0000"/>
                </a:solidFill>
                <a:latin typeface="黑体" panose="02010609060101010101" pitchFamily="49" charset="-122"/>
                <a:ea typeface="黑体" panose="02010609060101010101" pitchFamily="49" charset="-122"/>
                <a:cs typeface="宋体" panose="02010600030101010101" pitchFamily="2" charset="-122"/>
                <a:sym typeface="+mn-lt"/>
              </a:rPr>
              <a:t>奥巴马</a:t>
            </a: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在整个竞选过程中花了不到</a:t>
            </a:r>
            <a:r>
              <a:rPr lang="en-US" altLang="zh-CN" sz="1600" dirty="0">
                <a:solidFill>
                  <a:srgbClr val="FF0000"/>
                </a:solidFill>
                <a:latin typeface="黑体" panose="02010609060101010101" pitchFamily="49" charset="-122"/>
                <a:ea typeface="黑体" panose="02010609060101010101" pitchFamily="49" charset="-122"/>
                <a:cs typeface="宋体" panose="02010600030101010101" pitchFamily="2" charset="-122"/>
                <a:sym typeface="+mn-lt"/>
              </a:rPr>
              <a:t>3</a:t>
            </a:r>
            <a:r>
              <a:rPr lang="zh-CN" altLang="en-US" sz="1600" dirty="0">
                <a:solidFill>
                  <a:srgbClr val="FF0000"/>
                </a:solidFill>
                <a:latin typeface="黑体" panose="02010609060101010101" pitchFamily="49" charset="-122"/>
                <a:ea typeface="黑体" panose="02010609060101010101" pitchFamily="49" charset="-122"/>
                <a:cs typeface="宋体" panose="02010600030101010101" pitchFamily="2" charset="-122"/>
                <a:sym typeface="+mn-lt"/>
              </a:rPr>
              <a:t>亿</a:t>
            </a: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美元，而</a:t>
            </a:r>
            <a:r>
              <a:rPr lang="zh-CN" altLang="en-US" sz="1600" dirty="0">
                <a:solidFill>
                  <a:srgbClr val="FF0000"/>
                </a:solidFill>
                <a:latin typeface="黑体" panose="02010609060101010101" pitchFamily="49" charset="-122"/>
                <a:ea typeface="黑体" panose="02010609060101010101" pitchFamily="49" charset="-122"/>
                <a:cs typeface="宋体" panose="02010600030101010101" pitchFamily="2" charset="-122"/>
                <a:sym typeface="+mn-lt"/>
              </a:rPr>
              <a:t>罗姆尼</a:t>
            </a: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却花了近</a:t>
            </a:r>
            <a:r>
              <a:rPr lang="en-US" altLang="zh-CN" sz="1600" dirty="0">
                <a:solidFill>
                  <a:srgbClr val="FF0000"/>
                </a:solidFill>
                <a:latin typeface="黑体" panose="02010609060101010101" pitchFamily="49" charset="-122"/>
                <a:ea typeface="黑体" panose="02010609060101010101" pitchFamily="49" charset="-122"/>
                <a:cs typeface="宋体" panose="02010600030101010101" pitchFamily="2" charset="-122"/>
                <a:sym typeface="+mn-lt"/>
              </a:rPr>
              <a:t>4</a:t>
            </a:r>
            <a:r>
              <a:rPr lang="zh-CN" altLang="en-US" sz="1600" dirty="0">
                <a:solidFill>
                  <a:srgbClr val="FF0000"/>
                </a:solidFill>
                <a:latin typeface="黑体" panose="02010609060101010101" pitchFamily="49" charset="-122"/>
                <a:ea typeface="黑体" panose="02010609060101010101" pitchFamily="49" charset="-122"/>
                <a:cs typeface="宋体" panose="02010600030101010101" pitchFamily="2" charset="-122"/>
                <a:sym typeface="+mn-lt"/>
              </a:rPr>
              <a:t>亿</a:t>
            </a: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美元，但最终还是奥巴马赢得选举，打破了没有一名美国总统能够在全国失业率高于</a:t>
            </a:r>
            <a:r>
              <a:rPr lang="en-US" altLang="zh-CN"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7.4%</a:t>
            </a: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的情况下连任成功的惯例。</a:t>
            </a:r>
            <a:r>
              <a:rPr lang="en-US" altLang="zh-CN"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a:t>
            </a: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时代</a:t>
            </a:r>
            <a:r>
              <a:rPr lang="en-US" altLang="zh-CN"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a:t>
            </a: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杂志认为奥巴马的成功，竞选团队的大数据战略功不可没。大规模与深入的数据挖掘，帮助奥巴马在</a:t>
            </a:r>
            <a:r>
              <a:rPr lang="zh-CN" altLang="en-US" sz="1600" dirty="0">
                <a:solidFill>
                  <a:srgbClr val="FF0000"/>
                </a:solidFill>
                <a:latin typeface="黑体" panose="02010609060101010101" pitchFamily="49" charset="-122"/>
                <a:ea typeface="黑体" panose="02010609060101010101" pitchFamily="49" charset="-122"/>
                <a:cs typeface="宋体" panose="02010600030101010101" pitchFamily="2" charset="-122"/>
                <a:sym typeface="+mn-lt"/>
              </a:rPr>
              <a:t>获取有效选民、投放广告、募集资金方面</a:t>
            </a:r>
            <a:r>
              <a:rPr lang="zh-CN" altLang="en-US" sz="1600" dirty="0">
                <a:solidFill>
                  <a:srgbClr val="000000"/>
                </a:solidFill>
                <a:latin typeface="黑体" panose="02010609060101010101" pitchFamily="49" charset="-122"/>
                <a:ea typeface="黑体" panose="02010609060101010101" pitchFamily="49" charset="-122"/>
                <a:cs typeface="宋体" panose="02010600030101010101" pitchFamily="2" charset="-122"/>
                <a:sym typeface="+mn-lt"/>
              </a:rPr>
              <a:t>起到重要作用。 </a:t>
            </a:r>
          </a:p>
        </p:txBody>
      </p:sp>
      <p:pic>
        <p:nvPicPr>
          <p:cNvPr id="14342" name="Picture 2">
            <a:extLst>
              <a:ext uri="{FF2B5EF4-FFF2-40B4-BE49-F238E27FC236}">
                <a16:creationId xmlns:a16="http://schemas.microsoft.com/office/drawing/2014/main" id="{6A500D35-039D-BADB-5D1C-CC48B51940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5638" y="2392363"/>
            <a:ext cx="5364162" cy="256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250" fill="hold"/>
                                        <p:tgtEl>
                                          <p:spTgt spid="10"/>
                                        </p:tgtEl>
                                        <p:attrNameLst>
                                          <p:attrName>ppt_x</p:attrName>
                                        </p:attrNameLst>
                                      </p:cBhvr>
                                      <p:tavLst>
                                        <p:tav tm="0">
                                          <p:val>
                                            <p:strVal val="0-#ppt_w/2"/>
                                          </p:val>
                                        </p:tav>
                                        <p:tav tm="100000">
                                          <p:val>
                                            <p:strVal val="#ppt_x"/>
                                          </p:val>
                                        </p:tav>
                                      </p:tavLst>
                                    </p:anim>
                                    <p:anim calcmode="lin" valueType="num">
                                      <p:cBhvr additive="base">
                                        <p:cTn id="14" dur="25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250" fill="hold"/>
                                        <p:tgtEl>
                                          <p:spTgt spid="40"/>
                                        </p:tgtEl>
                                        <p:attrNameLst>
                                          <p:attrName>ppt_x</p:attrName>
                                        </p:attrNameLst>
                                      </p:cBhvr>
                                      <p:tavLst>
                                        <p:tav tm="0">
                                          <p:val>
                                            <p:strVal val="0-#ppt_w/2"/>
                                          </p:val>
                                        </p:tav>
                                        <p:tav tm="100000">
                                          <p:val>
                                            <p:strVal val="#ppt_x"/>
                                          </p:val>
                                        </p:tav>
                                      </p:tavLst>
                                    </p:anim>
                                    <p:anim calcmode="lin" valueType="num">
                                      <p:cBhvr additive="base">
                                        <p:cTn id="20" dur="25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BF8CB1D9-5652-EA0F-B69C-D7E62A5F10A7}"/>
              </a:ext>
            </a:extLst>
          </p:cNvPr>
          <p:cNvSpPr>
            <a:spLocks noGrp="1" noChangeArrowheads="1"/>
          </p:cNvSpPr>
          <p:nvPr>
            <p:ph type="title"/>
          </p:nvPr>
        </p:nvSpPr>
        <p:spPr>
          <a:xfrm>
            <a:off x="609600" y="101600"/>
            <a:ext cx="8001000" cy="914400"/>
          </a:xfrm>
          <a:ln/>
        </p:spPr>
        <p:txBody>
          <a:bodyPr/>
          <a:lstStyle/>
          <a:p>
            <a:r>
              <a:rPr lang="zh-CN" altLang="en-US" dirty="0"/>
              <a:t>物联网</a:t>
            </a:r>
          </a:p>
        </p:txBody>
      </p:sp>
      <p:sp>
        <p:nvSpPr>
          <p:cNvPr id="83971" name="Rectangle 3">
            <a:extLst>
              <a:ext uri="{FF2B5EF4-FFF2-40B4-BE49-F238E27FC236}">
                <a16:creationId xmlns:a16="http://schemas.microsoft.com/office/drawing/2014/main" id="{805B8E93-BF20-9BB3-98EF-D5EF8BA448F5}"/>
              </a:ext>
            </a:extLst>
          </p:cNvPr>
          <p:cNvSpPr>
            <a:spLocks noGrp="1" noChangeArrowheads="1"/>
          </p:cNvSpPr>
          <p:nvPr>
            <p:ph type="body" idx="4294967295"/>
          </p:nvPr>
        </p:nvSpPr>
        <p:spPr/>
        <p:txBody>
          <a:bodyPr/>
          <a:lstStyle/>
          <a:p>
            <a:r>
              <a:rPr lang="zh-CN" altLang="en-US" sz="2000"/>
              <a:t>物联网中的关键技术包括识别和感知技术（二维码、</a:t>
            </a:r>
            <a:r>
              <a:rPr lang="en-US" altLang="zh-CN" sz="2000"/>
              <a:t>RFID</a:t>
            </a:r>
            <a:r>
              <a:rPr lang="zh-CN" altLang="en-US" sz="2000"/>
              <a:t>、传感器等）、网络与通信技术、数据挖掘与融合技术等</a:t>
            </a:r>
          </a:p>
        </p:txBody>
      </p:sp>
      <p:sp>
        <p:nvSpPr>
          <p:cNvPr id="83972" name="Rectangle 5">
            <a:extLst>
              <a:ext uri="{FF2B5EF4-FFF2-40B4-BE49-F238E27FC236}">
                <a16:creationId xmlns:a16="http://schemas.microsoft.com/office/drawing/2014/main" id="{E4B99EFA-B6A9-229D-A0F1-A60503B8C48D}"/>
              </a:ext>
            </a:extLst>
          </p:cNvPr>
          <p:cNvSpPr>
            <a:spLocks noChangeArrowheads="1"/>
          </p:cNvSpPr>
          <p:nvPr/>
        </p:nvSpPr>
        <p:spPr bwMode="auto">
          <a:xfrm>
            <a:off x="609600" y="1124744"/>
            <a:ext cx="20494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buNone/>
            </a:pPr>
            <a:r>
              <a:rPr lang="en-US" altLang="zh-CN" sz="1800" b="1" dirty="0">
                <a:solidFill>
                  <a:srgbClr val="000000"/>
                </a:solidFill>
              </a:rPr>
              <a:t>2. </a:t>
            </a:r>
            <a:r>
              <a:rPr lang="zh-CN" altLang="en-US" sz="1800" b="1" dirty="0">
                <a:solidFill>
                  <a:srgbClr val="000000"/>
                </a:solidFill>
              </a:rPr>
              <a:t>物联网关键技术</a:t>
            </a:r>
          </a:p>
        </p:txBody>
      </p:sp>
      <p:grpSp>
        <p:nvGrpSpPr>
          <p:cNvPr id="83973" name="Group 6">
            <a:extLst>
              <a:ext uri="{FF2B5EF4-FFF2-40B4-BE49-F238E27FC236}">
                <a16:creationId xmlns:a16="http://schemas.microsoft.com/office/drawing/2014/main" id="{7D3377CF-053B-8345-B35D-04CCC139B897}"/>
              </a:ext>
            </a:extLst>
          </p:cNvPr>
          <p:cNvGrpSpPr>
            <a:grpSpLocks noChangeAspect="1"/>
          </p:cNvGrpSpPr>
          <p:nvPr/>
        </p:nvGrpSpPr>
        <p:grpSpPr bwMode="auto">
          <a:xfrm>
            <a:off x="2057400" y="2590800"/>
            <a:ext cx="2870200" cy="1371600"/>
            <a:chOff x="3097" y="11510"/>
            <a:chExt cx="3930" cy="1881"/>
          </a:xfrm>
        </p:grpSpPr>
        <p:sp>
          <p:nvSpPr>
            <p:cNvPr id="83982" name="AutoShape 7">
              <a:extLst>
                <a:ext uri="{FF2B5EF4-FFF2-40B4-BE49-F238E27FC236}">
                  <a16:creationId xmlns:a16="http://schemas.microsoft.com/office/drawing/2014/main" id="{23D6857F-9CD7-5F85-4A1B-33E4DCFBE99A}"/>
                </a:ext>
              </a:extLst>
            </p:cNvPr>
            <p:cNvSpPr>
              <a:spLocks noChangeAspect="1" noChangeArrowheads="1"/>
            </p:cNvSpPr>
            <p:nvPr/>
          </p:nvSpPr>
          <p:spPr bwMode="auto">
            <a:xfrm>
              <a:off x="3097" y="11510"/>
              <a:ext cx="3930" cy="1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buNone/>
              </a:pPr>
              <a:endParaRPr lang="zh-CN" altLang="en-US" sz="1800">
                <a:solidFill>
                  <a:srgbClr val="000000"/>
                </a:solidFill>
              </a:endParaRPr>
            </a:p>
          </p:txBody>
        </p:sp>
        <p:pic>
          <p:nvPicPr>
            <p:cNvPr id="83983" name="Picture 8" descr="t01e14838c83024a682">
              <a:extLst>
                <a:ext uri="{FF2B5EF4-FFF2-40B4-BE49-F238E27FC236}">
                  <a16:creationId xmlns:a16="http://schemas.microsoft.com/office/drawing/2014/main" id="{10413A56-8493-AF16-1AE4-60180489A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7" y="11510"/>
              <a:ext cx="1878" cy="1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4" name="Picture 9" descr="7acb0a46f21fbe0981aca3076a600c338644ebf81a4c8d0f">
              <a:extLst>
                <a:ext uri="{FF2B5EF4-FFF2-40B4-BE49-F238E27FC236}">
                  <a16:creationId xmlns:a16="http://schemas.microsoft.com/office/drawing/2014/main" id="{36D7F7CD-2008-578C-F9D8-B2CE920BF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3" y="11615"/>
              <a:ext cx="1774" cy="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974" name="Group 11">
            <a:extLst>
              <a:ext uri="{FF2B5EF4-FFF2-40B4-BE49-F238E27FC236}">
                <a16:creationId xmlns:a16="http://schemas.microsoft.com/office/drawing/2014/main" id="{47297047-5056-FD92-C7B7-E772E41A78E3}"/>
              </a:ext>
            </a:extLst>
          </p:cNvPr>
          <p:cNvGrpSpPr>
            <a:grpSpLocks noChangeAspect="1"/>
          </p:cNvGrpSpPr>
          <p:nvPr/>
        </p:nvGrpSpPr>
        <p:grpSpPr bwMode="auto">
          <a:xfrm>
            <a:off x="5943600" y="2667000"/>
            <a:ext cx="4114800" cy="1271588"/>
            <a:chOff x="3097" y="588"/>
            <a:chExt cx="5635" cy="1744"/>
          </a:xfrm>
        </p:grpSpPr>
        <p:sp>
          <p:nvSpPr>
            <p:cNvPr id="83979" name="AutoShape 12">
              <a:extLst>
                <a:ext uri="{FF2B5EF4-FFF2-40B4-BE49-F238E27FC236}">
                  <a16:creationId xmlns:a16="http://schemas.microsoft.com/office/drawing/2014/main" id="{DBCE7053-A937-C256-2F28-91A8BC1E7D67}"/>
                </a:ext>
              </a:extLst>
            </p:cNvPr>
            <p:cNvSpPr>
              <a:spLocks noChangeAspect="1" noChangeArrowheads="1"/>
            </p:cNvSpPr>
            <p:nvPr/>
          </p:nvSpPr>
          <p:spPr bwMode="auto">
            <a:xfrm>
              <a:off x="3097" y="588"/>
              <a:ext cx="5635" cy="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buNone/>
              </a:pPr>
              <a:endParaRPr lang="zh-CN" altLang="en-US" sz="1800">
                <a:solidFill>
                  <a:srgbClr val="000000"/>
                </a:solidFill>
              </a:endParaRPr>
            </a:p>
          </p:txBody>
        </p:sp>
        <p:pic>
          <p:nvPicPr>
            <p:cNvPr id="83980" name="Picture 13" descr="rfid">
              <a:extLst>
                <a:ext uri="{FF2B5EF4-FFF2-40B4-BE49-F238E27FC236}">
                  <a16:creationId xmlns:a16="http://schemas.microsoft.com/office/drawing/2014/main" id="{E8D4E1EE-C00D-3541-5790-003F5BE8E3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 y="588"/>
              <a:ext cx="2713" cy="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1" name="Picture 14" descr="134054287">
              <a:extLst>
                <a:ext uri="{FF2B5EF4-FFF2-40B4-BE49-F238E27FC236}">
                  <a16:creationId xmlns:a16="http://schemas.microsoft.com/office/drawing/2014/main" id="{ACC160D3-4988-6970-49D2-50A142EBAF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 y="588"/>
              <a:ext cx="2713" cy="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3975" name="Picture 15" descr="wpsB1">
            <a:extLst>
              <a:ext uri="{FF2B5EF4-FFF2-40B4-BE49-F238E27FC236}">
                <a16:creationId xmlns:a16="http://schemas.microsoft.com/office/drawing/2014/main" id="{7B2BD0E5-03DE-4A92-921B-A5C2BEAD4C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1" y="4495801"/>
            <a:ext cx="509587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6" name="Rectangle 16">
            <a:extLst>
              <a:ext uri="{FF2B5EF4-FFF2-40B4-BE49-F238E27FC236}">
                <a16:creationId xmlns:a16="http://schemas.microsoft.com/office/drawing/2014/main" id="{708F2567-D257-CA09-7B58-B88C504CCB79}"/>
              </a:ext>
            </a:extLst>
          </p:cNvPr>
          <p:cNvSpPr>
            <a:spLocks noChangeArrowheads="1"/>
          </p:cNvSpPr>
          <p:nvPr/>
        </p:nvSpPr>
        <p:spPr bwMode="auto">
          <a:xfrm>
            <a:off x="2362200" y="3962401"/>
            <a:ext cx="236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buNone/>
            </a:pPr>
            <a:r>
              <a:rPr lang="zh-CN" altLang="en-US" sz="1800">
                <a:solidFill>
                  <a:srgbClr val="000000"/>
                </a:solidFill>
              </a:rPr>
              <a:t>图</a:t>
            </a:r>
            <a:r>
              <a:rPr lang="en-US" altLang="zh-CN" sz="1800">
                <a:solidFill>
                  <a:srgbClr val="000000"/>
                </a:solidFill>
              </a:rPr>
              <a:t>1-10 </a:t>
            </a:r>
            <a:r>
              <a:rPr lang="zh-CN" altLang="en-US" sz="1800">
                <a:solidFill>
                  <a:srgbClr val="000000"/>
                </a:solidFill>
              </a:rPr>
              <a:t>矩阵式二维码 </a:t>
            </a:r>
          </a:p>
        </p:txBody>
      </p:sp>
      <p:sp>
        <p:nvSpPr>
          <p:cNvPr id="83977" name="Rectangle 17">
            <a:extLst>
              <a:ext uri="{FF2B5EF4-FFF2-40B4-BE49-F238E27FC236}">
                <a16:creationId xmlns:a16="http://schemas.microsoft.com/office/drawing/2014/main" id="{6885FCC3-3D9E-32DF-3F48-00E176A40FEE}"/>
              </a:ext>
            </a:extLst>
          </p:cNvPr>
          <p:cNvSpPr>
            <a:spLocks noChangeArrowheads="1"/>
          </p:cNvSpPr>
          <p:nvPr/>
        </p:nvSpPr>
        <p:spPr bwMode="auto">
          <a:xfrm>
            <a:off x="6477000" y="3962401"/>
            <a:ext cx="3359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buNone/>
            </a:pPr>
            <a:r>
              <a:rPr lang="zh-CN" altLang="en-US" sz="1800">
                <a:solidFill>
                  <a:srgbClr val="000000"/>
                </a:solidFill>
              </a:rPr>
              <a:t>图</a:t>
            </a:r>
            <a:r>
              <a:rPr lang="en-US" altLang="zh-CN" sz="1800">
                <a:solidFill>
                  <a:srgbClr val="000000"/>
                </a:solidFill>
              </a:rPr>
              <a:t>1-11 </a:t>
            </a:r>
            <a:r>
              <a:rPr lang="zh-CN" altLang="en-US" sz="1800">
                <a:solidFill>
                  <a:srgbClr val="000000"/>
                </a:solidFill>
              </a:rPr>
              <a:t>采用</a:t>
            </a:r>
            <a:r>
              <a:rPr lang="en-US" altLang="zh-CN" sz="1800">
                <a:solidFill>
                  <a:srgbClr val="000000"/>
                </a:solidFill>
              </a:rPr>
              <a:t>RFID</a:t>
            </a:r>
            <a:r>
              <a:rPr lang="zh-CN" altLang="en-US" sz="1800">
                <a:solidFill>
                  <a:srgbClr val="000000"/>
                </a:solidFill>
              </a:rPr>
              <a:t>芯片的公交卡 </a:t>
            </a:r>
          </a:p>
        </p:txBody>
      </p:sp>
      <p:sp>
        <p:nvSpPr>
          <p:cNvPr id="83978" name="Rectangle 18">
            <a:extLst>
              <a:ext uri="{FF2B5EF4-FFF2-40B4-BE49-F238E27FC236}">
                <a16:creationId xmlns:a16="http://schemas.microsoft.com/office/drawing/2014/main" id="{CD77BE00-6644-51D1-CD69-DCD6581EE1A1}"/>
              </a:ext>
            </a:extLst>
          </p:cNvPr>
          <p:cNvSpPr>
            <a:spLocks noChangeArrowheads="1"/>
          </p:cNvSpPr>
          <p:nvPr/>
        </p:nvSpPr>
        <p:spPr bwMode="auto">
          <a:xfrm>
            <a:off x="4876800" y="6019801"/>
            <a:ext cx="282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buNone/>
            </a:pPr>
            <a:r>
              <a:rPr lang="zh-CN" altLang="en-US" sz="1800">
                <a:solidFill>
                  <a:srgbClr val="000000"/>
                </a:solidFill>
              </a:rPr>
              <a:t>图</a:t>
            </a:r>
            <a:r>
              <a:rPr lang="en-US" altLang="zh-CN" sz="1800">
                <a:solidFill>
                  <a:srgbClr val="000000"/>
                </a:solidFill>
              </a:rPr>
              <a:t>1-12 </a:t>
            </a:r>
            <a:r>
              <a:rPr lang="zh-CN" altLang="en-US" sz="1800">
                <a:solidFill>
                  <a:srgbClr val="000000"/>
                </a:solidFill>
              </a:rPr>
              <a:t>不同类型的传感器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3E153434-680E-CA42-A07A-F37FA8A79678}"/>
              </a:ext>
            </a:extLst>
          </p:cNvPr>
          <p:cNvSpPr>
            <a:spLocks noGrp="1" noChangeArrowheads="1"/>
          </p:cNvSpPr>
          <p:nvPr>
            <p:ph type="title"/>
          </p:nvPr>
        </p:nvSpPr>
        <p:spPr>
          <a:xfrm>
            <a:off x="609600" y="88900"/>
            <a:ext cx="8001000" cy="914400"/>
          </a:xfrm>
          <a:ln/>
        </p:spPr>
        <p:txBody>
          <a:bodyPr/>
          <a:lstStyle/>
          <a:p>
            <a:r>
              <a:rPr lang="zh-CN" altLang="en-US" dirty="0"/>
              <a:t>物联网</a:t>
            </a:r>
          </a:p>
        </p:txBody>
      </p:sp>
      <p:sp>
        <p:nvSpPr>
          <p:cNvPr id="84995" name="Rectangle 3">
            <a:extLst>
              <a:ext uri="{FF2B5EF4-FFF2-40B4-BE49-F238E27FC236}">
                <a16:creationId xmlns:a16="http://schemas.microsoft.com/office/drawing/2014/main" id="{F6C80EA3-8EC1-90A6-9F33-BD99DDAA13DC}"/>
              </a:ext>
            </a:extLst>
          </p:cNvPr>
          <p:cNvSpPr>
            <a:spLocks noGrp="1" noChangeArrowheads="1"/>
          </p:cNvSpPr>
          <p:nvPr>
            <p:ph type="body" idx="4294967295"/>
          </p:nvPr>
        </p:nvSpPr>
        <p:spPr/>
        <p:txBody>
          <a:bodyPr/>
          <a:lstStyle/>
          <a:p>
            <a:r>
              <a:rPr lang="zh-CN" altLang="en-US" sz="2000" dirty="0"/>
              <a:t>物联网已经广泛应用于智能交通、智慧医疗、智能家居、环保监测、智能安防、智能物流、智能电网、智慧农业、智能工业等领域，对国民经济与社会发展起到了重要的推动作用</a:t>
            </a:r>
          </a:p>
        </p:txBody>
      </p:sp>
      <p:pic>
        <p:nvPicPr>
          <p:cNvPr id="84996" name="Picture 5" descr="图片15">
            <a:extLst>
              <a:ext uri="{FF2B5EF4-FFF2-40B4-BE49-F238E27FC236}">
                <a16:creationId xmlns:a16="http://schemas.microsoft.com/office/drawing/2014/main" id="{E78AE103-52C7-EBEF-6C51-781EB4F17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895600"/>
            <a:ext cx="7010400" cy="33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7" name="Rectangle 6">
            <a:extLst>
              <a:ext uri="{FF2B5EF4-FFF2-40B4-BE49-F238E27FC236}">
                <a16:creationId xmlns:a16="http://schemas.microsoft.com/office/drawing/2014/main" id="{B90229BF-65E9-16D9-3A18-9E523326E5D1}"/>
              </a:ext>
            </a:extLst>
          </p:cNvPr>
          <p:cNvSpPr>
            <a:spLocks noChangeArrowheads="1"/>
          </p:cNvSpPr>
          <p:nvPr/>
        </p:nvSpPr>
        <p:spPr bwMode="auto">
          <a:xfrm>
            <a:off x="609600" y="1143001"/>
            <a:ext cx="15255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buNone/>
            </a:pPr>
            <a:r>
              <a:rPr lang="en-US" altLang="zh-CN" sz="1800" b="1" dirty="0">
                <a:solidFill>
                  <a:srgbClr val="000000"/>
                </a:solidFill>
              </a:rPr>
              <a:t>3.</a:t>
            </a:r>
            <a:r>
              <a:rPr lang="zh-CN" altLang="en-US" sz="1800" b="1" dirty="0">
                <a:solidFill>
                  <a:srgbClr val="000000"/>
                </a:solidFill>
              </a:rPr>
              <a:t>物联网应用</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E1426A47-3188-31ED-07B5-67E5BBD62F54}"/>
              </a:ext>
            </a:extLst>
          </p:cNvPr>
          <p:cNvSpPr>
            <a:spLocks noGrp="1" noChangeArrowheads="1"/>
          </p:cNvSpPr>
          <p:nvPr>
            <p:ph type="title"/>
          </p:nvPr>
        </p:nvSpPr>
        <p:spPr>
          <a:xfrm>
            <a:off x="787400" y="103187"/>
            <a:ext cx="8001000" cy="914400"/>
          </a:xfrm>
          <a:ln/>
        </p:spPr>
        <p:txBody>
          <a:bodyPr/>
          <a:lstStyle/>
          <a:p>
            <a:r>
              <a:rPr lang="zh-CN" altLang="en-US" dirty="0"/>
              <a:t>物联网</a:t>
            </a:r>
          </a:p>
        </p:txBody>
      </p:sp>
      <p:sp>
        <p:nvSpPr>
          <p:cNvPr id="86019" name="Rectangle 3">
            <a:extLst>
              <a:ext uri="{FF2B5EF4-FFF2-40B4-BE49-F238E27FC236}">
                <a16:creationId xmlns:a16="http://schemas.microsoft.com/office/drawing/2014/main" id="{DEBF09B9-1065-544E-3626-8FB79F614861}"/>
              </a:ext>
            </a:extLst>
          </p:cNvPr>
          <p:cNvSpPr>
            <a:spLocks noGrp="1" noChangeArrowheads="1"/>
          </p:cNvSpPr>
          <p:nvPr>
            <p:ph type="body" idx="4294967295"/>
          </p:nvPr>
        </p:nvSpPr>
        <p:spPr>
          <a:xfrm>
            <a:off x="787400" y="1447800"/>
            <a:ext cx="9423400" cy="1066800"/>
          </a:xfrm>
        </p:spPr>
        <p:txBody>
          <a:bodyPr/>
          <a:lstStyle/>
          <a:p>
            <a:r>
              <a:rPr lang="zh-CN" altLang="en-US" sz="2000" dirty="0"/>
              <a:t>完整的物联网产业链主要包括核心感应器件提供商、感知层末端设备提供商、网络提供商、软件与行业解决方案提供商、系统集成商、运营及服务提供商等六大环节</a:t>
            </a:r>
          </a:p>
        </p:txBody>
      </p:sp>
      <p:sp>
        <p:nvSpPr>
          <p:cNvPr id="86020" name="Text Box 6">
            <a:extLst>
              <a:ext uri="{FF2B5EF4-FFF2-40B4-BE49-F238E27FC236}">
                <a16:creationId xmlns:a16="http://schemas.microsoft.com/office/drawing/2014/main" id="{C5C09694-9D95-0BA4-7ABA-8A4B77D0E7E1}"/>
              </a:ext>
            </a:extLst>
          </p:cNvPr>
          <p:cNvSpPr txBox="1">
            <a:spLocks noChangeArrowheads="1"/>
          </p:cNvSpPr>
          <p:nvPr/>
        </p:nvSpPr>
        <p:spPr bwMode="auto">
          <a:xfrm>
            <a:off x="5181600" y="6172201"/>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buNone/>
            </a:pPr>
            <a:r>
              <a:rPr lang="zh-CN" altLang="en-US" sz="1800">
                <a:solidFill>
                  <a:srgbClr val="000000"/>
                </a:solidFill>
              </a:rPr>
              <a:t>图1-8 物联网产业链</a:t>
            </a:r>
          </a:p>
        </p:txBody>
      </p:sp>
      <p:sp>
        <p:nvSpPr>
          <p:cNvPr id="86021" name="Rectangle 7">
            <a:extLst>
              <a:ext uri="{FF2B5EF4-FFF2-40B4-BE49-F238E27FC236}">
                <a16:creationId xmlns:a16="http://schemas.microsoft.com/office/drawing/2014/main" id="{C1B9E344-A21C-20C9-7ED7-2D9FB9F7CA4F}"/>
              </a:ext>
            </a:extLst>
          </p:cNvPr>
          <p:cNvSpPr>
            <a:spLocks noChangeArrowheads="1"/>
          </p:cNvSpPr>
          <p:nvPr/>
        </p:nvSpPr>
        <p:spPr bwMode="auto">
          <a:xfrm>
            <a:off x="787400" y="1093788"/>
            <a:ext cx="15255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buNone/>
            </a:pPr>
            <a:r>
              <a:rPr lang="en-US" altLang="zh-CN" sz="1800" b="1" dirty="0">
                <a:solidFill>
                  <a:srgbClr val="000000"/>
                </a:solidFill>
              </a:rPr>
              <a:t>4.</a:t>
            </a:r>
            <a:r>
              <a:rPr lang="zh-CN" altLang="en-US" sz="1800" b="1" dirty="0">
                <a:solidFill>
                  <a:srgbClr val="000000"/>
                </a:solidFill>
              </a:rPr>
              <a:t>物联网产业</a:t>
            </a:r>
          </a:p>
        </p:txBody>
      </p:sp>
      <p:pic>
        <p:nvPicPr>
          <p:cNvPr id="86022" name="Picture 8">
            <a:extLst>
              <a:ext uri="{FF2B5EF4-FFF2-40B4-BE49-F238E27FC236}">
                <a16:creationId xmlns:a16="http://schemas.microsoft.com/office/drawing/2014/main" id="{7D3D9867-605F-3863-DBAD-9845120F75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590801"/>
            <a:ext cx="7086600"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bg1">
                    <a:lumMod val="50000"/>
                  </a:schemeClr>
                </a:solidFill>
                <a:sym typeface="Huawei Sans" panose="020C0503030203020204" pitchFamily="34" charset="0"/>
              </a:rPr>
              <a:t>大数据时代的挑战与机遇</a:t>
            </a:r>
            <a:endParaRPr lang="en-US" altLang="zh-CN" dirty="0">
              <a:solidFill>
                <a:schemeClr val="bg1">
                  <a:lumMod val="50000"/>
                </a:schemeClr>
              </a:solidFill>
              <a:sym typeface="Huawei Sans" panose="020C0503030203020204" pitchFamily="34" charset="0"/>
            </a:endParaRPr>
          </a:p>
          <a:p>
            <a:r>
              <a:rPr lang="zh-CN" altLang="en-US" dirty="0">
                <a:solidFill>
                  <a:schemeClr val="bg1">
                    <a:lumMod val="50000"/>
                  </a:schemeClr>
                </a:solidFill>
                <a:sym typeface="Huawei Sans" panose="020C0503030203020204" pitchFamily="34" charset="0"/>
              </a:rPr>
              <a:t>公有云大数据概述</a:t>
            </a:r>
            <a:endParaRPr lang="en-US" altLang="zh-CN" dirty="0">
              <a:solidFill>
                <a:schemeClr val="bg1">
                  <a:lumMod val="50000"/>
                </a:schemeClr>
              </a:solidFill>
              <a:sym typeface="Huawei Sans" panose="020C0503030203020204" pitchFamily="34" charset="0"/>
            </a:endParaRPr>
          </a:p>
          <a:p>
            <a:r>
              <a:rPr lang="zh-CN" altLang="en-US" dirty="0">
                <a:solidFill>
                  <a:schemeClr val="bg1">
                    <a:lumMod val="50000"/>
                  </a:schemeClr>
                </a:solidFill>
                <a:sym typeface="Huawei Sans" panose="020C0503030203020204" pitchFamily="34" charset="0"/>
              </a:rPr>
              <a:t>物联网</a:t>
            </a:r>
            <a:endParaRPr lang="en-US" altLang="zh-CN" dirty="0">
              <a:solidFill>
                <a:schemeClr val="bg1">
                  <a:lumMod val="50000"/>
                </a:schemeClr>
              </a:solidFill>
              <a:sym typeface="Huawei Sans" panose="020C0503030203020204" pitchFamily="34" charset="0"/>
            </a:endParaRPr>
          </a:p>
          <a:p>
            <a:r>
              <a:rPr lang="zh-CN" altLang="en-US" b="1" dirty="0">
                <a:sym typeface="Huawei Sans" panose="020C0503030203020204" pitchFamily="34" charset="0"/>
              </a:rPr>
              <a:t>大数据与云计算、物联网的关系</a:t>
            </a:r>
            <a:endParaRPr lang="en-US" altLang="zh-CN" b="1" dirty="0">
              <a:sym typeface="Huawei Sans" panose="020C0503030203020204" pitchFamily="34" charset="0"/>
            </a:endParaRPr>
          </a:p>
        </p:txBody>
      </p:sp>
    </p:spTree>
    <p:extLst>
      <p:ext uri="{BB962C8B-B14F-4D97-AF65-F5344CB8AC3E}">
        <p14:creationId xmlns:p14="http://schemas.microsoft.com/office/powerpoint/2010/main" val="30093475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6DB4D216-7CC8-B994-1A4F-A1830F785296}"/>
              </a:ext>
            </a:extLst>
          </p:cNvPr>
          <p:cNvSpPr>
            <a:spLocks noGrp="1" noChangeArrowheads="1"/>
          </p:cNvSpPr>
          <p:nvPr>
            <p:ph type="title"/>
          </p:nvPr>
        </p:nvSpPr>
        <p:spPr>
          <a:xfrm>
            <a:off x="749300" y="186532"/>
            <a:ext cx="8001000" cy="914400"/>
          </a:xfrm>
          <a:ln/>
        </p:spPr>
        <p:txBody>
          <a:bodyPr/>
          <a:lstStyle/>
          <a:p>
            <a:r>
              <a:rPr lang="zh-CN" altLang="en-US" dirty="0"/>
              <a:t>大数据与云计算、物联网的关系</a:t>
            </a:r>
          </a:p>
        </p:txBody>
      </p:sp>
      <p:sp>
        <p:nvSpPr>
          <p:cNvPr id="87043" name="Rectangle 3">
            <a:extLst>
              <a:ext uri="{FF2B5EF4-FFF2-40B4-BE49-F238E27FC236}">
                <a16:creationId xmlns:a16="http://schemas.microsoft.com/office/drawing/2014/main" id="{514EABBF-E63D-BF60-B84D-D343FD464D31}"/>
              </a:ext>
            </a:extLst>
          </p:cNvPr>
          <p:cNvSpPr>
            <a:spLocks noGrp="1" noChangeArrowheads="1"/>
          </p:cNvSpPr>
          <p:nvPr>
            <p:ph type="body" idx="4294967295"/>
          </p:nvPr>
        </p:nvSpPr>
        <p:spPr>
          <a:xfrm>
            <a:off x="749300" y="1219201"/>
            <a:ext cx="10706100" cy="4525963"/>
          </a:xfrm>
        </p:spPr>
        <p:txBody>
          <a:bodyPr/>
          <a:lstStyle/>
          <a:p>
            <a:r>
              <a:rPr lang="zh-CN" altLang="en-US" sz="2000" dirty="0"/>
              <a:t>云计算、大数据和物联网代表了</a:t>
            </a:r>
            <a:r>
              <a:rPr lang="en-US" altLang="zh-CN" sz="2000" dirty="0"/>
              <a:t>IT</a:t>
            </a:r>
            <a:r>
              <a:rPr lang="zh-CN" altLang="en-US" sz="2000" dirty="0"/>
              <a:t>领域最新的技术发展趋势，三者既有区别又有联系</a:t>
            </a:r>
          </a:p>
        </p:txBody>
      </p:sp>
      <p:sp>
        <p:nvSpPr>
          <p:cNvPr id="87044" name="Text Box 6">
            <a:extLst>
              <a:ext uri="{FF2B5EF4-FFF2-40B4-BE49-F238E27FC236}">
                <a16:creationId xmlns:a16="http://schemas.microsoft.com/office/drawing/2014/main" id="{B4C52045-315E-66A5-1958-C829083E6589}"/>
              </a:ext>
            </a:extLst>
          </p:cNvPr>
          <p:cNvSpPr txBox="1">
            <a:spLocks noChangeArrowheads="1"/>
          </p:cNvSpPr>
          <p:nvPr/>
        </p:nvSpPr>
        <p:spPr bwMode="auto">
          <a:xfrm>
            <a:off x="3962400" y="6218238"/>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buNone/>
            </a:pPr>
            <a:r>
              <a:rPr lang="zh-CN" altLang="en-US" sz="1800">
                <a:solidFill>
                  <a:srgbClr val="000000"/>
                </a:solidFill>
              </a:rPr>
              <a:t>图1-9 大数据、云计算和物联网之间的关系</a:t>
            </a:r>
          </a:p>
        </p:txBody>
      </p:sp>
      <p:pic>
        <p:nvPicPr>
          <p:cNvPr id="87045" name="Picture 7">
            <a:extLst>
              <a:ext uri="{FF2B5EF4-FFF2-40B4-BE49-F238E27FC236}">
                <a16:creationId xmlns:a16="http://schemas.microsoft.com/office/drawing/2014/main" id="{957737F9-FE8B-96BA-FF29-F554809C8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065338"/>
            <a:ext cx="8166100" cy="39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4" name="Picture 2" descr="https://wiki.openstack.org/w/images/5/53/Openstack-vertical-small.png">
            <a:extLst>
              <a:ext uri="{FF2B5EF4-FFF2-40B4-BE49-F238E27FC236}">
                <a16:creationId xmlns:a16="http://schemas.microsoft.com/office/drawing/2014/main" id="{5C567FFE-B121-C648-D856-3E1B9521E1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564" y="1371601"/>
            <a:ext cx="3743325"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0" name="Picture 2" descr="https://segmentfault.com/img/bVxzYL/view">
            <a:extLst>
              <a:ext uri="{FF2B5EF4-FFF2-40B4-BE49-F238E27FC236}">
                <a16:creationId xmlns:a16="http://schemas.microsoft.com/office/drawing/2014/main" id="{1171B389-5841-9FD0-0963-86DF10A71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4489" y="1752601"/>
            <a:ext cx="9018587"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4" descr="https://gss1.bdstatic.com/9vo3dSag_xI4khGkpoWK1HF6hhy/baike/c0%3Dbaike80%2C5%2C5%2C80%2C26/sign=49257787c1fdfc03f175ebeab556ecf1/3c6d55fbb2fb4316ecfbfb0322a4462308f7d3e7.jpg">
            <a:extLst>
              <a:ext uri="{FF2B5EF4-FFF2-40B4-BE49-F238E27FC236}">
                <a16:creationId xmlns:a16="http://schemas.microsoft.com/office/drawing/2014/main" id="{B69A4598-4408-9B93-6291-E6C0BAEA28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7655" b="32800"/>
          <a:stretch>
            <a:fillRect/>
          </a:stretch>
        </p:blipFill>
        <p:spPr bwMode="auto">
          <a:xfrm>
            <a:off x="4151314" y="3405188"/>
            <a:ext cx="14382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
            <a:extLst>
              <a:ext uri="{FF2B5EF4-FFF2-40B4-BE49-F238E27FC236}">
                <a16:creationId xmlns:a16="http://schemas.microsoft.com/office/drawing/2014/main" id="{6A342E79-DDBE-2F19-DC98-01BFBC5787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7700" y="3413126"/>
            <a:ext cx="14478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9" name="Picture 5">
            <a:extLst>
              <a:ext uri="{FF2B5EF4-FFF2-40B4-BE49-F238E27FC236}">
                <a16:creationId xmlns:a16="http://schemas.microsoft.com/office/drawing/2014/main" id="{E15134A1-997C-3F48-7A85-5F6BCA9C4B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6501" y="2090739"/>
            <a:ext cx="823913"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4" name="Picture 6">
            <a:extLst>
              <a:ext uri="{FF2B5EF4-FFF2-40B4-BE49-F238E27FC236}">
                <a16:creationId xmlns:a16="http://schemas.microsoft.com/office/drawing/2014/main" id="{9D76D37C-6BFE-AA22-8274-4D804D4E6E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2713" y="2595564"/>
            <a:ext cx="7556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5" name="Picture 7">
            <a:extLst>
              <a:ext uri="{FF2B5EF4-FFF2-40B4-BE49-F238E27FC236}">
                <a16:creationId xmlns:a16="http://schemas.microsoft.com/office/drawing/2014/main" id="{52D2C56F-302B-E38E-4015-358E828B56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73750" y="1516063"/>
            <a:ext cx="86995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6" name="Picture 8">
            <a:extLst>
              <a:ext uri="{FF2B5EF4-FFF2-40B4-BE49-F238E27FC236}">
                <a16:creationId xmlns:a16="http://schemas.microsoft.com/office/drawing/2014/main" id="{44EF1349-CACA-3C69-4CA5-96D7812CB1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9801" y="3089275"/>
            <a:ext cx="63817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7" name="Picture 9">
            <a:extLst>
              <a:ext uri="{FF2B5EF4-FFF2-40B4-BE49-F238E27FC236}">
                <a16:creationId xmlns:a16="http://schemas.microsoft.com/office/drawing/2014/main" id="{2A72BB1C-708A-2586-518E-8F4CAEB9CBE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77025" y="2714625"/>
            <a:ext cx="81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8" name="Picture 10">
            <a:extLst>
              <a:ext uri="{FF2B5EF4-FFF2-40B4-BE49-F238E27FC236}">
                <a16:creationId xmlns:a16="http://schemas.microsoft.com/office/drawing/2014/main" id="{457FD256-5623-3492-78D6-032DA402140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08776" y="2112964"/>
            <a:ext cx="771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9" name="Picture 11">
            <a:extLst>
              <a:ext uri="{FF2B5EF4-FFF2-40B4-BE49-F238E27FC236}">
                <a16:creationId xmlns:a16="http://schemas.microsoft.com/office/drawing/2014/main" id="{ECDBEE74-7C5E-D1DE-DA40-83D9C2660E4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03613" y="3100389"/>
            <a:ext cx="6096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105" name="Picture 4" descr="https://sfault-image.b0.upaiyun.com/172/527/1725276259-57c5375bc41ab_articlex">
            <a:extLst>
              <a:ext uri="{FF2B5EF4-FFF2-40B4-BE49-F238E27FC236}">
                <a16:creationId xmlns:a16="http://schemas.microsoft.com/office/drawing/2014/main" id="{513311AF-1E3A-3901-B299-FA017749D904}"/>
              </a:ext>
            </a:extLst>
          </p:cNvPr>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8645526" y="5097463"/>
            <a:ext cx="2022475"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a:extLst>
              <a:ext uri="{FF2B5EF4-FFF2-40B4-BE49-F238E27FC236}">
                <a16:creationId xmlns:a16="http://schemas.microsoft.com/office/drawing/2014/main" id="{272E50E9-8250-9965-3D7B-0D197078BC2D}"/>
              </a:ext>
            </a:extLst>
          </p:cNvPr>
          <p:cNvSpPr>
            <a:spLocks noGrp="1" noChangeArrowheads="1"/>
          </p:cNvSpPr>
          <p:nvPr>
            <p:ph type="title"/>
          </p:nvPr>
        </p:nvSpPr>
        <p:spPr>
          <a:xfrm>
            <a:off x="749300" y="186532"/>
            <a:ext cx="8001000" cy="914400"/>
          </a:xfrm>
          <a:ln/>
        </p:spPr>
        <p:txBody>
          <a:bodyPr/>
          <a:lstStyle/>
          <a:p>
            <a:r>
              <a:rPr lang="zh-CN" altLang="en-US" dirty="0"/>
              <a:t>大数据与云计算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anim calcmode="lin" valueType="num">
                                      <p:cBhvr additive="base">
                                        <p:cTn id="7" dur="500" fill="hold"/>
                                        <p:tgtEl>
                                          <p:spTgt spid="31748"/>
                                        </p:tgtEl>
                                        <p:attrNameLst>
                                          <p:attrName>ppt_x</p:attrName>
                                        </p:attrNameLst>
                                      </p:cBhvr>
                                      <p:tavLst>
                                        <p:tav tm="0">
                                          <p:val>
                                            <p:strVal val="#ppt_x"/>
                                          </p:val>
                                        </p:tav>
                                        <p:tav tm="100000">
                                          <p:val>
                                            <p:strVal val="#ppt_x"/>
                                          </p:val>
                                        </p:tav>
                                      </p:tavLst>
                                    </p:anim>
                                    <p:anim calcmode="lin" valueType="num">
                                      <p:cBhvr additive="base">
                                        <p:cTn id="8" dur="500" fill="hold"/>
                                        <p:tgtEl>
                                          <p:spTgt spid="3174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31750"/>
                                        </p:tgtEl>
                                        <p:attrNameLst>
                                          <p:attrName>style.visibility</p:attrName>
                                        </p:attrNameLst>
                                      </p:cBhvr>
                                      <p:to>
                                        <p:strVal val="visible"/>
                                      </p:to>
                                    </p:set>
                                    <p:anim calcmode="lin" valueType="num">
                                      <p:cBhvr additive="base">
                                        <p:cTn id="13" dur="500" fill="hold"/>
                                        <p:tgtEl>
                                          <p:spTgt spid="31750"/>
                                        </p:tgtEl>
                                        <p:attrNameLst>
                                          <p:attrName>ppt_x</p:attrName>
                                        </p:attrNameLst>
                                      </p:cBhvr>
                                      <p:tavLst>
                                        <p:tav tm="0">
                                          <p:val>
                                            <p:strVal val="#ppt_x"/>
                                          </p:val>
                                        </p:tav>
                                        <p:tav tm="100000">
                                          <p:val>
                                            <p:strVal val="#ppt_x"/>
                                          </p:val>
                                        </p:tav>
                                      </p:tavLst>
                                    </p:anim>
                                    <p:anim calcmode="lin" valueType="num">
                                      <p:cBhvr additive="base">
                                        <p:cTn id="14" dur="500" fill="hold"/>
                                        <p:tgtEl>
                                          <p:spTgt spid="31750"/>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nodeType="clickEffect">
                                  <p:stCondLst>
                                    <p:cond delay="0"/>
                                  </p:stCondLst>
                                  <p:childTnLst>
                                    <p:set>
                                      <p:cBhvr>
                                        <p:cTn id="18" dur="1" fill="hold">
                                          <p:stCondLst>
                                            <p:cond delay="0"/>
                                          </p:stCondLst>
                                        </p:cTn>
                                        <p:tgtEl>
                                          <p:spTgt spid="31749"/>
                                        </p:tgtEl>
                                        <p:attrNameLst>
                                          <p:attrName>style.visibility</p:attrName>
                                        </p:attrNameLst>
                                      </p:cBhvr>
                                      <p:to>
                                        <p:strVal val="visible"/>
                                      </p:to>
                                    </p:set>
                                    <p:anim calcmode="lin" valueType="num">
                                      <p:cBhvr additive="base">
                                        <p:cTn id="19" dur="500" fill="hold"/>
                                        <p:tgtEl>
                                          <p:spTgt spid="31749"/>
                                        </p:tgtEl>
                                        <p:attrNameLst>
                                          <p:attrName>ppt_x</p:attrName>
                                        </p:attrNameLst>
                                      </p:cBhvr>
                                      <p:tavLst>
                                        <p:tav tm="0">
                                          <p:val>
                                            <p:strVal val="#ppt_x"/>
                                          </p:val>
                                        </p:tav>
                                        <p:tav tm="100000">
                                          <p:val>
                                            <p:strVal val="#ppt_x"/>
                                          </p:val>
                                        </p:tav>
                                      </p:tavLst>
                                    </p:anim>
                                    <p:anim calcmode="lin" valueType="num">
                                      <p:cBhvr additive="base">
                                        <p:cTn id="20" dur="500" fill="hold"/>
                                        <p:tgtEl>
                                          <p:spTgt spid="31749"/>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 fill="hold" nodeType="clickEffect">
                                  <p:stCondLst>
                                    <p:cond delay="0"/>
                                  </p:stCondLst>
                                  <p:childTnLst>
                                    <p:set>
                                      <p:cBhvr>
                                        <p:cTn id="24" dur="1" fill="hold">
                                          <p:stCondLst>
                                            <p:cond delay="0"/>
                                          </p:stCondLst>
                                        </p:cTn>
                                        <p:tgtEl>
                                          <p:spTgt spid="68615"/>
                                        </p:tgtEl>
                                        <p:attrNameLst>
                                          <p:attrName>style.visibility</p:attrName>
                                        </p:attrNameLst>
                                      </p:cBhvr>
                                      <p:to>
                                        <p:strVal val="visible"/>
                                      </p:to>
                                    </p:set>
                                    <p:anim calcmode="lin" valueType="num">
                                      <p:cBhvr additive="base">
                                        <p:cTn id="25" dur="500" fill="hold"/>
                                        <p:tgtEl>
                                          <p:spTgt spid="68615"/>
                                        </p:tgtEl>
                                        <p:attrNameLst>
                                          <p:attrName>ppt_x</p:attrName>
                                        </p:attrNameLst>
                                      </p:cBhvr>
                                      <p:tavLst>
                                        <p:tav tm="0">
                                          <p:val>
                                            <p:strVal val="#ppt_x"/>
                                          </p:val>
                                        </p:tav>
                                        <p:tav tm="100000">
                                          <p:val>
                                            <p:strVal val="#ppt_x"/>
                                          </p:val>
                                        </p:tav>
                                      </p:tavLst>
                                    </p:anim>
                                    <p:anim calcmode="lin" valueType="num">
                                      <p:cBhvr additive="base">
                                        <p:cTn id="26" dur="500" fill="hold"/>
                                        <p:tgtEl>
                                          <p:spTgt spid="68615"/>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nodeType="clickEffect">
                                  <p:stCondLst>
                                    <p:cond delay="0"/>
                                  </p:stCondLst>
                                  <p:childTnLst>
                                    <p:set>
                                      <p:cBhvr>
                                        <p:cTn id="30" dur="1" fill="hold">
                                          <p:stCondLst>
                                            <p:cond delay="0"/>
                                          </p:stCondLst>
                                        </p:cTn>
                                        <p:tgtEl>
                                          <p:spTgt spid="68618"/>
                                        </p:tgtEl>
                                        <p:attrNameLst>
                                          <p:attrName>style.visibility</p:attrName>
                                        </p:attrNameLst>
                                      </p:cBhvr>
                                      <p:to>
                                        <p:strVal val="visible"/>
                                      </p:to>
                                    </p:set>
                                    <p:anim calcmode="lin" valueType="num">
                                      <p:cBhvr additive="base">
                                        <p:cTn id="31" dur="500" fill="hold"/>
                                        <p:tgtEl>
                                          <p:spTgt spid="68618"/>
                                        </p:tgtEl>
                                        <p:attrNameLst>
                                          <p:attrName>ppt_x</p:attrName>
                                        </p:attrNameLst>
                                      </p:cBhvr>
                                      <p:tavLst>
                                        <p:tav tm="0">
                                          <p:val>
                                            <p:strVal val="#ppt_x"/>
                                          </p:val>
                                        </p:tav>
                                        <p:tav tm="100000">
                                          <p:val>
                                            <p:strVal val="#ppt_x"/>
                                          </p:val>
                                        </p:tav>
                                      </p:tavLst>
                                    </p:anim>
                                    <p:anim calcmode="lin" valueType="num">
                                      <p:cBhvr additive="base">
                                        <p:cTn id="32" dur="500" fill="hold"/>
                                        <p:tgtEl>
                                          <p:spTgt spid="68618"/>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nodeType="clickEffect">
                                  <p:stCondLst>
                                    <p:cond delay="0"/>
                                  </p:stCondLst>
                                  <p:childTnLst>
                                    <p:set>
                                      <p:cBhvr>
                                        <p:cTn id="36" dur="1" fill="hold">
                                          <p:stCondLst>
                                            <p:cond delay="0"/>
                                          </p:stCondLst>
                                        </p:cTn>
                                        <p:tgtEl>
                                          <p:spTgt spid="68614"/>
                                        </p:tgtEl>
                                        <p:attrNameLst>
                                          <p:attrName>style.visibility</p:attrName>
                                        </p:attrNameLst>
                                      </p:cBhvr>
                                      <p:to>
                                        <p:strVal val="visible"/>
                                      </p:to>
                                    </p:set>
                                    <p:anim calcmode="lin" valueType="num">
                                      <p:cBhvr additive="base">
                                        <p:cTn id="37" dur="500" fill="hold"/>
                                        <p:tgtEl>
                                          <p:spTgt spid="68614"/>
                                        </p:tgtEl>
                                        <p:attrNameLst>
                                          <p:attrName>ppt_x</p:attrName>
                                        </p:attrNameLst>
                                      </p:cBhvr>
                                      <p:tavLst>
                                        <p:tav tm="0">
                                          <p:val>
                                            <p:strVal val="#ppt_x"/>
                                          </p:val>
                                        </p:tav>
                                        <p:tav tm="100000">
                                          <p:val>
                                            <p:strVal val="#ppt_x"/>
                                          </p:val>
                                        </p:tav>
                                      </p:tavLst>
                                    </p:anim>
                                    <p:anim calcmode="lin" valueType="num">
                                      <p:cBhvr additive="base">
                                        <p:cTn id="38" dur="500" fill="hold"/>
                                        <p:tgtEl>
                                          <p:spTgt spid="68614"/>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1" fill="hold" nodeType="clickEffect">
                                  <p:stCondLst>
                                    <p:cond delay="0"/>
                                  </p:stCondLst>
                                  <p:childTnLst>
                                    <p:set>
                                      <p:cBhvr>
                                        <p:cTn id="42" dur="1" fill="hold">
                                          <p:stCondLst>
                                            <p:cond delay="0"/>
                                          </p:stCondLst>
                                        </p:cTn>
                                        <p:tgtEl>
                                          <p:spTgt spid="68619"/>
                                        </p:tgtEl>
                                        <p:attrNameLst>
                                          <p:attrName>style.visibility</p:attrName>
                                        </p:attrNameLst>
                                      </p:cBhvr>
                                      <p:to>
                                        <p:strVal val="visible"/>
                                      </p:to>
                                    </p:set>
                                    <p:anim calcmode="lin" valueType="num">
                                      <p:cBhvr additive="base">
                                        <p:cTn id="43" dur="500" fill="hold"/>
                                        <p:tgtEl>
                                          <p:spTgt spid="68619"/>
                                        </p:tgtEl>
                                        <p:attrNameLst>
                                          <p:attrName>ppt_x</p:attrName>
                                        </p:attrNameLst>
                                      </p:cBhvr>
                                      <p:tavLst>
                                        <p:tav tm="0">
                                          <p:val>
                                            <p:strVal val="#ppt_x"/>
                                          </p:val>
                                        </p:tav>
                                        <p:tav tm="100000">
                                          <p:val>
                                            <p:strVal val="#ppt_x"/>
                                          </p:val>
                                        </p:tav>
                                      </p:tavLst>
                                    </p:anim>
                                    <p:anim calcmode="lin" valueType="num">
                                      <p:cBhvr additive="base">
                                        <p:cTn id="44" dur="500" fill="hold"/>
                                        <p:tgtEl>
                                          <p:spTgt spid="68619"/>
                                        </p:tgtEl>
                                        <p:attrNameLst>
                                          <p:attrName>ppt_y</p:attrName>
                                        </p:attrNameLst>
                                      </p:cBhvr>
                                      <p:tavLst>
                                        <p:tav tm="0">
                                          <p:val>
                                            <p:strVal val="0-#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 fill="hold" nodeType="clickEffect">
                                  <p:stCondLst>
                                    <p:cond delay="0"/>
                                  </p:stCondLst>
                                  <p:childTnLst>
                                    <p:set>
                                      <p:cBhvr>
                                        <p:cTn id="48" dur="1" fill="hold">
                                          <p:stCondLst>
                                            <p:cond delay="0"/>
                                          </p:stCondLst>
                                        </p:cTn>
                                        <p:tgtEl>
                                          <p:spTgt spid="68616"/>
                                        </p:tgtEl>
                                        <p:attrNameLst>
                                          <p:attrName>style.visibility</p:attrName>
                                        </p:attrNameLst>
                                      </p:cBhvr>
                                      <p:to>
                                        <p:strVal val="visible"/>
                                      </p:to>
                                    </p:set>
                                    <p:anim calcmode="lin" valueType="num">
                                      <p:cBhvr additive="base">
                                        <p:cTn id="49" dur="500" fill="hold"/>
                                        <p:tgtEl>
                                          <p:spTgt spid="68616"/>
                                        </p:tgtEl>
                                        <p:attrNameLst>
                                          <p:attrName>ppt_x</p:attrName>
                                        </p:attrNameLst>
                                      </p:cBhvr>
                                      <p:tavLst>
                                        <p:tav tm="0">
                                          <p:val>
                                            <p:strVal val="#ppt_x"/>
                                          </p:val>
                                        </p:tav>
                                        <p:tav tm="100000">
                                          <p:val>
                                            <p:strVal val="#ppt_x"/>
                                          </p:val>
                                        </p:tav>
                                      </p:tavLst>
                                    </p:anim>
                                    <p:anim calcmode="lin" valueType="num">
                                      <p:cBhvr additive="base">
                                        <p:cTn id="50" dur="500" fill="hold"/>
                                        <p:tgtEl>
                                          <p:spTgt spid="68616"/>
                                        </p:tgtEl>
                                        <p:attrNameLst>
                                          <p:attrName>ppt_y</p:attrName>
                                        </p:attrNameLst>
                                      </p:cBhvr>
                                      <p:tavLst>
                                        <p:tav tm="0">
                                          <p:val>
                                            <p:strVal val="0-#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1" fill="hold" nodeType="clickEffect">
                                  <p:stCondLst>
                                    <p:cond delay="0"/>
                                  </p:stCondLst>
                                  <p:childTnLst>
                                    <p:set>
                                      <p:cBhvr>
                                        <p:cTn id="54" dur="1" fill="hold">
                                          <p:stCondLst>
                                            <p:cond delay="0"/>
                                          </p:stCondLst>
                                        </p:cTn>
                                        <p:tgtEl>
                                          <p:spTgt spid="68617"/>
                                        </p:tgtEl>
                                        <p:attrNameLst>
                                          <p:attrName>style.visibility</p:attrName>
                                        </p:attrNameLst>
                                      </p:cBhvr>
                                      <p:to>
                                        <p:strVal val="visible"/>
                                      </p:to>
                                    </p:set>
                                    <p:anim calcmode="lin" valueType="num">
                                      <p:cBhvr additive="base">
                                        <p:cTn id="55" dur="500" fill="hold"/>
                                        <p:tgtEl>
                                          <p:spTgt spid="68617"/>
                                        </p:tgtEl>
                                        <p:attrNameLst>
                                          <p:attrName>ppt_x</p:attrName>
                                        </p:attrNameLst>
                                      </p:cBhvr>
                                      <p:tavLst>
                                        <p:tav tm="0">
                                          <p:val>
                                            <p:strVal val="#ppt_x"/>
                                          </p:val>
                                        </p:tav>
                                        <p:tav tm="100000">
                                          <p:val>
                                            <p:strVal val="#ppt_x"/>
                                          </p:val>
                                        </p:tav>
                                      </p:tavLst>
                                    </p:anim>
                                    <p:anim calcmode="lin" valueType="num">
                                      <p:cBhvr additive="base">
                                        <p:cTn id="56" dur="500" fill="hold"/>
                                        <p:tgtEl>
                                          <p:spTgt spid="68617"/>
                                        </p:tgtEl>
                                        <p:attrNameLst>
                                          <p:attrName>ppt_y</p:attrName>
                                        </p:attrNameLst>
                                      </p:cBhvr>
                                      <p:tavLst>
                                        <p:tav tm="0">
                                          <p:val>
                                            <p:strVal val="0-#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nodeType="clickEffect">
                                  <p:stCondLst>
                                    <p:cond delay="0"/>
                                  </p:stCondLst>
                                  <p:childTnLst>
                                    <p:set>
                                      <p:cBhvr>
                                        <p:cTn id="60" dur="1" fill="hold">
                                          <p:stCondLst>
                                            <p:cond delay="0"/>
                                          </p:stCondLst>
                                        </p:cTn>
                                        <p:tgtEl>
                                          <p:spTgt spid="68610"/>
                                        </p:tgtEl>
                                        <p:attrNameLst>
                                          <p:attrName>style.visibility</p:attrName>
                                        </p:attrNameLst>
                                      </p:cBhvr>
                                      <p:to>
                                        <p:strVal val="visible"/>
                                      </p:to>
                                    </p:set>
                                    <p:anim calcmode="lin" valueType="num">
                                      <p:cBhvr additive="base">
                                        <p:cTn id="61" dur="500" fill="hold"/>
                                        <p:tgtEl>
                                          <p:spTgt spid="68610"/>
                                        </p:tgtEl>
                                        <p:attrNameLst>
                                          <p:attrName>ppt_x</p:attrName>
                                        </p:attrNameLst>
                                      </p:cBhvr>
                                      <p:tavLst>
                                        <p:tav tm="0">
                                          <p:val>
                                            <p:strVal val="1+#ppt_w/2"/>
                                          </p:val>
                                        </p:tav>
                                        <p:tav tm="100000">
                                          <p:val>
                                            <p:strVal val="#ppt_x"/>
                                          </p:val>
                                        </p:tav>
                                      </p:tavLst>
                                    </p:anim>
                                    <p:anim calcmode="lin" valueType="num">
                                      <p:cBhvr additive="base">
                                        <p:cTn id="62" dur="500" fill="hold"/>
                                        <p:tgtEl>
                                          <p:spTgt spid="686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TextBox 5">
            <a:extLst>
              <a:ext uri="{FF2B5EF4-FFF2-40B4-BE49-F238E27FC236}">
                <a16:creationId xmlns:a16="http://schemas.microsoft.com/office/drawing/2014/main" id="{E6CD3913-7C9A-E13F-0CC8-E482385461B6}"/>
              </a:ext>
            </a:extLst>
          </p:cNvPr>
          <p:cNvSpPr txBox="1">
            <a:spLocks noChangeArrowheads="1"/>
          </p:cNvSpPr>
          <p:nvPr/>
        </p:nvSpPr>
        <p:spPr bwMode="auto">
          <a:xfrm>
            <a:off x="1524000" y="5241926"/>
            <a:ext cx="91440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0"/>
              </a:spcBef>
              <a:buFontTx/>
              <a:buNone/>
            </a:pPr>
            <a:r>
              <a:rPr lang="zh-CN" altLang="en-US" sz="1800" dirty="0">
                <a:solidFill>
                  <a:srgbClr val="666666"/>
                </a:solidFill>
                <a:latin typeface="Times New Roman" panose="02020603050405020304" pitchFamily="18" charset="0"/>
                <a:ea typeface="黑体" panose="02010609060101010101" pitchFamily="49" charset="-122"/>
                <a:cs typeface="Times New Roman" panose="02020603050405020304" pitchFamily="18" charset="0"/>
              </a:rPr>
              <a:t>中国地质大学（武汉）  计算机学院</a:t>
            </a:r>
            <a:endParaRPr lang="en-US" altLang="zh-CN" sz="1800" dirty="0">
              <a:solidFill>
                <a:srgbClr val="666666"/>
              </a:solidFill>
              <a:latin typeface="Times New Roman" panose="02020603050405020304" pitchFamily="18" charset="0"/>
              <a:ea typeface="黑体" panose="02010609060101010101" pitchFamily="49" charset="-122"/>
              <a:cs typeface="Times New Roman" panose="02020603050405020304" pitchFamily="18" charset="0"/>
            </a:endParaRPr>
          </a:p>
          <a:p>
            <a:pPr algn="ctr" eaLnBrk="1" hangingPunct="1">
              <a:lnSpc>
                <a:spcPct val="150000"/>
              </a:lnSpc>
              <a:spcBef>
                <a:spcPct val="0"/>
              </a:spcBef>
              <a:buFontTx/>
              <a:buNone/>
            </a:pPr>
            <a:r>
              <a:rPr lang="zh-CN" altLang="en-US" sz="1800" dirty="0">
                <a:solidFill>
                  <a:srgbClr val="666666"/>
                </a:solidFill>
                <a:latin typeface="Times New Roman" panose="02020603050405020304" pitchFamily="18" charset="0"/>
                <a:ea typeface="黑体" panose="02010609060101010101" pitchFamily="49" charset="-122"/>
                <a:cs typeface="Times New Roman" panose="02020603050405020304" pitchFamily="18" charset="0"/>
              </a:rPr>
              <a:t>湖北省武汉东湖新技术开发区锦程街</a:t>
            </a:r>
            <a:r>
              <a:rPr lang="en-US" altLang="zh-CN" sz="1800" dirty="0">
                <a:solidFill>
                  <a:srgbClr val="666666"/>
                </a:solidFill>
                <a:latin typeface="Times New Roman" panose="02020603050405020304" pitchFamily="18" charset="0"/>
                <a:ea typeface="黑体" panose="02010609060101010101" pitchFamily="49" charset="-122"/>
                <a:cs typeface="Times New Roman" panose="02020603050405020304" pitchFamily="18" charset="0"/>
              </a:rPr>
              <a:t>68</a:t>
            </a:r>
            <a:r>
              <a:rPr lang="zh-CN" altLang="en-US" sz="1800" dirty="0">
                <a:solidFill>
                  <a:srgbClr val="666666"/>
                </a:solidFill>
                <a:latin typeface="Times New Roman" panose="02020603050405020304" pitchFamily="18" charset="0"/>
                <a:ea typeface="黑体" panose="02010609060101010101" pitchFamily="49" charset="-122"/>
                <a:cs typeface="Times New Roman" panose="02020603050405020304" pitchFamily="18" charset="0"/>
              </a:rPr>
              <a:t>号</a:t>
            </a:r>
            <a:endParaRPr lang="en-US" altLang="zh-CN" sz="1800" dirty="0">
              <a:solidFill>
                <a:srgbClr val="666666"/>
              </a:solidFill>
              <a:latin typeface="Times New Roman" panose="02020603050405020304" pitchFamily="18" charset="0"/>
              <a:ea typeface="黑体" panose="02010609060101010101" pitchFamily="49" charset="-122"/>
              <a:cs typeface="Times New Roman" panose="02020603050405020304" pitchFamily="18" charset="0"/>
            </a:endParaRPr>
          </a:p>
          <a:p>
            <a:pPr algn="ctr" eaLnBrk="1" hangingPunct="1">
              <a:lnSpc>
                <a:spcPct val="150000"/>
              </a:lnSpc>
              <a:spcBef>
                <a:spcPct val="0"/>
              </a:spcBef>
              <a:buFontTx/>
              <a:buNone/>
            </a:pPr>
            <a:r>
              <a:rPr lang="zh-CN" altLang="en-US" sz="1800" dirty="0">
                <a:solidFill>
                  <a:srgbClr val="666666"/>
                </a:solidFill>
                <a:latin typeface="Times New Roman" panose="02020603050405020304" pitchFamily="18" charset="0"/>
                <a:ea typeface="黑体" panose="02010609060101010101" pitchFamily="49" charset="-122"/>
                <a:cs typeface="Times New Roman" panose="02020603050405020304" pitchFamily="18" charset="0"/>
              </a:rPr>
              <a:t>邮编：</a:t>
            </a:r>
            <a:r>
              <a:rPr lang="en-US" altLang="zh-CN" sz="1800" dirty="0">
                <a:solidFill>
                  <a:srgbClr val="666666"/>
                </a:solidFill>
                <a:latin typeface="Times New Roman" panose="02020603050405020304" pitchFamily="18" charset="0"/>
                <a:ea typeface="黑体" panose="02010609060101010101" pitchFamily="49" charset="-122"/>
                <a:cs typeface="Times New Roman" panose="02020603050405020304" pitchFamily="18" charset="0"/>
              </a:rPr>
              <a:t>430078</a:t>
            </a:r>
            <a:r>
              <a:rPr lang="zh-CN" altLang="en-US" sz="1800" dirty="0">
                <a:solidFill>
                  <a:srgbClr val="666666"/>
                </a:soli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1800" dirty="0">
              <a:solidFill>
                <a:srgbClr val="666666"/>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spcBef>
                <a:spcPct val="0"/>
              </a:spcBef>
              <a:buFontTx/>
              <a:buNone/>
            </a:pPr>
            <a:endParaRPr lang="zh-CN" altLang="en-US"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3190" name="Picture 2">
            <a:extLst>
              <a:ext uri="{FF2B5EF4-FFF2-40B4-BE49-F238E27FC236}">
                <a16:creationId xmlns:a16="http://schemas.microsoft.com/office/drawing/2014/main" id="{458046C4-D49B-1C57-7E3F-3171C99F5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9635" y="694418"/>
            <a:ext cx="8392729" cy="4547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a:extLst>
              <a:ext uri="{FF2B5EF4-FFF2-40B4-BE49-F238E27FC236}">
                <a16:creationId xmlns:a16="http://schemas.microsoft.com/office/drawing/2014/main" id="{45DDB770-84AA-6F98-876A-07DEDBEF281E}"/>
              </a:ext>
            </a:extLst>
          </p:cNvPr>
          <p:cNvSpPr txBox="1">
            <a:spLocks noChangeArrowheads="1"/>
          </p:cNvSpPr>
          <p:nvPr/>
        </p:nvSpPr>
        <p:spPr bwMode="auto">
          <a:xfrm>
            <a:off x="1919288" y="115888"/>
            <a:ext cx="8208962" cy="781050"/>
          </a:xfrm>
          <a:prstGeom prst="rect">
            <a:avLst/>
          </a:prstGeom>
          <a:noFill/>
          <a:ln>
            <a:noFill/>
          </a:ln>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defTabSz="914400" eaLnBrk="1" fontAlgn="base" hangingPunct="1">
              <a:spcBef>
                <a:spcPct val="0"/>
              </a:spcBef>
              <a:spcAft>
                <a:spcPct val="0"/>
              </a:spcAft>
              <a:defRPr/>
            </a:pPr>
            <a:endParaRPr kumimoji="0" lang="en-US" altLang="zh-TW" sz="3600" b="1" dirty="0">
              <a:solidFill>
                <a:srgbClr val="161571"/>
              </a:solidFill>
              <a:latin typeface="黑体"/>
              <a:ea typeface="黑体"/>
              <a:cs typeface="+mn-ea"/>
              <a:sym typeface="+mn-lt"/>
            </a:endParaRPr>
          </a:p>
        </p:txBody>
      </p:sp>
      <p:sp>
        <p:nvSpPr>
          <p:cNvPr id="16387" name="標題 2">
            <a:extLst>
              <a:ext uri="{FF2B5EF4-FFF2-40B4-BE49-F238E27FC236}">
                <a16:creationId xmlns:a16="http://schemas.microsoft.com/office/drawing/2014/main" id="{498C1EE1-8774-DAEE-103B-363C2DDF2D0A}"/>
              </a:ext>
            </a:extLst>
          </p:cNvPr>
          <p:cNvSpPr>
            <a:spLocks noGrp="1" noChangeArrowheads="1"/>
          </p:cNvSpPr>
          <p:nvPr>
            <p:ph type="title"/>
          </p:nvPr>
        </p:nvSpPr>
        <p:spPr/>
        <p:txBody>
          <a:bodyPr/>
          <a:lstStyle/>
          <a:p>
            <a:r>
              <a:rPr lang="zh-CN" altLang="en-US">
                <a:latin typeface="黑体" panose="02010609060101010101" pitchFamily="49" charset="-122"/>
                <a:sym typeface="+mn-lt"/>
              </a:rPr>
              <a:t>引言：这就是大数据的神奇力量！</a:t>
            </a:r>
            <a:endParaRPr lang="zh-TW" altLang="en-US">
              <a:latin typeface="黑体" panose="02010609060101010101" pitchFamily="49" charset="-122"/>
              <a:sym typeface="+mn-lt"/>
            </a:endParaRPr>
          </a:p>
        </p:txBody>
      </p:sp>
      <p:pic>
        <p:nvPicPr>
          <p:cNvPr id="16388" name="图片 1">
            <a:extLst>
              <a:ext uri="{FF2B5EF4-FFF2-40B4-BE49-F238E27FC236}">
                <a16:creationId xmlns:a16="http://schemas.microsoft.com/office/drawing/2014/main" id="{8FD2EA79-A616-F851-B321-6AA9F6F59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0" y="962025"/>
            <a:ext cx="10121900" cy="534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本章主要讲述大数据的发展趋势及数据上云，从大数据的发展趋势可以看出，大数据对于计算能力的要求越来越高，同时企业数据存储容量也在呈现出指数式增长，数据上云已是未来企业发展的必然选择。</a:t>
            </a:r>
          </a:p>
          <a:p>
            <a:r>
              <a:rPr lang="zh-CN" altLang="en-US" dirty="0"/>
              <a:t>华为鲲鹏大数据云上解决方案针对大数据组件优化数据处理流程，提升计算并行度，充分发挥鲲鹏系列处理器的并发能力，给客户提供更高的大数据业务性能。</a:t>
            </a:r>
          </a:p>
          <a:p>
            <a:endParaRPr lang="zh-CN" altLang="en-US" dirty="0"/>
          </a:p>
        </p:txBody>
      </p:sp>
    </p:spTree>
    <p:extLst>
      <p:ext uri="{BB962C8B-B14F-4D97-AF65-F5344CB8AC3E}">
        <p14:creationId xmlns:p14="http://schemas.microsoft.com/office/powerpoint/2010/main" val="830512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学完本章课程后，学员能够掌握以下几点内容：</a:t>
            </a:r>
          </a:p>
          <a:p>
            <a:pPr lvl="1"/>
            <a:r>
              <a:rPr lang="zh-CN" altLang="en-US" dirty="0"/>
              <a:t>了解云的相关基本概念</a:t>
            </a:r>
          </a:p>
          <a:p>
            <a:pPr lvl="1"/>
            <a:r>
              <a:rPr lang="zh-CN" altLang="en-US" dirty="0"/>
              <a:t>了解公有云大数据的发展及趋势</a:t>
            </a:r>
          </a:p>
          <a:p>
            <a:pPr lvl="1"/>
            <a:r>
              <a:rPr lang="zh-CN" altLang="en-US" dirty="0"/>
              <a:t>掌握基于云主机的大数据存算分离解决方案</a:t>
            </a:r>
          </a:p>
          <a:p>
            <a:pPr lvl="1"/>
            <a:r>
              <a:rPr lang="zh-CN" altLang="en-US" dirty="0"/>
              <a:t>学会使用华为一站式大数据平台服务</a:t>
            </a:r>
          </a:p>
          <a:p>
            <a:endParaRPr lang="zh-CN" altLang="en-US" dirty="0"/>
          </a:p>
        </p:txBody>
      </p:sp>
    </p:spTree>
    <p:extLst>
      <p:ext uri="{BB962C8B-B14F-4D97-AF65-F5344CB8AC3E}">
        <p14:creationId xmlns:p14="http://schemas.microsoft.com/office/powerpoint/2010/main" val="14051844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246801"/>
</p:tagLst>
</file>

<file path=ppt/tags/tag10.xml><?xml version="1.0" encoding="utf-8"?>
<p:tagLst xmlns:a="http://schemas.openxmlformats.org/drawingml/2006/main" xmlns:r="http://schemas.openxmlformats.org/officeDocument/2006/relationships" xmlns:p="http://schemas.openxmlformats.org/presentationml/2006/main">
  <p:tag name="ISLIDE.VECTOR" val="95dfb31b-57ae-40fb-910e-631a70f32578"/>
</p:tagLst>
</file>

<file path=ppt/tags/tag11.xml><?xml version="1.0" encoding="utf-8"?>
<p:tagLst xmlns:a="http://schemas.openxmlformats.org/drawingml/2006/main" xmlns:r="http://schemas.openxmlformats.org/officeDocument/2006/relationships" xmlns:p="http://schemas.openxmlformats.org/presentationml/2006/main">
  <p:tag name="PA" val="v5.1.2"/>
</p:tagLst>
</file>

<file path=ppt/tags/tag12.xml><?xml version="1.0" encoding="utf-8"?>
<p:tagLst xmlns:a="http://schemas.openxmlformats.org/drawingml/2006/main" xmlns:r="http://schemas.openxmlformats.org/officeDocument/2006/relationships" xmlns:p="http://schemas.openxmlformats.org/presentationml/2006/main">
  <p:tag name="PA" val="v5.1.2"/>
</p:tagLst>
</file>

<file path=ppt/tags/tag13.xml><?xml version="1.0" encoding="utf-8"?>
<p:tagLst xmlns:a="http://schemas.openxmlformats.org/drawingml/2006/main" xmlns:r="http://schemas.openxmlformats.org/officeDocument/2006/relationships" xmlns:p="http://schemas.openxmlformats.org/presentationml/2006/main">
  <p:tag name="PA" val="v5.1.2"/>
</p:tagLst>
</file>

<file path=ppt/tags/tag14.xml><?xml version="1.0" encoding="utf-8"?>
<p:tagLst xmlns:a="http://schemas.openxmlformats.org/drawingml/2006/main" xmlns:r="http://schemas.openxmlformats.org/officeDocument/2006/relationships" xmlns:p="http://schemas.openxmlformats.org/presentationml/2006/main">
  <p:tag name="PA" val="v5.1.2"/>
</p:tagLst>
</file>

<file path=ppt/tags/tag15.xml><?xml version="1.0" encoding="utf-8"?>
<p:tagLst xmlns:a="http://schemas.openxmlformats.org/drawingml/2006/main" xmlns:r="http://schemas.openxmlformats.org/officeDocument/2006/relationships" xmlns:p="http://schemas.openxmlformats.org/presentationml/2006/main">
  <p:tag name="PA" val="v5.1.2"/>
</p:tagLst>
</file>

<file path=ppt/tags/tag16.xml><?xml version="1.0" encoding="utf-8"?>
<p:tagLst xmlns:a="http://schemas.openxmlformats.org/drawingml/2006/main" xmlns:r="http://schemas.openxmlformats.org/officeDocument/2006/relationships" xmlns:p="http://schemas.openxmlformats.org/presentationml/2006/main">
  <p:tag name="PA" val="v5.1.2"/>
</p:tagLst>
</file>

<file path=ppt/tags/tag17.xml><?xml version="1.0" encoding="utf-8"?>
<p:tagLst xmlns:a="http://schemas.openxmlformats.org/drawingml/2006/main" xmlns:r="http://schemas.openxmlformats.org/officeDocument/2006/relationships" xmlns:p="http://schemas.openxmlformats.org/presentationml/2006/main">
  <p:tag name="PA" val="v5.1.2"/>
</p:tagLst>
</file>

<file path=ppt/tags/tag18.xml><?xml version="1.0" encoding="utf-8"?>
<p:tagLst xmlns:a="http://schemas.openxmlformats.org/drawingml/2006/main" xmlns:r="http://schemas.openxmlformats.org/officeDocument/2006/relationships" xmlns:p="http://schemas.openxmlformats.org/presentationml/2006/main">
  <p:tag name="PA" val="v5.1.2"/>
</p:tagLst>
</file>

<file path=ppt/tags/tag19.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ISLIDE.DIAGRAM" val="246781"/>
</p:tagLst>
</file>

<file path=ppt/tags/tag3.xml><?xml version="1.0" encoding="utf-8"?>
<p:tagLst xmlns:a="http://schemas.openxmlformats.org/drawingml/2006/main" xmlns:r="http://schemas.openxmlformats.org/officeDocument/2006/relationships" xmlns:p="http://schemas.openxmlformats.org/presentationml/2006/main">
  <p:tag name="ISLIDE.DIAGRAM" val="249354"/>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ISLIDE.VECTOR" val="c4c49d51-247b-4a14-ae63-b023b5421d51"/>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ISLIDE.VECTOR" val="27ae0bb9-1ebb-48b8-8a47-3c5f65f3443e"/>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ISLIDE.VECTOR" val="8ddc0833-a0b8-4c63-b8c2-94d4fc7ce7b2"/>
</p:tagLst>
</file>

<file path=ppt/theme/theme1.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4.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226774B8D87F4D92D9D1F6859ED44E" ma:contentTypeVersion="0" ma:contentTypeDescription="Create a new document." ma:contentTypeScope="" ma:versionID="2405c1ce63a3409bcef189279c704bc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3BB0E4A-51FC-4B4D-8B7E-209EA6035D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0C0B7D1-9D1B-4D75-900E-434169096BEF}">
  <ds:schemaRefs>
    <ds:schemaRef ds:uri="http://schemas.microsoft.com/sharepoint/v3/contenttype/forms"/>
  </ds:schemaRefs>
</ds:datastoreItem>
</file>

<file path=customXml/itemProps3.xml><?xml version="1.0" encoding="utf-8"?>
<ds:datastoreItem xmlns:ds="http://schemas.openxmlformats.org/officeDocument/2006/customXml" ds:itemID="{A1A4E927-2E19-40DA-AC21-D3EBC4321306}">
  <ds:schemaRefs>
    <ds:schemaRef ds:uri="http://purl.org/dc/terms/"/>
    <ds:schemaRef ds:uri="http://schemas.microsoft.com/office/2006/documentManagement/types"/>
    <ds:schemaRef ds:uri="http://purl.org/dc/elements/1.1/"/>
    <ds:schemaRef ds:uri="http://schemas.microsoft.com/office/2006/metadata/propertie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2099</TotalTime>
  <Words>8547</Words>
  <Application>Microsoft Office PowerPoint</Application>
  <PresentationFormat>宽屏</PresentationFormat>
  <Paragraphs>775</Paragraphs>
  <Slides>66</Slides>
  <Notes>60</Notes>
  <HiddenSlides>3</HiddenSlides>
  <MMClips>0</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66</vt:i4>
      </vt:variant>
    </vt:vector>
  </HeadingPairs>
  <TitlesOfParts>
    <vt:vector size="81" baseType="lpstr">
      <vt:lpstr>Huawei Sans</vt:lpstr>
      <vt:lpstr>黑体</vt:lpstr>
      <vt:lpstr>华文楷体</vt:lpstr>
      <vt:lpstr>宋体</vt:lpstr>
      <vt:lpstr>微软雅黑</vt:lpstr>
      <vt:lpstr>微软雅黑</vt:lpstr>
      <vt:lpstr>Arial</vt:lpstr>
      <vt:lpstr>Cambria Math</vt:lpstr>
      <vt:lpstr>Segoe UI</vt:lpstr>
      <vt:lpstr>Times New Roman</vt:lpstr>
      <vt:lpstr>Wingdings</vt:lpstr>
      <vt:lpstr>2_功能页模板</vt:lpstr>
      <vt:lpstr>3_内容页模板</vt:lpstr>
      <vt:lpstr>4_感谢页模板</vt:lpstr>
      <vt:lpstr>默认设计模板</vt:lpstr>
      <vt:lpstr>PowerPoint 演示文稿</vt:lpstr>
      <vt:lpstr>引言 → 田忌赛马</vt:lpstr>
      <vt:lpstr>引言 → 田忌赛马</vt:lpstr>
      <vt:lpstr>引言 → 田忌赛马</vt:lpstr>
      <vt:lpstr>引言 → 电影《点球成金》</vt:lpstr>
      <vt:lpstr>引言 →美国总统大选</vt:lpstr>
      <vt:lpstr>引言：这就是大数据的神奇力量！</vt:lpstr>
      <vt:lpstr>PowerPoint 演示文稿</vt:lpstr>
      <vt:lpstr>PowerPoint 演示文稿</vt:lpstr>
      <vt:lpstr>PowerPoint 演示文稿</vt:lpstr>
      <vt:lpstr>开启第四次产业革命，迎接智能时代</vt:lpstr>
      <vt:lpstr>欧美主要国家的大数据战略</vt:lpstr>
      <vt:lpstr>中国实施国家大数据战略</vt:lpstr>
      <vt:lpstr>智能世界，从数据管理走向数据运营</vt:lpstr>
      <vt:lpstr> 所有生意都是数据生意</vt:lpstr>
      <vt:lpstr> 大数据时代</vt:lpstr>
      <vt:lpstr> 大数据处理与传统数据处理的差异</vt:lpstr>
      <vt:lpstr>大数据已在蓬勃发展</vt:lpstr>
      <vt:lpstr>PowerPoint 演示文稿</vt:lpstr>
      <vt:lpstr>大数据时代引领未来</vt:lpstr>
      <vt:lpstr>企业级大数据平台应用场景 (1)</vt:lpstr>
      <vt:lpstr>大数据的应用 - 金融</vt:lpstr>
      <vt:lpstr>大数据的应用 - 教育</vt:lpstr>
      <vt:lpstr>大数据的应用 - 政府公共安全</vt:lpstr>
      <vt:lpstr>大数据的应用 - 交通规划</vt:lpstr>
      <vt:lpstr>大数据的应用 - 清洁能源</vt:lpstr>
      <vt:lpstr>Hadoop大数据生态圈</vt:lpstr>
      <vt:lpstr>PowerPoint 演示文稿</vt:lpstr>
      <vt:lpstr>挑战一：业务部门无清晰的大数据需求</vt:lpstr>
      <vt:lpstr>挑战二：企业内部数据孤岛严重</vt:lpstr>
      <vt:lpstr>挑战三：数据可用性低，质量差</vt:lpstr>
      <vt:lpstr>挑战四：数据相关管理技术和架构</vt:lpstr>
      <vt:lpstr>挑战五：数据安全问题</vt:lpstr>
      <vt:lpstr>挑战六：大数据人才缺乏</vt:lpstr>
      <vt:lpstr>挑战七：数据开放与隐私的权衡</vt:lpstr>
      <vt:lpstr>PowerPoint 演示文稿</vt:lpstr>
      <vt:lpstr>什么是云</vt:lpstr>
      <vt:lpstr>云的三种部署模式</vt:lpstr>
      <vt:lpstr>公有云</vt:lpstr>
      <vt:lpstr>私有云</vt:lpstr>
      <vt:lpstr>混合云</vt:lpstr>
      <vt:lpstr>云的三层架构</vt:lpstr>
      <vt:lpstr>云市场未来发展</vt:lpstr>
      <vt:lpstr>大数据与云计算的关系</vt:lpstr>
      <vt:lpstr>服务器、云主机与云服务</vt:lpstr>
      <vt:lpstr>企业数据分析平台向着云化和融合发展</vt:lpstr>
      <vt:lpstr>云计算为大数据提供重要的技术支撑</vt:lpstr>
      <vt:lpstr>大数据上云</vt:lpstr>
      <vt:lpstr>大数据云化部署优势</vt:lpstr>
      <vt:lpstr>公有云大数据市场 (1)</vt:lpstr>
      <vt:lpstr>公有云大数据市场 (2)</vt:lpstr>
      <vt:lpstr>公有云大数据概述</vt:lpstr>
      <vt:lpstr>公有云大数据优势</vt:lpstr>
      <vt:lpstr>公有云大数据的应用领域</vt:lpstr>
      <vt:lpstr>大数据在金融行业的创新业务应用</vt:lpstr>
      <vt:lpstr>大数据在智慧医疗领域的应用</vt:lpstr>
      <vt:lpstr>PowerPoint 演示文稿</vt:lpstr>
      <vt:lpstr>PowerPoint 演示文稿</vt:lpstr>
      <vt:lpstr>物联网</vt:lpstr>
      <vt:lpstr>物联网</vt:lpstr>
      <vt:lpstr>物联网</vt:lpstr>
      <vt:lpstr>物联网</vt:lpstr>
      <vt:lpstr>PowerPoint 演示文稿</vt:lpstr>
      <vt:lpstr>大数据与云计算、物联网的关系</vt:lpstr>
      <vt:lpstr>大数据与云计算</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Aaron Yan</cp:lastModifiedBy>
  <cp:revision>235</cp:revision>
  <cp:lastPrinted>2021-07-05T08:09:20Z</cp:lastPrinted>
  <dcterms:created xsi:type="dcterms:W3CDTF">2018-11-29T10:16:29Z</dcterms:created>
  <dcterms:modified xsi:type="dcterms:W3CDTF">2022-09-20T04:08:02Z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(3)fsQeUQ8xf3SMxzCnYi7ks6tPv3QBMB9lXvKiQiRX7/mtfs6RgQNz3GtJz2zUTFpAUCXsjGOq
3KsKOwAg8U0EEH0fYPc3OTcsWEuJprVEtBG9FC1ptX9rl4npAVAHEmAaGxRmCF/N7UOwzf7Z
xWr3HvFkhFf/ygO79mfVE9dy9V6B70V7h5TLsEZzaPdOjODnrZnoFWbvE3jwUNkzhelol/uH
8OXlFuMEZRElvQO50b</vt:lpwstr>
  </property>
  <property fmtid="{D5CDD505-2E9C-101B-9397-08002B2CF9AE}" pid="3" name="_2015_ms_pID_7253431">
    <vt:lpwstr>iGsIz1b2MeP41AfDMJIgXooG6o4fE6sQ9dvy+PkMnfej+cyRwwUOFn
WgUZG0N91OZdz4HoA/l7x3djQBmSfA4p+h80OThNvA/CUR7FMISskVaty15tLXqLBdAqw7X+
Ts2mM5HYK0tt5dr2/vVdfA2Ctywep+QFoiwOjUy4J3dFyWNWSSuXkupivllS24xbXXc9famx
ZFXqyCp+RSKvfuGIuyaibSyUnE8fBoytAggG</vt:lpwstr>
  </property>
  <property fmtid="{D5CDD505-2E9C-101B-9397-08002B2CF9AE}" pid="4" name="_2015_ms_pID_7253432">
    <vt:lpwstr>xwxPCatv84MgtrUtX8jVeXk=</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1575248629</vt:lpwstr>
  </property>
  <property fmtid="{D5CDD505-2E9C-101B-9397-08002B2CF9AE}" pid="9" name="ContentTypeId">
    <vt:lpwstr>0x010100CC226774B8D87F4D92D9D1F6859ED44E</vt:lpwstr>
  </property>
</Properties>
</file>